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4"/>
  </p:notesMasterIdLst>
  <p:handoutMasterIdLst>
    <p:handoutMasterId r:id="rId25"/>
  </p:handoutMasterIdLst>
  <p:sldIdLst>
    <p:sldId id="775" r:id="rId2"/>
    <p:sldId id="907" r:id="rId3"/>
    <p:sldId id="952" r:id="rId4"/>
    <p:sldId id="946" r:id="rId5"/>
    <p:sldId id="953" r:id="rId6"/>
    <p:sldId id="948" r:id="rId7"/>
    <p:sldId id="954" r:id="rId8"/>
    <p:sldId id="961" r:id="rId9"/>
    <p:sldId id="947" r:id="rId10"/>
    <p:sldId id="945" r:id="rId11"/>
    <p:sldId id="955" r:id="rId12"/>
    <p:sldId id="936" r:id="rId13"/>
    <p:sldId id="962" r:id="rId14"/>
    <p:sldId id="921" r:id="rId15"/>
    <p:sldId id="959" r:id="rId16"/>
    <p:sldId id="944" r:id="rId17"/>
    <p:sldId id="956" r:id="rId18"/>
    <p:sldId id="957" r:id="rId19"/>
    <p:sldId id="922" r:id="rId20"/>
    <p:sldId id="958" r:id="rId21"/>
    <p:sldId id="963" r:id="rId22"/>
    <p:sldId id="960" r:id="rId23"/>
  </p:sldIdLst>
  <p:sldSz cx="9144000" cy="6858000" type="screen4x3"/>
  <p:notesSz cx="68834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FF99"/>
    <a:srgbClr val="FFCC00"/>
    <a:srgbClr val="00FF00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180" autoAdjust="0"/>
    <p:restoredTop sz="94714" autoAdjust="0"/>
  </p:normalViewPr>
  <p:slideViewPr>
    <p:cSldViewPr>
      <p:cViewPr>
        <p:scale>
          <a:sx n="83" d="100"/>
          <a:sy n="83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178" y="-126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5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203" y="0"/>
            <a:ext cx="29825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825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203" y="9409113"/>
            <a:ext cx="29825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84086E-1721-4335-969D-D6ED075CCC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65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5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203" y="0"/>
            <a:ext cx="29825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662" y="4705350"/>
            <a:ext cx="550607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5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203" y="9409113"/>
            <a:ext cx="29825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348662-84A8-4C9C-A950-AA18EB17961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53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2DB91F7-BF13-411C-9FDD-544CF2F16BDB}" type="slidenum">
              <a:rPr lang="en-GB" sz="1200" smtClean="0">
                <a:latin typeface="Arial" charset="0"/>
              </a:rPr>
              <a:pPr eaLnBrk="1" hangingPunct="1">
                <a:defRPr/>
              </a:pPr>
              <a:t>1</a:t>
            </a:fld>
            <a:endParaRPr lang="en-GB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7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953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9535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1404938" y="2492375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0639"/>
            <a:ext cx="2193032" cy="161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6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1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136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0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5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2156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943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1404938" y="1287463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27213"/>
            <a:ext cx="8143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209550" y="6305550"/>
            <a:ext cx="32543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1600" b="1" dirty="0" smtClean="0">
                <a:solidFill>
                  <a:srgbClr val="8AB9B9"/>
                </a:solidFill>
                <a:cs typeface="+mn-cs"/>
              </a:rPr>
              <a:t>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r="26353" b="23704"/>
          <a:stretch/>
        </p:blipFill>
        <p:spPr bwMode="auto">
          <a:xfrm>
            <a:off x="35496" y="5871343"/>
            <a:ext cx="873601" cy="95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  <p:sldLayoutId id="2147484687" r:id="rId13"/>
    <p:sldLayoutId id="2147484686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anim_pyvar11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hyperlink" Target="https://tccon-wiki.caltech.edu/@api/deki/files/792/=TCCON_logo_final_orange.png?size=webview" TargetMode="External"/><Relationship Id="rId7" Type="http://schemas.openxmlformats.org/officeDocument/2006/relationships/image" Target="../media/image41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ccon-wiki.caltech.edu/@api/deki/files/792/=TCCON_logo_final_orange.png?size=webview" TargetMode="External"/><Relationship Id="rId3" Type="http://schemas.openxmlformats.org/officeDocument/2006/relationships/image" Target="../media/image44.gif"/><Relationship Id="rId7" Type="http://schemas.openxmlformats.org/officeDocument/2006/relationships/image" Target="../media/image37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CO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sources and sinks in China as seen from the global atmosphere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err="1" smtClean="0"/>
              <a:t>Frédéric</a:t>
            </a:r>
            <a:r>
              <a:rPr lang="en-GB" sz="2000" dirty="0" smtClean="0"/>
              <a:t> </a:t>
            </a:r>
            <a:r>
              <a:rPr lang="en-GB" sz="2000" dirty="0" err="1" smtClean="0"/>
              <a:t>Chevallier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err="1" smtClean="0"/>
              <a:t>Laboratoire</a:t>
            </a:r>
            <a:r>
              <a:rPr lang="en-GB" sz="1800" dirty="0" smtClean="0"/>
              <a:t> des Sciences du </a:t>
            </a:r>
            <a:r>
              <a:rPr lang="en-GB" sz="1800" dirty="0" err="1" smtClean="0"/>
              <a:t>Climat</a:t>
            </a:r>
            <a:r>
              <a:rPr lang="en-GB" sz="1800" dirty="0" smtClean="0"/>
              <a:t> et de </a:t>
            </a:r>
            <a:r>
              <a:rPr lang="en-GB" sz="1800" dirty="0" err="1" smtClean="0"/>
              <a:t>l’Environnement</a:t>
            </a: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Gif-</a:t>
            </a:r>
            <a:r>
              <a:rPr lang="en-GB" sz="1800" dirty="0" err="1" smtClean="0"/>
              <a:t>sur</a:t>
            </a:r>
            <a:r>
              <a:rPr lang="en-GB" sz="1800" dirty="0" smtClean="0"/>
              <a:t>-Yvette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France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17232"/>
            <a:ext cx="3630039" cy="71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04" y="6270451"/>
            <a:ext cx="1320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3"/>
          <a:stretch>
            <a:fillRect/>
          </a:stretch>
        </p:blipFill>
        <p:spPr bwMode="auto">
          <a:xfrm>
            <a:off x="4161418" y="5306838"/>
            <a:ext cx="8636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 </a:t>
            </a:r>
            <a:r>
              <a:rPr lang="fr-FR" dirty="0" err="1" smtClean="0"/>
              <a:t>equation</a:t>
            </a:r>
            <a:r>
              <a:rPr lang="fr-FR" dirty="0" smtClean="0"/>
              <a:t> </a:t>
            </a:r>
            <a:r>
              <a:rPr lang="fr-FR" dirty="0" err="1" smtClean="0"/>
              <a:t>fits</a:t>
            </a:r>
            <a:r>
              <a:rPr lang="fr-FR" dirty="0" smtClean="0"/>
              <a:t> all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PYVAR modular framework</a:t>
            </a:r>
            <a:endParaRPr lang="en-US" dirty="0"/>
          </a:p>
        </p:txBody>
      </p:sp>
      <p:sp>
        <p:nvSpPr>
          <p:cNvPr id="8" name="AutoShape 2" descr="data:image/jpeg;base64,/9j/4AAQSkZJRgABAQAAAQABAAD/2wCEAAkGBhQSERQUExQWFBUVGBgaFxgYGBcWHBwYHhwXGBgcHBwYHCYfFxojHRgXHy8gIycpLCwsFx4xNTAqNSYrLCkBCQoKDQwNDQwMDSkYFBgpKSkpKSkpKSkpKSkpKSkpKSkpKSkpKSkpKSkpKSkpKSkpKSkpKSkpKSkpKSkpKSkpKf/AABEIALkBEQMBIgACEQEDEQH/xAAcAAACAgMBAQAAAAAAAAAAAAAFBgQHAQIDAAj/xABHEAACAAQEAwUFBQYDBgYDAAABAgADBBEFEiExBkFREyJhcYEHMpGhsRRCUsHRFSMzYnLhJJLwFjQ1U3OCCEOTssLxF2Si/8QAFQEBAQAAAAAAAAAAAAAAAAAAAAH/xAAUEQEAAAAAAAAAAAAAAAAAAAAA/9oADAMBAAIRAxEAPwCsTOvHr3g/x3ggkTg6C0ubcgdGHvD6QuIYCfg9SZcwMvXXxHOG7G0WfTuikXIBXz5fnCTJ01g5Q1F1HUfSARpjEEg7iNO1MP8AV8LpUa2KseY/SF/G+C3p5ZmlgVBAtrfWAXjG8o6xpaD3DWEKxM6b/CTl+JuQEAfWnAkq833QNF/Ef0gNWTWmnM2ij3RBKonmoYsdEGiiIM4EsFUXJ0AEBCAJ7oF+gEEZWGS5QDVDC/JL2+MZq6hKNbLZ55Gp3Cwuz1djne5J3JgGZ63OO6RYbAbQDE5sxN9uUYmV+oZRYgdIkkA2cbNo3gYAfiG9xsYhsYMTqXdeR1WA85CDYwGl43RztHOMgwHaXfNBmVKuyjkouYg4VJzNc7DWCctrIz820EBx7bIruNzoIBu5JuTcmCWKtZVXw184GWgJMs2AINiIM0XESuOzqVzryb7w9YAh9IyywBbFcJMrvyz2ko7MOXnA8MD5RIw7E2k6e9Lb3lO0d8RwwZe1layzuPw/2gOeG4m8h7qTlPjDe2PPMljvXX/W8JEtrjwibhtYZT5W9xv9XgGDtbxiWL7RxmvlPUHY+EEZMu4FtoDgJRvpGaurWUNTr0iNiWNCX3U1PMwKk0LTP3k1sieO5gJczHJkzuoLeW8apQt7018g+JjjMxdUXLJXL/NzgTMnljdiTAHbSP8AmNHoB5/CPQFmcbzg9LrrkYEeHX5RX0OHEdYDSzL9NPOA3B1IJlQrOLpL77c722HxgIKy2X3lK+YIidhs/KbnaLDpeJ5c+Y0lk1GpBXS3I3MaVmA0TC7L2Z6p3fiNoATQ1QsDAv2jVf8AhZaj7z/QH9YJrw9lP7qcMv8AOtvmDC5x9hFSBLuheWoPeUFlv4kbesAnUVMZjheu56DmYYDViYRKl6S0+fjAVJnZyz+Jvkv5RvSVGUee8AyGcAAB6RIrpq0cnMdZ8wd0fhHWM8OSBlM99QuiDqevpCnidc06azuSSTp4DWwgIzzizXOpOpJjulUY6UGHNMuQNAI7GktygIn25l0sLeUTMKqA5KHZvrEWqk/GOMhsrAiAYZUm6lT7yGB+L0d1zjfn5wUd7hZq+TeUZngbfdf5GATo8DEmqp8rHpHqeWCwgClMmWV/M2kSpwF1QbLqY4tOF1tso+caTZ1ld+ug8oAXiE3M5iKDGxNzGpgNrxus2OYESqegZuWkBrMmAgWhi4dcqtiLqdCPCIFLh6g7Zz8omzJkyXaxH9IEBjHMD7Fg6aypmx6HoYhdjcWPpDnTSxNlmS4sHGl+TcoVWkNLdpbDvIYAhgDiYOyf3l938xHbG8WyAonkT+QgUWKOsxdLHWDVTJlD/FHUMNE/n5wA+kwns1E2b3mb3U/MxpVAvcub9ANh+sSPtgc3ZxmPyHQRiUlu63PYwC2BYkGNQIPYjg/MbwFWUb2trAa9lGIl9g/4W+B/SPQBXiOstJVRu7fIWP1tDFw9QfZ5IQjvtZph6E+6p8h9TADBqbtpvbuO4mksHmw5+QOvyhgWhDTBMzMD94cm6X8tYCYJ1jpp+kccTkmYFIdlIOtjuOYPUR0nzALaXiLkaa+WWrM3IKCT8oAhIeNsNx6Z2jgqyhdDfY+I8LRn9gVUpc0yRMC9bA/G144Bri4MBNraekqNZ8lCbe8Blb4rC1ifs5R7tSOb/gc7j+Vv1ifUUfaKAHKEG9x8D6EGDFFVLL8NvHwgEtqnJaV7oTSx01538YETsLsSwAYGGfj/AAvtbVEoXOgmAc/wt+RhboQRuGU+RgNZFQ66A2HTaO8zECfeUEQRFKWH3W8xY/KOE7DBb3WXy1EAIqTLP4h84GTE10g6cIJOjA/IxArKAqdRaA74RX5VZW1vHVn7upFul4HU8og3MdjrAR5wuTHLLbaJRUc4xOK20uIDRZ5tHComki0bExLwvAZ1SSJaFrAnoLee0AIUaxOpsMLnoIKds1KGlmWrZt7gE28DHWgRZh1uNL5Rtb9YCPIw9F2Gc/KCC0Wn7w2H4REi9hoAi9T+QgZV40qnTvN1OvwHKAJggDSyL1P5CIFRjsqWe6pdup/1pAGqxB5h1JiLaAbKTjBSwzKV8QbwX4plK6yqlLHMMrkc+hivFEP/AA1JaZSzacgmwuvnuPnACnGYEDzjthcszpMySPeHeTz6RNoOFqk2umXzNoK4TwXNlzhMzqB0F4ARh/s3qn1bIg8Tc/KGag4AsMs2bmHKwtaGJK/LpuRvrGDiv8sBClcMylFiC3mY0p8NlqdEUHyET5GKAtlym8RzPGY7jWA6diOgj0afaF6xmAG8G8OJVTWls/ZoighVW53I0JNgOu5iXxdw6KJ0yuCjMVsfeDWv6i3OFerxdKZlZw+5s0shWB3truD8oh4nxjMq2lDZJbXG5bW2rMdzpygCrG8WhwthcullITbM/vEWJJOvoBtaKsXaLH4d4okVMkI7qk2WBmUkAkj7wB94HTbrANFRMS3cJW977eZPSKp4rlpLq5gS2VgrWGwLDX6X9YeMX4skUyB3nIxt3UFgx8lGt/OKtrK96ibMnTBZpjXA6KNFHwgD/CuCCqmZSxUanQXY26dPOMcW8GmlImLNzSyQDyYX1sw2I03heXG+wKli6i5s8v3he1wQSAQbdRErF+NjUokpR3QwYsxu5sefIeUAQpAQNdVIsR4GFvFqHsZhU7fdPUf2hlkz1ygDnpG+N0XayDb+JLGYeIA7w9R9IBQRuRjdqnXKGAPQxEE7nHRkB5QG5JPvKPOOM2lVt7/X6xsgje8BAmYO33WBHwiL9jOYKAcx2HnB2UWY2UXP+tYduFOALMKifYnTImuni0ACwLgtBa6GbM56EgHoANPUwzJwI7ixSWo8bfQCHCQ6oyrlCg9NNNDy30uI6I92uNiflAV/O9kUhjncshXVkFrOPA7gQ04ZhctFCIgVFAFhpsYNYwwWXnttceloFYdWBZOfewufHmYAFivCFHKLMyMzMCbbm19SBFY8X0ApJ4MtRkmAMhufl8dos3EONqZ5K1LS7OGypLa2e3MkA6AEHXwBituN+KXrsirKVFl+6Bqf7aW0gFavxNnbc2iGksmOppiPeBEG+HeF51W1pYyoDq50UeXU+AgAySPC5hjwr2eT54DMOxU823Pkv6w/YXwxS0QDN3n5u/8A8R18okz8QZtRaSnJnHeI/lTf1MAEoeCKSnF3HaMN2c6fDaC8rEVGkmWW/pXKv+Y2EDKuulg3VTMb8c05vgvurAmsxKY3vP6bD4CAOz66YCSXlS79WM0j0XQfGBs7GwDrUzG/oRV+sAnqTtuYjzaSY2oU/AwBafjMq989Qf8AvUfQRqmKyydDP/8AU/tAd8MmHlGq0U3oPiIBop8VW+kycPPI35RKp68ltJoPg6W+amFiRTTV1tf5x3WpKt3haAbftjfjk/5m/SPQuftBY9AY4nkAy13K33WxseXpeF2mTYDqI4cPTGM3KCcpBuL6eHztBSdS5Zg8TeAZaWboNOUeqcMlzBdlv47GNKJrARMMzSAgycHlJqq69TrHXs4khhGJiXMBDrqYFD8YCyQBytDLkgLiNKQxsIA1hWGKxWZmOa219NoYjLYJm5rr5jnCvhMwhR5CD9DiwLiUCM5Nip3ta97cxAImK0nZT3T7t7r/AEtqvw29I0k3OnMRZGJ8Cy5wLzG7Mop717ADfW+8VwgCsbG41seo6wGyxio7q3uPAR1vYHQeca4ZQNUPlXQbk2v8PGAPcC0bMxmlMwBAtYkdTt42i0KbGkI97UbgjUHpeFjDiZUpZUsZbc+fxPPW8bTaa+XLfMAbEjU3te42O28AQxjH5ZmIss6hrbcyDe0MtFSaDyH5RTmN5pVVId1Kor5nZSbELqAekW3wpxF9plK5VQTf3CSPn5CAicfVRSmsDYk3PkD/AHikZmIm5HaPa50zED4Xi3+P+IpdK8uZNQPLAAKm2oYkHQ+F/hCNxdgWGtKl1NLOEntr5VJuhYe8vWW3htAKLzV5R2oxZrhQTzvHZKWnVAzzhMbkks5iT08PM2jvg9DPcM6yJbG9kDNt65h9DeANYfw6tQM82XlQeV28rbCD4rAgWTTyxmt7uyoOrnl+cYM9iolqQpVQZswe6nW3VjrYQErK+wMuVcJzJ95zzLGA71dYstswPbzvxn3F/oX84D1NYSxZ2LMd7nWNUdnYS5aksefT+0HKPh1ZZDTP3jc+g8r7+ZgA0ijmTNhlXqdPhzju2CS1Fyc7dL2+X94PSJQZu900HWOeMSsss2AHlABRklhphACoL2A9430W/iYB1HFWn8IDU63Y+gidjX8G34nX1sDCpWk5VF4Bjpq2e6ZklLlYc7WNvM3jmpqbj93KPw/WCeDoVkywfwg/GJ6nWAA9vUr/AOSDbof0MdkxNbjtJToedxcfODygHe0SewvbnAAv2tT/AIE/yn9Y9B/9mr/y0+Aj0ANxL2eU9HLWokTmmhgBrlKkHmCviNvGBdDRzJ00JkUkmyW3Nzu3lDHQ8Ivh+G1CTiHdiHspNgBsBcb3vtHf2aZTVnmQjFfkCfHSAasG9nUlAvaDtmt3rEhR5AbxpxBwJLyM0gFHUXykkhhvYX2MNlAlmYs1hyjetqVlo8xmsqAsSdNANfSAo1942Sb8Yj0dZ2q59sxY+lzHW0BIV441xVRdybXANhff8o6YaVmzOyW5fcixsByIPPf5QTxzFKaiT99Z3I7ssak+f4R4mAl8M4UjS+1awW17toAPXaBeO8fUch/8PLE+aoIz7IPUat6QiY5xXPqgFJ7OUNpS6KPP8R84AzJ/IQDBjPGE+pP72YSOSL3UHTQb+sQ8LrSSUbU7r+YgMDHf7HMsHsQOp0gCsyqJNgd+UPXB0nLJJ3ZjYW+lvIXhBoyNxrDXg9LPYq8twqra2liOp8uXjAN0jE5asLh+lyNttbbkR3qJ6sNG7pOjKdPW+1o7UCMqnM+ZrXufp4RCr0ykNlAB0zAC48xzEAE4oWYyKocG17G24t94c/OGj2azTLpZYtbvAeAzawuYmgB94kZeVvofPaHPgeVmVxcMpbSwtoLL6+cAk+12lm1FYVuFSWq2GtySL3+dvQwmU+EsUEssQqkkDlmNgT4bCLZ4xwrt6xmLBVlqq6asedgOusCzgVx3Jdh+JjcwCnK4TOVRmGupPOJ8qgMg5pTG5HPXX8vOGKbQWVRcabnQQPqpOthvAcHq7ostRlVdW1vduZJ5xESUZrZJf/ceg8f0jgMzuJa+8xt08yeghnpKaVSyixuQNWJsMxt+vwEB1pJEiklXI35k95iNz5Qvy+PZcxypykX0tp8Cd/WE/jHjFqpyq6S9tOYGwHRfrCte0BeJKzFDIdRr4jziRJndohVveAsR+Yir+Fcdmg5Qb5dh4eB/IxYMmbmUTFFmXcfUWgAmLUpEt1trLIPp/wDRhNqRmmKo5kRZGJ5Xs491wVaFGgwjLU3baWC2vQaiAPynFyBsoC/CMTQIXKbFmOY9ST6RI+3k87QBntbc4l0+JgWvABakHS8cxVEGAcf2iOsYhX+2R6AdOHUq51FM+2Fiz37MvbNktpcD3devWEeTjEyjnlkOV0OZfzBHNTqLeMN2McYLUVkqVQkv3srLqFcfePgAL97TaC3Efs7WplnKQk1RcN8u8N7abwHOh9u0rsx2tM/aAfcKlb/91iPnCvxZ7Q5+IDs7CRIvcopzFumduY8IC1XAddLbL9nL2+8hBBglw/7PqyYw7RFlKN8za28lv+UBGw+aspBmVyDcLlAOvK9+UMNNhlxmeyr4kAfOJXEXDr09M82WwcoAbZNAvM7m9oRX4ymCW6zEWaX0Exr90H8Ke5fxteALYtxzKkXSkAaadO1I7oH8v4jf0hGqprOxZ2LMTcsxuSYjVMn7ymOTBjveA3mVPTaJVFhTzdQLD8R2/vEnDsHGjTBfov6wwKLDkB0EBFo8FSXra56n8hyiDxDUWAEGQXchZSF2Y2VQCTAXiXDZsqaUqFKMMpsfw9RbSAGUc3W3KLR4crbAMVC90BR4WAEEeK/ZbT/s9JtHLImKFdbEs0xWAJB6mxuPKBnDOG9jUtLIuoZRqbEEqp0HnfSAbTTZkve1mGg5i1x8yYD4tRmWBNQ5QL9oCdCnO99iNx4wyy5eh6aWvEGpwyVOZZdQpeW7Wy3IBtqNRACeMOFElYcaoNMawRmW9hkYgaWF/vCDvslrUmUwyXspYbW53H1hhqewmyDJmKGl2ClCQdBsN/ARD4VwmRImTRTIETS6jr13gFHFuIpYxB5YI7TtctrjVtABYfCCHEFO9GUafM/jEgBb6EC5Gg6c4KSuDaL7eatg61Cvn1Y5SbWBsRa3kY39o3Cc3EpUoSZqo0tiwzXsbi24vaAWRWSHW6hyOZYEj/7/ACiTT4ZL7I9lq2t7kjfz8IZ6bDBQ4XMS2Z1lOXIF80zKb7bgbDyhM9muIzMQzK0sKssAO2u/IDnmP5QA+XSMk43QBmFg3h5/62jhis+75Gs6KLDoTzJ9YsCuoJZZ5YcOUIDg8iQCNRqDY3vCVjfCzybul3lb33ZfPqPGAqniHCeymEr7h28PCOGC9n2n71c6kEb2seRhtrQr5g2oPzhZXCrFwDcDYixI0uL/AEMAxcCYB35099JcoHU87a/kII4djbvOmO1ssw90dLaAfD5xzrcQKyJdInIKZp6ncDxEDpWjW2A3gGOrzcmAUkEjyiBiGWbYD3rEXHMdDBDDMLaeM1rL+I7X8Op8B62g4mHU9OAz2HjM39EH94Cs/srS22JB02juZD/gb/KYfqri2Vsiu3koAjSXxFmWxlkX8dR8oBCYkHXSJkqWDDh+05G01D5sAw/tHqrhmRNXNIYKfA3X1HKAVexHWPQa/wBj5vVPiY9ANiYPQYXKeoDCVNZSFZjmYncBV87bdIQeCMWepxpJtRUEZszFi2QGwuqWuBa+loc8a9mX7SmrP7bs1ZF2XMb2v1tzipeKeHDR1M2SWzqjWDddiLjkdYCyvaF7TZtPViTSMhSWB2jZVe7E62J5ARK9qeKhaGSZNQpaaysVRhcoVJOYKdrnnFLpUMunvA8oyMwOgIvytAN2Ee1CdIpWpSqspuA7XLIp3UDYj6Qr1jj7p06b/CMzcOYe+pW/O0SZeHypdOzzcwmNpKUHx1Y9F+sBF+xZUVwy942C8/SJ9DRnTNqRtbYefWNcLoh7xNzbToBBBqxVNh8YDpou+8G+F+FXxGayJMVFRQXJ1OugsBvrE3gv2fjE5c2a0/JkORVUXOa1wW/l/QwY9n/BtfR4gSUUSlBExye66nUZep5+EABwOkqcPxSTLaWzMrWIUFs0tu6WB6WN4sXjXAKOfker0ybWNiw/CeZET8d4kCZuyXMV7rTSvdXwv94+G0V9NrnqJxSUrTXBPfP99FHhAMc/ikdmlPTKslVWymbewVRcWW9yelzAzBl7RzMNmJIWaCPVXty3IPhaNajhRpMrtajVsy5UGut/yiZg1JlYui5M2511MAclUuWWbDTzuB5EwHfBa+oZklGWsnRgSdSQNyQL7k6QQxXGlkUsx3YDKDsOg5DzsIpCf7SK9r/4mYvgpy/+2AtyXwHWISWOfa2Q/G+a3yibgOH1NJPLvLcy5lgxI26bXiizxrWneqn/APqv+sd5XtAr12q53q7H6wH0rik6XNlEZgHYHI25DAZoTqTiudLH72X5WO/WKzw72xV0sgs0ubY378tSfiADDphft3kTgEraUAc2Szj/ACtqPSAP/wC2VTM7Z6dJeSQoZxMYgkb92w0hh4bx6TPQPLUSzM7xFgLtzuRufOAE7gairkWdTOyBxfS9iP6W+gjdMBmUy2A7q7EdPHpAcKfgGo/aU+fMnDsZ5zEqSDpoEty0+8LwP9tHEJopMmTTHs2m3zFd8gAsPUnWGWg4iykKTvoAeZ8OYiPxHwLTYlNlzXZ1K6Oo+8vT+XzEBRc2qsiMFmZjo+e2W9r3W3LfSNJVYjzEEvUtYt3QoB10HMjncxdHtZnU1LhX2dJSd6yy1AF0HNhzBtpfxinMOmSlpXmJLImAZL6t320v0Atc26wGXxS82YRqSQB5DSC2AYC1XN7MGyDWa3QclHiYWqbCp6/vAngBcX102i10kDDqFVH8V9z1mEd4+mtoDji2MCmUSKfvOgtc7IOnnEWiwnMO1qXtfm258hGMOoxKlGfN7zcgfvOfyh14Q4UM3LU1gzMdUln3VHIkflACcNw5pg/w1I0wfjfuLE2ZwlWtqZEgeAfWLDD8hoBsBHVGgKexLAJsoXqKZ0X8a99fW20C/wBm5V7SnfzsdPIiL8Q3hS4q4HR1adTjs5o1IGit5jYHxgKy/a9T+AfCPRO7Ko/5Hyj0ASxymxKbh9KMPzWaX+9KlQ2wsASb667RTGNUM6RNaXUI6TN2D3vrzJO8Xzj3HwwmlpJaye0eZKB1bKBYLvoSd4prifih6+oadNVQWAGVdgALDc3gFg2BuN4MYBKZ5mbkN/OIrYYp1Q3HNecEMLxEhgCQqKO9pawH5wDK57OWXY6DluSeQHUmHjgvgiVU4ZMmzVDzqoNqfuBGIVF6C66nxhTwFQ7rNndxDcSA2gBOzt/Mwvbp6xZns0Yrh8tTplecPTtGgKGxihajmmUdUbvS28OYPiDoR1EM/Bvs2OIyJk/txLIOVABm7w3zdBryht499nM2smOJOVVBzoW07xuHUW21Gb1MRfZLwxX0tW6TUMqUo/e5tVb8JQjQnx6QEr2YcG1tFVTjNISSBZ9brM5qV8t7mGribilZamxsvzb+0TeIq+0pmU2lpv4nb4QnYLw01c5qKnu0yXIBNs9vE/dHMwHDD6CrxBcstuypWcGYSB3rWNlFrnbyhvo51NIBlSGlLlNmdmFgefO7t8h1gROxJq791TkyaNe7nUZWm20sn4U8ecR8ewtElLLUKo3sANhtvATcfEqWVzHtZj2JdiCQvIKBog/pjrTzGMvw3AvbT84RZAJmIgvYWA8ofGXuWUgHLpfrAVt7WMaKyhJXQTGu3iF5Dpra/lFUZoePalOYTJMtyCyqzGxv7xFvkIRoD143EuNAI6iA5EWjIjLx3oaNprrLRczuQqgcydB9YC9f/DyzPSVKP3pazFyX5Eg5rdOW0WfUSCg3zr0J1A8Cfe8jEDgzhxMOoZckWuozTD1c+8fyHlG9QnaG7a9AdgIAVimBh7TaYgOjBgPEfQ+ECv25MEws4IN9RaxHX0g7MwxpbdrI7rfeT7rjy5HxjSqpZdYhZO5OTQg736MOnjARsQwSnxNF7QG6HddDbmPEGM8VzKSiw55YlSwrDKiZRq3InxG94gYc7SpgXVWzWy+MGeIOF5OIS1WbmUowN1sD4jXkYCi6etyN3SfP/XlDXV4j9teRp7q94dW5n1sPjDxxNw9QUlA69kq3FkO7l/unMdTr6RWvD1eqz1W+p08jygGX7AJ9bIkfclgMw+evwHxizEPSK74UcHEZt97MB6LLt+cWHLEB0XeJKSescJZAZb8z+Rt87QQEBxGkaVrXlt5R0qhoPMRrNHcPlAK3aDpGI2t4R6A3x1sMyCXWvTFpagETGXOotpYA5hpbQR8643LlGdNNP/CztkGui303iyPat7NZgM+vE4OCbujDKQNAAp+906xULoQeYPwgPTSyWJv4f/cGeGsMNQ/aTf4anQfiI69REfChNmGwUPbe+gt5w0UzdmoWwBA2EBI4pIFLMsemm0WR7JM03DJDsw7oZNB0J3PWKUx+vM10pwdWZcx5a6D9Y+hMApJWHUiSiypLl3uzMFBPM3PU6wE+fUWYKq3JP+tY5Y1iPZLkHTvHoOnmYm0uJSnkiejK6EXVhsfLrCVjda85xJQfvJp+H9gICHh+GPiNRYm1PKa7kX7x3Cjl/aCmN1BrZn2eV3aSUQJhGnaMP/LX+QaX6wwyMJEmSlNK00vMYb2+96sdB0HlAmh/doykZSpYEdDmP5WgN6IhLACwAsANAPAdBAbH52ZmI5C0S51eAG+UKn7QllnlNNKzLjQWNyeWp3gJGE0T3E22dDYBgL5eRBEMk6mKKACb6X8L7RHwDDjKDmS2axs+Yk2bmMo0+sTaWrHaKsxhdyAL6XO4+YgPn3j55pr5/agqytYA/hHu+hGvrC7F3e3XhLMiVyDVbS5vl9xvQ3X4RSREB5Y3jAEYYwGAIuT2CcGZ5jV00d2WSsq/N7d5v+0G3mYrDhnAXrKmVTy/emNa/QfeY+AFzH1hh2HS6KllyZYsstQo8TzJ8SdYCVVzMxy8hv59I0yxyQ2Hid43L6wVkiBtVSEOJsvRxuPxDofGCTGNDAQ6ujWpRZ0vSYhBFtCGHI+IjSnxEhgTz3iTQoVmzWG3dLDzvf1Fr+pj2JUgVsw2b6/oYIDcZcDftB5LLOMtRfOLXv0IHXlC3xX7O6eiplmpNZWV1BLkd65AAUciN4sLC55F1O3KEvjPg2rxCayM1pSm8sj620sYBUn4kKSukVGbuPYOfSzfI39ItyTMB1BBB1BHMciIr3EOCaeXLWTVzjcWYG6ptzG8GcHxOkp5SSknZlTRczhjbkL84BveWGFjzjrLmzFFhlfxYlT62BuYC0/EEpvdcHyN4mSMYUnW3oYAmisTdiL8gNh+sdZq90+Uc6apV/dYGMYnXpJlM8xgqgak/TxPhALWWPQsf/kim/m+EegK04k9oldUy+wqJndU6rkCEkfit0hXau5EQd4px9ayqmziAuc3CkWsNh62gHkTMDyvtfQwBvBqmYhChTlJ5qR63hg7DMdozhL9umZdANOnwic0pZK55kxVXqSBALNdwujTA2dpZYi53tqLmLkf2W4bVSU0dxlAEwTXN7DU6kgXhMwTBWxAv9naW/Z2zHNoL3sLjraHf2fcHT6OZNaewy5bKqtdb3uTbrAFcarUppcuUgsspRYeAFgPh9YGcBqaiZOrpgGpKS9LAAWDW+l/OAfGWIs91X3pjWUeegiR7ScbOE4XJkSTlmtZQR4C7t5knfxgHibjEiU+WZOlrMb7rOoPhoTeOeKYOk4FlOVz95efS42YR8gVNUzsWdizE3JJuSfMw2cH+1OsoCFV+1k85Uwkj/tO6+mkBZ/HQnUdO7soN7KrrqLnmekU92pJJJN73v4xe+Fe0CgxiQ1Oz9jMmrlMt7A6/gY6MYTaz2FVSz1WXNV5DNqzaMq+I5+kAP4W4lqZMrIsovLmNcsCc/IaX0O14dGk55JW7FhqGOjA8j6QRlcGtIVEC6LYAg3H+v1iScLy2JNrevp4wBmmRK2jyTluJiFJi+Oxt9R5x8u8V8OvR1c2nYaoxseqnVW9RaPpXCJ7IXY6K1rA73Gxty00+EeqsrP2jSkLDQMVUtbzIgPlj7O1vdPwMcssfT1JirNNdHSy37psCCLfW8exjgKirB+8kKG/Glkb5aH1EAu+wbg7spLVsxbPNusq/JObep+njFi1k/PMsNkP/wDX9ojVdSKSmsg7stQqgctLCImC1yTEBRs3XrfneAMIsZaNRNjokgnbTxMBoz6RmXIZvAdTEpKdV1PLcn/WkJfFftcpqW6Sv8RN2yp7oPif0gHmnkBRYc9z1MaNJDBpZ6aeXL4GPnfiPjXFp375nNPLGoRGCaeV7mGH2X+1efMqJVNVN2gc5VmH3gTsCfvC9tYC0qYlbh1s4JseRHL1glW4ksqSZrAkAXNo61NNeOUqnDo0txdSCCOoMBV/E2MCsmBnCgJcKN7DxPMwNkSJW1lizqngyiCtmlIotuSdPEEmExeEqcN/Eb/Mv6QA4YTJYcgfA2jiaOYhvKmsPAm4g1O4WlW7k1vUK30tAiqwifLPdtMHhofgfygJVFxjNksBOXKPxi5X1tqIl8QYcuIlX+0PYD+HmBRvK3un4wCp8TBurix2IIjIpTJJeSdLG6cj5dDAe/2P/wD1h8v1j0Y/2omf8t/iI9AVRNotNJg9dIZ+EcMlGWQ6qzk3OzacrQsVXuwX4C/3keRgLGoMOVEAVcvgIg8SYKs+UUbTW4I5EbecMcvaB+I7CAROFeOKrBJjywiTJbkFlOl+hVhqN9tY+iMGxc1NFKnlOzM5Act72zba+UUHxHsv9Ri/MF/3Gm/6cv8A9ogFVcHVsVlJuJI7Rvh3fnaKx9vmMGZiPZA92Sir6nvN9R8Itjhf/itX/QP/AIxRXtd/4tVf1/kIBNjwEejZYDKvaLH4K9tVTR5Zc/8AxMkaWY99R/K3MeBitzHoD6+4Z40pMQTNImAn70s6OPNT9REmqw9Ga+ukfMfs4/4jJ/qj6jbn5QCeEnzappShSl7htbqtrW6bw2U2Dog1GZup/wBaQN4Y/jVHmsMTQERqBfwj4CI8/DbAlDbw/SCRjBgFymLMXWYhy7DQWZfrfeB9Pwk0qf2kt8q323uOYMMR3PnEjkIK2k0ygX38YVOKPalSUYKq3bTB91ToD/M3L0gxxV/uU3+kx8vYpv6mCHPGePazEnMtXEqXzGbIoXqTe7R2wjB5Mu4SYJjAXZgQT05bXOkVnWfpDr7NPdqfJPq0BHx13nzOyW4VfegbPpjSzZMxDYgg+qmD9H/Gm/1GBXE/3PMwH1JhVaJ0iVNG0xFb4gGOosG84DcB/wDDaX/pLBY+8vnAJPGvDVbPnEyO8lhYGZkAPPTWKx4gl1dE+SeslWIuuZn26390x9GmKS/8QH8am/6bf+6AS5XGc+UymZKGQkd5GuPS1wYsfDsWJlZmvobHxEUlTfwh/wBQflFw4X/u5/rH5QE+vw2XPFxo/wAD6X3EBSXktlfUHY9f0MHqn318xEPif+F/lgB32pY9AePQH//Z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2" y="2708920"/>
            <a:ext cx="5132429" cy="307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Schematic view of the carbon cycle data assimilation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736304" cy="186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3779914" y="4248650"/>
            <a:ext cx="2376262" cy="1255681"/>
          </a:xfrm>
          <a:prstGeom prst="straightConnector1">
            <a:avLst/>
          </a:prstGeom>
          <a:ln w="2540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39750" y="1546225"/>
            <a:ext cx="84248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GB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Tedious </a:t>
            </a:r>
            <a:r>
              <a:rPr lang="en-US" sz="1800" dirty="0" err="1" smtClean="0"/>
              <a:t>adjoint</a:t>
            </a:r>
            <a:r>
              <a:rPr lang="en-US" sz="1800" dirty="0" smtClean="0"/>
              <a:t> coding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Both </a:t>
            </a:r>
            <a:r>
              <a:rPr lang="en-US" sz="1800" dirty="0" err="1" smtClean="0"/>
              <a:t>variational</a:t>
            </a:r>
            <a:r>
              <a:rPr lang="en-US" sz="1800" dirty="0" smtClean="0"/>
              <a:t> systems and transport models usually exhibit limited scalable parallelism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Large effort for PYVAR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33-yr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global inversion now runs in a week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fr-FR" sz="1800" dirty="0" smtClean="0"/>
              <a:t>Global 3.75x2.5 deg</a:t>
            </a:r>
            <a:r>
              <a:rPr lang="fr-FR" sz="1800" baseline="30000" dirty="0" smtClean="0"/>
              <a:t>2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fr-FR" sz="1800" dirty="0" err="1" smtClean="0"/>
              <a:t>Weekly</a:t>
            </a:r>
            <a:r>
              <a:rPr lang="fr-FR" sz="1800" dirty="0" smtClean="0"/>
              <a:t> </a:t>
            </a:r>
            <a:r>
              <a:rPr lang="fr-FR" sz="1800" dirty="0" err="1" smtClean="0"/>
              <a:t>day</a:t>
            </a:r>
            <a:r>
              <a:rPr lang="fr-FR" sz="1800" dirty="0" smtClean="0"/>
              <a:t>/night 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fr-FR" sz="1800" dirty="0" smtClean="0"/>
              <a:t>7,000,000 variables to </a:t>
            </a:r>
            <a:r>
              <a:rPr lang="fr-FR" sz="1800" dirty="0" err="1" smtClean="0"/>
              <a:t>infer</a:t>
            </a:r>
            <a:endParaRPr lang="en-US" sz="18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Computational performance</a:t>
            </a:r>
            <a:endParaRPr lang="fr-FR" b="1" dirty="0" smtClean="0"/>
          </a:p>
        </p:txBody>
      </p:sp>
      <p:sp>
        <p:nvSpPr>
          <p:cNvPr id="6149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9318" r="43352" b="77215"/>
          <a:stretch/>
        </p:blipFill>
        <p:spPr>
          <a:xfrm>
            <a:off x="158284" y="4761376"/>
            <a:ext cx="8806500" cy="205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0" t="14563" r="5200" b="47644"/>
          <a:stretch/>
        </p:blipFill>
        <p:spPr>
          <a:xfrm>
            <a:off x="6300192" y="3603625"/>
            <a:ext cx="2679050" cy="1913607"/>
          </a:xfrm>
          <a:prstGeom prst="rect">
            <a:avLst/>
          </a:prstGeom>
        </p:spPr>
      </p:pic>
      <p:pic>
        <p:nvPicPr>
          <p:cNvPr id="12" name="Picture 5" descr="DJ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t="15955" r="34758" b="81033"/>
          <a:stretch>
            <a:fillRect/>
          </a:stretch>
        </p:blipFill>
        <p:spPr bwMode="auto">
          <a:xfrm>
            <a:off x="1603375" y="1358032"/>
            <a:ext cx="543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539750" y="1412776"/>
            <a:ext cx="8135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en-GB" sz="2000" dirty="0" smtClean="0"/>
              <a:t>Dry air mole fraction of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from 136 surface stations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sz="2000" dirty="0" smtClean="0"/>
              <a:t>NOAA, WDCGG, </a:t>
            </a:r>
            <a:r>
              <a:rPr lang="fr-FR" sz="2000" dirty="0" err="1" smtClean="0"/>
              <a:t>CarboEurope</a:t>
            </a:r>
            <a:r>
              <a:rPr lang="fr-FR" sz="2000" dirty="0" smtClean="0"/>
              <a:t>, RAMCES </a:t>
            </a:r>
            <a:r>
              <a:rPr lang="fr-FR" sz="2000" dirty="0" err="1" smtClean="0"/>
              <a:t>databases</a:t>
            </a:r>
            <a:endParaRPr lang="fr-FR" sz="2000" dirty="0" smtClean="0"/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sz="2000" dirty="0" err="1" smtClean="0"/>
              <a:t>Each</a:t>
            </a:r>
            <a:r>
              <a:rPr lang="fr-FR" sz="2000" dirty="0" smtClean="0"/>
              <a:t> station record </a:t>
            </a:r>
            <a:r>
              <a:rPr lang="fr-FR" sz="2000" dirty="0" err="1" smtClean="0"/>
              <a:t>spans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least 5 </a:t>
            </a:r>
            <a:r>
              <a:rPr lang="fr-FR" sz="2000" dirty="0" err="1" smtClean="0"/>
              <a:t>years</a:t>
            </a:r>
            <a:endParaRPr lang="fr-FR" sz="2000" dirty="0" smtClean="0"/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sz="2000" dirty="0" err="1" smtClean="0"/>
              <a:t>Irregular</a:t>
            </a:r>
            <a:r>
              <a:rPr lang="fr-FR" sz="2000" dirty="0" smtClean="0"/>
              <a:t> time-</a:t>
            </a:r>
            <a:r>
              <a:rPr lang="fr-FR" sz="2000" dirty="0" err="1" smtClean="0"/>
              <a:t>space</a:t>
            </a:r>
            <a:r>
              <a:rPr lang="fr-FR" sz="2000" dirty="0" smtClean="0"/>
              <a:t> distribution</a:t>
            </a:r>
            <a:endParaRPr lang="en-GB" sz="2000" dirty="0" smtClean="0"/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en-GB" sz="2000" dirty="0" smtClean="0"/>
          </a:p>
          <a:p>
            <a:pPr marL="457200" lvl="1" inden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en-US" sz="1800" dirty="0" smtClean="0"/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1370013" y="661095"/>
            <a:ext cx="7313612" cy="6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chemeClr val="tx2"/>
                </a:solidFill>
                <a:latin typeface="Arial" charset="0"/>
              </a:rPr>
              <a:t>Assimilated data for 1979-2011</a:t>
            </a:r>
            <a:endParaRPr lang="fr-FR" sz="3200" i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" y="3324944"/>
            <a:ext cx="4572000" cy="3200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r="11859"/>
          <a:stretch/>
        </p:blipFill>
        <p:spPr>
          <a:xfrm>
            <a:off x="4644008" y="2780928"/>
            <a:ext cx="4320480" cy="39458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99992" y="6485274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1979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8269813" y="6453336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539750" y="1412776"/>
            <a:ext cx="8135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en-GB" sz="2000" dirty="0" smtClean="0"/>
              <a:t>Annual </a:t>
            </a:r>
            <a:r>
              <a:rPr lang="en-GB" sz="2000" dirty="0"/>
              <a:t>anthropogenic emissions </a:t>
            </a:r>
            <a:r>
              <a:rPr lang="en-GB" sz="2000" dirty="0" smtClean="0"/>
              <a:t>from EDGAR.4.2 and CDIAC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en-GB" sz="2000" dirty="0" smtClean="0"/>
              <a:t>Climatological </a:t>
            </a:r>
            <a:r>
              <a:rPr lang="en-GB" sz="2000" dirty="0"/>
              <a:t>monthly ocean fluxes (Takahashi et al. 2008</a:t>
            </a:r>
            <a:r>
              <a:rPr lang="en-GB" sz="2000" dirty="0" smtClean="0"/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en-GB" sz="2000" dirty="0" smtClean="0"/>
              <a:t>Climatological </a:t>
            </a:r>
            <a:r>
              <a:rPr lang="en-GB" sz="2000" dirty="0"/>
              <a:t>monthly biomass burning emissions (taken as the 1997-2010 mean of </a:t>
            </a:r>
            <a:r>
              <a:rPr lang="en-GB" sz="2000" dirty="0" smtClean="0"/>
              <a:t>GFED3)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en-GB" sz="2000" dirty="0" smtClean="0"/>
              <a:t>Climatological </a:t>
            </a:r>
            <a:r>
              <a:rPr lang="en-GB" sz="2000" dirty="0"/>
              <a:t>3-hourly biosphere-atmosphere fluxes taken as the 1989-2010 mean of a simulation of </a:t>
            </a:r>
            <a:r>
              <a:rPr lang="en-GB" sz="2000" dirty="0" smtClean="0"/>
              <a:t>ORCHIDEE, v1.9.5.2</a:t>
            </a:r>
            <a:r>
              <a:rPr lang="en-GB" sz="2000" dirty="0"/>
              <a:t>. </a:t>
            </a:r>
            <a:endParaRPr lang="en-GB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en-GB" sz="20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en-GB" sz="2000" dirty="0" err="1" smtClean="0"/>
              <a:t>Interannual</a:t>
            </a:r>
            <a:r>
              <a:rPr lang="en-GB" sz="2000" dirty="0" smtClean="0"/>
              <a:t> variations from fossil fuel emissions only</a:t>
            </a:r>
          </a:p>
          <a:p>
            <a:pPr marL="457200" lvl="1" inden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endParaRPr lang="en-US" sz="1800" dirty="0" smtClean="0"/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1370013" y="661095"/>
            <a:ext cx="7313612" cy="6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chemeClr val="tx2"/>
                </a:solidFill>
                <a:latin typeface="Arial" charset="0"/>
              </a:rPr>
              <a:t>Prior fluxes</a:t>
            </a:r>
            <a:endParaRPr lang="fr-FR" sz="32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99992" y="6485274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1979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8269813" y="6453336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0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39751" y="1546225"/>
            <a:ext cx="460831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1979-2011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3-hourly available as well</a:t>
            </a:r>
            <a:endParaRPr lang="en-US" sz="180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Monthly flux maps</a:t>
            </a:r>
            <a:endParaRPr lang="fr-FR" dirty="0" smtClean="0"/>
          </a:p>
        </p:txBody>
      </p:sp>
      <p:sp>
        <p:nvSpPr>
          <p:cNvPr id="6149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Image 10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r="36000" b="7100"/>
          <a:stretch/>
        </p:blipFill>
        <p:spPr>
          <a:xfrm>
            <a:off x="4282772" y="1340768"/>
            <a:ext cx="4681716" cy="53721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082" y="1955743"/>
            <a:ext cx="2549569" cy="37284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26768" y="5065439"/>
            <a:ext cx="2605072" cy="307777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Mean</a:t>
            </a:r>
            <a:r>
              <a:rPr lang="fr-FR" sz="1400" dirty="0" smtClean="0"/>
              <a:t> inversion </a:t>
            </a:r>
            <a:r>
              <a:rPr lang="fr-FR" sz="1400" dirty="0" err="1" smtClean="0"/>
              <a:t>increments</a:t>
            </a:r>
            <a:endParaRPr lang="en-GB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974349" y="6505599"/>
            <a:ext cx="1461747" cy="307777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Surface fluxes</a:t>
            </a:r>
            <a:endParaRPr lang="en-GB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126749" y="1321023"/>
            <a:ext cx="648639" cy="307777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XCO</a:t>
            </a:r>
            <a:r>
              <a:rPr lang="fr-FR" sz="1400" baseline="-25000" dirty="0" smtClean="0"/>
              <a:t>2</a:t>
            </a:r>
            <a:endParaRPr lang="en-GB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792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39750" y="1546225"/>
            <a:ext cx="82087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2009, TransCom3 regions, v11 vs. v10 (</a:t>
            </a:r>
            <a:r>
              <a:rPr lang="en-US" sz="1800" dirty="0" err="1" smtClean="0"/>
              <a:t>Chevallier</a:t>
            </a:r>
            <a:r>
              <a:rPr lang="en-US" sz="1800" dirty="0" smtClean="0"/>
              <a:t> et al. 2011</a:t>
            </a:r>
            <a:r>
              <a:rPr lang="en-US" sz="1800" dirty="0" smtClean="0"/>
              <a:t>)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GB" sz="1800" dirty="0" smtClean="0"/>
              <a:t>Fossil fuel from EDGAR.4.2 </a:t>
            </a:r>
            <a:r>
              <a:rPr lang="en-GB" sz="1800" dirty="0"/>
              <a:t>and CDIAC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180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Seasonal cycles of natural fluxes</a:t>
            </a:r>
            <a:endParaRPr lang="fr-FR" dirty="0" smtClean="0"/>
          </a:p>
        </p:txBody>
      </p:sp>
      <p:sp>
        <p:nvSpPr>
          <p:cNvPr id="6149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3"/>
            <a:ext cx="4464496" cy="31251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30" y="5157192"/>
            <a:ext cx="2491755" cy="17442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22760"/>
            <a:ext cx="2518033" cy="17626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96028"/>
            <a:ext cx="4435971" cy="310518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345441" y="5653697"/>
            <a:ext cx="822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C000"/>
                </a:solidFill>
              </a:rPr>
              <a:t>Prior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V11</a:t>
            </a:r>
          </a:p>
          <a:p>
            <a:pPr algn="ctr"/>
            <a:r>
              <a:rPr lang="en-GB" sz="1800" b="1" dirty="0" smtClean="0">
                <a:solidFill>
                  <a:srgbClr val="0070C0"/>
                </a:solidFill>
              </a:rPr>
              <a:t>V10</a:t>
            </a:r>
            <a:endParaRPr lang="en-GB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39750" y="1546225"/>
            <a:ext cx="799268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TransCom3 </a:t>
            </a:r>
            <a:r>
              <a:rPr lang="en-US" sz="1800" dirty="0" smtClean="0"/>
              <a:t>regions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GB" sz="1800" dirty="0"/>
              <a:t>Fossil fuel from EDGAR.4.2 and CDIAC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0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1979-2011 annual natural budgets</a:t>
            </a:r>
            <a:endParaRPr lang="fr-FR" dirty="0" smtClean="0"/>
          </a:p>
        </p:txBody>
      </p:sp>
      <p:sp>
        <p:nvSpPr>
          <p:cNvPr id="6149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30" y="5157192"/>
            <a:ext cx="2491755" cy="17442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22760"/>
            <a:ext cx="2518033" cy="17626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" y="2204864"/>
            <a:ext cx="4629085" cy="32403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5"/>
            <a:ext cx="4614125" cy="32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Comparison with total column measurements from TCCON</a:t>
            </a:r>
            <a:endParaRPr lang="fr-FR" dirty="0" smtClean="0"/>
          </a:p>
        </p:txBody>
      </p:sp>
      <p:sp>
        <p:nvSpPr>
          <p:cNvPr id="64516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dirty="0" smtClean="0"/>
              <a:t>14 TCCON stations</a:t>
            </a:r>
            <a:endParaRPr lang="en-US" sz="18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11" name="Picture 2" descr="C:\Users\fcheval\Desktop\trace_avai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" y="3759417"/>
            <a:ext cx="3102572" cy="21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range TCCON Logo">
            <a:hlinkClick r:id="rId3" tooltip="TCCON_logo_final_orange.p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1716484" cy="10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3203848" cy="268696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75" y="1487236"/>
            <a:ext cx="3200926" cy="268451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73798"/>
            <a:ext cx="3168352" cy="265719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78338"/>
            <a:ext cx="3203848" cy="2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"/>
    </mc:Choice>
    <mc:Fallback xmlns="">
      <p:transition spd="slow" advTm="292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Comparison with total column measurements from TCCON</a:t>
            </a:r>
            <a:endParaRPr lang="fr-FR" dirty="0" smtClean="0"/>
          </a:p>
        </p:txBody>
      </p:sp>
      <p:sp>
        <p:nvSpPr>
          <p:cNvPr id="64516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13083"/>
            <a:ext cx="3046020" cy="255459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75471"/>
            <a:ext cx="3024336" cy="2536410"/>
          </a:xfrm>
          <a:prstGeom prst="rect">
            <a:avLst/>
          </a:prstGeom>
        </p:spPr>
      </p:pic>
      <p:pic>
        <p:nvPicPr>
          <p:cNvPr id="64512" name="Image 645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30" y="1484784"/>
            <a:ext cx="2990954" cy="2508413"/>
          </a:xfrm>
          <a:prstGeom prst="rect">
            <a:avLst/>
          </a:prstGeom>
        </p:spPr>
      </p:pic>
      <p:pic>
        <p:nvPicPr>
          <p:cNvPr id="64521" name="Image 645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14" y="4015305"/>
            <a:ext cx="3043370" cy="2552373"/>
          </a:xfrm>
          <a:prstGeom prst="rect">
            <a:avLst/>
          </a:prstGeom>
        </p:spPr>
      </p:pic>
      <p:pic>
        <p:nvPicPr>
          <p:cNvPr id="64522" name="Image 645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1" y="4001372"/>
            <a:ext cx="3008477" cy="2523109"/>
          </a:xfrm>
          <a:prstGeom prst="rect">
            <a:avLst/>
          </a:prstGeom>
        </p:spPr>
      </p:pic>
      <p:pic>
        <p:nvPicPr>
          <p:cNvPr id="32" name="Picture 2" descr="C:\Users\fcheval\Desktop\trace_avail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8" y="1552170"/>
            <a:ext cx="3102572" cy="21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Orange TCCON Logo">
            <a:hlinkClick r:id="rId8" tooltip="TCCON_logo_final_orange.png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1716484" cy="10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"/>
    </mc:Choice>
    <mc:Fallback xmlns="">
      <p:transition spd="slow" advTm="292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39750" y="1546225"/>
            <a:ext cx="835272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 smtClean="0"/>
              <a:t>Transport model systematic errors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 smtClean="0"/>
              <a:t>Accounting for </a:t>
            </a:r>
            <a:r>
              <a:rPr lang="en-US" sz="2000" dirty="0" err="1" smtClean="0"/>
              <a:t>subgrid</a:t>
            </a:r>
            <a:r>
              <a:rPr lang="en-US" sz="2000" dirty="0" smtClean="0"/>
              <a:t> scale variability around measurement stations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Limitations</a:t>
            </a:r>
            <a:endParaRPr lang="fr-FR" dirty="0" smtClean="0"/>
          </a:p>
        </p:txBody>
      </p:sp>
      <p:sp>
        <p:nvSpPr>
          <p:cNvPr id="6149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214047" y="6286290"/>
            <a:ext cx="2736303" cy="369332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dirty="0" err="1" smtClean="0"/>
              <a:t>Patra</a:t>
            </a:r>
            <a:r>
              <a:rPr lang="fr-FR" sz="1800" dirty="0" smtClean="0"/>
              <a:t> et al. (2011)</a:t>
            </a:r>
            <a:endParaRPr lang="en-GB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05204"/>
            <a:ext cx="4104456" cy="45081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3" y="2924944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75656" y="5085184"/>
            <a:ext cx="1656184" cy="646331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GIF station (RAMCES)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794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1370013" y="373063"/>
            <a:ext cx="73136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  <a:latin typeface="Arial" charset="0"/>
              </a:rPr>
              <a:t>Outline</a:t>
            </a:r>
            <a:endParaRPr lang="fr-FR" sz="3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539750" y="1401763"/>
            <a:ext cx="8135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0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dirty="0" smtClean="0"/>
              <a:t>Method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dirty="0" smtClean="0"/>
              <a:t>33-yr global atmospheric inversion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dirty="0" smtClean="0"/>
              <a:t>The net carbon budget of China</a:t>
            </a:r>
            <a:endParaRPr lang="en-US" i="1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39750" y="1546225"/>
            <a:ext cx="835272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~110 LMDZ pixels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The inversion has a mean NEE of -0.21GtC/</a:t>
            </a:r>
            <a:r>
              <a:rPr lang="en-US" sz="1800" dirty="0" err="1" smtClean="0"/>
              <a:t>yr</a:t>
            </a:r>
            <a:r>
              <a:rPr lang="en-US" sz="1800" dirty="0" smtClean="0"/>
              <a:t> varying by 0.18 </a:t>
            </a:r>
            <a:r>
              <a:rPr lang="en-US" sz="1800" dirty="0" err="1" smtClean="0"/>
              <a:t>GtC</a:t>
            </a:r>
            <a:r>
              <a:rPr lang="en-US" sz="1800" dirty="0" smtClean="0"/>
              <a:t>/</a:t>
            </a:r>
            <a:r>
              <a:rPr lang="en-US" sz="1800" dirty="0" err="1" smtClean="0"/>
              <a:t>yr</a:t>
            </a:r>
            <a:r>
              <a:rPr lang="en-US" sz="1800" dirty="0" smtClean="0"/>
              <a:t> (</a:t>
            </a:r>
            <a:r>
              <a:rPr lang="en-US" sz="1800" dirty="0" err="1" smtClean="0"/>
              <a:t>s.d.</a:t>
            </a:r>
            <a:r>
              <a:rPr lang="en-US" sz="1800" dirty="0" smtClean="0"/>
              <a:t>) from year to year, driven by measurements only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Trend </a:t>
            </a:r>
            <a:r>
              <a:rPr lang="en-US" sz="1800" dirty="0"/>
              <a:t>of </a:t>
            </a:r>
            <a:r>
              <a:rPr lang="en-US" sz="1800" dirty="0" smtClean="0"/>
              <a:t>~ -0.05GtC/</a:t>
            </a:r>
            <a:r>
              <a:rPr lang="en-US" sz="1800" dirty="0" err="1" smtClean="0"/>
              <a:t>yr</a:t>
            </a:r>
            <a:r>
              <a:rPr lang="en-US" sz="1800" dirty="0" smtClean="0"/>
              <a:t> in the 90s, stable before and after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/>
              <a:t>Large uncertainty (~1GtC/</a:t>
            </a:r>
            <a:r>
              <a:rPr lang="en-US" sz="1800" dirty="0" err="1"/>
              <a:t>yr</a:t>
            </a:r>
            <a:r>
              <a:rPr lang="en-US" sz="1800" dirty="0"/>
              <a:t> </a:t>
            </a:r>
            <a:r>
              <a:rPr lang="en-US" sz="1800" dirty="0" err="1"/>
              <a:t>s.d.</a:t>
            </a:r>
            <a:r>
              <a:rPr lang="en-US" sz="1800" dirty="0"/>
              <a:t>, but not up to date): overestimated?</a:t>
            </a:r>
            <a:endParaRPr lang="en-US" sz="180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Carbon budget of China</a:t>
            </a:r>
            <a:endParaRPr lang="fr-FR" dirty="0" smtClean="0"/>
          </a:p>
        </p:txBody>
      </p:sp>
      <p:sp>
        <p:nvSpPr>
          <p:cNvPr id="6149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8" y="4106031"/>
            <a:ext cx="3559030" cy="249132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0354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39750" y="1546225"/>
            <a:ext cx="835272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/>
              <a:t>~110 LMDZ pixels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/>
              <a:t>The inversion has a mean NEE of -0.21GtC/</a:t>
            </a:r>
            <a:r>
              <a:rPr lang="en-US" sz="1800" dirty="0" err="1"/>
              <a:t>yr</a:t>
            </a:r>
            <a:r>
              <a:rPr lang="en-US" sz="1800" dirty="0"/>
              <a:t> varying by 0.18 </a:t>
            </a:r>
            <a:r>
              <a:rPr lang="en-US" sz="1800" dirty="0" err="1"/>
              <a:t>GtC</a:t>
            </a:r>
            <a:r>
              <a:rPr lang="en-US" sz="1800" dirty="0"/>
              <a:t>/</a:t>
            </a:r>
            <a:r>
              <a:rPr lang="en-US" sz="1800" dirty="0" err="1"/>
              <a:t>yr</a:t>
            </a:r>
            <a:r>
              <a:rPr lang="en-US" sz="1800" dirty="0"/>
              <a:t> (</a:t>
            </a:r>
            <a:r>
              <a:rPr lang="en-US" sz="1800" dirty="0" err="1"/>
              <a:t>s.d.</a:t>
            </a:r>
            <a:r>
              <a:rPr lang="en-US" sz="1800" dirty="0"/>
              <a:t>) from year to year, driven by measurements only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/>
              <a:t>Trend of ~ -0.05GtC/</a:t>
            </a:r>
            <a:r>
              <a:rPr lang="en-US" sz="1800" dirty="0" err="1"/>
              <a:t>yr</a:t>
            </a:r>
            <a:r>
              <a:rPr lang="en-US" sz="1800" dirty="0"/>
              <a:t> in the 90s, stable before and after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/>
              <a:t>Large uncertainty (~1GtC/</a:t>
            </a:r>
            <a:r>
              <a:rPr lang="en-US" sz="1800" dirty="0" err="1"/>
              <a:t>yr</a:t>
            </a:r>
            <a:r>
              <a:rPr lang="en-US" sz="1800" dirty="0"/>
              <a:t> </a:t>
            </a:r>
            <a:r>
              <a:rPr lang="en-US" sz="1800" dirty="0" err="1"/>
              <a:t>s.d</a:t>
            </a:r>
            <a:r>
              <a:rPr lang="en-US" sz="1800" dirty="0" err="1" smtClean="0"/>
              <a:t>.</a:t>
            </a:r>
            <a:r>
              <a:rPr lang="en-US" sz="1800" dirty="0" smtClean="0"/>
              <a:t>, but not up to date): </a:t>
            </a:r>
            <a:r>
              <a:rPr lang="en-US" sz="1800" dirty="0"/>
              <a:t>overestimated?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18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1996-2005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This study: </a:t>
            </a:r>
            <a:r>
              <a:rPr lang="en-US" sz="1800" dirty="0"/>
              <a:t>-</a:t>
            </a:r>
            <a:r>
              <a:rPr lang="en-US" sz="1800" dirty="0" smtClean="0"/>
              <a:t>0.32±1.0 </a:t>
            </a:r>
            <a:r>
              <a:rPr lang="en-US" sz="1800" dirty="0" err="1" smtClean="0"/>
              <a:t>GtC</a:t>
            </a:r>
            <a:r>
              <a:rPr lang="en-US" sz="1800" dirty="0" smtClean="0"/>
              <a:t>/</a:t>
            </a:r>
            <a:r>
              <a:rPr lang="en-US" sz="1800" dirty="0" err="1" smtClean="0"/>
              <a:t>yr</a:t>
            </a:r>
            <a:endParaRPr lang="en-US" sz="1800" dirty="0" smtClean="0"/>
          </a:p>
          <a:p>
            <a:pPr lvl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err="1"/>
              <a:t>Piao</a:t>
            </a:r>
            <a:r>
              <a:rPr lang="en-US" sz="1800" dirty="0"/>
              <a:t> et al.: -0.35±0.33 </a:t>
            </a:r>
            <a:r>
              <a:rPr lang="en-US" sz="1800" dirty="0" err="1" smtClean="0"/>
              <a:t>GtC</a:t>
            </a:r>
            <a:r>
              <a:rPr lang="en-US" sz="1800" dirty="0" smtClean="0"/>
              <a:t>/</a:t>
            </a:r>
            <a:r>
              <a:rPr lang="en-US" sz="1800" dirty="0" err="1" smtClean="0"/>
              <a:t>yr</a:t>
            </a:r>
            <a:endParaRPr lang="en-US" sz="1800" dirty="0"/>
          </a:p>
          <a:p>
            <a:pPr lvl="2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Same transport model (LMDZ), but with versions ~ 5 </a:t>
            </a:r>
            <a:r>
              <a:rPr lang="en-US" sz="1800" dirty="0" err="1" smtClean="0"/>
              <a:t>yrs</a:t>
            </a:r>
            <a:r>
              <a:rPr lang="en-US" sz="1800" dirty="0" smtClean="0"/>
              <a:t> apart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Different observation selection and processing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1800" dirty="0" smtClean="0"/>
              <a:t>Different statistical models</a:t>
            </a:r>
            <a:endParaRPr lang="en-US" sz="180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Carbon budget of China</a:t>
            </a:r>
            <a:endParaRPr lang="fr-FR" dirty="0" smtClean="0"/>
          </a:p>
        </p:txBody>
      </p:sp>
      <p:sp>
        <p:nvSpPr>
          <p:cNvPr id="6149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539750" y="1546225"/>
            <a:ext cx="835272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 smtClean="0"/>
              <a:t>Update error estimates, possibly revise </a:t>
            </a:r>
            <a:r>
              <a:rPr lang="en-US" sz="2000" dirty="0" smtClean="0"/>
              <a:t>them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 smtClean="0"/>
              <a:t>Update fossil fuel maps (Wang et al.)</a:t>
            </a:r>
            <a:endParaRPr lang="en-US" sz="2000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 smtClean="0"/>
              <a:t>Use Chinese stations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 smtClean="0"/>
              <a:t>Zoom transport model over Asia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/>
              <a:t>Improved </a:t>
            </a:r>
            <a:r>
              <a:rPr lang="en-US" sz="2000" dirty="0" smtClean="0"/>
              <a:t>physics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 smtClean="0"/>
              <a:t>Regional analysis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0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Prospects</a:t>
            </a:r>
            <a:endParaRPr lang="fr-FR" dirty="0" smtClean="0"/>
          </a:p>
        </p:txBody>
      </p:sp>
      <p:sp>
        <p:nvSpPr>
          <p:cNvPr id="6149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G</a:t>
            </a:r>
            <a:r>
              <a:rPr lang="en-GB" dirty="0" smtClean="0"/>
              <a:t>lobal CO</a:t>
            </a:r>
            <a:r>
              <a:rPr lang="en-GB" baseline="-25000" dirty="0" smtClean="0"/>
              <a:t>2</a:t>
            </a:r>
            <a:r>
              <a:rPr lang="en-GB" dirty="0" smtClean="0"/>
              <a:t> flux estimation</a:t>
            </a:r>
            <a:endParaRPr lang="fr-FR" dirty="0" smtClean="0"/>
          </a:p>
        </p:txBody>
      </p:sp>
      <p:sp>
        <p:nvSpPr>
          <p:cNvPr id="64516" name="AutoShape 4" descr="https://webmail.lsce.ipsl.fr/src/download.php?passed_id=63505&amp;mailbox=INBOX&amp;ent_id=5&amp;absolute_dl=true"/>
          <p:cNvSpPr>
            <a:spLocks noChangeAspect="1" noChangeArrowheads="1"/>
          </p:cNvSpPr>
          <p:nvPr/>
        </p:nvSpPr>
        <p:spPr bwMode="auto">
          <a:xfrm>
            <a:off x="200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7" name="Image 10" descr="flux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05013"/>
            <a:ext cx="35337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165376"/>
            <a:ext cx="32289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Image 10" descr="1215803014dpFXy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62276"/>
            <a:ext cx="12636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dirty="0" smtClean="0"/>
              <a:t>Non-reversible atmospheric mixing</a:t>
            </a:r>
          </a:p>
          <a:p>
            <a:pPr lvl="1" eaLnBrk="1" hangingPunct="1"/>
            <a:r>
              <a:rPr lang="en-US" sz="1800" dirty="0" smtClean="0"/>
              <a:t>Need a statistical approach to revert the sign of time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44" y="5322788"/>
            <a:ext cx="2673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 full-fledged flux inversion</a:t>
            </a:r>
            <a:endParaRPr lang="fr-F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28750"/>
            <a:ext cx="8143875" cy="4114800"/>
          </a:xfrm>
        </p:spPr>
        <p:txBody>
          <a:bodyPr/>
          <a:lstStyle/>
          <a:p>
            <a:r>
              <a:rPr lang="en-US" sz="2000" dirty="0" smtClean="0"/>
              <a:t>Probabilistic approach</a:t>
            </a:r>
          </a:p>
          <a:p>
            <a:pPr lvl="1"/>
            <a:r>
              <a:rPr lang="en-US" sz="1800" dirty="0" smtClean="0"/>
              <a:t>Observations of [CO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]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b="1" dirty="0" err="1"/>
              <a:t>y</a:t>
            </a:r>
            <a:r>
              <a:rPr lang="en-US" sz="1800" dirty="0" err="1"/>
              <a:t>|</a:t>
            </a:r>
            <a:r>
              <a:rPr lang="en-US" sz="1800" b="1" dirty="0" err="1"/>
              <a:t>x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rior information about the surface fluxes </a:t>
            </a:r>
            <a:r>
              <a:rPr lang="en-US" sz="1800" i="1" dirty="0" smtClean="0"/>
              <a:t>p</a:t>
            </a:r>
            <a:r>
              <a:rPr lang="en-US" sz="1800" dirty="0" smtClean="0"/>
              <a:t>(</a:t>
            </a:r>
            <a:r>
              <a:rPr lang="en-US" sz="1800" b="1" dirty="0" smtClean="0"/>
              <a:t>x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Bayes’ theorem</a:t>
            </a:r>
          </a:p>
          <a:p>
            <a:r>
              <a:rPr lang="en-US" sz="2000" dirty="0" smtClean="0"/>
              <a:t>Case of Gaussian PDFs</a:t>
            </a:r>
          </a:p>
          <a:p>
            <a:endParaRPr lang="en-US" sz="2000" dirty="0" smtClean="0"/>
          </a:p>
          <a:p>
            <a:pPr lvl="1"/>
            <a:r>
              <a:rPr lang="en-US" sz="1800" dirty="0" smtClean="0"/>
              <a:t>Posterior PDF defined by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1800" dirty="0" smtClean="0"/>
              <a:t>Some of the algebra can be simulated with Monte Carlo</a:t>
            </a:r>
          </a:p>
          <a:p>
            <a:pPr lvl="1"/>
            <a:r>
              <a:rPr lang="en-US" sz="1800" dirty="0" smtClean="0"/>
              <a:t>Most likely state of the surface fluxes </a:t>
            </a:r>
            <a:r>
              <a:rPr lang="en-US" sz="1800" b="1" dirty="0" smtClean="0"/>
              <a:t>x</a:t>
            </a:r>
            <a:r>
              <a:rPr lang="en-US" sz="1800" dirty="0" smtClean="0"/>
              <a:t> also minimizes</a:t>
            </a:r>
            <a:endParaRPr lang="en-US" sz="1600" dirty="0" smtClean="0"/>
          </a:p>
          <a:p>
            <a:endParaRPr lang="fr-FR" sz="2000" dirty="0" smtClean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30475"/>
            <a:ext cx="2520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143250"/>
            <a:ext cx="32400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J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t="17236" r="27446" b="78877"/>
          <a:stretch>
            <a:fillRect/>
          </a:stretch>
        </p:blipFill>
        <p:spPr bwMode="auto">
          <a:xfrm>
            <a:off x="1857375" y="5286375"/>
            <a:ext cx="7192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DJ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t="15955" r="34758" b="81033"/>
          <a:stretch>
            <a:fillRect/>
          </a:stretch>
        </p:blipFill>
        <p:spPr bwMode="auto">
          <a:xfrm>
            <a:off x="1603375" y="5799138"/>
            <a:ext cx="543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873500"/>
            <a:ext cx="193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5" descr="x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00438"/>
            <a:ext cx="27146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" descr="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59250"/>
            <a:ext cx="30876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2" y="301625"/>
            <a:ext cx="7594475" cy="895350"/>
          </a:xfrm>
        </p:spPr>
        <p:txBody>
          <a:bodyPr/>
          <a:lstStyle/>
          <a:p>
            <a:r>
              <a:rPr lang="en-US" dirty="0" smtClean="0"/>
              <a:t>Analytical? Ensemble? </a:t>
            </a:r>
            <a:r>
              <a:rPr lang="en-US" dirty="0" err="1" smtClean="0"/>
              <a:t>Variational</a:t>
            </a:r>
            <a:r>
              <a:rPr lang="en-US" dirty="0" smtClean="0"/>
              <a:t>?</a:t>
            </a:r>
            <a:endParaRPr lang="fr-FR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01763"/>
            <a:ext cx="8064500" cy="4114800"/>
          </a:xfrm>
        </p:spPr>
        <p:txBody>
          <a:bodyPr/>
          <a:lstStyle/>
          <a:p>
            <a:r>
              <a:rPr lang="en-US" sz="1800" dirty="0" smtClean="0"/>
              <a:t>Flux inversion starts from some prior knowledge</a:t>
            </a:r>
          </a:p>
          <a:p>
            <a:pPr lvl="1"/>
            <a:r>
              <a:rPr lang="en-US" sz="1600" dirty="0" smtClean="0"/>
              <a:t>It actually computes flux increments</a:t>
            </a:r>
          </a:p>
          <a:p>
            <a:endParaRPr lang="en-US" sz="2000" dirty="0" smtClean="0"/>
          </a:p>
          <a:p>
            <a:r>
              <a:rPr lang="en-US" sz="1800" dirty="0" smtClean="0"/>
              <a:t>The structure of the flux increments stems from the structure of the errors of the prior fluxes rather than from the structure of the fluxes themselves</a:t>
            </a:r>
          </a:p>
          <a:p>
            <a:endParaRPr lang="en-US" sz="1800" dirty="0" smtClean="0"/>
          </a:p>
          <a:p>
            <a:r>
              <a:rPr lang="en-GB" sz="1800" dirty="0" smtClean="0"/>
              <a:t>A posterior using a weakly informative prior may be of worse quality than a good prior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endParaRPr lang="fr-FR" sz="2000" dirty="0" smtClean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979613" y="5229225"/>
            <a:ext cx="3313112" cy="954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400"/>
              <a:t>Simple example:</a:t>
            </a:r>
          </a:p>
          <a:p>
            <a:pPr eaLnBrk="1" hangingPunct="1"/>
            <a:r>
              <a:rPr lang="en-GB" sz="1400"/>
              <a:t>Prior1 needs denser observations than Prior2 because it is more informative</a:t>
            </a:r>
            <a:endParaRPr lang="en-US" sz="1200"/>
          </a:p>
        </p:txBody>
      </p:sp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13188"/>
            <a:ext cx="34559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84350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11275"/>
            <a:ext cx="37449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prior CO</a:t>
            </a:r>
            <a:r>
              <a:rPr lang="en-US" baseline="-25000" smtClean="0"/>
              <a:t>2</a:t>
            </a:r>
            <a:r>
              <a:rPr lang="en-US" smtClean="0"/>
              <a:t> flux errors</a:t>
            </a:r>
            <a:endParaRPr lang="fr-FR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341438"/>
            <a:ext cx="4608512" cy="4114800"/>
          </a:xfrm>
        </p:spPr>
        <p:txBody>
          <a:bodyPr/>
          <a:lstStyle/>
          <a:p>
            <a:r>
              <a:rPr lang="en-US" sz="2000" dirty="0" smtClean="0"/>
              <a:t>Use daily-mean eddy-covariance flux measurements to assign the error statistics of the prior fluxes</a:t>
            </a:r>
          </a:p>
          <a:p>
            <a:endParaRPr lang="en-US" dirty="0" smtClean="0"/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sz="1800" dirty="0" smtClean="0"/>
              <a:t>Small spatial correlations</a:t>
            </a:r>
          </a:p>
          <a:p>
            <a:pPr lvl="1"/>
            <a:r>
              <a:rPr lang="en-US" sz="1800" dirty="0" smtClean="0"/>
              <a:t>Large temporal correlations</a:t>
            </a:r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endParaRPr lang="fr-FR" sz="2000" dirty="0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306888"/>
            <a:ext cx="25527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7179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moflux-to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24025"/>
            <a:ext cx="1000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51721" y="6413266"/>
            <a:ext cx="2736303" cy="338554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Chevallier et al. (2012)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803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11275"/>
            <a:ext cx="37449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prior CO</a:t>
            </a:r>
            <a:r>
              <a:rPr lang="en-US" baseline="-25000" smtClean="0"/>
              <a:t>2</a:t>
            </a:r>
            <a:r>
              <a:rPr lang="en-US" smtClean="0"/>
              <a:t> flux errors</a:t>
            </a:r>
            <a:endParaRPr lang="fr-FR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341438"/>
            <a:ext cx="4608512" cy="4114800"/>
          </a:xfrm>
        </p:spPr>
        <p:txBody>
          <a:bodyPr/>
          <a:lstStyle/>
          <a:p>
            <a:r>
              <a:rPr lang="en-US" sz="2000" dirty="0" smtClean="0"/>
              <a:t>Use daily-mean eddy-covariance flux measurements to assign the error statistics of the prior fluxes</a:t>
            </a:r>
          </a:p>
          <a:p>
            <a:endParaRPr lang="en-US" dirty="0" smtClean="0"/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sz="1800" dirty="0" smtClean="0"/>
              <a:t>Small spatial correlations</a:t>
            </a:r>
          </a:p>
          <a:p>
            <a:pPr lvl="1"/>
            <a:r>
              <a:rPr lang="en-US" sz="1800" dirty="0" smtClean="0"/>
              <a:t>Large temporal correlations</a:t>
            </a:r>
          </a:p>
          <a:p>
            <a:endParaRPr lang="en-US" sz="2000" dirty="0" smtClean="0"/>
          </a:p>
          <a:p>
            <a:r>
              <a:rPr lang="en-US" sz="2000" dirty="0" smtClean="0"/>
              <a:t>The small spatial correlations hamper the use </a:t>
            </a:r>
            <a:r>
              <a:rPr lang="en-US" sz="1800" dirty="0" smtClean="0"/>
              <a:t>of ensemble formulations like </a:t>
            </a:r>
            <a:r>
              <a:rPr lang="en-US" sz="1800" dirty="0" err="1" smtClean="0"/>
              <a:t>EnKF</a:t>
            </a:r>
            <a:r>
              <a:rPr lang="en-US" sz="1800" dirty="0" smtClean="0"/>
              <a:t> because of the curse of dimensionality</a:t>
            </a:r>
          </a:p>
          <a:p>
            <a:endParaRPr lang="en-US" sz="2200" dirty="0" smtClean="0"/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endParaRPr lang="fr-FR" sz="2000" dirty="0" smtClean="0"/>
          </a:p>
        </p:txBody>
      </p:sp>
      <p:pic>
        <p:nvPicPr>
          <p:cNvPr id="7176" name="Picture 15" descr="moflux-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24025"/>
            <a:ext cx="1000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approach</a:t>
            </a:r>
            <a:endParaRPr lang="fr-F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28750"/>
            <a:ext cx="8143875" cy="4114800"/>
          </a:xfrm>
        </p:spPr>
        <p:txBody>
          <a:bodyPr/>
          <a:lstStyle/>
          <a:p>
            <a:r>
              <a:rPr lang="en-US" sz="2000" dirty="0" err="1" smtClean="0"/>
              <a:t>Piao</a:t>
            </a:r>
            <a:r>
              <a:rPr lang="en-US" sz="2000" dirty="0" smtClean="0"/>
              <a:t> et al. (2009) with an inversion system from </a:t>
            </a:r>
            <a:r>
              <a:rPr lang="en-US" sz="2000" dirty="0" err="1" smtClean="0"/>
              <a:t>Peylin</a:t>
            </a:r>
            <a:r>
              <a:rPr lang="en-US" sz="2000" dirty="0" smtClean="0"/>
              <a:t> et al. (2005)</a:t>
            </a:r>
          </a:p>
          <a:p>
            <a:pPr lvl="1"/>
            <a:r>
              <a:rPr lang="en-US" sz="1600" dirty="0" smtClean="0"/>
              <a:t>Global inversion with a focus over China</a:t>
            </a:r>
          </a:p>
          <a:p>
            <a:pPr lvl="1"/>
            <a:r>
              <a:rPr lang="en-US" sz="1600" dirty="0" smtClean="0"/>
              <a:t>Grid-point inversion system exploiting monthly averages of observations </a:t>
            </a:r>
            <a:r>
              <a:rPr lang="en-US" sz="1600" dirty="0"/>
              <a:t>(“large” control </a:t>
            </a:r>
            <a:r>
              <a:rPr lang="en-US" sz="1600" dirty="0" smtClean="0"/>
              <a:t>vector, “</a:t>
            </a:r>
            <a:r>
              <a:rPr lang="en-US" sz="1600" dirty="0"/>
              <a:t>small</a:t>
            </a:r>
            <a:r>
              <a:rPr lang="en-US" sz="1600" dirty="0" smtClean="0"/>
              <a:t>” observation vector)</a:t>
            </a:r>
          </a:p>
          <a:p>
            <a:r>
              <a:rPr lang="en-US" sz="2000" dirty="0" smtClean="0"/>
              <a:t>Mean budget of Chinese terrestrial ecosystems of 0.35±0.33 </a:t>
            </a:r>
            <a:r>
              <a:rPr lang="en-US" sz="2000" dirty="0" err="1" smtClean="0"/>
              <a:t>GtC</a:t>
            </a:r>
            <a:r>
              <a:rPr lang="en-US" sz="2000" dirty="0" smtClean="0"/>
              <a:t>/</a:t>
            </a:r>
            <a:r>
              <a:rPr lang="en-US" sz="2000" dirty="0" err="1" smtClean="0"/>
              <a:t>yr</a:t>
            </a:r>
            <a:endParaRPr lang="en-US" sz="1600" dirty="0" smtClean="0"/>
          </a:p>
          <a:p>
            <a:endParaRPr lang="fr-FR" sz="2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3600400" cy="33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Hybrid approach</a:t>
            </a:r>
            <a:endParaRPr lang="en-US" sz="3200" dirty="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232025"/>
            <a:ext cx="7313612" cy="4625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 err="1" smtClean="0"/>
              <a:t>Variational</a:t>
            </a:r>
            <a:r>
              <a:rPr lang="en-GB" sz="2000" dirty="0" smtClean="0"/>
              <a:t> approach for high-resolution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Weekly grid point fluxes (</a:t>
            </a:r>
            <a:r>
              <a:rPr lang="fr-FR" dirty="0" smtClean="0"/>
              <a:t>3.75x2.5 deg</a:t>
            </a:r>
            <a:r>
              <a:rPr lang="fr-FR" baseline="30000" dirty="0" smtClean="0"/>
              <a:t>2</a:t>
            </a:r>
            <a:r>
              <a:rPr lang="fr-FR" dirty="0" smtClean="0"/>
              <a:t> global)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/>
              <a:t>o</a:t>
            </a:r>
            <a:r>
              <a:rPr lang="fr-FR" dirty="0" smtClean="0"/>
              <a:t>r </a:t>
            </a:r>
            <a:r>
              <a:rPr lang="fr-FR" dirty="0" err="1" smtClean="0"/>
              <a:t>hourly</a:t>
            </a:r>
            <a:r>
              <a:rPr lang="fr-FR" dirty="0" smtClean="0"/>
              <a:t> fluxes </a:t>
            </a:r>
            <a:r>
              <a:rPr lang="fr-FR" dirty="0" err="1" smtClean="0"/>
              <a:t>at</a:t>
            </a:r>
            <a:r>
              <a:rPr lang="fr-FR" dirty="0" smtClean="0"/>
              <a:t> ~ 10 – 100 km</a:t>
            </a:r>
            <a:r>
              <a:rPr lang="fr-FR" baseline="30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endParaRPr lang="en-GB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2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Ensemble approach for coarse resolution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Mean variance of the flux errors over long periods of time </a:t>
            </a:r>
          </a:p>
          <a:p>
            <a:pPr lvl="1" eaLnBrk="1" hangingPunct="1">
              <a:lnSpc>
                <a:spcPct val="80000"/>
              </a:lnSpc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</p:txBody>
      </p:sp>
      <p:pic>
        <p:nvPicPr>
          <p:cNvPr id="1720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>
            <a:fillRect/>
          </a:stretch>
        </p:blipFill>
        <p:spPr bwMode="auto">
          <a:xfrm>
            <a:off x="2000250" y="4147964"/>
            <a:ext cx="47386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égende à une bordure 3 4"/>
          <p:cNvSpPr/>
          <p:nvPr/>
        </p:nvSpPr>
        <p:spPr>
          <a:xfrm>
            <a:off x="1214438" y="2246313"/>
            <a:ext cx="71437" cy="642937"/>
          </a:xfrm>
          <a:prstGeom prst="accentCallout3">
            <a:avLst>
              <a:gd name="adj1" fmla="val 18750"/>
              <a:gd name="adj2" fmla="val -8333"/>
              <a:gd name="adj3" fmla="val 21290"/>
              <a:gd name="adj4" fmla="val -458568"/>
              <a:gd name="adj5" fmla="val 325187"/>
              <a:gd name="adj6" fmla="val -490951"/>
              <a:gd name="adj7" fmla="val 324158"/>
              <a:gd name="adj8" fmla="val 4373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Légende à une bordure 3 7"/>
          <p:cNvSpPr/>
          <p:nvPr/>
        </p:nvSpPr>
        <p:spPr>
          <a:xfrm>
            <a:off x="8786813" y="2960688"/>
            <a:ext cx="71437" cy="71437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349044"/>
              <a:gd name="adj5" fmla="val 143175"/>
              <a:gd name="adj6" fmla="val 326186"/>
              <a:gd name="adj7" fmla="val 298739"/>
              <a:gd name="adj8" fmla="val -4828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78" y="1484784"/>
            <a:ext cx="2529334" cy="66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28251</TotalTime>
  <Words>787</Words>
  <Application>Microsoft Office PowerPoint</Application>
  <PresentationFormat>Affichage à l'écran (4:3)</PresentationFormat>
  <Paragraphs>149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Éclipse</vt:lpstr>
      <vt:lpstr>CO2 sources and sinks in China as seen from the global atmosphere</vt:lpstr>
      <vt:lpstr>Présentation PowerPoint</vt:lpstr>
      <vt:lpstr>Global CO2 flux estimation</vt:lpstr>
      <vt:lpstr>Principles of a full-fledged flux inversion</vt:lpstr>
      <vt:lpstr>Analytical? Ensemble? Variational?</vt:lpstr>
      <vt:lpstr>Structure of the prior CO2 flux errors</vt:lpstr>
      <vt:lpstr>Structure of the prior CO2 flux errors</vt:lpstr>
      <vt:lpstr>Analytical approach</vt:lpstr>
      <vt:lpstr>Hybrid approach</vt:lpstr>
      <vt:lpstr>One equation fits all</vt:lpstr>
      <vt:lpstr>Computational performance</vt:lpstr>
      <vt:lpstr>Présentation PowerPoint</vt:lpstr>
      <vt:lpstr>Présentation PowerPoint</vt:lpstr>
      <vt:lpstr>Monthly flux maps</vt:lpstr>
      <vt:lpstr>Seasonal cycles of natural fluxes</vt:lpstr>
      <vt:lpstr>1979-2011 annual natural budgets</vt:lpstr>
      <vt:lpstr>Comparison with total column measurements from TCCON</vt:lpstr>
      <vt:lpstr>Comparison with total column measurements from TCCON</vt:lpstr>
      <vt:lpstr>Limitations</vt:lpstr>
      <vt:lpstr>Carbon budget of China</vt:lpstr>
      <vt:lpstr>Carbon budget of China</vt:lpstr>
      <vt:lpstr>Prospects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chevallier</dc:creator>
  <cp:lastModifiedBy>fcheval</cp:lastModifiedBy>
  <cp:revision>709</cp:revision>
  <cp:lastPrinted>2012-09-28T17:44:29Z</cp:lastPrinted>
  <dcterms:created xsi:type="dcterms:W3CDTF">2004-11-07T11:13:21Z</dcterms:created>
  <dcterms:modified xsi:type="dcterms:W3CDTF">2012-10-01T07:40:54Z</dcterms:modified>
</cp:coreProperties>
</file>