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3"/>
  </p:notesMasterIdLst>
  <p:sldIdLst>
    <p:sldId id="256" r:id="rId6"/>
    <p:sldId id="257" r:id="rId7"/>
    <p:sldId id="293" r:id="rId8"/>
    <p:sldId id="323" r:id="rId9"/>
    <p:sldId id="282" r:id="rId10"/>
    <p:sldId id="326" r:id="rId11"/>
    <p:sldId id="327" r:id="rId12"/>
    <p:sldId id="285" r:id="rId13"/>
    <p:sldId id="280" r:id="rId14"/>
    <p:sldId id="330" r:id="rId15"/>
    <p:sldId id="331" r:id="rId16"/>
    <p:sldId id="333" r:id="rId17"/>
    <p:sldId id="334" r:id="rId18"/>
    <p:sldId id="335" r:id="rId19"/>
    <p:sldId id="336" r:id="rId20"/>
    <p:sldId id="325" r:id="rId21"/>
    <p:sldId id="279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F4"/>
    <a:srgbClr val="B66310"/>
    <a:srgbClr val="DF8BE5"/>
    <a:srgbClr val="7BE26A"/>
    <a:srgbClr val="AB8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81" autoAdjust="0"/>
  </p:normalViewPr>
  <p:slideViewPr>
    <p:cSldViewPr>
      <p:cViewPr varScale="1">
        <p:scale>
          <a:sx n="97" d="100"/>
          <a:sy n="97" d="100"/>
        </p:scale>
        <p:origin x="20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08012" cy="108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8136179516836"/>
          <c:y val="1.7809650660160388E-2"/>
          <c:w val="0.7715577368972375"/>
          <c:h val="0.8356607131425645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32765301209430364"/>
                  <c:y val="-5.1679997147620706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Jinyunshan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963531318829803"/>
                  <c:y val="-5.4614281263157566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100"/>
                      <a:t>Hongwen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6255638717490565"/>
                  <c:y val="-3.937523592199673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Xiangzhou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767406854589095E-2"/>
                  <c:y val="0.1435097519592668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Banryu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5096624919398077E-3"/>
                  <c:y val="0.115664755520865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Hedo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9745976225550749"/>
                  <c:y val="0.12058666001111498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Tokyo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19967885665039764"/>
                  <c:y val="9.567601001743197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100"/>
                      <a:t>Cheju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0.28642514964535154"/>
                  <c:y val="-3.691428367687197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Ulaanbaatar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errBars>
            <c:errDir val="x"/>
            <c:errBarType val="both"/>
            <c:errValType val="cust"/>
            <c:noEndCap val="0"/>
            <c:plus>
              <c:numRef>
                <c:f>Sheet5!$I$22:$I$39</c:f>
                <c:numCache>
                  <c:formatCode>General</c:formatCode>
                  <c:ptCount val="18"/>
                  <c:pt idx="0">
                    <c:v>31.227802419354845</c:v>
                  </c:pt>
                  <c:pt idx="1">
                    <c:v>21.02650705645161</c:v>
                  </c:pt>
                  <c:pt idx="2">
                    <c:v>12.115532594086023</c:v>
                  </c:pt>
                  <c:pt idx="3">
                    <c:v>2.6878247489993181</c:v>
                  </c:pt>
                  <c:pt idx="4">
                    <c:v>1.4180802704440345</c:v>
                  </c:pt>
                  <c:pt idx="5">
                    <c:v>1.2789564568671448</c:v>
                  </c:pt>
                  <c:pt idx="6">
                    <c:v>0.7866984490375728</c:v>
                  </c:pt>
                  <c:pt idx="7">
                    <c:v>3.3902350146809948</c:v>
                  </c:pt>
                  <c:pt idx="8">
                    <c:v>0.68082165048763643</c:v>
                  </c:pt>
                  <c:pt idx="9">
                    <c:v>1.6250724724102321</c:v>
                  </c:pt>
                  <c:pt idx="10">
                    <c:v>2.1637656186092258</c:v>
                  </c:pt>
                  <c:pt idx="11">
                    <c:v>2.4339123871481521</c:v>
                  </c:pt>
                  <c:pt idx="12">
                    <c:v>4.0199646674475051</c:v>
                  </c:pt>
                  <c:pt idx="13">
                    <c:v>4.6550000000000002</c:v>
                  </c:pt>
                  <c:pt idx="14">
                    <c:v>3.1033333333333344</c:v>
                  </c:pt>
                  <c:pt idx="15">
                    <c:v>5.0983333333333336</c:v>
                  </c:pt>
                  <c:pt idx="16">
                    <c:v>21.940345000000004</c:v>
                  </c:pt>
                  <c:pt idx="17">
                    <c:v>12.363042708333335</c:v>
                  </c:pt>
                </c:numCache>
              </c:numRef>
            </c:plus>
            <c:minus>
              <c:numRef>
                <c:f>Sheet5!$J$22:$J$39</c:f>
                <c:numCache>
                  <c:formatCode>General</c:formatCode>
                  <c:ptCount val="18"/>
                  <c:pt idx="0">
                    <c:v>24.085181451612904</c:v>
                  </c:pt>
                  <c:pt idx="1">
                    <c:v>11.054380040322584</c:v>
                  </c:pt>
                  <c:pt idx="2">
                    <c:v>9.8026528897849481</c:v>
                  </c:pt>
                  <c:pt idx="3">
                    <c:v>2.1039828382222061</c:v>
                  </c:pt>
                  <c:pt idx="4">
                    <c:v>1.6112852511925686</c:v>
                  </c:pt>
                  <c:pt idx="5">
                    <c:v>0.62189492551551695</c:v>
                  </c:pt>
                  <c:pt idx="6">
                    <c:v>0.59988964833939407</c:v>
                  </c:pt>
                  <c:pt idx="7">
                    <c:v>2.2610296476953469</c:v>
                  </c:pt>
                  <c:pt idx="8">
                    <c:v>0.66909801192112273</c:v>
                  </c:pt>
                  <c:pt idx="9">
                    <c:v>1.1585105876990549</c:v>
                  </c:pt>
                  <c:pt idx="10">
                    <c:v>0.85870871365873414</c:v>
                  </c:pt>
                  <c:pt idx="11">
                    <c:v>1.9211825700798952</c:v>
                  </c:pt>
                  <c:pt idx="12">
                    <c:v>2.4985492425820564</c:v>
                  </c:pt>
                  <c:pt idx="13">
                    <c:v>3.3250000000000002</c:v>
                  </c:pt>
                  <c:pt idx="14">
                    <c:v>4.876666666666666</c:v>
                  </c:pt>
                  <c:pt idx="15">
                    <c:v>2.8816666666666668</c:v>
                  </c:pt>
                  <c:pt idx="16">
                    <c:v>9.024548750000001</c:v>
                  </c:pt>
                  <c:pt idx="17">
                    <c:v>2.7274697916666666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Sheet5!$D$22:$D$39</c:f>
                <c:numCache>
                  <c:formatCode>General</c:formatCode>
                  <c:ptCount val="18"/>
                  <c:pt idx="0">
                    <c:v>8.2600881541666702</c:v>
                  </c:pt>
                  <c:pt idx="1">
                    <c:v>39.604236459166664</c:v>
                  </c:pt>
                  <c:pt idx="2">
                    <c:v>15.376997150416663</c:v>
                  </c:pt>
                  <c:pt idx="3">
                    <c:v>0.85488147604166642</c:v>
                  </c:pt>
                  <c:pt idx="4">
                    <c:v>0.75520318337499948</c:v>
                  </c:pt>
                  <c:pt idx="5">
                    <c:v>2.1895150247083337</c:v>
                  </c:pt>
                  <c:pt idx="6">
                    <c:v>0.31973711920833359</c:v>
                  </c:pt>
                  <c:pt idx="7">
                    <c:v>1.4638127418333331</c:v>
                  </c:pt>
                  <c:pt idx="8">
                    <c:v>0.64862345437499991</c:v>
                  </c:pt>
                  <c:pt idx="9">
                    <c:v>0.50611531191666681</c:v>
                  </c:pt>
                  <c:pt idx="10">
                    <c:v>0.17711394858333307</c:v>
                  </c:pt>
                  <c:pt idx="11">
                    <c:v>1.4061642537125012</c:v>
                  </c:pt>
                  <c:pt idx="12">
                    <c:v>0.83126473295833359</c:v>
                  </c:pt>
                  <c:pt idx="13">
                    <c:v>3.2815523557916664</c:v>
                  </c:pt>
                  <c:pt idx="14">
                    <c:v>2.640078901249999</c:v>
                  </c:pt>
                  <c:pt idx="15">
                    <c:v>2.0193284204166657</c:v>
                  </c:pt>
                  <c:pt idx="16">
                    <c:v>3.3611239357916656</c:v>
                  </c:pt>
                  <c:pt idx="17">
                    <c:v>0.71184181175000005</c:v>
                  </c:pt>
                </c:numCache>
              </c:numRef>
            </c:plus>
            <c:minus>
              <c:numRef>
                <c:f>Sheet5!$E$22:$E$39</c:f>
                <c:numCache>
                  <c:formatCode>General</c:formatCode>
                  <c:ptCount val="18"/>
                  <c:pt idx="0">
                    <c:v>2.9026354458333259</c:v>
                  </c:pt>
                  <c:pt idx="1">
                    <c:v>42.17162354083333</c:v>
                  </c:pt>
                  <c:pt idx="2">
                    <c:v>14.677445759583332</c:v>
                  </c:pt>
                  <c:pt idx="3">
                    <c:v>0.6687548964583333</c:v>
                  </c:pt>
                  <c:pt idx="4">
                    <c:v>0.64136332162500009</c:v>
                  </c:pt>
                  <c:pt idx="5">
                    <c:v>0.72362445079166648</c:v>
                  </c:pt>
                  <c:pt idx="6">
                    <c:v>0.43380666029166659</c:v>
                  </c:pt>
                  <c:pt idx="7">
                    <c:v>0.94402630016666655</c:v>
                  </c:pt>
                  <c:pt idx="8">
                    <c:v>0.47374570012500006</c:v>
                  </c:pt>
                  <c:pt idx="9">
                    <c:v>0.33493530408333338</c:v>
                  </c:pt>
                  <c:pt idx="10">
                    <c:v>0.15652668541666692</c:v>
                  </c:pt>
                  <c:pt idx="11">
                    <c:v>1.1350089867875006</c:v>
                  </c:pt>
                  <c:pt idx="12">
                    <c:v>0.52885392004166665</c:v>
                  </c:pt>
                  <c:pt idx="13">
                    <c:v>2.3230473437083337</c:v>
                  </c:pt>
                  <c:pt idx="14">
                    <c:v>1.7704369237500002</c:v>
                  </c:pt>
                  <c:pt idx="15">
                    <c:v>3.1225344195833342</c:v>
                  </c:pt>
                  <c:pt idx="16">
                    <c:v>1.5364164242083334</c:v>
                  </c:pt>
                  <c:pt idx="17">
                    <c:v>0.46257583675000014</c:v>
                  </c:pt>
                </c:numCache>
              </c:numRef>
            </c:minus>
          </c:errBars>
          <c:xVal>
            <c:numRef>
              <c:f>Sheet5!$H$2:$H$19</c:f>
              <c:numCache>
                <c:formatCode>General</c:formatCode>
                <c:ptCount val="18"/>
                <c:pt idx="0">
                  <c:v>31.904294354838711</c:v>
                </c:pt>
                <c:pt idx="1">
                  <c:v>28.880670362903228</c:v>
                </c:pt>
                <c:pt idx="2">
                  <c:v>16.618902889784948</c:v>
                </c:pt>
                <c:pt idx="3">
                  <c:v>3.0629637125391436</c:v>
                </c:pt>
                <c:pt idx="4">
                  <c:v>2.2204627159813004</c:v>
                </c:pt>
                <c:pt idx="5">
                  <c:v>1.2979475570944621</c:v>
                </c:pt>
                <c:pt idx="6">
                  <c:v>1.0300018234419928</c:v>
                </c:pt>
                <c:pt idx="7">
                  <c:v>2.5314753301466002</c:v>
                </c:pt>
                <c:pt idx="8">
                  <c:v>0.96422209951236348</c:v>
                </c:pt>
                <c:pt idx="9">
                  <c:v>1.6316105876990532</c:v>
                </c:pt>
                <c:pt idx="10">
                  <c:v>1.4611648043102894</c:v>
                </c:pt>
                <c:pt idx="11">
                  <c:v>5.9391515479048875</c:v>
                </c:pt>
                <c:pt idx="12">
                  <c:v>3.1038137183254038</c:v>
                </c:pt>
                <c:pt idx="13">
                  <c:v>5.9850000000000003</c:v>
                </c:pt>
                <c:pt idx="14">
                  <c:v>7.5366666666666662</c:v>
                </c:pt>
                <c:pt idx="15">
                  <c:v>5.541666666666667</c:v>
                </c:pt>
                <c:pt idx="16">
                  <c:v>10.94972375</c:v>
                </c:pt>
                <c:pt idx="17">
                  <c:v>3.3209822916666667</c:v>
                </c:pt>
              </c:numCache>
            </c:numRef>
          </c:xVal>
          <c:yVal>
            <c:numRef>
              <c:f>Sheet5!$C$2:$C$19</c:f>
              <c:numCache>
                <c:formatCode>General</c:formatCode>
                <c:ptCount val="18"/>
                <c:pt idx="0">
                  <c:v>27.552363095833325</c:v>
                </c:pt>
                <c:pt idx="1">
                  <c:v>48.266808540833331</c:v>
                </c:pt>
                <c:pt idx="2">
                  <c:v>16.555616399583332</c:v>
                </c:pt>
                <c:pt idx="3">
                  <c:v>0.87393594895833326</c:v>
                </c:pt>
                <c:pt idx="4">
                  <c:v>2.3290196616250003</c:v>
                </c:pt>
                <c:pt idx="5">
                  <c:v>0.87411450529166645</c:v>
                </c:pt>
                <c:pt idx="6">
                  <c:v>1.0414444502916664</c:v>
                </c:pt>
                <c:pt idx="7">
                  <c:v>1.3995723381666665</c:v>
                </c:pt>
                <c:pt idx="8">
                  <c:v>0.64019693562500002</c:v>
                </c:pt>
                <c:pt idx="9">
                  <c:v>1.2514685780833332</c:v>
                </c:pt>
                <c:pt idx="10">
                  <c:v>1.4286317514166669</c:v>
                </c:pt>
                <c:pt idx="11">
                  <c:v>5.3257119812875002</c:v>
                </c:pt>
                <c:pt idx="12">
                  <c:v>3.1884313990416664</c:v>
                </c:pt>
                <c:pt idx="13">
                  <c:v>3.0698436742083337</c:v>
                </c:pt>
                <c:pt idx="14">
                  <c:v>6.6898009537499989</c:v>
                </c:pt>
                <c:pt idx="15">
                  <c:v>5.7884849895833339</c:v>
                </c:pt>
                <c:pt idx="16">
                  <c:v>10.761801044208333</c:v>
                </c:pt>
                <c:pt idx="17">
                  <c:v>1.5467328232499999</c:v>
                </c:pt>
              </c:numCache>
            </c:numRef>
          </c:yVal>
          <c:smooth val="0"/>
          <c:extLst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3175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  <c:trendlineType val="linear"/>
            <c:dispRSqr val="0"/>
            <c:dispEq val="0"/>
          </c:trendline>
          <c:xVal>
            <c:numRef>
              <c:f>点图!$E$2:$E$3</c:f>
              <c:numCache>
                <c:formatCode>General</c:formatCode>
                <c:ptCount val="2"/>
                <c:pt idx="0">
                  <c:v>0.1</c:v>
                </c:pt>
                <c:pt idx="1">
                  <c:v>100</c:v>
                </c:pt>
              </c:numCache>
            </c:numRef>
          </c:xVal>
          <c:yVal>
            <c:numRef>
              <c:f>点图!$F$2:$F$3</c:f>
              <c:numCache>
                <c:formatCode>General</c:formatCode>
                <c:ptCount val="2"/>
                <c:pt idx="0">
                  <c:v>0.1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484144"/>
        <c:axId val="130484704"/>
      </c:scatterChart>
      <c:valAx>
        <c:axId val="130484144"/>
        <c:scaling>
          <c:logBase val="10"/>
          <c:orientation val="minMax"/>
          <c:max val="10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Observed,   </a:t>
                </a:r>
                <a:r>
                  <a:rPr lang="el-GR" altLang="zh-CN" sz="1200">
                    <a:latin typeface="Times New Roman" pitchFamily="18" charset="0"/>
                    <a:ea typeface="Cambria Math"/>
                    <a:cs typeface="Times New Roman" pitchFamily="18" charset="0"/>
                  </a:rPr>
                  <a:t>μ</a:t>
                </a:r>
                <a:r>
                  <a:rPr lang="en-US" altLang="zh-CN" sz="1200">
                    <a:latin typeface="Times New Roman" pitchFamily="18" charset="0"/>
                    <a:ea typeface="Cambria Math"/>
                    <a:cs typeface="Times New Roman" pitchFamily="18" charset="0"/>
                  </a:rPr>
                  <a:t>g m</a:t>
                </a:r>
                <a:r>
                  <a:rPr lang="en-US" altLang="zh-CN" sz="1200" baseline="30000">
                    <a:latin typeface="Times New Roman" pitchFamily="18" charset="0"/>
                    <a:ea typeface="Cambria Math"/>
                    <a:cs typeface="Times New Roman" pitchFamily="18" charset="0"/>
                  </a:rPr>
                  <a:t>-3</a:t>
                </a:r>
                <a:endParaRPr lang="en-US" altLang="zh-CN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#,##0_);[Red]\(#,##0\)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130484704"/>
        <c:crossesAt val="0.1"/>
        <c:crossBetween val="midCat"/>
        <c:majorUnit val="10"/>
      </c:valAx>
      <c:valAx>
        <c:axId val="130484704"/>
        <c:scaling>
          <c:logBase val="10"/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Modeled,  </a:t>
                </a:r>
                <a:r>
                  <a:rPr lang="el-GR" altLang="zh-CN" sz="1200">
                    <a:latin typeface="Times New Roman" pitchFamily="18" charset="0"/>
                    <a:ea typeface="Cambria Math"/>
                    <a:cs typeface="Times New Roman" pitchFamily="18" charset="0"/>
                  </a:rPr>
                  <a:t>μ</a:t>
                </a:r>
                <a:r>
                  <a:rPr lang="en-US" altLang="zh-CN" sz="1200">
                    <a:latin typeface="Times New Roman" pitchFamily="18" charset="0"/>
                    <a:ea typeface="Cambria Math"/>
                    <a:cs typeface="Times New Roman" pitchFamily="18" charset="0"/>
                  </a:rPr>
                  <a:t>g m</a:t>
                </a:r>
                <a:r>
                  <a:rPr lang="en-US" altLang="zh-CN" sz="1200" baseline="30000">
                    <a:latin typeface="Times New Roman" pitchFamily="18" charset="0"/>
                    <a:ea typeface="Cambria Math"/>
                    <a:cs typeface="Times New Roman" pitchFamily="18" charset="0"/>
                  </a:rPr>
                  <a:t>-3</a:t>
                </a:r>
                <a:endParaRPr lang="zh-CN" altLang="en-US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_ 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130484144"/>
        <c:crossesAt val="0.1"/>
        <c:crossBetween val="midCat"/>
        <c:majorUnit val="10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>
                <a:effectLst/>
              </a:rPr>
              <a:t>SO</a:t>
            </a:r>
            <a:r>
              <a:rPr lang="en-US" altLang="zh-CN" baseline="-25000" dirty="0" smtClean="0">
                <a:effectLst/>
              </a:rPr>
              <a:t>2</a:t>
            </a:r>
            <a:r>
              <a:rPr lang="en-US" altLang="zh-CN" dirty="0" smtClean="0">
                <a:effectLst/>
              </a:rPr>
              <a:t> column concentration of Japan</a:t>
            </a:r>
            <a:endParaRPr lang="zh-CN" altLang="zh-CN" dirty="0">
              <a:effectLst/>
            </a:endParaRPr>
          </a:p>
        </c:rich>
      </c:tx>
      <c:layout>
        <c:manualLayout>
          <c:xMode val="edge"/>
          <c:yMode val="edge"/>
          <c:x val="0.12096979343805472"/>
          <c:y val="1.86666627471574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702111263695551E-2"/>
          <c:y val="2.9423865957550865E-2"/>
          <c:w val="0.78035414800498859"/>
          <c:h val="0.79528130282807363"/>
        </c:manualLayout>
      </c:layout>
      <c:barChart>
        <c:barDir val="col"/>
        <c:grouping val="clustered"/>
        <c:varyColors val="0"/>
        <c:ser>
          <c:idx val="0"/>
          <c:order val="0"/>
          <c:tx>
            <c:v>spring</c:v>
          </c:tx>
          <c:spPr>
            <a:solidFill>
              <a:srgbClr val="00B050"/>
            </a:solidFill>
          </c:spPr>
          <c:invertIfNegative val="0"/>
          <c:cat>
            <c:strRef>
              <c:f>'SO2'!$A$3:$A$12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'SO2'!$O$3:$O$12</c:f>
              <c:numCache>
                <c:formatCode>0.000%</c:formatCode>
                <c:ptCount val="10"/>
                <c:pt idx="0">
                  <c:v>0.19584601107356114</c:v>
                </c:pt>
                <c:pt idx="1">
                  <c:v>0.15121387676468109</c:v>
                </c:pt>
                <c:pt idx="2">
                  <c:v>0.27156226711087861</c:v>
                </c:pt>
                <c:pt idx="3">
                  <c:v>8.0655938714904313E-2</c:v>
                </c:pt>
                <c:pt idx="4">
                  <c:v>1.0253729658156333E-2</c:v>
                </c:pt>
                <c:pt idx="5">
                  <c:v>3.2831360048915487E-2</c:v>
                </c:pt>
                <c:pt idx="6">
                  <c:v>2.6950951309486073E-2</c:v>
                </c:pt>
                <c:pt idx="7">
                  <c:v>0.18718932322023793</c:v>
                </c:pt>
                <c:pt idx="8">
                  <c:v>2.5338746418487696E-3</c:v>
                </c:pt>
                <c:pt idx="9">
                  <c:v>4.0962667457333117E-2</c:v>
                </c:pt>
              </c:numCache>
            </c:numRef>
          </c:val>
        </c:ser>
        <c:ser>
          <c:idx val="1"/>
          <c:order val="1"/>
          <c:tx>
            <c:v>summer</c:v>
          </c:tx>
          <c:spPr>
            <a:solidFill>
              <a:srgbClr val="FF0000"/>
            </a:solidFill>
          </c:spPr>
          <c:invertIfNegative val="0"/>
          <c:cat>
            <c:strRef>
              <c:f>'SO2'!$A$3:$A$12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'SO2'!$P$3:$P$12</c:f>
              <c:numCache>
                <c:formatCode>0.000%</c:formatCode>
                <c:ptCount val="10"/>
                <c:pt idx="0">
                  <c:v>8.4768080501563745E-2</c:v>
                </c:pt>
                <c:pt idx="1">
                  <c:v>6.0216591871707102E-2</c:v>
                </c:pt>
                <c:pt idx="2">
                  <c:v>0.26720135933207517</c:v>
                </c:pt>
                <c:pt idx="3">
                  <c:v>6.5093733140127688E-2</c:v>
                </c:pt>
                <c:pt idx="4">
                  <c:v>1.5271401315095882E-2</c:v>
                </c:pt>
                <c:pt idx="5">
                  <c:v>5.2380588175712514E-3</c:v>
                </c:pt>
                <c:pt idx="6">
                  <c:v>1.0918065928432544E-2</c:v>
                </c:pt>
                <c:pt idx="7">
                  <c:v>0.42843476301608113</c:v>
                </c:pt>
                <c:pt idx="8">
                  <c:v>3.3280484200045359E-4</c:v>
                </c:pt>
                <c:pt idx="9">
                  <c:v>6.2525141235346984E-2</c:v>
                </c:pt>
              </c:numCache>
            </c:numRef>
          </c:val>
        </c:ser>
        <c:ser>
          <c:idx val="2"/>
          <c:order val="2"/>
          <c:tx>
            <c:v>autumn</c:v>
          </c:tx>
          <c:spPr>
            <a:solidFill>
              <a:srgbClr val="FFFF00"/>
            </a:solidFill>
          </c:spPr>
          <c:invertIfNegative val="0"/>
          <c:cat>
            <c:strRef>
              <c:f>'SO2'!$A$3:$A$12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'SO2'!$Q$3:$Q$12</c:f>
              <c:numCache>
                <c:formatCode>0.000%</c:formatCode>
                <c:ptCount val="10"/>
                <c:pt idx="0">
                  <c:v>0.15660632709107072</c:v>
                </c:pt>
                <c:pt idx="1">
                  <c:v>9.8522223121533609E-2</c:v>
                </c:pt>
                <c:pt idx="2">
                  <c:v>0.17334543011005746</c:v>
                </c:pt>
                <c:pt idx="3">
                  <c:v>4.6772739336421718E-2</c:v>
                </c:pt>
                <c:pt idx="4">
                  <c:v>1.5566443491174121E-3</c:v>
                </c:pt>
                <c:pt idx="5">
                  <c:v>2.0412934265186731E-2</c:v>
                </c:pt>
                <c:pt idx="6">
                  <c:v>4.3079332393448987E-2</c:v>
                </c:pt>
                <c:pt idx="7">
                  <c:v>0.41607127059448112</c:v>
                </c:pt>
                <c:pt idx="8">
                  <c:v>2.6735884322689292E-3</c:v>
                </c:pt>
                <c:pt idx="9">
                  <c:v>4.0959510306416154E-2</c:v>
                </c:pt>
              </c:numCache>
            </c:numRef>
          </c:val>
        </c:ser>
        <c:ser>
          <c:idx val="3"/>
          <c:order val="3"/>
          <c:tx>
            <c:v>winter</c:v>
          </c:tx>
          <c:spPr>
            <a:solidFill>
              <a:srgbClr val="0000FF"/>
            </a:solidFill>
          </c:spPr>
          <c:invertIfNegative val="0"/>
          <c:cat>
            <c:strRef>
              <c:f>'SO2'!$A$3:$A$12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'SO2'!$R$3:$R$12</c:f>
              <c:numCache>
                <c:formatCode>0.000%</c:formatCode>
                <c:ptCount val="10"/>
                <c:pt idx="0">
                  <c:v>0.17937968349574246</c:v>
                </c:pt>
                <c:pt idx="1">
                  <c:v>9.7216803225386825E-2</c:v>
                </c:pt>
                <c:pt idx="2">
                  <c:v>0.30719631388947155</c:v>
                </c:pt>
                <c:pt idx="3">
                  <c:v>0.13056971530215492</c:v>
                </c:pt>
                <c:pt idx="4">
                  <c:v>1.2000824960606365E-2</c:v>
                </c:pt>
                <c:pt idx="5">
                  <c:v>8.9073131431059396E-2</c:v>
                </c:pt>
                <c:pt idx="6">
                  <c:v>6.0896626043789613E-2</c:v>
                </c:pt>
                <c:pt idx="7">
                  <c:v>9.168188843613885E-2</c:v>
                </c:pt>
                <c:pt idx="8">
                  <c:v>3.0111866185923088E-3</c:v>
                </c:pt>
                <c:pt idx="9">
                  <c:v>2.8973826597059764E-2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489184"/>
        <c:axId val="130489744"/>
      </c:barChart>
      <c:lineChart>
        <c:grouping val="standard"/>
        <c:varyColors val="0"/>
        <c:ser>
          <c:idx val="4"/>
          <c:order val="4"/>
          <c:tx>
            <c:v>annual</c:v>
          </c:tx>
          <c:val>
            <c:numRef>
              <c:f>'SO2'!$S$3:$S$12</c:f>
              <c:numCache>
                <c:formatCode>0.000%</c:formatCode>
                <c:ptCount val="10"/>
                <c:pt idx="0">
                  <c:v>0.16888064530390287</c:v>
                </c:pt>
                <c:pt idx="1">
                  <c:v>0.10613372291640764</c:v>
                </c:pt>
                <c:pt idx="2">
                  <c:v>0.27573679831841591</c:v>
                </c:pt>
                <c:pt idx="3">
                  <c:v>9.9192566304815655E-2</c:v>
                </c:pt>
                <c:pt idx="4">
                  <c:v>1.0576215872964759E-2</c:v>
                </c:pt>
                <c:pt idx="5">
                  <c:v>5.5933572602717793E-2</c:v>
                </c:pt>
                <c:pt idx="6">
                  <c:v>4.4122895507871324E-2</c:v>
                </c:pt>
                <c:pt idx="7">
                  <c:v>0.19931012447098848</c:v>
                </c:pt>
                <c:pt idx="8">
                  <c:v>2.5235819671800713E-3</c:v>
                </c:pt>
                <c:pt idx="9">
                  <c:v>3.7589876734736495E-2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89184"/>
        <c:axId val="130489744"/>
      </c:lineChart>
      <c:catAx>
        <c:axId val="130489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130489744"/>
        <c:crosses val="autoZero"/>
        <c:auto val="1"/>
        <c:lblAlgn val="ctr"/>
        <c:lblOffset val="100"/>
        <c:noMultiLvlLbl val="0"/>
      </c:catAx>
      <c:valAx>
        <c:axId val="130489744"/>
        <c:scaling>
          <c:orientation val="minMax"/>
        </c:scaling>
        <c:delete val="0"/>
        <c:axPos val="l"/>
        <c:numFmt formatCode="0.000%" sourceLinked="1"/>
        <c:majorTickMark val="none"/>
        <c:minorTickMark val="none"/>
        <c:tickLblPos val="nextTo"/>
        <c:crossAx val="13048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39594269728855"/>
          <c:y val="0.22798063454474896"/>
          <c:w val="0.15774547802548969"/>
          <c:h val="0.32377211049404653"/>
        </c:manualLayout>
      </c:layout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>
                <a:effectLst/>
              </a:rPr>
              <a:t>Sulfate column concentration of Japan</a:t>
            </a:r>
            <a:endParaRPr lang="zh-CN" altLang="zh-CN" dirty="0">
              <a:effectLst/>
            </a:endParaRPr>
          </a:p>
        </c:rich>
      </c:tx>
      <c:layout>
        <c:manualLayout>
          <c:xMode val="edge"/>
          <c:yMode val="edge"/>
          <c:x val="0.11936531231087151"/>
          <c:y val="2.18131517344115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34072129872651E-2"/>
          <c:y val="1.6639453810604964E-2"/>
          <c:w val="0.79026878584620908"/>
          <c:h val="0.78140551449473761"/>
        </c:manualLayout>
      </c:layout>
      <c:barChart>
        <c:barDir val="col"/>
        <c:grouping val="clustered"/>
        <c:varyColors val="0"/>
        <c:ser>
          <c:idx val="0"/>
          <c:order val="0"/>
          <c:tx>
            <c:v>spring</c:v>
          </c:tx>
          <c:spPr>
            <a:solidFill>
              <a:srgbClr val="00B050"/>
            </a:solidFill>
          </c:spPr>
          <c:invertIfNegative val="0"/>
          <c:cat>
            <c:strRef>
              <c:f>'SO4'!$A$3:$A$12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'SO4'!$O$3:$O$12</c:f>
              <c:numCache>
                <c:formatCode>0.000%</c:formatCode>
                <c:ptCount val="10"/>
                <c:pt idx="0">
                  <c:v>0.26330830927158</c:v>
                </c:pt>
                <c:pt idx="1">
                  <c:v>0.1342273049521184</c:v>
                </c:pt>
                <c:pt idx="2">
                  <c:v>0.3034585585989098</c:v>
                </c:pt>
                <c:pt idx="3">
                  <c:v>0.12268767039462661</c:v>
                </c:pt>
                <c:pt idx="4">
                  <c:v>1.0598074384352021E-2</c:v>
                </c:pt>
                <c:pt idx="5">
                  <c:v>6.5323284654937086E-2</c:v>
                </c:pt>
                <c:pt idx="6">
                  <c:v>4.9508735030078133E-2</c:v>
                </c:pt>
                <c:pt idx="7">
                  <c:v>2.4390130789603615E-2</c:v>
                </c:pt>
                <c:pt idx="8">
                  <c:v>4.9850820987992024E-3</c:v>
                </c:pt>
                <c:pt idx="9">
                  <c:v>2.1512849824996755E-2</c:v>
                </c:pt>
              </c:numCache>
            </c:numRef>
          </c:val>
        </c:ser>
        <c:ser>
          <c:idx val="1"/>
          <c:order val="1"/>
          <c:tx>
            <c:v>summer</c:v>
          </c:tx>
          <c:spPr>
            <a:solidFill>
              <a:srgbClr val="FF0000"/>
            </a:solidFill>
          </c:spPr>
          <c:invertIfNegative val="0"/>
          <c:cat>
            <c:strRef>
              <c:f>'SO4'!$A$3:$A$12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'SO4'!$P$3:$P$12</c:f>
              <c:numCache>
                <c:formatCode>0.000%</c:formatCode>
                <c:ptCount val="10"/>
                <c:pt idx="0">
                  <c:v>0.20671118088091819</c:v>
                </c:pt>
                <c:pt idx="1">
                  <c:v>8.0210113083081069E-2</c:v>
                </c:pt>
                <c:pt idx="2">
                  <c:v>0.43383977866890316</c:v>
                </c:pt>
                <c:pt idx="3">
                  <c:v>0.12353369128501414</c:v>
                </c:pt>
                <c:pt idx="4">
                  <c:v>2.8389804137100589E-2</c:v>
                </c:pt>
                <c:pt idx="5">
                  <c:v>1.729959107625708E-2</c:v>
                </c:pt>
                <c:pt idx="6">
                  <c:v>3.2623308849505053E-2</c:v>
                </c:pt>
                <c:pt idx="7">
                  <c:v>3.4820308767652484E-2</c:v>
                </c:pt>
                <c:pt idx="8">
                  <c:v>2.2903248605578674E-3</c:v>
                </c:pt>
                <c:pt idx="9">
                  <c:v>4.0281898391012455E-2</c:v>
                </c:pt>
              </c:numCache>
            </c:numRef>
          </c:val>
        </c:ser>
        <c:ser>
          <c:idx val="2"/>
          <c:order val="2"/>
          <c:tx>
            <c:v>autumn</c:v>
          </c:tx>
          <c:spPr>
            <a:solidFill>
              <a:srgbClr val="FFFF00"/>
            </a:solidFill>
          </c:spPr>
          <c:invertIfNegative val="0"/>
          <c:cat>
            <c:strRef>
              <c:f>'SO4'!$A$3:$A$12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'SO4'!$Q$3:$Q$12</c:f>
              <c:numCache>
                <c:formatCode>0.000%</c:formatCode>
                <c:ptCount val="10"/>
                <c:pt idx="0">
                  <c:v>0.26926867691159845</c:v>
                </c:pt>
                <c:pt idx="1">
                  <c:v>8.914063765183465E-2</c:v>
                </c:pt>
                <c:pt idx="2">
                  <c:v>0.25041860743302857</c:v>
                </c:pt>
                <c:pt idx="3">
                  <c:v>8.5587258012971193E-2</c:v>
                </c:pt>
                <c:pt idx="4">
                  <c:v>2.9578128354022571E-3</c:v>
                </c:pt>
                <c:pt idx="5">
                  <c:v>4.3536186765694658E-2</c:v>
                </c:pt>
                <c:pt idx="6">
                  <c:v>0.16006605469432139</c:v>
                </c:pt>
                <c:pt idx="7">
                  <c:v>6.6414315297120663E-2</c:v>
                </c:pt>
                <c:pt idx="8">
                  <c:v>6.3322690005450941E-3</c:v>
                </c:pt>
                <c:pt idx="9">
                  <c:v>2.6278181397483502E-2</c:v>
                </c:pt>
              </c:numCache>
            </c:numRef>
          </c:val>
        </c:ser>
        <c:ser>
          <c:idx val="3"/>
          <c:order val="3"/>
          <c:tx>
            <c:v>winter</c:v>
          </c:tx>
          <c:spPr>
            <a:solidFill>
              <a:srgbClr val="0000FF"/>
            </a:solidFill>
          </c:spPr>
          <c:invertIfNegative val="0"/>
          <c:cat>
            <c:strRef>
              <c:f>'SO4'!$A$3:$A$12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'SO4'!$R$3:$R$12</c:f>
              <c:numCache>
                <c:formatCode>0.000%</c:formatCode>
                <c:ptCount val="10"/>
                <c:pt idx="0">
                  <c:v>0.19505338982425474</c:v>
                </c:pt>
                <c:pt idx="1">
                  <c:v>5.1553588189053985E-2</c:v>
                </c:pt>
                <c:pt idx="2">
                  <c:v>0.30252248339375859</c:v>
                </c:pt>
                <c:pt idx="3">
                  <c:v>0.17045896589566242</c:v>
                </c:pt>
                <c:pt idx="4">
                  <c:v>1.435851916196936E-2</c:v>
                </c:pt>
                <c:pt idx="5">
                  <c:v>0.15251178329076187</c:v>
                </c:pt>
                <c:pt idx="6">
                  <c:v>9.0043562948055864E-2</c:v>
                </c:pt>
                <c:pt idx="7">
                  <c:v>9.0748820968125192E-3</c:v>
                </c:pt>
                <c:pt idx="8">
                  <c:v>3.8323587278930003E-3</c:v>
                </c:pt>
                <c:pt idx="9">
                  <c:v>1.0590466471780718E-2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56032"/>
        <c:axId val="186556592"/>
      </c:barChart>
      <c:lineChart>
        <c:grouping val="standard"/>
        <c:varyColors val="0"/>
        <c:ser>
          <c:idx val="4"/>
          <c:order val="4"/>
          <c:tx>
            <c:v>annual</c:v>
          </c:tx>
          <c:val>
            <c:numRef>
              <c:f>'SO4'!$S$3:$S$12</c:f>
              <c:numCache>
                <c:formatCode>0.000%</c:formatCode>
                <c:ptCount val="10"/>
                <c:pt idx="0">
                  <c:v>0.22530146988209962</c:v>
                </c:pt>
                <c:pt idx="1">
                  <c:v>8.9292705809349282E-2</c:v>
                </c:pt>
                <c:pt idx="2">
                  <c:v>0.36055892548460661</c:v>
                </c:pt>
                <c:pt idx="3">
                  <c:v>0.12671984885645127</c:v>
                </c:pt>
                <c:pt idx="4">
                  <c:v>1.8982976035695303E-2</c:v>
                </c:pt>
                <c:pt idx="5">
                  <c:v>5.3849160252053725E-2</c:v>
                </c:pt>
                <c:pt idx="6">
                  <c:v>6.0557378774895046E-2</c:v>
                </c:pt>
                <c:pt idx="7">
                  <c:v>3.1723131574670591E-2</c:v>
                </c:pt>
                <c:pt idx="8">
                  <c:v>3.6412316795698292E-3</c:v>
                </c:pt>
                <c:pt idx="9">
                  <c:v>2.9373171650611794E-2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56032"/>
        <c:axId val="186556592"/>
      </c:lineChart>
      <c:catAx>
        <c:axId val="186556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186556592"/>
        <c:crosses val="autoZero"/>
        <c:auto val="1"/>
        <c:lblAlgn val="ctr"/>
        <c:lblOffset val="100"/>
        <c:noMultiLvlLbl val="0"/>
      </c:catAx>
      <c:valAx>
        <c:axId val="186556592"/>
        <c:scaling>
          <c:orientation val="minMax"/>
        </c:scaling>
        <c:delete val="0"/>
        <c:axPos val="l"/>
        <c:numFmt formatCode="0.000%" sourceLinked="1"/>
        <c:majorTickMark val="none"/>
        <c:minorTickMark val="none"/>
        <c:tickLblPos val="nextTo"/>
        <c:crossAx val="186556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783172936716245"/>
          <c:y val="0.19459500077827696"/>
          <c:w val="0.13827938174394871"/>
          <c:h val="0.32560209114965216"/>
        </c:manualLayout>
      </c:layout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800" b="1" i="0" baseline="0" dirty="0" smtClean="0">
                <a:effectLst/>
              </a:rPr>
              <a:t>SO</a:t>
            </a:r>
            <a:r>
              <a:rPr lang="en-US" altLang="zh-CN" sz="1800" b="1" i="0" baseline="-25000" dirty="0" smtClean="0">
                <a:effectLst/>
              </a:rPr>
              <a:t>2</a:t>
            </a:r>
            <a:r>
              <a:rPr lang="en-US" altLang="zh-CN" sz="1800" b="1" i="0" baseline="0" dirty="0" smtClean="0">
                <a:effectLst/>
              </a:rPr>
              <a:t> ground concentration of Japan</a:t>
            </a:r>
            <a:endParaRPr lang="zh-CN" altLang="zh-CN" dirty="0">
              <a:effectLst/>
            </a:endParaRPr>
          </a:p>
        </c:rich>
      </c:tx>
      <c:layout>
        <c:manualLayout>
          <c:xMode val="edge"/>
          <c:yMode val="edge"/>
          <c:x val="0.10748845658813418"/>
          <c:y val="2.88158195101645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375114451573492E-2"/>
          <c:y val="1.6273382409788473E-2"/>
          <c:w val="0.78035414800498859"/>
          <c:h val="0.79528130282807363"/>
        </c:manualLayout>
      </c:layout>
      <c:barChart>
        <c:barDir val="col"/>
        <c:grouping val="clustered"/>
        <c:varyColors val="0"/>
        <c:ser>
          <c:idx val="0"/>
          <c:order val="0"/>
          <c:tx>
            <c:v>spring</c:v>
          </c:tx>
          <c:spPr>
            <a:solidFill>
              <a:srgbClr val="00B050"/>
            </a:solidFill>
          </c:spPr>
          <c:invertIfNegative val="0"/>
          <c:cat>
            <c:strRef>
              <c:f>'100m SO2'!$A$3:$A$12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'100m SO2'!$O$3:$O$12</c:f>
              <c:numCache>
                <c:formatCode>0.000%</c:formatCode>
                <c:ptCount val="10"/>
                <c:pt idx="0">
                  <c:v>3.1556248448779925E-2</c:v>
                </c:pt>
                <c:pt idx="1">
                  <c:v>3.8823582793352372E-2</c:v>
                </c:pt>
                <c:pt idx="2">
                  <c:v>3.4381194290898517E-2</c:v>
                </c:pt>
                <c:pt idx="3">
                  <c:v>4.9308446150028171E-3</c:v>
                </c:pt>
                <c:pt idx="4">
                  <c:v>9.3393469912001189E-5</c:v>
                </c:pt>
                <c:pt idx="5">
                  <c:v>5.5457538328312114E-4</c:v>
                </c:pt>
                <c:pt idx="6">
                  <c:v>1.3851987218813839E-3</c:v>
                </c:pt>
                <c:pt idx="7">
                  <c:v>0.8594411748005909</c:v>
                </c:pt>
                <c:pt idx="8">
                  <c:v>3.8597124291095115E-4</c:v>
                </c:pt>
                <c:pt idx="9">
                  <c:v>2.8447816233388514E-2</c:v>
                </c:pt>
              </c:numCache>
            </c:numRef>
          </c:val>
        </c:ser>
        <c:ser>
          <c:idx val="1"/>
          <c:order val="1"/>
          <c:tx>
            <c:v>summer</c:v>
          </c:tx>
          <c:spPr>
            <a:solidFill>
              <a:srgbClr val="FF0000"/>
            </a:solidFill>
          </c:spPr>
          <c:invertIfNegative val="0"/>
          <c:cat>
            <c:strRef>
              <c:f>'100m SO2'!$A$3:$A$12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'100m SO2'!$P$3:$P$12</c:f>
              <c:numCache>
                <c:formatCode>0.000%</c:formatCode>
                <c:ptCount val="10"/>
                <c:pt idx="0">
                  <c:v>5.1330309367384206E-3</c:v>
                </c:pt>
                <c:pt idx="1">
                  <c:v>4.4366627773841311E-3</c:v>
                </c:pt>
                <c:pt idx="2">
                  <c:v>3.3336708315873681E-2</c:v>
                </c:pt>
                <c:pt idx="3">
                  <c:v>4.6053863402232683E-3</c:v>
                </c:pt>
                <c:pt idx="4">
                  <c:v>7.0557126278203593E-4</c:v>
                </c:pt>
                <c:pt idx="5">
                  <c:v>2.684238499714449E-4</c:v>
                </c:pt>
                <c:pt idx="6">
                  <c:v>6.3271336064688196E-4</c:v>
                </c:pt>
                <c:pt idx="7">
                  <c:v>0.93461195014697251</c:v>
                </c:pt>
                <c:pt idx="8">
                  <c:v>2.0706982712154176E-5</c:v>
                </c:pt>
                <c:pt idx="9">
                  <c:v>1.624884602669582E-2</c:v>
                </c:pt>
              </c:numCache>
            </c:numRef>
          </c:val>
        </c:ser>
        <c:ser>
          <c:idx val="2"/>
          <c:order val="2"/>
          <c:tx>
            <c:v>autumn</c:v>
          </c:tx>
          <c:spPr>
            <a:solidFill>
              <a:srgbClr val="FFFF00"/>
            </a:solidFill>
          </c:spPr>
          <c:invertIfNegative val="0"/>
          <c:cat>
            <c:strRef>
              <c:f>'100m SO2'!$A$3:$A$12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'100m SO2'!$Q$3:$Q$12</c:f>
              <c:numCache>
                <c:formatCode>0.000%</c:formatCode>
                <c:ptCount val="10"/>
                <c:pt idx="0">
                  <c:v>1.3608330982944674E-2</c:v>
                </c:pt>
                <c:pt idx="1">
                  <c:v>1.4990468709001201E-2</c:v>
                </c:pt>
                <c:pt idx="2">
                  <c:v>9.9936458060008067E-3</c:v>
                </c:pt>
                <c:pt idx="3">
                  <c:v>2.0035227024466579E-3</c:v>
                </c:pt>
                <c:pt idx="4">
                  <c:v>6.7464654579603686E-5</c:v>
                </c:pt>
                <c:pt idx="5">
                  <c:v>4.562741112351275E-4</c:v>
                </c:pt>
                <c:pt idx="6">
                  <c:v>2.046131957970646E-3</c:v>
                </c:pt>
                <c:pt idx="7">
                  <c:v>0.93666755551349024</c:v>
                </c:pt>
                <c:pt idx="8">
                  <c:v>2.3080013408794563E-4</c:v>
                </c:pt>
                <c:pt idx="9">
                  <c:v>1.9935805428243521E-2</c:v>
                </c:pt>
              </c:numCache>
            </c:numRef>
          </c:val>
        </c:ser>
        <c:ser>
          <c:idx val="3"/>
          <c:order val="3"/>
          <c:tx>
            <c:v>winter</c:v>
          </c:tx>
          <c:spPr>
            <a:solidFill>
              <a:srgbClr val="0000FF"/>
            </a:solidFill>
          </c:spPr>
          <c:invertIfNegative val="0"/>
          <c:cat>
            <c:strRef>
              <c:f>'100m SO2'!$A$3:$A$12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'100m SO2'!$R$3:$R$12</c:f>
              <c:numCache>
                <c:formatCode>0.000%</c:formatCode>
                <c:ptCount val="10"/>
                <c:pt idx="0">
                  <c:v>6.2568171712010803E-2</c:v>
                </c:pt>
                <c:pt idx="1">
                  <c:v>5.9859399027065503E-2</c:v>
                </c:pt>
                <c:pt idx="2">
                  <c:v>9.3463850906166629E-2</c:v>
                </c:pt>
                <c:pt idx="3">
                  <c:v>2.0939633694833731E-2</c:v>
                </c:pt>
                <c:pt idx="4">
                  <c:v>6.1189906381674502E-4</c:v>
                </c:pt>
                <c:pt idx="5">
                  <c:v>8.9105935622397405E-3</c:v>
                </c:pt>
                <c:pt idx="6">
                  <c:v>8.7344860267997548E-3</c:v>
                </c:pt>
                <c:pt idx="7">
                  <c:v>0.69776962045020463</c:v>
                </c:pt>
                <c:pt idx="8">
                  <c:v>1.048436810564107E-3</c:v>
                </c:pt>
                <c:pt idx="9">
                  <c:v>4.6093908746298588E-2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61072"/>
        <c:axId val="186561632"/>
      </c:barChart>
      <c:lineChart>
        <c:grouping val="standard"/>
        <c:varyColors val="0"/>
        <c:ser>
          <c:idx val="4"/>
          <c:order val="4"/>
          <c:tx>
            <c:v>annual</c:v>
          </c:tx>
          <c:val>
            <c:numRef>
              <c:f>'100m SO2'!$S$3:$S$12</c:f>
              <c:numCache>
                <c:formatCode>0.000%</c:formatCode>
                <c:ptCount val="10"/>
                <c:pt idx="0">
                  <c:v>2.892342348347799E-2</c:v>
                </c:pt>
                <c:pt idx="1">
                  <c:v>3.009038359014761E-2</c:v>
                </c:pt>
                <c:pt idx="2">
                  <c:v>4.4489048966866861E-2</c:v>
                </c:pt>
                <c:pt idx="3">
                  <c:v>8.4915823866607461E-3</c:v>
                </c:pt>
                <c:pt idx="4">
                  <c:v>3.8791585101278451E-4</c:v>
                </c:pt>
                <c:pt idx="5">
                  <c:v>2.7057732961940947E-3</c:v>
                </c:pt>
                <c:pt idx="6">
                  <c:v>3.3153553477855611E-3</c:v>
                </c:pt>
                <c:pt idx="7">
                  <c:v>0.85308590673603368</c:v>
                </c:pt>
                <c:pt idx="8">
                  <c:v>4.336947402626662E-4</c:v>
                </c:pt>
                <c:pt idx="9">
                  <c:v>2.8076915601558054E-2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61072"/>
        <c:axId val="186561632"/>
      </c:lineChart>
      <c:catAx>
        <c:axId val="186561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186561632"/>
        <c:crosses val="autoZero"/>
        <c:auto val="1"/>
        <c:lblAlgn val="ctr"/>
        <c:lblOffset val="100"/>
        <c:noMultiLvlLbl val="0"/>
      </c:catAx>
      <c:valAx>
        <c:axId val="186561632"/>
        <c:scaling>
          <c:orientation val="minMax"/>
        </c:scaling>
        <c:delete val="0"/>
        <c:axPos val="l"/>
        <c:numFmt formatCode="0.000%" sourceLinked="1"/>
        <c:majorTickMark val="none"/>
        <c:minorTickMark val="none"/>
        <c:tickLblPos val="nextTo"/>
        <c:crossAx val="18656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39594269728821"/>
          <c:y val="0.22798063454474871"/>
          <c:w val="0.15774547802548952"/>
          <c:h val="0.32377211049404636"/>
        </c:manualLayout>
      </c:layout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800" b="1" i="0" u="none" strike="noStrike" baseline="0" dirty="0" smtClean="0">
                <a:effectLst/>
              </a:rPr>
              <a:t>Sulfate</a:t>
            </a:r>
            <a:r>
              <a:rPr lang="en-US" altLang="zh-CN" sz="1800" b="1" i="0" baseline="0" dirty="0" smtClean="0">
                <a:effectLst/>
              </a:rPr>
              <a:t> ground concentration of Japan</a:t>
            </a:r>
            <a:endParaRPr lang="zh-CN" altLang="zh-CN" dirty="0">
              <a:effectLst/>
            </a:endParaRPr>
          </a:p>
        </c:rich>
      </c:tx>
      <c:layout>
        <c:manualLayout>
          <c:xMode val="edge"/>
          <c:yMode val="edge"/>
          <c:x val="0.12096979343805472"/>
          <c:y val="1.86666627471574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375114451573492E-2"/>
          <c:y val="1.6273382409788473E-2"/>
          <c:w val="0.78035414800498859"/>
          <c:h val="0.79528130282807363"/>
        </c:manualLayout>
      </c:layout>
      <c:barChart>
        <c:barDir val="col"/>
        <c:grouping val="clustered"/>
        <c:varyColors val="0"/>
        <c:ser>
          <c:idx val="0"/>
          <c:order val="0"/>
          <c:tx>
            <c:v>spring</c:v>
          </c:tx>
          <c:spPr>
            <a:solidFill>
              <a:srgbClr val="00B050"/>
            </a:solidFill>
          </c:spPr>
          <c:invertIfNegative val="0"/>
          <c:cat>
            <c:strRef>
              <c:f>'100m SO4'!$A$3:$A$12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'100m SO4'!$O$3:$O$12</c:f>
              <c:numCache>
                <c:formatCode>0.000%</c:formatCode>
                <c:ptCount val="10"/>
                <c:pt idx="0">
                  <c:v>0.24113858678015448</c:v>
                </c:pt>
                <c:pt idx="1">
                  <c:v>0.20306991924193121</c:v>
                </c:pt>
                <c:pt idx="2">
                  <c:v>0.23752162665850729</c:v>
                </c:pt>
                <c:pt idx="3">
                  <c:v>4.3099960130919004E-2</c:v>
                </c:pt>
                <c:pt idx="4">
                  <c:v>5.9340027630189792E-4</c:v>
                </c:pt>
                <c:pt idx="5">
                  <c:v>6.9529822999823904E-3</c:v>
                </c:pt>
                <c:pt idx="6">
                  <c:v>1.3478716401027399E-2</c:v>
                </c:pt>
                <c:pt idx="7">
                  <c:v>0.19433358367407488</c:v>
                </c:pt>
                <c:pt idx="8">
                  <c:v>3.972814849841984E-3</c:v>
                </c:pt>
                <c:pt idx="9">
                  <c:v>5.5838409687259505E-2</c:v>
                </c:pt>
              </c:numCache>
            </c:numRef>
          </c:val>
        </c:ser>
        <c:ser>
          <c:idx val="1"/>
          <c:order val="1"/>
          <c:tx>
            <c:v>summer</c:v>
          </c:tx>
          <c:spPr>
            <a:solidFill>
              <a:srgbClr val="FF0000"/>
            </a:solidFill>
          </c:spPr>
          <c:invertIfNegative val="0"/>
          <c:cat>
            <c:strRef>
              <c:f>'100m SO4'!$A$3:$A$12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'100m SO4'!$P$3:$P$12</c:f>
              <c:numCache>
                <c:formatCode>0.000%</c:formatCode>
                <c:ptCount val="10"/>
                <c:pt idx="0">
                  <c:v>0.1561986626971808</c:v>
                </c:pt>
                <c:pt idx="1">
                  <c:v>6.598676973610168E-2</c:v>
                </c:pt>
                <c:pt idx="2">
                  <c:v>0.39414479436031613</c:v>
                </c:pt>
                <c:pt idx="3">
                  <c:v>8.3112304899418732E-2</c:v>
                </c:pt>
                <c:pt idx="4">
                  <c:v>2.2380311876637388E-2</c:v>
                </c:pt>
                <c:pt idx="5">
                  <c:v>1.0750584055066766E-2</c:v>
                </c:pt>
                <c:pt idx="6">
                  <c:v>2.2798252806056241E-2</c:v>
                </c:pt>
                <c:pt idx="7">
                  <c:v>0.17811622666860216</c:v>
                </c:pt>
                <c:pt idx="8">
                  <c:v>1.6053257880445997E-3</c:v>
                </c:pt>
                <c:pt idx="9">
                  <c:v>6.4906767112575911E-2</c:v>
                </c:pt>
              </c:numCache>
            </c:numRef>
          </c:val>
        </c:ser>
        <c:ser>
          <c:idx val="2"/>
          <c:order val="2"/>
          <c:tx>
            <c:v>autumn</c:v>
          </c:tx>
          <c:spPr>
            <a:solidFill>
              <a:srgbClr val="FFFF00"/>
            </a:solidFill>
          </c:spPr>
          <c:invertIfNegative val="0"/>
          <c:cat>
            <c:strRef>
              <c:f>'100m SO4'!$A$3:$A$12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'100m SO4'!$Q$3:$Q$12</c:f>
              <c:numCache>
                <c:formatCode>0.000%</c:formatCode>
                <c:ptCount val="10"/>
                <c:pt idx="0">
                  <c:v>0.19799853258645758</c:v>
                </c:pt>
                <c:pt idx="1">
                  <c:v>0.1042907736373513</c:v>
                </c:pt>
                <c:pt idx="2">
                  <c:v>0.12299006673909668</c:v>
                </c:pt>
                <c:pt idx="3">
                  <c:v>3.5745276762660025E-2</c:v>
                </c:pt>
                <c:pt idx="4">
                  <c:v>9.1536974588355313E-4</c:v>
                </c:pt>
                <c:pt idx="5">
                  <c:v>1.2436682516614261E-2</c:v>
                </c:pt>
                <c:pt idx="6">
                  <c:v>8.4262695243604718E-2</c:v>
                </c:pt>
                <c:pt idx="7">
                  <c:v>0.38029856221692332</c:v>
                </c:pt>
                <c:pt idx="8">
                  <c:v>4.5334612616935478E-3</c:v>
                </c:pt>
                <c:pt idx="9">
                  <c:v>5.6528579289715379E-2</c:v>
                </c:pt>
              </c:numCache>
            </c:numRef>
          </c:val>
        </c:ser>
        <c:ser>
          <c:idx val="3"/>
          <c:order val="3"/>
          <c:tx>
            <c:v>winter</c:v>
          </c:tx>
          <c:spPr>
            <a:solidFill>
              <a:srgbClr val="0000FF"/>
            </a:solidFill>
          </c:spPr>
          <c:invertIfNegative val="0"/>
          <c:cat>
            <c:strRef>
              <c:f>'100m SO4'!$A$3:$A$12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'100m SO4'!$R$3:$R$12</c:f>
              <c:numCache>
                <c:formatCode>0.000%</c:formatCode>
                <c:ptCount val="10"/>
                <c:pt idx="0">
                  <c:v>0.23137025853858956</c:v>
                </c:pt>
                <c:pt idx="1">
                  <c:v>0.1187065939395361</c:v>
                </c:pt>
                <c:pt idx="2">
                  <c:v>0.32345493178667301</c:v>
                </c:pt>
                <c:pt idx="3">
                  <c:v>9.3482496188246764E-2</c:v>
                </c:pt>
                <c:pt idx="4">
                  <c:v>2.3579000920872506E-3</c:v>
                </c:pt>
                <c:pt idx="5">
                  <c:v>5.5868155166990147E-2</c:v>
                </c:pt>
                <c:pt idx="6">
                  <c:v>4.741299339399014E-2</c:v>
                </c:pt>
                <c:pt idx="7">
                  <c:v>8.4296934884233524E-2</c:v>
                </c:pt>
                <c:pt idx="8">
                  <c:v>4.5728690840647988E-3</c:v>
                </c:pt>
                <c:pt idx="9">
                  <c:v>3.8476866925589152E-2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66112"/>
        <c:axId val="186566672"/>
      </c:barChart>
      <c:lineChart>
        <c:grouping val="standard"/>
        <c:varyColors val="0"/>
        <c:ser>
          <c:idx val="4"/>
          <c:order val="4"/>
          <c:tx>
            <c:v>annual</c:v>
          </c:tx>
          <c:val>
            <c:numRef>
              <c:f>'100m SO4'!$S$3:$S$12</c:f>
              <c:numCache>
                <c:formatCode>0.000%</c:formatCode>
                <c:ptCount val="10"/>
                <c:pt idx="0">
                  <c:v>0.18979167745398703</c:v>
                </c:pt>
                <c:pt idx="1">
                  <c:v>0.10771371511380592</c:v>
                </c:pt>
                <c:pt idx="2">
                  <c:v>0.31867486699643682</c:v>
                </c:pt>
                <c:pt idx="3">
                  <c:v>7.014860612527539E-2</c:v>
                </c:pt>
                <c:pt idx="4">
                  <c:v>1.241798086269289E-2</c:v>
                </c:pt>
                <c:pt idx="5">
                  <c:v>1.6094791215374285E-2</c:v>
                </c:pt>
                <c:pt idx="6">
                  <c:v>3.1143676620277356E-2</c:v>
                </c:pt>
                <c:pt idx="7">
                  <c:v>0.19272866879769515</c:v>
                </c:pt>
                <c:pt idx="8">
                  <c:v>2.8624359397027587E-3</c:v>
                </c:pt>
                <c:pt idx="9">
                  <c:v>5.8423580874752842E-2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66112"/>
        <c:axId val="186566672"/>
      </c:lineChart>
      <c:catAx>
        <c:axId val="186566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186566672"/>
        <c:crosses val="autoZero"/>
        <c:auto val="1"/>
        <c:lblAlgn val="ctr"/>
        <c:lblOffset val="100"/>
        <c:noMultiLvlLbl val="0"/>
      </c:catAx>
      <c:valAx>
        <c:axId val="186566672"/>
        <c:scaling>
          <c:orientation val="minMax"/>
        </c:scaling>
        <c:delete val="0"/>
        <c:axPos val="l"/>
        <c:numFmt formatCode="0.000%" sourceLinked="1"/>
        <c:majorTickMark val="none"/>
        <c:minorTickMark val="none"/>
        <c:tickLblPos val="nextTo"/>
        <c:crossAx val="18656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39594269728843"/>
          <c:y val="0.22798063454474871"/>
          <c:w val="0.15774547802548963"/>
          <c:h val="0.32377211049404647"/>
        </c:manualLayout>
      </c:layout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800" b="1" i="0" u="none" strike="noStrike" baseline="0" dirty="0" smtClean="0">
                <a:effectLst/>
              </a:rPr>
              <a:t>Total sulfur </a:t>
            </a:r>
            <a:r>
              <a:rPr lang="en-US" altLang="zh-CN" sz="1800" b="1" i="0" baseline="0" dirty="0" smtClean="0">
                <a:effectLst/>
              </a:rPr>
              <a:t>deposition of Japan</a:t>
            </a:r>
            <a:endParaRPr lang="zh-CN" altLang="zh-CN" dirty="0">
              <a:effectLst/>
            </a:endParaRPr>
          </a:p>
        </c:rich>
      </c:tx>
      <c:layout>
        <c:manualLayout>
          <c:xMode val="edge"/>
          <c:yMode val="edge"/>
          <c:x val="0.12096979343805472"/>
          <c:y val="1.86666627471574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375114451573492E-2"/>
          <c:y val="1.6273382409788473E-2"/>
          <c:w val="0.78035414800498859"/>
          <c:h val="0.79528130282807363"/>
        </c:manualLayout>
      </c:layout>
      <c:barChart>
        <c:barDir val="col"/>
        <c:grouping val="clustered"/>
        <c:varyColors val="0"/>
        <c:ser>
          <c:idx val="0"/>
          <c:order val="0"/>
          <c:tx>
            <c:v>spring</c:v>
          </c:tx>
          <c:spPr>
            <a:solidFill>
              <a:srgbClr val="00B050"/>
            </a:solidFill>
          </c:spPr>
          <c:invertIfNegative val="0"/>
          <c:cat>
            <c:strRef>
              <c:f>'All Deposition'!$A$3:$A$12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'All Deposition'!$O$3:$O$12</c:f>
              <c:numCache>
                <c:formatCode>0.000%</c:formatCode>
                <c:ptCount val="10"/>
                <c:pt idx="0">
                  <c:v>0.1555955399986112</c:v>
                </c:pt>
                <c:pt idx="1">
                  <c:v>8.1344825328710846E-2</c:v>
                </c:pt>
                <c:pt idx="2">
                  <c:v>0.28956546919630782</c:v>
                </c:pt>
                <c:pt idx="3">
                  <c:v>0.10978685829183303</c:v>
                </c:pt>
                <c:pt idx="4">
                  <c:v>1.5829752673491425E-2</c:v>
                </c:pt>
                <c:pt idx="5">
                  <c:v>5.4353319050389079E-2</c:v>
                </c:pt>
                <c:pt idx="6">
                  <c:v>3.085346752643621E-2</c:v>
                </c:pt>
                <c:pt idx="7">
                  <c:v>0.23601967505568539</c:v>
                </c:pt>
                <c:pt idx="8">
                  <c:v>2.4801692928846097E-3</c:v>
                </c:pt>
                <c:pt idx="9">
                  <c:v>2.4170923585650803E-2</c:v>
                </c:pt>
              </c:numCache>
            </c:numRef>
          </c:val>
        </c:ser>
        <c:ser>
          <c:idx val="1"/>
          <c:order val="1"/>
          <c:tx>
            <c:v>summer</c:v>
          </c:tx>
          <c:spPr>
            <a:solidFill>
              <a:srgbClr val="FF0000"/>
            </a:solidFill>
          </c:spPr>
          <c:invertIfNegative val="0"/>
          <c:cat>
            <c:strRef>
              <c:f>'All Deposition'!$A$3:$A$12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'All Deposition'!$P$3:$P$12</c:f>
              <c:numCache>
                <c:formatCode>0.000%</c:formatCode>
                <c:ptCount val="10"/>
                <c:pt idx="0">
                  <c:v>0.15831566317977946</c:v>
                </c:pt>
                <c:pt idx="1">
                  <c:v>5.5526069703081382E-2</c:v>
                </c:pt>
                <c:pt idx="2">
                  <c:v>0.39845224909130883</c:v>
                </c:pt>
                <c:pt idx="3">
                  <c:v>0.11712341369634215</c:v>
                </c:pt>
                <c:pt idx="4">
                  <c:v>2.7417293587258341E-2</c:v>
                </c:pt>
                <c:pt idx="5">
                  <c:v>1.4097440746983764E-2</c:v>
                </c:pt>
                <c:pt idx="6">
                  <c:v>2.5035359164348698E-2</c:v>
                </c:pt>
                <c:pt idx="7">
                  <c:v>0.16834210717638703</c:v>
                </c:pt>
                <c:pt idx="8">
                  <c:v>1.486040421251225E-3</c:v>
                </c:pt>
                <c:pt idx="9">
                  <c:v>3.4204363233259601E-2</c:v>
                </c:pt>
              </c:numCache>
            </c:numRef>
          </c:val>
        </c:ser>
        <c:ser>
          <c:idx val="2"/>
          <c:order val="2"/>
          <c:tx>
            <c:v>autumn</c:v>
          </c:tx>
          <c:spPr>
            <a:solidFill>
              <a:srgbClr val="FFFF00"/>
            </a:solidFill>
          </c:spPr>
          <c:invertIfNegative val="0"/>
          <c:cat>
            <c:strRef>
              <c:f>'All Deposition'!$A$3:$A$12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'All Deposition'!$Q$3:$Q$12</c:f>
              <c:numCache>
                <c:formatCode>0.000%</c:formatCode>
                <c:ptCount val="10"/>
                <c:pt idx="0">
                  <c:v>0.13378328503227224</c:v>
                </c:pt>
                <c:pt idx="1">
                  <c:v>6.9508905896949913E-2</c:v>
                </c:pt>
                <c:pt idx="2">
                  <c:v>0.12554623639061249</c:v>
                </c:pt>
                <c:pt idx="3">
                  <c:v>3.1919597689452912E-2</c:v>
                </c:pt>
                <c:pt idx="4">
                  <c:v>2.8466395032276672E-3</c:v>
                </c:pt>
                <c:pt idx="5">
                  <c:v>1.3012601279384833E-2</c:v>
                </c:pt>
                <c:pt idx="6">
                  <c:v>6.4592543867582633E-2</c:v>
                </c:pt>
                <c:pt idx="7">
                  <c:v>0.5297768387351306</c:v>
                </c:pt>
                <c:pt idx="8">
                  <c:v>2.4854647449397147E-3</c:v>
                </c:pt>
                <c:pt idx="9">
                  <c:v>2.6527886860447509E-2</c:v>
                </c:pt>
              </c:numCache>
            </c:numRef>
          </c:val>
        </c:ser>
        <c:ser>
          <c:idx val="3"/>
          <c:order val="3"/>
          <c:tx>
            <c:v>winter</c:v>
          </c:tx>
          <c:spPr>
            <a:solidFill>
              <a:srgbClr val="0000FF"/>
            </a:solidFill>
          </c:spPr>
          <c:invertIfNegative val="0"/>
          <c:cat>
            <c:strRef>
              <c:f>'All Deposition'!$A$3:$A$12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'All Deposition'!$R$3:$R$12</c:f>
              <c:numCache>
                <c:formatCode>0.000%</c:formatCode>
                <c:ptCount val="10"/>
                <c:pt idx="0">
                  <c:v>0.14339252110128478</c:v>
                </c:pt>
                <c:pt idx="1">
                  <c:v>7.6148904986321903E-2</c:v>
                </c:pt>
                <c:pt idx="2">
                  <c:v>0.2926856734116744</c:v>
                </c:pt>
                <c:pt idx="3">
                  <c:v>0.11456595903308661</c:v>
                </c:pt>
                <c:pt idx="4">
                  <c:v>1.7096327431282775E-2</c:v>
                </c:pt>
                <c:pt idx="5">
                  <c:v>7.4384933629143182E-2</c:v>
                </c:pt>
                <c:pt idx="6">
                  <c:v>4.1876709142883724E-2</c:v>
                </c:pt>
                <c:pt idx="7">
                  <c:v>0.20994071138224146</c:v>
                </c:pt>
                <c:pt idx="8">
                  <c:v>2.2102784893633588E-3</c:v>
                </c:pt>
                <c:pt idx="9">
                  <c:v>2.769798139271859E-2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71152"/>
        <c:axId val="186571712"/>
      </c:barChart>
      <c:lineChart>
        <c:grouping val="standard"/>
        <c:varyColors val="0"/>
        <c:ser>
          <c:idx val="4"/>
          <c:order val="4"/>
          <c:tx>
            <c:v>annual</c:v>
          </c:tx>
          <c:cat>
            <c:strRef>
              <c:f>'All Deposition'!$A$3:$A$12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'All Deposition'!$S$3:$S$12</c:f>
              <c:numCache>
                <c:formatCode>0.000%</c:formatCode>
                <c:ptCount val="10"/>
                <c:pt idx="0">
                  <c:v>0.15172150261682543</c:v>
                </c:pt>
                <c:pt idx="1">
                  <c:v>6.7502017532461683E-2</c:v>
                </c:pt>
                <c:pt idx="2">
                  <c:v>0.3203457913858393</c:v>
                </c:pt>
                <c:pt idx="3">
                  <c:v>0.10553512679558848</c:v>
                </c:pt>
                <c:pt idx="4">
                  <c:v>1.9801509612858169E-2</c:v>
                </c:pt>
                <c:pt idx="5">
                  <c:v>3.6445241338045081E-2</c:v>
                </c:pt>
                <c:pt idx="6">
                  <c:v>3.4409127523886418E-2</c:v>
                </c:pt>
                <c:pt idx="7">
                  <c:v>0.2326234731962469</c:v>
                </c:pt>
                <c:pt idx="8">
                  <c:v>1.9794813240096147E-3</c:v>
                </c:pt>
                <c:pt idx="9">
                  <c:v>2.9636728674239957E-2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1152"/>
        <c:axId val="186571712"/>
      </c:lineChart>
      <c:catAx>
        <c:axId val="18657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186571712"/>
        <c:crosses val="autoZero"/>
        <c:auto val="1"/>
        <c:lblAlgn val="ctr"/>
        <c:lblOffset val="100"/>
        <c:noMultiLvlLbl val="0"/>
      </c:catAx>
      <c:valAx>
        <c:axId val="186571712"/>
        <c:scaling>
          <c:orientation val="minMax"/>
        </c:scaling>
        <c:delete val="0"/>
        <c:axPos val="l"/>
        <c:numFmt formatCode="0.000%" sourceLinked="1"/>
        <c:majorTickMark val="none"/>
        <c:minorTickMark val="none"/>
        <c:tickLblPos val="nextTo"/>
        <c:crossAx val="18657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39594269728788"/>
          <c:y val="0.22798063454474871"/>
          <c:w val="0.15774547802548938"/>
          <c:h val="0.32377211049404603"/>
        </c:manualLayout>
      </c:layout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i="0" u="none" strike="noStrike" baseline="0" dirty="0" smtClean="0">
                <a:effectLst/>
              </a:rPr>
              <a:t>Sulfur </a:t>
            </a:r>
            <a:r>
              <a:rPr lang="en-US" altLang="zh-CN" sz="1800" b="1" i="0" baseline="0" dirty="0" smtClean="0">
                <a:effectLst/>
              </a:rPr>
              <a:t>dry </a:t>
            </a:r>
            <a:r>
              <a:rPr lang="en-US" altLang="zh-CN" sz="1800" dirty="0" smtClean="0">
                <a:effectLst/>
              </a:rPr>
              <a:t>deposition</a:t>
            </a:r>
            <a:r>
              <a:rPr lang="en-US" altLang="zh-CN" sz="1800" b="1" i="0" baseline="0" dirty="0" smtClean="0">
                <a:effectLst/>
              </a:rPr>
              <a:t> of Japan</a:t>
            </a:r>
            <a:endParaRPr lang="zh-CN" altLang="zh-CN" dirty="0" smtClean="0">
              <a:effectLst/>
            </a:endParaRPr>
          </a:p>
        </c:rich>
      </c:tx>
      <c:layout>
        <c:manualLayout>
          <c:xMode val="edge"/>
          <c:yMode val="edge"/>
          <c:x val="0.12096979343805472"/>
          <c:y val="1.86666627471574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375114451573492E-2"/>
          <c:y val="1.6273382409788473E-2"/>
          <c:w val="0.78035414800498859"/>
          <c:h val="0.79528130282807363"/>
        </c:manualLayout>
      </c:layout>
      <c:barChart>
        <c:barDir val="col"/>
        <c:grouping val="clustered"/>
        <c:varyColors val="0"/>
        <c:ser>
          <c:idx val="0"/>
          <c:order val="0"/>
          <c:tx>
            <c:v>spring</c:v>
          </c:tx>
          <c:spPr>
            <a:solidFill>
              <a:srgbClr val="00B050"/>
            </a:solidFill>
          </c:spPr>
          <c:invertIfNegative val="0"/>
          <c:cat>
            <c:strRef>
              <c:f>'Dry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'Dry All'!$O$3:$O$12</c:f>
              <c:numCache>
                <c:formatCode>0.000%</c:formatCode>
                <c:ptCount val="10"/>
                <c:pt idx="0">
                  <c:v>4.5455511445944924E-2</c:v>
                </c:pt>
                <c:pt idx="1">
                  <c:v>4.8746896261634171E-2</c:v>
                </c:pt>
                <c:pt idx="2">
                  <c:v>4.9611690821374566E-2</c:v>
                </c:pt>
                <c:pt idx="3">
                  <c:v>8.1404508993418046E-3</c:v>
                </c:pt>
                <c:pt idx="4">
                  <c:v>1.6042629069158945E-4</c:v>
                </c:pt>
                <c:pt idx="5">
                  <c:v>1.290255568984831E-3</c:v>
                </c:pt>
                <c:pt idx="6">
                  <c:v>2.3045410216324877E-3</c:v>
                </c:pt>
                <c:pt idx="7">
                  <c:v>0.81745034367552105</c:v>
                </c:pt>
                <c:pt idx="8">
                  <c:v>6.5299253228846192E-4</c:v>
                </c:pt>
                <c:pt idx="9">
                  <c:v>2.6186891482586242E-2</c:v>
                </c:pt>
              </c:numCache>
            </c:numRef>
          </c:val>
        </c:ser>
        <c:ser>
          <c:idx val="1"/>
          <c:order val="1"/>
          <c:tx>
            <c:v>summer</c:v>
          </c:tx>
          <c:spPr>
            <a:solidFill>
              <a:srgbClr val="FF0000"/>
            </a:solidFill>
          </c:spPr>
          <c:invertIfNegative val="0"/>
          <c:cat>
            <c:strRef>
              <c:f>'Dry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'Dry All'!$P$3:$P$12</c:f>
              <c:numCache>
                <c:formatCode>0.000%</c:formatCode>
                <c:ptCount val="10"/>
                <c:pt idx="0">
                  <c:v>2.9730310333789516E-2</c:v>
                </c:pt>
                <c:pt idx="1">
                  <c:v>1.4107836368349086E-2</c:v>
                </c:pt>
                <c:pt idx="2">
                  <c:v>8.5455304889235528E-2</c:v>
                </c:pt>
                <c:pt idx="3">
                  <c:v>1.6234226603463343E-2</c:v>
                </c:pt>
                <c:pt idx="4">
                  <c:v>3.9683544492614331E-3</c:v>
                </c:pt>
                <c:pt idx="5">
                  <c:v>1.8900424683848396E-3</c:v>
                </c:pt>
                <c:pt idx="6">
                  <c:v>4.0659409776064503E-3</c:v>
                </c:pt>
                <c:pt idx="7">
                  <c:v>0.82462899059064265</c:v>
                </c:pt>
                <c:pt idx="8">
                  <c:v>2.893571239657358E-4</c:v>
                </c:pt>
                <c:pt idx="9">
                  <c:v>1.9629636195301933E-2</c:v>
                </c:pt>
              </c:numCache>
            </c:numRef>
          </c:val>
        </c:ser>
        <c:ser>
          <c:idx val="2"/>
          <c:order val="2"/>
          <c:tx>
            <c:v>autumn</c:v>
          </c:tx>
          <c:spPr>
            <a:solidFill>
              <a:srgbClr val="FFFF00"/>
            </a:solidFill>
          </c:spPr>
          <c:invertIfNegative val="0"/>
          <c:cat>
            <c:strRef>
              <c:f>'Dry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'Dry All'!$Q$3:$Q$12</c:f>
              <c:numCache>
                <c:formatCode>0.000%</c:formatCode>
                <c:ptCount val="10"/>
                <c:pt idx="0">
                  <c:v>2.156149412296755E-2</c:v>
                </c:pt>
                <c:pt idx="1">
                  <c:v>1.7816257259034105E-2</c:v>
                </c:pt>
                <c:pt idx="2">
                  <c:v>1.4419439219017904E-2</c:v>
                </c:pt>
                <c:pt idx="3">
                  <c:v>3.5882222323160196E-3</c:v>
                </c:pt>
                <c:pt idx="4">
                  <c:v>1.4147836421039749E-4</c:v>
                </c:pt>
                <c:pt idx="5">
                  <c:v>1.0377439981448782E-3</c:v>
                </c:pt>
                <c:pt idx="6">
                  <c:v>6.3068592561603644E-3</c:v>
                </c:pt>
                <c:pt idx="7">
                  <c:v>0.91664401835054898</c:v>
                </c:pt>
                <c:pt idx="8">
                  <c:v>4.3278665578581047E-4</c:v>
                </c:pt>
                <c:pt idx="9">
                  <c:v>1.8051700541815173E-2</c:v>
                </c:pt>
              </c:numCache>
            </c:numRef>
          </c:val>
        </c:ser>
        <c:ser>
          <c:idx val="3"/>
          <c:order val="3"/>
          <c:tx>
            <c:v>winter</c:v>
          </c:tx>
          <c:spPr>
            <a:solidFill>
              <a:srgbClr val="0000FF"/>
            </a:solidFill>
          </c:spPr>
          <c:invertIfNegative val="0"/>
          <c:cat>
            <c:strRef>
              <c:f>'Dry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'Dry All'!$R$3:$R$12</c:f>
              <c:numCache>
                <c:formatCode>0.000%</c:formatCode>
                <c:ptCount val="10"/>
                <c:pt idx="0">
                  <c:v>6.1789859040771673E-2</c:v>
                </c:pt>
                <c:pt idx="1">
                  <c:v>5.5018443508649893E-2</c:v>
                </c:pt>
                <c:pt idx="2">
                  <c:v>9.0277501090922294E-2</c:v>
                </c:pt>
                <c:pt idx="3">
                  <c:v>2.1412634788518542E-2</c:v>
                </c:pt>
                <c:pt idx="4">
                  <c:v>6.8839418566823821E-4</c:v>
                </c:pt>
                <c:pt idx="5">
                  <c:v>1.0080694696343047E-2</c:v>
                </c:pt>
                <c:pt idx="6">
                  <c:v>9.6346761629255689E-3</c:v>
                </c:pt>
                <c:pt idx="7">
                  <c:v>0.71095529896636533</c:v>
                </c:pt>
                <c:pt idx="8">
                  <c:v>1.0683901184222924E-3</c:v>
                </c:pt>
                <c:pt idx="9">
                  <c:v>3.9074107441413222E-2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475456"/>
        <c:axId val="187476016"/>
      </c:barChart>
      <c:lineChart>
        <c:grouping val="standard"/>
        <c:varyColors val="0"/>
        <c:ser>
          <c:idx val="4"/>
          <c:order val="4"/>
          <c:tx>
            <c:v>annual</c:v>
          </c:tx>
          <c:cat>
            <c:strRef>
              <c:f>'Dry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'Dry All'!$S$3:$S$12</c:f>
              <c:numCache>
                <c:formatCode>0.000%</c:formatCode>
                <c:ptCount val="10"/>
                <c:pt idx="0">
                  <c:v>3.9378056707523056E-2</c:v>
                </c:pt>
                <c:pt idx="1">
                  <c:v>3.308389340307781E-2</c:v>
                </c:pt>
                <c:pt idx="2">
                  <c:v>6.213687807552902E-2</c:v>
                </c:pt>
                <c:pt idx="3">
                  <c:v>1.2703112004276235E-2</c:v>
                </c:pt>
                <c:pt idx="4">
                  <c:v>1.4085916400651318E-3</c:v>
                </c:pt>
                <c:pt idx="5">
                  <c:v>3.5189354604789097E-3</c:v>
                </c:pt>
                <c:pt idx="6">
                  <c:v>5.4725969238186541E-3</c:v>
                </c:pt>
                <c:pt idx="7">
                  <c:v>0.81618805917587722</c:v>
                </c:pt>
                <c:pt idx="8">
                  <c:v>5.9231719947025138E-4</c:v>
                </c:pt>
                <c:pt idx="9">
                  <c:v>2.5517559409884445E-2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75456"/>
        <c:axId val="187476016"/>
      </c:lineChart>
      <c:catAx>
        <c:axId val="18747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187476016"/>
        <c:crosses val="autoZero"/>
        <c:auto val="1"/>
        <c:lblAlgn val="ctr"/>
        <c:lblOffset val="100"/>
        <c:noMultiLvlLbl val="0"/>
      </c:catAx>
      <c:valAx>
        <c:axId val="187476016"/>
        <c:scaling>
          <c:orientation val="minMax"/>
        </c:scaling>
        <c:delete val="0"/>
        <c:axPos val="l"/>
        <c:numFmt formatCode="0.000%" sourceLinked="1"/>
        <c:majorTickMark val="none"/>
        <c:minorTickMark val="none"/>
        <c:tickLblPos val="nextTo"/>
        <c:crossAx val="18747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39594269728788"/>
          <c:y val="0.22798063454474871"/>
          <c:w val="0.15774547802548938"/>
          <c:h val="0.32377211049404603"/>
        </c:manualLayout>
      </c:layout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800" b="1" i="0" u="none" strike="noStrike" baseline="0" dirty="0" smtClean="0">
                <a:effectLst/>
              </a:rPr>
              <a:t>Sulfur </a:t>
            </a:r>
            <a:r>
              <a:rPr lang="en-US" altLang="zh-CN" sz="1800" b="1" i="0" baseline="0" dirty="0" smtClean="0">
                <a:effectLst/>
              </a:rPr>
              <a:t> wet deposition of Japan</a:t>
            </a:r>
            <a:endParaRPr lang="zh-CN" altLang="zh-CN" dirty="0">
              <a:effectLst/>
            </a:endParaRPr>
          </a:p>
        </c:rich>
      </c:tx>
      <c:layout>
        <c:manualLayout>
          <c:xMode val="edge"/>
          <c:yMode val="edge"/>
          <c:x val="0.12096979343805472"/>
          <c:y val="1.86666627471574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375114451573492E-2"/>
          <c:y val="1.6273382409788473E-2"/>
          <c:w val="0.78035414800498859"/>
          <c:h val="0.79528130282807363"/>
        </c:manualLayout>
      </c:layout>
      <c:barChart>
        <c:barDir val="col"/>
        <c:grouping val="clustered"/>
        <c:varyColors val="0"/>
        <c:ser>
          <c:idx val="0"/>
          <c:order val="0"/>
          <c:tx>
            <c:v>spring</c:v>
          </c:tx>
          <c:spPr>
            <a:solidFill>
              <a:srgbClr val="00B050"/>
            </a:solidFill>
          </c:spPr>
          <c:invertIfNegative val="0"/>
          <c:cat>
            <c:strRef>
              <c:f>'Wet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'Wet All'!$O$3:$O$12</c:f>
              <c:numCache>
                <c:formatCode>0.000%</c:formatCode>
                <c:ptCount val="10"/>
                <c:pt idx="0">
                  <c:v>0.18224049629079425</c:v>
                </c:pt>
                <c:pt idx="1">
                  <c:v>8.9230880985511463E-2</c:v>
                </c:pt>
                <c:pt idx="2">
                  <c:v>0.34761482709970604</c:v>
                </c:pt>
                <c:pt idx="3">
                  <c:v>0.1343770469618428</c:v>
                </c:pt>
                <c:pt idx="4">
                  <c:v>1.9620459123127244E-2</c:v>
                </c:pt>
                <c:pt idx="5">
                  <c:v>6.7190277836134071E-2</c:v>
                </c:pt>
                <c:pt idx="6">
                  <c:v>3.775999287335402E-2</c:v>
                </c:pt>
                <c:pt idx="7">
                  <c:v>9.5360598098008897E-2</c:v>
                </c:pt>
                <c:pt idx="8">
                  <c:v>2.9221979137589093E-3</c:v>
                </c:pt>
                <c:pt idx="9">
                  <c:v>2.3683222817763465E-2</c:v>
                </c:pt>
              </c:numCache>
            </c:numRef>
          </c:val>
        </c:ser>
        <c:ser>
          <c:idx val="1"/>
          <c:order val="1"/>
          <c:tx>
            <c:v>summer</c:v>
          </c:tx>
          <c:spPr>
            <a:solidFill>
              <a:srgbClr val="FF0000"/>
            </a:solidFill>
          </c:spPr>
          <c:invertIfNegative val="0"/>
          <c:cat>
            <c:strRef>
              <c:f>'Wet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'Wet All'!$P$3:$P$12</c:f>
              <c:numCache>
                <c:formatCode>0.000%</c:formatCode>
                <c:ptCount val="10"/>
                <c:pt idx="0">
                  <c:v>0.17654977049952131</c:v>
                </c:pt>
                <c:pt idx="1">
                  <c:v>6.1399402045406309E-2</c:v>
                </c:pt>
                <c:pt idx="2">
                  <c:v>0.44283693012233927</c:v>
                </c:pt>
                <c:pt idx="3">
                  <c:v>0.13143005301517979</c:v>
                </c:pt>
                <c:pt idx="4">
                  <c:v>3.0742481591279465E-2</c:v>
                </c:pt>
                <c:pt idx="5">
                  <c:v>1.5828516685107111E-2</c:v>
                </c:pt>
                <c:pt idx="6">
                  <c:v>2.8008937516679173E-2</c:v>
                </c:pt>
                <c:pt idx="7">
                  <c:v>7.5277032501456662E-2</c:v>
                </c:pt>
                <c:pt idx="8">
                  <c:v>1.6557366672659681E-3</c:v>
                </c:pt>
                <c:pt idx="9">
                  <c:v>3.6271139355765293E-2</c:v>
                </c:pt>
              </c:numCache>
            </c:numRef>
          </c:val>
        </c:ser>
        <c:ser>
          <c:idx val="2"/>
          <c:order val="2"/>
          <c:tx>
            <c:v>autumn</c:v>
          </c:tx>
          <c:spPr>
            <a:solidFill>
              <a:srgbClr val="FFFF00"/>
            </a:solidFill>
          </c:spPr>
          <c:invertIfNegative val="0"/>
          <c:cat>
            <c:strRef>
              <c:f>'Wet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'Wet All'!$Q$3:$Q$12</c:f>
              <c:numCache>
                <c:formatCode>0.000%</c:formatCode>
                <c:ptCount val="10"/>
                <c:pt idx="0">
                  <c:v>0.20142598354054458</c:v>
                </c:pt>
                <c:pt idx="1">
                  <c:v>0.10066711695895759</c:v>
                </c:pt>
                <c:pt idx="2">
                  <c:v>0.19252891752910128</c:v>
                </c:pt>
                <c:pt idx="3">
                  <c:v>4.8996590248951442E-2</c:v>
                </c:pt>
                <c:pt idx="4">
                  <c:v>4.4771998236446302E-3</c:v>
                </c:pt>
                <c:pt idx="5">
                  <c:v>2.0230554710631878E-2</c:v>
                </c:pt>
                <c:pt idx="6">
                  <c:v>9.9724766937387618E-2</c:v>
                </c:pt>
                <c:pt idx="7">
                  <c:v>0.2965891504846333</c:v>
                </c:pt>
                <c:pt idx="8">
                  <c:v>3.7227350112055487E-3</c:v>
                </c:pt>
                <c:pt idx="9">
                  <c:v>3.1636984754942643E-2</c:v>
                </c:pt>
              </c:numCache>
            </c:numRef>
          </c:val>
        </c:ser>
        <c:ser>
          <c:idx val="3"/>
          <c:order val="3"/>
          <c:tx>
            <c:v>winter</c:v>
          </c:tx>
          <c:spPr>
            <a:solidFill>
              <a:srgbClr val="0000FF"/>
            </a:solidFill>
          </c:spPr>
          <c:invertIfNegative val="0"/>
          <c:cat>
            <c:strRef>
              <c:f>'Wet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'Wet All'!$R$3:$R$12</c:f>
              <c:numCache>
                <c:formatCode>0.000%</c:formatCode>
                <c:ptCount val="10"/>
                <c:pt idx="0">
                  <c:v>0.16400151559022641</c:v>
                </c:pt>
                <c:pt idx="1">
                  <c:v>8.1485465744832619E-2</c:v>
                </c:pt>
                <c:pt idx="2">
                  <c:v>0.34380445805109849</c:v>
                </c:pt>
                <c:pt idx="3">
                  <c:v>0.1380921075373997</c:v>
                </c:pt>
                <c:pt idx="4">
                  <c:v>2.1240199668968389E-2</c:v>
                </c:pt>
                <c:pt idx="5">
                  <c:v>9.0625160017823059E-2</c:v>
                </c:pt>
                <c:pt idx="6">
                  <c:v>5.0019530261923822E-2</c:v>
                </c:pt>
                <c:pt idx="7">
                  <c:v>8.3407990344982932E-2</c:v>
                </c:pt>
                <c:pt idx="8">
                  <c:v>2.4986657864134016E-3</c:v>
                </c:pt>
                <c:pt idx="9">
                  <c:v>2.4824906996332032E-2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480496"/>
        <c:axId val="187481056"/>
      </c:barChart>
      <c:lineChart>
        <c:grouping val="standard"/>
        <c:varyColors val="0"/>
        <c:ser>
          <c:idx val="4"/>
          <c:order val="4"/>
          <c:tx>
            <c:v>annual</c:v>
          </c:tx>
          <c:cat>
            <c:strRef>
              <c:f>'Wet All'!$A$3:$A$12</c:f>
              <c:strCache>
                <c:ptCount val="10"/>
                <c:pt idx="0">
                  <c:v>NorthChina</c:v>
                </c:pt>
                <c:pt idx="1">
                  <c:v>NortheastChina</c:v>
                </c:pt>
                <c:pt idx="2">
                  <c:v>EastChina</c:v>
                </c:pt>
                <c:pt idx="3">
                  <c:v>CentralChina</c:v>
                </c:pt>
                <c:pt idx="4">
                  <c:v>SouthChina</c:v>
                </c:pt>
                <c:pt idx="5">
                  <c:v>SouthwestChina</c:v>
                </c:pt>
                <c:pt idx="6">
                  <c:v>NorthwestChina</c:v>
                </c:pt>
                <c:pt idx="7">
                  <c:v>Japan</c:v>
                </c:pt>
                <c:pt idx="8">
                  <c:v>mongolia</c:v>
                </c:pt>
                <c:pt idx="9">
                  <c:v>korea</c:v>
                </c:pt>
              </c:strCache>
            </c:strRef>
          </c:cat>
          <c:val>
            <c:numRef>
              <c:f>'Wet All'!$S$3:$S$12</c:f>
              <c:numCache>
                <c:formatCode>0.000%</c:formatCode>
                <c:ptCount val="10"/>
                <c:pt idx="0">
                  <c:v>0.17722356158110364</c:v>
                </c:pt>
                <c:pt idx="1">
                  <c:v>7.531496134848098E-2</c:v>
                </c:pt>
                <c:pt idx="2">
                  <c:v>0.37895943705999602</c:v>
                </c:pt>
                <c:pt idx="3">
                  <c:v>0.12660807409410765</c:v>
                </c:pt>
                <c:pt idx="4">
                  <c:v>2.3976717831466481E-2</c:v>
                </c:pt>
                <c:pt idx="5">
                  <c:v>4.3919541126245014E-2</c:v>
                </c:pt>
                <c:pt idx="6">
                  <c:v>4.0977744888359376E-2</c:v>
                </c:pt>
                <c:pt idx="7">
                  <c:v>0.1001538096510164</c:v>
                </c:pt>
                <c:pt idx="8">
                  <c:v>2.2943687748156645E-3</c:v>
                </c:pt>
                <c:pt idx="9">
                  <c:v>3.0571783644409378E-2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80496"/>
        <c:axId val="187481056"/>
      </c:lineChart>
      <c:catAx>
        <c:axId val="18748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zh-CN"/>
          </a:p>
        </c:txPr>
        <c:crossAx val="187481056"/>
        <c:crosses val="autoZero"/>
        <c:auto val="1"/>
        <c:lblAlgn val="ctr"/>
        <c:lblOffset val="100"/>
        <c:noMultiLvlLbl val="0"/>
      </c:catAx>
      <c:valAx>
        <c:axId val="187481056"/>
        <c:scaling>
          <c:orientation val="minMax"/>
        </c:scaling>
        <c:delete val="0"/>
        <c:axPos val="l"/>
        <c:numFmt formatCode="0.000%" sourceLinked="1"/>
        <c:majorTickMark val="none"/>
        <c:minorTickMark val="none"/>
        <c:tickLblPos val="nextTo"/>
        <c:crossAx val="18748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39594269728788"/>
          <c:y val="0.22798063454474871"/>
          <c:w val="0.15774547802548938"/>
          <c:h val="0.32377211049404603"/>
        </c:manualLayout>
      </c:layout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9F35102-6C03-4997-B244-477515D5A55F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7B66CA9D-3CD5-42E1-867D-1D85EF569C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6036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Good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afternoon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,everyone.</a:t>
            </a:r>
            <a:r>
              <a:rPr lang="en-US" altLang="zh-CN" sz="1200" b="0" i="0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I am very happy to give my presentation here. My name is</a:t>
            </a:r>
            <a:r>
              <a:rPr lang="en-US" altLang="zh-CN" sz="1200" b="0" i="0" kern="1200" baseline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Chen </a:t>
            </a:r>
            <a:r>
              <a:rPr lang="en-US" altLang="zh-CN" sz="1200" b="0" i="0" kern="1200" baseline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Gu</a:t>
            </a:r>
            <a:r>
              <a:rPr lang="en-US" altLang="zh-CN" sz="1200" b="0" i="0" kern="1200" baseline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,and my major is environmental science. The presentation I’ll show to you here is 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impact of  SO</a:t>
            </a:r>
            <a:r>
              <a:rPr lang="en-US" altLang="zh-CN" sz="1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sulfur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dioxide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)emission from China on Japan 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434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the contrary, the influence of </a:t>
            </a:r>
            <a:r>
              <a:rPr lang="en-US" altLang="zh-CN" dirty="0" smtClean="0">
                <a:effectLst/>
              </a:rPr>
              <a:t>Sulfate column concentration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from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China to Japan is much bigger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than the influence caused by Japan itself. The conclusion is that, the </a:t>
            </a:r>
            <a:r>
              <a:rPr lang="en-US" altLang="zh-CN" sz="1200" dirty="0" smtClean="0">
                <a:latin typeface="Calibri" panose="020F0502020204030204" pitchFamily="34" charset="0"/>
              </a:rPr>
              <a:t>impact from China</a:t>
            </a:r>
            <a:r>
              <a:rPr lang="en-US" altLang="zh-CN" sz="1200" baseline="0" dirty="0" smtClean="0">
                <a:latin typeface="Calibri" panose="020F0502020204030204" pitchFamily="34" charset="0"/>
              </a:rPr>
              <a:t> </a:t>
            </a:r>
            <a:r>
              <a:rPr lang="en-US" altLang="zh-CN" sz="1200" dirty="0" smtClean="0">
                <a:latin typeface="Calibri" panose="020F0502020204030204" pitchFamily="34" charset="0"/>
              </a:rPr>
              <a:t>on Japan is mainly through </a:t>
            </a:r>
            <a:r>
              <a:rPr lang="en-US" altLang="zh-CN" sz="1200" b="1" dirty="0" smtClean="0"/>
              <a:t>Sulfate column </a:t>
            </a:r>
            <a:r>
              <a:rPr lang="en-US" altLang="zh-CN" dirty="0" smtClean="0">
                <a:effectLst/>
              </a:rPr>
              <a:t>concentration </a:t>
            </a:r>
            <a:r>
              <a:rPr lang="en-US" altLang="zh-CN" sz="1200" dirty="0" smtClean="0"/>
              <a:t>.</a:t>
            </a:r>
            <a:r>
              <a:rPr lang="en-US" altLang="zh-CN" sz="1200" dirty="0" smtClean="0">
                <a:latin typeface="Calibri" panose="020F0502020204030204" pitchFamily="34" charset="0"/>
              </a:rPr>
              <a:t> </a:t>
            </a:r>
            <a:endParaRPr lang="en-US" altLang="zh-CN" sz="1200" kern="1200" dirty="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898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Then, </a:t>
            </a:r>
            <a:r>
              <a:rPr lang="en-US" altLang="zh-CN" dirty="0" smtClean="0"/>
              <a:t>let’s talk about the </a:t>
            </a:r>
            <a:r>
              <a:rPr lang="en-US" altLang="zh-CN" sz="1200" b="0" i="0" baseline="0" dirty="0" smtClean="0">
                <a:effectLst/>
              </a:rPr>
              <a:t>SO</a:t>
            </a:r>
            <a:r>
              <a:rPr lang="en-US" altLang="zh-CN" sz="1200" b="0" i="0" baseline="-25000" dirty="0" smtClean="0">
                <a:effectLst/>
              </a:rPr>
              <a:t>2</a:t>
            </a:r>
            <a:r>
              <a:rPr lang="en-US" altLang="zh-CN" sz="1200" b="1" i="0" baseline="0" dirty="0" smtClean="0">
                <a:effectLst/>
              </a:rPr>
              <a:t>  </a:t>
            </a:r>
            <a:r>
              <a:rPr lang="en-US" altLang="zh-CN" sz="1200" dirty="0" smtClean="0">
                <a:latin typeface="Arial" panose="020B0604020202020204" pitchFamily="34" charset="0"/>
              </a:rPr>
              <a:t>ground concentration.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We can see clearly 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that 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he influence from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itself is much bigger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than from China. So, We can ignore the impact of China.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865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the other hand, the influence of </a:t>
            </a:r>
            <a:r>
              <a:rPr lang="en-US" altLang="zh-CN" sz="1200" b="0" i="0" u="none" strike="noStrike" baseline="0" dirty="0" smtClean="0">
                <a:effectLst/>
              </a:rPr>
              <a:t>Sulfate</a:t>
            </a:r>
            <a:r>
              <a:rPr lang="en-US" altLang="zh-CN" sz="1200" b="0" i="0" baseline="0" dirty="0" smtClean="0">
                <a:effectLst/>
              </a:rPr>
              <a:t> ground concentration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from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China on Japan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was the main reason. </a:t>
            </a:r>
            <a:endParaRPr lang="en-US" altLang="zh-CN" sz="1200" b="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We can also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find that the i</a:t>
            </a:r>
            <a:r>
              <a:rPr lang="en-US" altLang="zh-CN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mpact of ground concentration is </a:t>
            </a:r>
            <a:r>
              <a:rPr lang="en-US" altLang="zh-CN" sz="1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much less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than </a:t>
            </a:r>
            <a:r>
              <a:rPr lang="en-US" altLang="zh-CN" dirty="0" smtClean="0">
                <a:effectLst/>
              </a:rPr>
              <a:t>column concentration .</a:t>
            </a:r>
            <a:r>
              <a:rPr lang="en-US" altLang="zh-CN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32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Thirdly, this</a:t>
            </a:r>
            <a:r>
              <a:rPr lang="en-US" altLang="zh-CN" baseline="0" dirty="0" smtClean="0"/>
              <a:t> chart was about the </a:t>
            </a:r>
            <a:r>
              <a:rPr lang="en-US" altLang="zh-CN" sz="1200" dirty="0" smtClean="0">
                <a:latin typeface="Arial" panose="020B0604020202020204" pitchFamily="34" charset="0"/>
              </a:rPr>
              <a:t>sulfur deposition.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From the annual mean data,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emissions from China on Japan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were also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varied significantly over space. The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high emissions were in </a:t>
            </a:r>
            <a:r>
              <a:rPr lang="en-US" altLang="zh-CN" sz="1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North </a:t>
            </a:r>
            <a:r>
              <a:rPr lang="en-US" altLang="zh-CN" sz="1200" dirty="0" smtClean="0">
                <a:latin typeface="Calibri" panose="020F0502020204030204" pitchFamily="34" charset="0"/>
              </a:rPr>
              <a:t>and </a:t>
            </a:r>
            <a:r>
              <a:rPr lang="en-US" altLang="zh-CN" sz="1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East China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 The </a:t>
            </a:r>
            <a:r>
              <a:rPr lang="en-US" altLang="zh-CN" sz="1200" dirty="0" smtClean="0">
                <a:latin typeface="Arial" panose="020B0604020202020204" pitchFamily="34" charset="0"/>
              </a:rPr>
              <a:t>sulfur deposition from</a:t>
            </a:r>
            <a:r>
              <a:rPr lang="en-US" altLang="zh-CN" sz="1200" baseline="0" dirty="0" smtClean="0">
                <a:latin typeface="Arial" panose="020B0604020202020204" pitchFamily="34" charset="0"/>
              </a:rPr>
              <a:t> Japan itself is more serious than from China. The impact of Mongolia and Korea can be ignored.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526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This is </a:t>
            </a:r>
            <a:r>
              <a:rPr lang="en-US" altLang="zh-CN" sz="1200" b="1" i="0" u="none" strike="noStrike" baseline="0" dirty="0" smtClean="0">
                <a:effectLst/>
              </a:rPr>
              <a:t>Sulfur </a:t>
            </a:r>
            <a:r>
              <a:rPr lang="en-US" altLang="zh-CN" sz="1200" b="1" i="0" baseline="0" dirty="0" smtClean="0">
                <a:effectLst/>
              </a:rPr>
              <a:t>dry </a:t>
            </a:r>
            <a:r>
              <a:rPr lang="en-US" altLang="zh-CN" sz="1200" dirty="0" smtClean="0">
                <a:effectLst/>
              </a:rPr>
              <a:t>deposition</a:t>
            </a:r>
            <a:r>
              <a:rPr lang="en-US" altLang="zh-CN" sz="1200" b="1" i="0" baseline="0" dirty="0" smtClean="0">
                <a:effectLst/>
              </a:rPr>
              <a:t> .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We can see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that 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he influence from Japan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itself is much bigger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than from China. so, We can ignore the impact of </a:t>
            </a:r>
            <a:r>
              <a:rPr lang="en-US" altLang="zh-CN" sz="1200" b="1" i="0" u="none" strike="noStrike" baseline="0" dirty="0" smtClean="0">
                <a:effectLst/>
              </a:rPr>
              <a:t>Sulfur </a:t>
            </a:r>
            <a:r>
              <a:rPr lang="en-US" altLang="zh-CN" sz="1200" b="1" i="0" baseline="0" dirty="0" smtClean="0">
                <a:effectLst/>
              </a:rPr>
              <a:t>dry </a:t>
            </a:r>
            <a:r>
              <a:rPr lang="en-US" altLang="zh-CN" sz="1200" dirty="0" smtClean="0">
                <a:effectLst/>
              </a:rPr>
              <a:t>deposition</a:t>
            </a:r>
            <a:r>
              <a:rPr lang="en-US" altLang="zh-CN" sz="1200" b="1" i="0" baseline="0" dirty="0" smtClean="0">
                <a:effectLst/>
              </a:rPr>
              <a:t> from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China.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252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Finally, although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he influence of </a:t>
            </a:r>
            <a:r>
              <a:rPr lang="en-US" altLang="zh-CN" sz="1200" b="0" i="0" u="none" strike="noStrike" baseline="0" dirty="0" smtClean="0">
                <a:effectLst/>
              </a:rPr>
              <a:t>Sulfur </a:t>
            </a:r>
            <a:r>
              <a:rPr lang="en-US" altLang="zh-CN" sz="1200" b="0" i="0" baseline="0" dirty="0" smtClean="0">
                <a:effectLst/>
              </a:rPr>
              <a:t>wet </a:t>
            </a:r>
            <a:r>
              <a:rPr lang="en-US" altLang="zh-CN" sz="1200" b="0" dirty="0" smtClean="0">
                <a:effectLst/>
              </a:rPr>
              <a:t>deposition</a:t>
            </a:r>
            <a:r>
              <a:rPr lang="en-US" altLang="zh-CN" sz="1200" b="0" i="0" baseline="0" dirty="0" smtClean="0">
                <a:effectLst/>
              </a:rPr>
              <a:t>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from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China is much bigger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than from Japan itself</a:t>
            </a:r>
            <a:r>
              <a:rPr lang="en-US" altLang="zh-CN" b="0" dirty="0" smtClean="0">
                <a:effectLst/>
              </a:rPr>
              <a:t> ,</a:t>
            </a:r>
            <a:r>
              <a:rPr lang="en-US" altLang="zh-CN" sz="12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 impact of wet deposition is still </a:t>
            </a:r>
            <a:r>
              <a:rPr lang="en-US" altLang="zh-CN" sz="1200" b="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much less</a:t>
            </a:r>
            <a:r>
              <a:rPr lang="en-US" altLang="zh-CN" sz="1200" b="0" baseline="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than Japan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own </a:t>
            </a:r>
            <a:r>
              <a:rPr lang="en-US" altLang="zh-CN" sz="1200" b="0" i="0" u="none" strike="noStrike" baseline="0" dirty="0" smtClean="0">
                <a:effectLst/>
              </a:rPr>
              <a:t>Sulfur </a:t>
            </a:r>
            <a:r>
              <a:rPr lang="en-US" altLang="zh-CN" sz="1200" b="0" i="0" baseline="0" dirty="0" smtClean="0">
                <a:effectLst/>
              </a:rPr>
              <a:t>dry </a:t>
            </a:r>
            <a:r>
              <a:rPr lang="en-US" altLang="zh-CN" sz="1200" b="0" dirty="0" smtClean="0">
                <a:effectLst/>
              </a:rPr>
              <a:t>deposition</a:t>
            </a:r>
            <a:r>
              <a:rPr lang="en-US" altLang="zh-CN" sz="1200" b="0" i="0" baseline="0" dirty="0" smtClean="0">
                <a:effectLst/>
              </a:rPr>
              <a:t> .</a:t>
            </a:r>
            <a:endParaRPr lang="zh-CN" altLang="en-US" b="0" dirty="0" smtClean="0"/>
          </a:p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9580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 last slide is a brief summary of my presentation.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 smtClean="0">
                <a:latin typeface="Calibri" panose="020F0502020204030204" pitchFamily="34" charset="0"/>
              </a:rPr>
              <a:t>The first part showed that the impact of </a:t>
            </a:r>
            <a:r>
              <a:rPr lang="en-US" altLang="zh-CN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en-US" altLang="zh-CN" sz="1200" b="0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emission from China on Japan </a:t>
            </a:r>
            <a:r>
              <a:rPr lang="en-US" altLang="zh-CN" sz="1200" b="0" dirty="0" smtClean="0">
                <a:latin typeface="Calibri" panose="020F0502020204030204" pitchFamily="34" charset="0"/>
              </a:rPr>
              <a:t>is mainly due</a:t>
            </a:r>
            <a:r>
              <a:rPr lang="en-US" altLang="zh-CN" sz="1200" b="0" baseline="0" dirty="0" smtClean="0">
                <a:latin typeface="Calibri" panose="020F0502020204030204" pitchFamily="34" charset="0"/>
              </a:rPr>
              <a:t> to</a:t>
            </a:r>
            <a:r>
              <a:rPr lang="en-US" altLang="zh-CN" sz="1200" b="0" dirty="0" smtClean="0">
                <a:latin typeface="Calibri" panose="020F0502020204030204" pitchFamily="34" charset="0"/>
              </a:rPr>
              <a:t> </a:t>
            </a:r>
            <a:r>
              <a:rPr lang="en-US" altLang="zh-CN" sz="1200" b="0" dirty="0" smtClean="0"/>
              <a:t>Sulfate column,</a:t>
            </a:r>
            <a:r>
              <a:rPr lang="en-US" altLang="zh-CN" sz="1200" b="0" baseline="0" dirty="0" smtClean="0"/>
              <a:t> </a:t>
            </a:r>
            <a:r>
              <a:rPr lang="en-US" altLang="zh-CN" sz="1200" b="0" dirty="0" smtClean="0">
                <a:latin typeface="Calibri" panose="020F0502020204030204" pitchFamily="34" charset="0"/>
              </a:rPr>
              <a:t>Which</a:t>
            </a:r>
            <a:r>
              <a:rPr lang="en-US" altLang="zh-CN" sz="1200" b="0" baseline="0" dirty="0" smtClean="0">
                <a:latin typeface="Calibri" panose="020F0502020204030204" pitchFamily="34" charset="0"/>
              </a:rPr>
              <a:t> was proved to be </a:t>
            </a:r>
            <a:r>
              <a:rPr lang="en-US" altLang="zh-CN" sz="12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less important than ground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concentration </a:t>
            </a:r>
            <a:r>
              <a:rPr lang="en-US" altLang="zh-CN" sz="1200" b="0" baseline="0" dirty="0" smtClean="0">
                <a:latin typeface="Calibri" panose="020F0502020204030204" pitchFamily="34" charset="0"/>
              </a:rPr>
              <a:t>in part 2</a:t>
            </a:r>
            <a:r>
              <a:rPr lang="en-US" altLang="zh-CN" sz="12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 The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third part introduced the </a:t>
            </a:r>
            <a:r>
              <a:rPr lang="en-US" altLang="zh-CN" sz="1200" b="0" dirty="0" smtClean="0">
                <a:latin typeface="Calibri" panose="020F0502020204030204" pitchFamily="34" charset="0"/>
              </a:rPr>
              <a:t>mainly impact came</a:t>
            </a:r>
            <a:r>
              <a:rPr lang="en-US" altLang="zh-CN" sz="1200" b="0" baseline="0" dirty="0" smtClean="0">
                <a:latin typeface="Calibri" panose="020F0502020204030204" pitchFamily="34" charset="0"/>
              </a:rPr>
              <a:t> from the </a:t>
            </a:r>
            <a:r>
              <a:rPr lang="en-US" altLang="zh-CN" sz="1200" b="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North </a:t>
            </a:r>
            <a:r>
              <a:rPr lang="en-US" altLang="zh-CN" sz="1200" b="0" dirty="0" smtClean="0">
                <a:latin typeface="Calibri" panose="020F0502020204030204" pitchFamily="34" charset="0"/>
              </a:rPr>
              <a:t>and </a:t>
            </a:r>
            <a:r>
              <a:rPr lang="en-US" altLang="zh-CN" sz="1200" b="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East China</a:t>
            </a:r>
            <a:r>
              <a:rPr lang="en-US" altLang="zh-CN" sz="1200" b="0" dirty="0" smtClean="0">
                <a:latin typeface="Calibri" panose="020F0502020204030204" pitchFamily="34" charset="0"/>
              </a:rPr>
              <a:t>. And</a:t>
            </a:r>
            <a:r>
              <a:rPr lang="en-US" altLang="zh-CN" sz="1200" b="0" baseline="0" dirty="0" smtClean="0">
                <a:latin typeface="Calibri" panose="020F0502020204030204" pitchFamily="34" charset="0"/>
              </a:rPr>
              <a:t> finally, the </a:t>
            </a:r>
            <a:r>
              <a:rPr lang="en-US" altLang="zh-CN" sz="12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impact of deposition from China to Japan is mainly through </a:t>
            </a:r>
            <a:r>
              <a:rPr lang="en-US" altLang="zh-CN" sz="1200" b="0" dirty="0" smtClean="0"/>
              <a:t>Sulfur wet deposition.</a:t>
            </a:r>
            <a:endParaRPr lang="en-US" altLang="zh-CN" sz="1200" b="0" kern="1200" dirty="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b="0" kern="1200" dirty="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b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9026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That’s all ,thank you for your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attention.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916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My presentation contains four parts, the Model, Data</a:t>
            </a:r>
            <a:r>
              <a:rPr lang="en-US" altLang="zh-CN" baseline="0" dirty="0" smtClean="0"/>
              <a:t>, Method and final Result. 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065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 picture showed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here is the map of East Asia. It’s a brief overview of our work base.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160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 order</a:t>
            </a:r>
            <a:r>
              <a:rPr lang="en-US" altLang="zh-CN" baseline="0" dirty="0" smtClean="0"/>
              <a:t> to easy comprehension and comparison, we divide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China area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into 7 sub-regions as showed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in figure 1.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These sub-regions are the North, Northeast, East, Central, South, Southwest and Northwest China.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855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this study ,we use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Canadian model.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CanMETOP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is a three-dimensional regional-scale atmospheric chemical transport models.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 smtClean="0">
                <a:latin typeface="Arial" panose="020B0604020202020204" pitchFamily="34" charset="0"/>
              </a:rPr>
              <a:t>This model has a horizontal resolution of 24km </a:t>
            </a:r>
            <a:r>
              <a:rPr lang="en-US" altLang="zh-CN" sz="1200" dirty="0" smtClean="0"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CN" sz="1200" dirty="0" smtClean="0">
                <a:latin typeface="Arial" panose="020B0604020202020204" pitchFamily="34" charset="0"/>
              </a:rPr>
              <a:t> 24 km and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 smtClean="0">
                <a:latin typeface="Arial" panose="020B0604020202020204" pitchFamily="34" charset="0"/>
              </a:rPr>
              <a:t>12 vertical layers (centered at 1.5, 3.9, 10, 100, 350, 700, 1200, 2000, 3000, 5000 and 7000m, representatively) 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 smtClean="0">
                <a:latin typeface="Arial" panose="020B0604020202020204" pitchFamily="34" charset="0"/>
              </a:rPr>
              <a:t>we can get more information from this paper.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Canadian Model for Environmental Transport of Organochlorine Pesticides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465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Turning to the next part. The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1200" b="1" dirty="0" smtClean="0"/>
              <a:t>Data is</a:t>
            </a:r>
            <a:r>
              <a:rPr lang="en-US" altLang="zh-CN" sz="1200" b="1" baseline="0" dirty="0" smtClean="0"/>
              <a:t> comprised of </a:t>
            </a:r>
            <a:r>
              <a:rPr lang="en-US" altLang="zh-CN" sz="1200" dirty="0" smtClean="0">
                <a:latin typeface="Arial" panose="020B0604020202020204" pitchFamily="34" charset="0"/>
              </a:rPr>
              <a:t>Emission data and Validation data</a:t>
            </a:r>
            <a:r>
              <a:rPr lang="en-US" altLang="zh-CN" sz="1400" dirty="0" smtClean="0">
                <a:latin typeface="Arial" panose="020B0604020202020204" pitchFamily="34" charset="0"/>
              </a:rPr>
              <a:t> .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Emission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data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includes the SO2 emission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1400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china in 2007 and the INTEX-B for Japan ,Mongolia and Korea .we scaled this </a:t>
            </a:r>
            <a:r>
              <a:rPr lang="en-US" altLang="zh-CN" sz="1400" b="0" i="0" u="none" strike="noStrike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emission data to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keep consistent with China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</a:t>
            </a:r>
            <a:endParaRPr lang="zh-CN" altLang="zh-CN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609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CanMETOP was run with this compiled emission inventory.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results were extracted for comparison with observation data at 18 monitoring sites of Acid Deposition Monitoring Network in East Asia (EANET).The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altLang="zh-CN" kern="1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annual mean concentration at 18 monitoring sites of EANET was Modeled and observed.</a:t>
            </a:r>
            <a:r>
              <a:rPr lang="en-US" altLang="zh-CN" kern="1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this figure, we can find the balance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between modeled and observed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data.For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annual average, more than two-thirds sites were closed to 1:1 line.</a:t>
            </a:r>
            <a:endParaRPr lang="zh-CN" alt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178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used the Residual method to calculate.</a:t>
            </a:r>
            <a:r>
              <a:rPr lang="en-US" altLang="zh-CN" baseline="0" dirty="0" smtClean="0"/>
              <a:t> The equation is here, and the final results is the most important part in my presentation today.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706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first</a:t>
            </a:r>
            <a:r>
              <a:rPr lang="en-US" altLang="zh-CN" baseline="0" dirty="0" smtClean="0"/>
              <a:t> part is about the </a:t>
            </a:r>
            <a:r>
              <a:rPr lang="en-US" altLang="zh-CN" sz="1200" dirty="0" smtClean="0">
                <a:latin typeface="Arial" panose="020B0604020202020204" pitchFamily="34" charset="0"/>
              </a:rPr>
              <a:t>column concentration. Here we see,</a:t>
            </a:r>
            <a:r>
              <a:rPr lang="en-US" altLang="zh-CN" sz="1200" baseline="0" dirty="0" smtClean="0">
                <a:latin typeface="Arial" panose="020B0604020202020204" pitchFamily="34" charset="0"/>
              </a:rPr>
              <a:t> to study 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impact of SO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emissions from China on Japan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annual mean columns of SO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 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were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significantly different over space.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The North and East China were the high emission area. The Japan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influence caused by inner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emission was much bigger than China emission. The impacts of Mongolia and Korea were almost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invisible.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6CA9D-3CD5-42E1-867D-1D85EF569C4E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128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BCDF-49E3-438C-B6CF-0410A47D3A86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E5C1-0845-4DA9-965C-61550117C8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784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5E3FF-6CC8-4B8C-ABAF-F4813D70AD56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E82B-D7DD-4486-81F4-68562A0B42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740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E006-C9BA-4797-AA2B-77BB2240E658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EFDA-7983-452D-912B-6F012A5EDA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627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1BED-796B-490F-941D-A08772D391D0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D73F-FD47-44ED-96FB-A48218B454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3941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56B5-6AF6-4513-9237-544507B79A50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4449-FA9E-45D9-904F-BA7D75C3B2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907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46CA-BF92-4432-A0B8-17585314D81F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9203-97EF-40C3-9411-A11E3771C9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9238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0340-0D3B-4AF3-B025-1C7C89F8D862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09A7-D492-45CA-B3E5-5E73C6A2B1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36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2AD3-2B01-479F-A4EF-CA6824EBBD6B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F35F-FBD9-44AD-BC76-41244299F3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6416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C024-3BB9-4DCE-B36B-6569F560D527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ED9D-2452-42C1-A8F7-EE05569326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876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6047-885A-44F4-9C7F-C8024765F4EE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08AF-9FB2-47A7-AD2F-1C0098F18E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0534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C93DB-E95D-4EB5-99AE-A7F2AD28A68A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7B119-2CEE-4ADC-87EB-6D1FC1F6AE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696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C8D03-BBFC-467D-A4F8-262CB8E9A6F9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4984-0D62-43E3-B50A-6054DB97B4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6590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A138-2C77-4901-9DD9-53E1A87D9C81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7C895-5DD2-4ED8-8944-34CEF37D7A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974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B0BB4-DE70-4767-BED3-E49EAD40A177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75F8-7189-4AA3-BFD5-D2B40343D8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472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094-B52A-42D1-A09F-0EC396CBB67C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EE33-B5B4-4994-88BF-B7A0B1996A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1766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F072-1A8D-4CB9-B60F-0BF8C28B49FF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E7F16-2719-45EB-827D-8B11F23168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4310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6502-B105-465B-8F25-5061D10DC5A3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829A-4B61-45B6-B874-5DE7841BCD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1149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8A42-DAC2-4D2F-9E9A-F963DCAFFFBB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31BE8-1C14-41BD-BB5A-D84A70E357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848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D00C-3168-4CF0-B4F5-5EBF37C9F967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E18C-1BE0-4322-B9B8-DE94B302B5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326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F1261-C623-4078-AA08-AB4C4FA03DD8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984B-00AE-47BD-96F4-20FE3D1C56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531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C87C-9041-4538-A9D5-89EDC66F51F7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C7A2-E493-4F65-B420-381CF94FBC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650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49E1-15B1-4598-A072-97D97EDDFD59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9C86-3D6E-40D2-B799-34DA088454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581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E765-80B5-41C2-AA95-1E2510D6CFAD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05F3-2AC5-48F6-A0F4-A7BD10454C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588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7155-A0BE-4412-9961-09BDACC9C2BC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5228-23EB-4128-9BC1-337013A607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5932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9BAED-4000-43F7-9539-5224EFD2066F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88FE-D819-496A-9714-0FBCDB35C6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9886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65588-54A0-41C6-AAD9-20ED547DE738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00AD-6C36-4F3C-94B9-E674028728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996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E28D2-17A4-4AB0-8BEA-936866F2DCFE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6C54C-AD71-49FA-B101-70C9FB318C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6509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F8E78-78E3-4CE8-A89D-1DDC52E0E9C9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66C4-4845-4EBD-B39B-FE8F81D422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530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C389-4AD6-485A-B568-D430C7213BAB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C304A-6D2A-48CE-9317-E2F0F7D27D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2172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3366E-8155-41D7-9985-A4CCEF09AC19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F0D9A-6C49-482E-8A1C-CB072C5707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993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6D51A-61A4-4977-8F67-A1EE011374BC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6A70-ABCB-4285-B7AF-336E59A67E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5308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B414-037A-497C-8A46-61231FAC6C6F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C9E43-2FA3-4FE6-92A8-53EF279B90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7319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038B8-B8E4-4B01-8F7A-553861BE805E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BAFC5-52FE-40BE-9DD6-4916B2526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74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7D8D-9F75-48AD-9D39-0CE7D52B5D98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F537-F50B-4D36-A821-93D1768581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8486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AC7AE-A3A1-435A-99C2-E7E220D4A133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FD9A-68FA-4B02-9148-C0AF467CEA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895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EAE8-BB89-4D2F-A399-480CD0DFD115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170A-7C74-48A5-8254-79FF78CD75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1386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1B491-DB18-4345-B9EC-D14F1D9738E3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89AE-C622-402D-9EB8-BD951AE020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6139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9132C-2D71-412F-9C89-4D83C36A55DA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AA3E7-EEFB-46B0-928A-B7DAA77BA3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0567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2590B-0739-4AB5-AA52-70D560FEFDF4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0156-2029-47BD-9E6A-5EC25E62B1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9007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404F-C7D3-46C2-8783-D328BEA96BC1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637C-8E32-4E52-A4D6-1BC7592BAF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563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8BD4-A67C-49D0-86CF-F899FFF1AE77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3EEF-AAFF-4EF5-A6D3-6C138714D7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552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4EE1-A57D-4A0C-B4B8-F511B52CE500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556F-5E3F-42ED-A117-07FB8C7818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4372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78995-BA8E-45DA-A732-DB2F12C26A7E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59B7-B6D7-44FA-A947-C45BCCC68C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1379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AB84-75B4-49B5-BDD9-5DD3FF84B9F1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51E2-D2A1-482C-B2C4-E9BB2A44B5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348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76C0-A58B-43F4-B8BC-34B28A267161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07EF-B5A9-4CAB-8AAE-5BB1196CE0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236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4961-DE78-4ACC-B5C9-182A5498F5B0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BEAC-A29D-4C80-A40A-FD4075C1A5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2482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B320-0D11-4BE2-8EC8-3A3BEFC2320D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0972-682A-4473-B50C-10E4EFEB86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9927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D9877-97CB-45C6-8FD3-842923784FF0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2E4A-4B77-41DF-BE2A-24656E2ABB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476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2B8B8-E36B-44BF-A4B0-1A1809E28483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FA38-0242-4297-87F8-E4FA72F826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8690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2D00-964C-4EDD-9370-B8B5EBCA98CE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4F14-A0E8-42D9-9341-FEEC7D9830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8374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99C5-8B1E-4768-ABA7-B35BBB47CE2F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92208-804A-4F52-A173-12FED34B34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23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058E-1F61-43BE-A2A7-07EB5B12FFAC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D9BB-8889-4901-9C4B-EC8BA2D31D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504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6293-513F-40A8-8A1A-BCF3A2515894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7C71-4682-450C-94A2-D6D950DBE8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68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2160-02AF-4B0E-8E84-560307F1C368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67E0-37C8-402C-8F59-E82972099D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250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6F532-4077-4135-AC7E-A337F10A83D8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238B-DA1F-4DC6-90FD-4E974B8C69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934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D9CBD596-403E-4620-AC39-0AD3473AD689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72C1958-8D13-4CF7-A627-37E3914A55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5" descr="图片1修改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CC0139E-C8C0-4DB5-B719-58CB12BC2F9D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205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B69C079-4CF5-4F7F-B38E-EA2BDC9FB9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 descr="图片13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91440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307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A02EC6F-2AE7-4BAF-8938-9BC943FFA604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307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2FC1D54-0994-4266-A9F0-734D2BBAA7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 descr="图片1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4100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10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7E5A1B7-CC0D-4934-93EC-685EC3FE4E42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410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260310B-0B10-4226-95E0-EDF15DEB4D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7" descr="图片1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5124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5125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2B8C91D-D5F1-4060-B828-286518AFD9FB}" type="datetimeFigureOut">
              <a:rPr lang="zh-CN" altLang="en-US"/>
              <a:pPr>
                <a:defRPr/>
              </a:pPr>
              <a:t>2014/5/13</a:t>
            </a:fld>
            <a:endParaRPr lang="en-US" altLang="zh-CN"/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F8BB533-6E10-4A66-BC12-494783EF10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ctrTitle" idx="4294967295"/>
          </p:nvPr>
        </p:nvSpPr>
        <p:spPr>
          <a:xfrm>
            <a:off x="-342317" y="2291556"/>
            <a:ext cx="9720684" cy="722313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impact of  SO</a:t>
            </a:r>
            <a:r>
              <a:rPr lang="en-US" altLang="zh-CN" sz="24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emission from China on  Japan  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endParaRPr lang="zh-CN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副标题 2"/>
          <p:cNvSpPr>
            <a:spLocks noGrp="1"/>
          </p:cNvSpPr>
          <p:nvPr>
            <p:ph type="subTitle" idx="4294967295"/>
          </p:nvPr>
        </p:nvSpPr>
        <p:spPr>
          <a:xfrm>
            <a:off x="458788" y="3752850"/>
            <a:ext cx="3563937" cy="6715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1800" b="1" dirty="0" smtClean="0"/>
              <a:t>Environmental Science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 smtClean="0"/>
              <a:t> Chen Gu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1800" dirty="0" smtClean="0"/>
              <a:t> May 13, 2014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72" name="直接连接符 4"/>
          <p:cNvCxnSpPr>
            <a:cxnSpLocks noChangeShapeType="1"/>
          </p:cNvCxnSpPr>
          <p:nvPr/>
        </p:nvCxnSpPr>
        <p:spPr bwMode="auto">
          <a:xfrm>
            <a:off x="683568" y="2780928"/>
            <a:ext cx="766885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173" name="图片 1" descr="www_tuweimei_comComp_12559620_0a2P9xhs2UZGoNaZbOcRkdvv8nlcqneg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-15875"/>
            <a:ext cx="23749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085975" y="32464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3513137" cy="431800"/>
          </a:xfrm>
        </p:spPr>
        <p:txBody>
          <a:bodyPr anchor="t"/>
          <a:lstStyle/>
          <a:p>
            <a:pPr algn="l" eaLnBrk="1" hangingPunct="1"/>
            <a:r>
              <a:rPr lang="en-US" altLang="zh-CN" sz="2000" b="1" dirty="0" smtClean="0"/>
              <a:t> Result  </a:t>
            </a:r>
            <a:endParaRPr lang="zh-CN" altLang="zh-CN" sz="2000" b="1" dirty="0" smtClean="0">
              <a:ea typeface="微软雅黑" panose="020B0503020204020204" pitchFamily="34" charset="-122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3324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1523031" y="235743"/>
            <a:ext cx="2211387" cy="593725"/>
            <a:chOff x="0" y="0"/>
            <a:chExt cx="2428444" cy="811139"/>
          </a:xfrm>
        </p:grpSpPr>
        <p:sp>
          <p:nvSpPr>
            <p:cNvPr id="21" name="TextBox 26"/>
            <p:cNvSpPr>
              <a:spLocks noChangeArrowheads="1"/>
            </p:cNvSpPr>
            <p:nvPr/>
          </p:nvSpPr>
          <p:spPr bwMode="auto">
            <a:xfrm>
              <a:off x="233605" y="206037"/>
              <a:ext cx="2194839" cy="605102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   column concentration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2" name="椭圆 27"/>
            <p:cNvSpPr>
              <a:spLocks noChangeArrowheads="1"/>
            </p:cNvSpPr>
            <p:nvPr/>
          </p:nvSpPr>
          <p:spPr bwMode="auto">
            <a:xfrm>
              <a:off x="0" y="0"/>
              <a:ext cx="432343" cy="43159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b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7" name="图表 36"/>
          <p:cNvGraphicFramePr/>
          <p:nvPr>
            <p:extLst>
              <p:ext uri="{D42A27DB-BD31-4B8C-83A1-F6EECF244321}">
                <p14:modId xmlns:p14="http://schemas.microsoft.com/office/powerpoint/2010/main" val="1441380153"/>
              </p:ext>
            </p:extLst>
          </p:nvPr>
        </p:nvGraphicFramePr>
        <p:xfrm>
          <a:off x="585787" y="962025"/>
          <a:ext cx="7972425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椭圆 10"/>
          <p:cNvSpPr/>
          <p:nvPr/>
        </p:nvSpPr>
        <p:spPr bwMode="auto">
          <a:xfrm>
            <a:off x="2411760" y="1376772"/>
            <a:ext cx="756084" cy="388843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223628" y="1376772"/>
            <a:ext cx="756084" cy="388843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53719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图表 35"/>
          <p:cNvGraphicFramePr/>
          <p:nvPr>
            <p:extLst>
              <p:ext uri="{D42A27DB-BD31-4B8C-83A1-F6EECF244321}">
                <p14:modId xmlns:p14="http://schemas.microsoft.com/office/powerpoint/2010/main" val="698294278"/>
              </p:ext>
            </p:extLst>
          </p:nvPr>
        </p:nvGraphicFramePr>
        <p:xfrm>
          <a:off x="1040765" y="1008697"/>
          <a:ext cx="7062470" cy="484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3513137" cy="431800"/>
          </a:xfrm>
        </p:spPr>
        <p:txBody>
          <a:bodyPr anchor="t"/>
          <a:lstStyle/>
          <a:p>
            <a:pPr algn="l" eaLnBrk="1" hangingPunct="1"/>
            <a:r>
              <a:rPr lang="en-US" altLang="zh-CN" sz="2000" b="1" dirty="0" smtClean="0"/>
              <a:t> Result </a:t>
            </a:r>
            <a:endParaRPr lang="zh-CN" altLang="zh-CN" sz="2000" b="1" dirty="0" smtClean="0">
              <a:ea typeface="微软雅黑" panose="020B0503020204020204" pitchFamily="34" charset="-122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3324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1547813" y="1636713"/>
            <a:ext cx="2211387" cy="593725"/>
            <a:chOff x="0" y="0"/>
            <a:chExt cx="2428444" cy="811139"/>
          </a:xfrm>
        </p:grpSpPr>
        <p:sp>
          <p:nvSpPr>
            <p:cNvPr id="21" name="TextBox 26"/>
            <p:cNvSpPr>
              <a:spLocks noChangeArrowheads="1"/>
            </p:cNvSpPr>
            <p:nvPr/>
          </p:nvSpPr>
          <p:spPr bwMode="auto">
            <a:xfrm>
              <a:off x="233605" y="206037"/>
              <a:ext cx="2194839" cy="605102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   column concentration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2" name="椭圆 27"/>
            <p:cNvSpPr>
              <a:spLocks noChangeArrowheads="1"/>
            </p:cNvSpPr>
            <p:nvPr/>
          </p:nvSpPr>
          <p:spPr bwMode="auto">
            <a:xfrm>
              <a:off x="0" y="0"/>
              <a:ext cx="432343" cy="43159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b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1547813" y="3528051"/>
            <a:ext cx="2211387" cy="593725"/>
            <a:chOff x="0" y="0"/>
            <a:chExt cx="2428444" cy="811139"/>
          </a:xfrm>
        </p:grpSpPr>
        <p:sp>
          <p:nvSpPr>
            <p:cNvPr id="27" name="TextBox 70"/>
            <p:cNvSpPr>
              <a:spLocks noChangeArrowheads="1"/>
            </p:cNvSpPr>
            <p:nvPr/>
          </p:nvSpPr>
          <p:spPr bwMode="auto">
            <a:xfrm>
              <a:off x="233605" y="206039"/>
              <a:ext cx="2194839" cy="605100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deposition</a:t>
              </a: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71"/>
            <p:cNvSpPr>
              <a:spLocks noChangeArrowheads="1"/>
            </p:cNvSpPr>
            <p:nvPr/>
          </p:nvSpPr>
          <p:spPr bwMode="auto">
            <a:xfrm>
              <a:off x="0" y="0"/>
              <a:ext cx="432343" cy="43159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4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47813" y="2582863"/>
            <a:ext cx="2335212" cy="608172"/>
            <a:chOff x="1547813" y="2582863"/>
            <a:chExt cx="2335212" cy="608172"/>
          </a:xfrm>
        </p:grpSpPr>
        <p:grpSp>
          <p:nvGrpSpPr>
            <p:cNvPr id="2" name="组合 1"/>
            <p:cNvGrpSpPr/>
            <p:nvPr/>
          </p:nvGrpSpPr>
          <p:grpSpPr>
            <a:xfrm>
              <a:off x="1547813" y="2582863"/>
              <a:ext cx="2335212" cy="595312"/>
              <a:chOff x="1547813" y="2582863"/>
              <a:chExt cx="2335212" cy="595312"/>
            </a:xfrm>
          </p:grpSpPr>
          <p:grpSp>
            <p:nvGrpSpPr>
              <p:cNvPr id="23" name="Group 10"/>
              <p:cNvGrpSpPr>
                <a:grpSpLocks/>
              </p:cNvGrpSpPr>
              <p:nvPr/>
            </p:nvGrpSpPr>
            <p:grpSpPr bwMode="auto">
              <a:xfrm>
                <a:off x="1547813" y="2582863"/>
                <a:ext cx="2211387" cy="595312"/>
                <a:chOff x="0" y="0"/>
                <a:chExt cx="2428444" cy="811139"/>
              </a:xfrm>
            </p:grpSpPr>
            <p:sp>
              <p:nvSpPr>
                <p:cNvPr id="24" name="TextBox 50"/>
                <p:cNvSpPr>
                  <a:spLocks noChangeArrowheads="1"/>
                </p:cNvSpPr>
                <p:nvPr/>
              </p:nvSpPr>
              <p:spPr bwMode="auto">
                <a:xfrm>
                  <a:off x="233605" y="205488"/>
                  <a:ext cx="2194839" cy="605651"/>
                </a:xfrm>
                <a:prstGeom prst="roundRect">
                  <a:avLst>
                    <a:gd name="adj" fmla="val 8176"/>
                  </a:avLst>
                </a:prstGeom>
                <a:noFill/>
                <a:ln w="19050">
                  <a:solidFill>
                    <a:srgbClr val="A6A6A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椭圆 5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2343" cy="432608"/>
                </a:xfrm>
                <a:prstGeom prst="ellipse">
                  <a:avLst/>
                </a:prstGeom>
                <a:solidFill>
                  <a:srgbClr val="00B050"/>
                </a:solidFill>
                <a:ln w="76200">
                  <a:solidFill>
                    <a:srgbClr val="D9D9D9">
                      <a:alpha val="63136"/>
                    </a:srgbClr>
                  </a:solidFill>
                  <a:round/>
                  <a:headEnd/>
                  <a:tailEnd/>
                </a:ln>
                <a:effectLst>
                  <a:outerShdw sx="102000" sy="102000" algn="ctr" rotWithShape="0">
                    <a:srgbClr val="000000">
                      <a:alpha val="39000"/>
                    </a:srgbClr>
                  </a:outerShdw>
                </a:effectLst>
              </p:spPr>
              <p:txBody>
                <a:bodyPr lIns="91436" tIns="45718" rIns="91436" bIns="45718" anchor="ctr"/>
                <a:lstStyle>
                  <a:lvl1pPr defTabSz="9128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>
                      <a:solidFill>
                        <a:srgbClr val="FFFFFF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2</a:t>
                  </a:r>
                  <a:endParaRPr lang="zh-CN" altLang="en-US" sz="1400" b="1">
                    <a:solidFill>
                      <a:srgbClr val="FFFFFF"/>
                    </a:solidFill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矩形 2"/>
              <p:cNvSpPr>
                <a:spLocks noChangeArrowheads="1"/>
              </p:cNvSpPr>
              <p:nvPr/>
            </p:nvSpPr>
            <p:spPr bwMode="auto">
              <a:xfrm>
                <a:off x="1597025" y="2693988"/>
                <a:ext cx="22860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dirty="0" smtClean="0">
                    <a:solidFill>
                      <a:srgbClr val="000000"/>
                    </a:solidFill>
                  </a:rPr>
                  <a:t> </a:t>
                </a:r>
                <a:endParaRPr lang="zh-CN" altLang="en-US" dirty="0"/>
              </a:p>
            </p:txBody>
          </p:sp>
        </p:grpSp>
        <p:sp>
          <p:nvSpPr>
            <p:cNvPr id="37" name="矩形 2"/>
            <p:cNvSpPr>
              <a:spLocks noChangeArrowheads="1"/>
            </p:cNvSpPr>
            <p:nvPr/>
          </p:nvSpPr>
          <p:spPr bwMode="auto">
            <a:xfrm>
              <a:off x="1579566" y="2667815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000000"/>
                  </a:solidFill>
                </a:rPr>
                <a:t>  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 ground concentration(&lt;100m) </a:t>
              </a:r>
              <a:endParaRPr lang="en-US" altLang="zh-CN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椭圆 28"/>
          <p:cNvSpPr/>
          <p:nvPr/>
        </p:nvSpPr>
        <p:spPr bwMode="auto">
          <a:xfrm>
            <a:off x="5328084" y="944724"/>
            <a:ext cx="864096" cy="475252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1916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0226 -0.3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3513137" cy="431800"/>
          </a:xfrm>
        </p:spPr>
        <p:txBody>
          <a:bodyPr anchor="t"/>
          <a:lstStyle/>
          <a:p>
            <a:pPr algn="l" eaLnBrk="1" hangingPunct="1"/>
            <a:r>
              <a:rPr lang="en-US" altLang="zh-CN" sz="2000" b="1" dirty="0" smtClean="0"/>
              <a:t> Result  </a:t>
            </a:r>
            <a:endParaRPr lang="zh-CN" altLang="zh-CN" sz="2000" b="1" dirty="0" smtClean="0">
              <a:ea typeface="微软雅黑" panose="020B0503020204020204" pitchFamily="34" charset="-122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3324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组合 1"/>
          <p:cNvGrpSpPr/>
          <p:nvPr/>
        </p:nvGrpSpPr>
        <p:grpSpPr>
          <a:xfrm>
            <a:off x="1592263" y="155575"/>
            <a:ext cx="2335212" cy="595312"/>
            <a:chOff x="1547813" y="2582863"/>
            <a:chExt cx="2335212" cy="595312"/>
          </a:xfrm>
        </p:grpSpPr>
        <p:grpSp>
          <p:nvGrpSpPr>
            <p:cNvPr id="23" name="Group 10"/>
            <p:cNvGrpSpPr>
              <a:grpSpLocks/>
            </p:cNvGrpSpPr>
            <p:nvPr/>
          </p:nvGrpSpPr>
          <p:grpSpPr bwMode="auto">
            <a:xfrm>
              <a:off x="1547813" y="2582863"/>
              <a:ext cx="2211387" cy="595312"/>
              <a:chOff x="0" y="0"/>
              <a:chExt cx="2428444" cy="811139"/>
            </a:xfrm>
          </p:grpSpPr>
          <p:sp>
            <p:nvSpPr>
              <p:cNvPr id="24" name="TextBox 50"/>
              <p:cNvSpPr>
                <a:spLocks noChangeArrowheads="1"/>
              </p:cNvSpPr>
              <p:nvPr/>
            </p:nvSpPr>
            <p:spPr bwMode="auto">
              <a:xfrm>
                <a:off x="233605" y="205488"/>
                <a:ext cx="2194839" cy="605651"/>
              </a:xfrm>
              <a:prstGeom prst="roundRect">
                <a:avLst>
                  <a:gd name="adj" fmla="val 8176"/>
                </a:avLst>
              </a:prstGeom>
              <a:noFill/>
              <a:ln w="19050">
                <a:solidFill>
                  <a:srgbClr val="A6A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2343" cy="432608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rgbClr val="D9D9D9">
                    <a:alpha val="63136"/>
                  </a:srgbClr>
                </a:solidFill>
                <a:round/>
                <a:headEnd/>
                <a:tailEnd/>
              </a:ln>
              <a:effectLst>
                <a:outerShdw sx="102000" sy="102000" algn="ctr" rotWithShape="0">
                  <a:srgbClr val="000000">
                    <a:alpha val="39000"/>
                  </a:srgbClr>
                </a:outerShdw>
              </a:effectLst>
            </p:spPr>
            <p:txBody>
              <a:bodyPr lIns="91436" tIns="45718" rIns="91436" bIns="45718" anchor="ctr"/>
              <a:lstStyle>
                <a:lvl1pPr defTabSz="9128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9128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9128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9128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9128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solidFill>
                      <a:srgbClr val="FFFFFF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1400" b="1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矩形 2"/>
            <p:cNvSpPr>
              <a:spLocks noChangeArrowheads="1"/>
            </p:cNvSpPr>
            <p:nvPr/>
          </p:nvSpPr>
          <p:spPr bwMode="auto">
            <a:xfrm>
              <a:off x="1597025" y="2693988"/>
              <a:ext cx="2286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400" dirty="0" smtClean="0">
                  <a:solidFill>
                    <a:srgbClr val="000000"/>
                  </a:solidFill>
                </a:rPr>
                <a:t>  </a:t>
              </a:r>
              <a:endParaRPr lang="zh-CN" altLang="en-US" dirty="0"/>
            </a:p>
          </p:txBody>
        </p:sp>
      </p:grpSp>
      <p:graphicFrame>
        <p:nvGraphicFramePr>
          <p:cNvPr id="37" name="图表 36"/>
          <p:cNvGraphicFramePr/>
          <p:nvPr>
            <p:extLst>
              <p:ext uri="{D42A27DB-BD31-4B8C-83A1-F6EECF244321}">
                <p14:modId xmlns:p14="http://schemas.microsoft.com/office/powerpoint/2010/main" val="4190119157"/>
              </p:ext>
            </p:extLst>
          </p:nvPr>
        </p:nvGraphicFramePr>
        <p:xfrm>
          <a:off x="783272" y="1002982"/>
          <a:ext cx="7577455" cy="485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矩形 2"/>
          <p:cNvSpPr>
            <a:spLocks noChangeArrowheads="1"/>
          </p:cNvSpPr>
          <p:nvPr/>
        </p:nvSpPr>
        <p:spPr bwMode="auto">
          <a:xfrm>
            <a:off x="1592263" y="251153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  </a:t>
            </a:r>
            <a:r>
              <a:rPr lang="en-US" altLang="zh-CN" sz="1400" dirty="0" smtClean="0">
                <a:solidFill>
                  <a:srgbClr val="000000"/>
                </a:solidFill>
              </a:rPr>
              <a:t>  ground concentration(&lt;100m) 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2615078" y="1376772"/>
            <a:ext cx="756084" cy="388843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426946" y="1376772"/>
            <a:ext cx="756084" cy="388843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5550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图表 37"/>
          <p:cNvGraphicFramePr/>
          <p:nvPr>
            <p:extLst>
              <p:ext uri="{D42A27DB-BD31-4B8C-83A1-F6EECF244321}">
                <p14:modId xmlns:p14="http://schemas.microsoft.com/office/powerpoint/2010/main" val="2041253929"/>
              </p:ext>
            </p:extLst>
          </p:nvPr>
        </p:nvGraphicFramePr>
        <p:xfrm>
          <a:off x="515938" y="944724"/>
          <a:ext cx="8109585" cy="503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3513137" cy="431800"/>
          </a:xfrm>
        </p:spPr>
        <p:txBody>
          <a:bodyPr anchor="t"/>
          <a:lstStyle/>
          <a:p>
            <a:pPr algn="l" eaLnBrk="1" hangingPunct="1"/>
            <a:r>
              <a:rPr lang="en-US" altLang="zh-CN" sz="2000" b="1" dirty="0" smtClean="0"/>
              <a:t> Result  </a:t>
            </a:r>
            <a:endParaRPr lang="zh-CN" altLang="zh-CN" sz="2000" b="1" dirty="0" smtClean="0">
              <a:ea typeface="微软雅黑" panose="020B0503020204020204" pitchFamily="34" charset="-122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3324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1547813" y="1636713"/>
            <a:ext cx="2211387" cy="593725"/>
            <a:chOff x="0" y="0"/>
            <a:chExt cx="2428444" cy="811139"/>
          </a:xfrm>
        </p:grpSpPr>
        <p:sp>
          <p:nvSpPr>
            <p:cNvPr id="21" name="TextBox 26"/>
            <p:cNvSpPr>
              <a:spLocks noChangeArrowheads="1"/>
            </p:cNvSpPr>
            <p:nvPr/>
          </p:nvSpPr>
          <p:spPr bwMode="auto">
            <a:xfrm>
              <a:off x="233605" y="206037"/>
              <a:ext cx="2194839" cy="605102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   column concentration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2" name="椭圆 27"/>
            <p:cNvSpPr>
              <a:spLocks noChangeArrowheads="1"/>
            </p:cNvSpPr>
            <p:nvPr/>
          </p:nvSpPr>
          <p:spPr bwMode="auto">
            <a:xfrm>
              <a:off x="0" y="0"/>
              <a:ext cx="432343" cy="43159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b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1547813" y="3572072"/>
            <a:ext cx="2211387" cy="593725"/>
            <a:chOff x="0" y="0"/>
            <a:chExt cx="2428444" cy="811139"/>
          </a:xfrm>
        </p:grpSpPr>
        <p:sp>
          <p:nvSpPr>
            <p:cNvPr id="27" name="TextBox 70"/>
            <p:cNvSpPr>
              <a:spLocks noChangeArrowheads="1"/>
            </p:cNvSpPr>
            <p:nvPr/>
          </p:nvSpPr>
          <p:spPr bwMode="auto">
            <a:xfrm>
              <a:off x="233605" y="206039"/>
              <a:ext cx="2194839" cy="605100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deposition</a:t>
              </a: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71"/>
            <p:cNvSpPr>
              <a:spLocks noChangeArrowheads="1"/>
            </p:cNvSpPr>
            <p:nvPr/>
          </p:nvSpPr>
          <p:spPr bwMode="auto">
            <a:xfrm>
              <a:off x="0" y="0"/>
              <a:ext cx="432343" cy="43159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4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47813" y="2582863"/>
            <a:ext cx="2335212" cy="606057"/>
            <a:chOff x="1547813" y="2582863"/>
            <a:chExt cx="2335212" cy="606057"/>
          </a:xfrm>
        </p:grpSpPr>
        <p:grpSp>
          <p:nvGrpSpPr>
            <p:cNvPr id="2" name="组合 1"/>
            <p:cNvGrpSpPr/>
            <p:nvPr/>
          </p:nvGrpSpPr>
          <p:grpSpPr>
            <a:xfrm>
              <a:off x="1547813" y="2582863"/>
              <a:ext cx="2335212" cy="595312"/>
              <a:chOff x="1547813" y="2582863"/>
              <a:chExt cx="2335212" cy="595312"/>
            </a:xfrm>
          </p:grpSpPr>
          <p:grpSp>
            <p:nvGrpSpPr>
              <p:cNvPr id="23" name="Group 10"/>
              <p:cNvGrpSpPr>
                <a:grpSpLocks/>
              </p:cNvGrpSpPr>
              <p:nvPr/>
            </p:nvGrpSpPr>
            <p:grpSpPr bwMode="auto">
              <a:xfrm>
                <a:off x="1547813" y="2582863"/>
                <a:ext cx="2211387" cy="595312"/>
                <a:chOff x="0" y="0"/>
                <a:chExt cx="2428444" cy="811139"/>
              </a:xfrm>
            </p:grpSpPr>
            <p:sp>
              <p:nvSpPr>
                <p:cNvPr id="24" name="TextBox 50"/>
                <p:cNvSpPr>
                  <a:spLocks noChangeArrowheads="1"/>
                </p:cNvSpPr>
                <p:nvPr/>
              </p:nvSpPr>
              <p:spPr bwMode="auto">
                <a:xfrm>
                  <a:off x="233605" y="205488"/>
                  <a:ext cx="2194839" cy="605651"/>
                </a:xfrm>
                <a:prstGeom prst="roundRect">
                  <a:avLst>
                    <a:gd name="adj" fmla="val 8176"/>
                  </a:avLst>
                </a:prstGeom>
                <a:noFill/>
                <a:ln w="19050">
                  <a:solidFill>
                    <a:srgbClr val="A6A6A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椭圆 5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2343" cy="432608"/>
                </a:xfrm>
                <a:prstGeom prst="ellipse">
                  <a:avLst/>
                </a:prstGeom>
                <a:solidFill>
                  <a:srgbClr val="00B050"/>
                </a:solidFill>
                <a:ln w="76200">
                  <a:solidFill>
                    <a:srgbClr val="D9D9D9">
                      <a:alpha val="63136"/>
                    </a:srgbClr>
                  </a:solidFill>
                  <a:round/>
                  <a:headEnd/>
                  <a:tailEnd/>
                </a:ln>
                <a:effectLst>
                  <a:outerShdw sx="102000" sy="102000" algn="ctr" rotWithShape="0">
                    <a:srgbClr val="000000">
                      <a:alpha val="39000"/>
                    </a:srgbClr>
                  </a:outerShdw>
                </a:effectLst>
              </p:spPr>
              <p:txBody>
                <a:bodyPr lIns="91436" tIns="45718" rIns="91436" bIns="45718" anchor="ctr"/>
                <a:lstStyle>
                  <a:lvl1pPr defTabSz="9128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 b="1">
                      <a:solidFill>
                        <a:srgbClr val="FFFFFF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2</a:t>
                  </a:r>
                  <a:endParaRPr lang="zh-CN" altLang="en-US" sz="1400" b="1">
                    <a:solidFill>
                      <a:srgbClr val="FFFFFF"/>
                    </a:solidFill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矩形 2"/>
              <p:cNvSpPr>
                <a:spLocks noChangeArrowheads="1"/>
              </p:cNvSpPr>
              <p:nvPr/>
            </p:nvSpPr>
            <p:spPr bwMode="auto">
              <a:xfrm>
                <a:off x="1597025" y="2693988"/>
                <a:ext cx="22860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rgbClr val="000000"/>
                    </a:solidFill>
                  </a:rPr>
                  <a:t> </a:t>
                </a:r>
                <a:endParaRPr lang="zh-CN" altLang="en-US" dirty="0"/>
              </a:p>
            </p:txBody>
          </p:sp>
        </p:grpSp>
        <p:sp>
          <p:nvSpPr>
            <p:cNvPr id="36" name="矩形 2"/>
            <p:cNvSpPr>
              <a:spLocks noChangeArrowheads="1"/>
            </p:cNvSpPr>
            <p:nvPr/>
          </p:nvSpPr>
          <p:spPr bwMode="auto">
            <a:xfrm>
              <a:off x="1597025" y="2665700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000000"/>
                  </a:solidFill>
                </a:rPr>
                <a:t>  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 ground concentration(&lt;100m) </a:t>
              </a:r>
              <a:endParaRPr lang="en-US" altLang="zh-CN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椭圆 38"/>
          <p:cNvSpPr/>
          <p:nvPr/>
        </p:nvSpPr>
        <p:spPr bwMode="auto">
          <a:xfrm rot="2428151">
            <a:off x="1182568" y="4953280"/>
            <a:ext cx="346916" cy="83986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椭圆 39"/>
          <p:cNvSpPr/>
          <p:nvPr/>
        </p:nvSpPr>
        <p:spPr bwMode="auto">
          <a:xfrm rot="2428151">
            <a:off x="2506736" y="4953281"/>
            <a:ext cx="346916" cy="83986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5544108" y="1052736"/>
            <a:ext cx="864096" cy="475252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0527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0277 -0.49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3513137" cy="431800"/>
          </a:xfrm>
        </p:spPr>
        <p:txBody>
          <a:bodyPr anchor="t"/>
          <a:lstStyle/>
          <a:p>
            <a:pPr algn="l" eaLnBrk="1" hangingPunct="1"/>
            <a:r>
              <a:rPr lang="en-US" altLang="zh-CN" sz="2000" b="1" dirty="0" smtClean="0"/>
              <a:t> Result  </a:t>
            </a:r>
            <a:endParaRPr lang="zh-CN" altLang="zh-CN" sz="2000" b="1" dirty="0" smtClean="0">
              <a:ea typeface="微软雅黑" panose="020B0503020204020204" pitchFamily="34" charset="-122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3324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1572243" y="176212"/>
            <a:ext cx="2211387" cy="593725"/>
            <a:chOff x="0" y="0"/>
            <a:chExt cx="2428444" cy="811139"/>
          </a:xfrm>
        </p:grpSpPr>
        <p:sp>
          <p:nvSpPr>
            <p:cNvPr id="27" name="TextBox 70"/>
            <p:cNvSpPr>
              <a:spLocks noChangeArrowheads="1"/>
            </p:cNvSpPr>
            <p:nvPr/>
          </p:nvSpPr>
          <p:spPr bwMode="auto">
            <a:xfrm>
              <a:off x="233605" y="206039"/>
              <a:ext cx="2194839" cy="605100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deposition</a:t>
              </a: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71"/>
            <p:cNvSpPr>
              <a:spLocks noChangeArrowheads="1"/>
            </p:cNvSpPr>
            <p:nvPr/>
          </p:nvSpPr>
          <p:spPr bwMode="auto">
            <a:xfrm>
              <a:off x="0" y="0"/>
              <a:ext cx="432343" cy="43159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4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1127029758"/>
              </p:ext>
            </p:extLst>
          </p:nvPr>
        </p:nvGraphicFramePr>
        <p:xfrm>
          <a:off x="508390" y="836712"/>
          <a:ext cx="8230235" cy="508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椭圆 11"/>
          <p:cNvSpPr/>
          <p:nvPr/>
        </p:nvSpPr>
        <p:spPr bwMode="auto">
          <a:xfrm>
            <a:off x="5652120" y="944724"/>
            <a:ext cx="864096" cy="475252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6004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3513137" cy="431800"/>
          </a:xfrm>
        </p:spPr>
        <p:txBody>
          <a:bodyPr anchor="t"/>
          <a:lstStyle/>
          <a:p>
            <a:pPr algn="l" eaLnBrk="1" hangingPunct="1"/>
            <a:r>
              <a:rPr lang="en-US" altLang="zh-CN" sz="2000" b="1" dirty="0" smtClean="0"/>
              <a:t> Result  </a:t>
            </a:r>
            <a:endParaRPr lang="zh-CN" altLang="zh-CN" sz="2000" b="1" dirty="0" smtClean="0">
              <a:ea typeface="微软雅黑" panose="020B0503020204020204" pitchFamily="34" charset="-122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3324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1572243" y="176212"/>
            <a:ext cx="2211387" cy="593725"/>
            <a:chOff x="0" y="0"/>
            <a:chExt cx="2428444" cy="811139"/>
          </a:xfrm>
        </p:grpSpPr>
        <p:sp>
          <p:nvSpPr>
            <p:cNvPr id="27" name="TextBox 70"/>
            <p:cNvSpPr>
              <a:spLocks noChangeArrowheads="1"/>
            </p:cNvSpPr>
            <p:nvPr/>
          </p:nvSpPr>
          <p:spPr bwMode="auto">
            <a:xfrm>
              <a:off x="233605" y="206039"/>
              <a:ext cx="2194839" cy="605100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deposition</a:t>
              </a: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71"/>
            <p:cNvSpPr>
              <a:spLocks noChangeArrowheads="1"/>
            </p:cNvSpPr>
            <p:nvPr/>
          </p:nvSpPr>
          <p:spPr bwMode="auto">
            <a:xfrm>
              <a:off x="0" y="0"/>
              <a:ext cx="432343" cy="43159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4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403996590"/>
              </p:ext>
            </p:extLst>
          </p:nvPr>
        </p:nvGraphicFramePr>
        <p:xfrm>
          <a:off x="562292" y="932180"/>
          <a:ext cx="8019415" cy="499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椭圆 10"/>
          <p:cNvSpPr/>
          <p:nvPr/>
        </p:nvSpPr>
        <p:spPr bwMode="auto">
          <a:xfrm>
            <a:off x="2406257" y="1376772"/>
            <a:ext cx="756084" cy="388843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1209859" y="1376772"/>
            <a:ext cx="756084" cy="388843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8577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1460599" cy="431800"/>
          </a:xfrm>
        </p:spPr>
        <p:txBody>
          <a:bodyPr anchor="t"/>
          <a:lstStyle/>
          <a:p>
            <a:pPr eaLnBrk="1" hangingPunct="1"/>
            <a:r>
              <a:rPr lang="en-US" altLang="zh-CN" sz="2000" dirty="0" smtClean="0"/>
              <a:t>Conclusion</a:t>
            </a:r>
            <a:r>
              <a:rPr lang="en-US" altLang="zh-CN" sz="2000" i="1" dirty="0" smtClean="0"/>
              <a:t/>
            </a:r>
            <a:br>
              <a:rPr lang="en-US" altLang="zh-CN" sz="2000" i="1" dirty="0" smtClean="0"/>
            </a:br>
            <a:endParaRPr lang="zh-CN" altLang="en-US" sz="2000" b="1" i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9220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1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TextBox 42"/>
          <p:cNvSpPr>
            <a:spLocks noChangeArrowheads="1"/>
          </p:cNvSpPr>
          <p:nvPr/>
        </p:nvSpPr>
        <p:spPr bwMode="auto">
          <a:xfrm>
            <a:off x="1495117" y="841737"/>
            <a:ext cx="5993207" cy="977748"/>
          </a:xfrm>
          <a:prstGeom prst="roundRect">
            <a:avLst>
              <a:gd name="adj" fmla="val 3028"/>
            </a:avLst>
          </a:prstGeom>
          <a:solidFill>
            <a:srgbClr val="F2F2F2"/>
          </a:solidFill>
          <a:ln w="38100" cmpd="sng">
            <a:solidFill>
              <a:srgbClr val="F2F2F2"/>
            </a:solidFill>
            <a:round/>
            <a:headEnd/>
            <a:tailEnd/>
          </a:ln>
        </p:spPr>
        <p:txBody>
          <a:bodyPr/>
          <a:lstStyle>
            <a:lvl1pPr marL="2286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endParaRPr lang="en-US" altLang="zh-CN" sz="1600" dirty="0" smtClean="0">
              <a:latin typeface="Calibri" panose="020F0502020204030204" pitchFamily="34" charset="0"/>
            </a:endParaRPr>
          </a:p>
          <a:p>
            <a:pPr marL="0" indent="0"/>
            <a:r>
              <a:rPr lang="en-US" altLang="zh-CN" sz="1600" dirty="0" smtClean="0">
                <a:latin typeface="Calibri" panose="020F0502020204030204" pitchFamily="34" charset="0"/>
              </a:rPr>
              <a:t>1. The impact is  mainly through </a:t>
            </a:r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sulfate column concentration</a:t>
            </a:r>
            <a:r>
              <a:rPr lang="en-US" altLang="zh-CN" sz="1600" dirty="0" smtClean="0"/>
              <a:t>.</a:t>
            </a:r>
            <a:r>
              <a:rPr lang="en-US" altLang="zh-CN" sz="1600" dirty="0" smtClean="0">
                <a:latin typeface="Calibri" panose="020F0502020204030204" pitchFamily="34" charset="0"/>
              </a:rPr>
              <a:t> </a:t>
            </a:r>
            <a:endParaRPr lang="en-US" altLang="zh-CN" sz="1600" dirty="0" smtClean="0">
              <a:latin typeface="+mj-lt"/>
            </a:endParaRPr>
          </a:p>
        </p:txBody>
      </p:sp>
      <p:sp>
        <p:nvSpPr>
          <p:cNvPr id="9" name="流程图: 联系 86"/>
          <p:cNvSpPr>
            <a:spLocks noChangeArrowheads="1"/>
          </p:cNvSpPr>
          <p:nvPr/>
        </p:nvSpPr>
        <p:spPr bwMode="auto">
          <a:xfrm>
            <a:off x="791580" y="1160748"/>
            <a:ext cx="171450" cy="169863"/>
          </a:xfrm>
          <a:prstGeom prst="flowChartConnector">
            <a:avLst/>
          </a:prstGeom>
          <a:solidFill>
            <a:srgbClr val="FF0000"/>
          </a:solidFill>
          <a:ln w="25400" cmpd="sng">
            <a:solidFill>
              <a:srgbClr val="D9D9D9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0000"/>
              </a:solidFill>
              <a:latin typeface="Calibri" panose="020F0502020204030204" pitchFamily="2" charset="0"/>
            </a:endParaRPr>
          </a:p>
        </p:txBody>
      </p:sp>
      <p:sp>
        <p:nvSpPr>
          <p:cNvPr id="11" name="TextBox 88"/>
          <p:cNvSpPr>
            <a:spLocks noChangeArrowheads="1"/>
          </p:cNvSpPr>
          <p:nvPr/>
        </p:nvSpPr>
        <p:spPr bwMode="auto">
          <a:xfrm>
            <a:off x="1495117" y="2052447"/>
            <a:ext cx="5993207" cy="1020489"/>
          </a:xfrm>
          <a:prstGeom prst="roundRect">
            <a:avLst>
              <a:gd name="adj" fmla="val 3028"/>
            </a:avLst>
          </a:prstGeom>
          <a:solidFill>
            <a:srgbClr val="F2DCDB"/>
          </a:solidFill>
          <a:ln w="38100" cmpd="sng">
            <a:solidFill>
              <a:srgbClr val="F2F2F2"/>
            </a:solidFill>
            <a:round/>
            <a:headEnd/>
            <a:tailEnd/>
          </a:ln>
        </p:spPr>
        <p:txBody>
          <a:bodyPr/>
          <a:lstStyle>
            <a:lvl1pPr marL="2286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914400">
              <a:spcBef>
                <a:spcPct val="30000"/>
              </a:spcBef>
              <a:tabLst/>
              <a:defRPr/>
            </a:pPr>
            <a:endParaRPr lang="en-US" altLang="zh-CN" sz="1600" dirty="0" smtClean="0">
              <a:latin typeface="+mj-lt"/>
            </a:endParaRPr>
          </a:p>
          <a:p>
            <a:pPr marL="0" indent="0" defTabSz="914400">
              <a:spcBef>
                <a:spcPct val="30000"/>
              </a:spcBef>
              <a:tabLst/>
              <a:defRPr/>
            </a:pPr>
            <a:r>
              <a:rPr lang="en-US" altLang="zh-CN" sz="1600" dirty="0" smtClean="0">
                <a:latin typeface="+mj-lt"/>
              </a:rPr>
              <a:t>2</a:t>
            </a:r>
            <a:r>
              <a:rPr lang="en-US" altLang="zh-CN" sz="1600" dirty="0">
                <a:latin typeface="+mj-lt"/>
              </a:rPr>
              <a:t>.  </a:t>
            </a:r>
            <a:r>
              <a:rPr lang="en-US" altLang="zh-CN" sz="1600" dirty="0" smtClean="0">
                <a:latin typeface="+mj-lt"/>
              </a:rPr>
              <a:t>the impact of </a:t>
            </a:r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ground concentration </a:t>
            </a:r>
            <a:r>
              <a:rPr lang="en-US" altLang="zh-CN" sz="1600" dirty="0" smtClean="0">
                <a:latin typeface="+mj-lt"/>
              </a:rPr>
              <a:t>is </a:t>
            </a:r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much less</a:t>
            </a:r>
            <a:r>
              <a:rPr lang="en-US" altLang="zh-CN" sz="1600" dirty="0" smtClean="0">
                <a:latin typeface="+mj-lt"/>
              </a:rPr>
              <a:t>.  </a:t>
            </a:r>
            <a:endParaRPr lang="zh-CN" altLang="zh-CN" sz="1600" dirty="0">
              <a:latin typeface="+mn-lt"/>
            </a:endParaRPr>
          </a:p>
        </p:txBody>
      </p:sp>
      <p:sp>
        <p:nvSpPr>
          <p:cNvPr id="13" name="流程图: 联系 90"/>
          <p:cNvSpPr>
            <a:spLocks noChangeArrowheads="1"/>
          </p:cNvSpPr>
          <p:nvPr/>
        </p:nvSpPr>
        <p:spPr bwMode="auto">
          <a:xfrm>
            <a:off x="791580" y="2299970"/>
            <a:ext cx="171450" cy="169863"/>
          </a:xfrm>
          <a:prstGeom prst="flowChartConnector">
            <a:avLst/>
          </a:prstGeom>
          <a:solidFill>
            <a:srgbClr val="00B050"/>
          </a:solidFill>
          <a:ln w="25400" cmpd="sng">
            <a:solidFill>
              <a:srgbClr val="D9D9D9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2" charset="0"/>
            </a:endParaRPr>
          </a:p>
        </p:txBody>
      </p:sp>
      <p:sp>
        <p:nvSpPr>
          <p:cNvPr id="14" name="TextBox 88"/>
          <p:cNvSpPr>
            <a:spLocks noChangeArrowheads="1"/>
          </p:cNvSpPr>
          <p:nvPr/>
        </p:nvSpPr>
        <p:spPr bwMode="auto">
          <a:xfrm>
            <a:off x="1497914" y="4522765"/>
            <a:ext cx="5990410" cy="839259"/>
          </a:xfrm>
          <a:prstGeom prst="roundRect">
            <a:avLst>
              <a:gd name="adj" fmla="val 3028"/>
            </a:avLst>
          </a:prstGeom>
          <a:solidFill>
            <a:srgbClr val="F2DCDB"/>
          </a:solidFill>
          <a:ln w="38100" cmpd="sng">
            <a:solidFill>
              <a:srgbClr val="F2F2F2"/>
            </a:solidFill>
            <a:round/>
            <a:headEnd/>
            <a:tailEnd/>
          </a:ln>
        </p:spPr>
        <p:txBody>
          <a:bodyPr/>
          <a:lstStyle>
            <a:lvl1pPr marL="2286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914400">
              <a:spcBef>
                <a:spcPct val="30000"/>
              </a:spcBef>
              <a:tabLst/>
              <a:defRPr/>
            </a:pPr>
            <a:endParaRPr lang="en-US" altLang="zh-CN" sz="1600" dirty="0" smtClean="0">
              <a:latin typeface="+mj-lt"/>
            </a:endParaRPr>
          </a:p>
          <a:p>
            <a:pPr marL="0" indent="0" defTabSz="914400">
              <a:spcBef>
                <a:spcPct val="30000"/>
              </a:spcBef>
              <a:tabLst/>
              <a:defRPr/>
            </a:pPr>
            <a:r>
              <a:rPr lang="en-US" altLang="zh-CN" sz="1600" dirty="0" smtClean="0">
                <a:latin typeface="+mj-lt"/>
              </a:rPr>
              <a:t>4. The impact is mainly through </a:t>
            </a:r>
            <a:r>
              <a:rPr lang="en-US" altLang="zh-CN" sz="1600" b="1" dirty="0" smtClean="0"/>
              <a:t>sulfur  </a:t>
            </a:r>
            <a:r>
              <a:rPr lang="en-US" altLang="zh-CN" sz="1600" b="1"/>
              <a:t>wet </a:t>
            </a:r>
            <a:r>
              <a:rPr lang="en-US" altLang="zh-CN" sz="1600" b="1" smtClean="0"/>
              <a:t>deposition.</a:t>
            </a:r>
            <a:r>
              <a:rPr lang="en-US" altLang="zh-CN" sz="1600" smtClean="0">
                <a:latin typeface="+mj-lt"/>
              </a:rPr>
              <a:t> </a:t>
            </a:r>
            <a:r>
              <a:rPr lang="en-US" altLang="zh-CN" sz="1600" dirty="0">
                <a:latin typeface="+mj-lt"/>
              </a:rPr>
              <a:t> </a:t>
            </a:r>
            <a:r>
              <a:rPr lang="en-US" altLang="zh-CN" sz="1600" dirty="0" smtClean="0">
                <a:latin typeface="+mj-lt"/>
              </a:rPr>
              <a:t> </a:t>
            </a:r>
            <a:endParaRPr lang="zh-CN" altLang="zh-CN" sz="1600" dirty="0">
              <a:latin typeface="+mn-lt"/>
            </a:endParaRPr>
          </a:p>
        </p:txBody>
      </p:sp>
      <p:sp>
        <p:nvSpPr>
          <p:cNvPr id="16" name="流程图: 联系 90"/>
          <p:cNvSpPr>
            <a:spLocks noChangeArrowheads="1"/>
          </p:cNvSpPr>
          <p:nvPr/>
        </p:nvSpPr>
        <p:spPr bwMode="auto">
          <a:xfrm>
            <a:off x="794377" y="4857464"/>
            <a:ext cx="171450" cy="169863"/>
          </a:xfrm>
          <a:prstGeom prst="flowChartConnector">
            <a:avLst/>
          </a:prstGeom>
          <a:solidFill>
            <a:srgbClr val="FFFF00"/>
          </a:solidFill>
          <a:ln w="25400" cmpd="sng">
            <a:solidFill>
              <a:srgbClr val="D9D9D9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96495" y="3305899"/>
            <a:ext cx="6691829" cy="977748"/>
            <a:chOff x="796495" y="3305899"/>
            <a:chExt cx="6151769" cy="977748"/>
          </a:xfrm>
        </p:grpSpPr>
        <p:sp>
          <p:nvSpPr>
            <p:cNvPr id="17" name="流程图: 联系 94"/>
            <p:cNvSpPr>
              <a:spLocks noChangeArrowheads="1"/>
            </p:cNvSpPr>
            <p:nvPr/>
          </p:nvSpPr>
          <p:spPr bwMode="auto">
            <a:xfrm>
              <a:off x="796495" y="3621553"/>
              <a:ext cx="171450" cy="171450"/>
            </a:xfrm>
            <a:prstGeom prst="flowChartConnector">
              <a:avLst/>
            </a:prstGeom>
            <a:solidFill>
              <a:srgbClr val="00B0F0"/>
            </a:solidFill>
            <a:ln w="25400" cmpd="sng">
              <a:solidFill>
                <a:srgbClr val="D9D9D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latin typeface="Calibri" panose="020F0502020204030204" pitchFamily="2" charset="0"/>
              </a:endParaRPr>
            </a:p>
          </p:txBody>
        </p:sp>
        <p:sp>
          <p:nvSpPr>
            <p:cNvPr id="18" name="TextBox 42"/>
            <p:cNvSpPr>
              <a:spLocks noChangeArrowheads="1"/>
            </p:cNvSpPr>
            <p:nvPr/>
          </p:nvSpPr>
          <p:spPr bwMode="auto">
            <a:xfrm>
              <a:off x="1495117" y="3305899"/>
              <a:ext cx="5453147" cy="977748"/>
            </a:xfrm>
            <a:prstGeom prst="roundRect">
              <a:avLst>
                <a:gd name="adj" fmla="val 3028"/>
              </a:avLst>
            </a:prstGeom>
            <a:solidFill>
              <a:srgbClr val="F2F2F2"/>
            </a:solidFill>
            <a:ln w="38100" cmpd="sng">
              <a:solidFill>
                <a:srgbClr val="F2F2F2"/>
              </a:solidFill>
              <a:round/>
              <a:headEnd/>
              <a:tailEnd/>
            </a:ln>
          </p:spPr>
          <p:txBody>
            <a:bodyPr/>
            <a:lstStyle>
              <a:lvl1pPr marL="228600" indent="-228600" defTabSz="33020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33020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33020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33020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33020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330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330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330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330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/>
              <a:endParaRPr lang="en-US" altLang="zh-CN" sz="1600" dirty="0" smtClean="0">
                <a:latin typeface="Calibri" panose="020F0502020204030204" pitchFamily="34" charset="0"/>
              </a:endParaRPr>
            </a:p>
            <a:p>
              <a:pPr marL="0" indent="0"/>
              <a:r>
                <a:rPr lang="en-US" altLang="zh-CN" sz="1600" dirty="0" smtClean="0">
                  <a:latin typeface="Calibri" panose="020F0502020204030204" pitchFamily="34" charset="0"/>
                </a:rPr>
                <a:t>3. The impact mainly come from </a:t>
              </a:r>
              <a:r>
                <a:rPr lang="en-US" altLang="zh-CN" sz="16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North China</a:t>
              </a:r>
              <a:r>
                <a:rPr lang="en-US" altLang="zh-CN" sz="16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en-US" altLang="zh-CN" sz="1600" dirty="0">
                  <a:latin typeface="Calibri" panose="020F0502020204030204" pitchFamily="34" charset="0"/>
                </a:rPr>
                <a:t>and </a:t>
              </a:r>
              <a:r>
                <a:rPr lang="en-US" altLang="zh-CN" sz="16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East </a:t>
              </a:r>
              <a:r>
                <a:rPr lang="en-US" altLang="zh-CN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China</a:t>
              </a:r>
              <a:r>
                <a:rPr lang="en-US" altLang="zh-CN" sz="16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4655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836613"/>
            <a:ext cx="49990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816350" y="3292475"/>
            <a:ext cx="4319588" cy="1287463"/>
            <a:chOff x="3816350" y="3292475"/>
            <a:chExt cx="4319588" cy="1287463"/>
          </a:xfrm>
        </p:grpSpPr>
        <p:sp>
          <p:nvSpPr>
            <p:cNvPr id="21507" name="TextBox 15"/>
            <p:cNvSpPr txBox="1">
              <a:spLocks noChangeArrowheads="1"/>
            </p:cNvSpPr>
            <p:nvPr/>
          </p:nvSpPr>
          <p:spPr bwMode="auto">
            <a:xfrm>
              <a:off x="4164013" y="3292475"/>
              <a:ext cx="2055812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1600"/>
                </a:lnSpc>
                <a:defRPr/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Author   </a:t>
              </a:r>
              <a:r>
                <a:rPr lang="en-US" altLang="zh-CN" sz="1600" dirty="0"/>
                <a:t>Chen Gu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 eaLnBrk="1" hangingPunct="1">
                <a:lnSpc>
                  <a:spcPts val="1600"/>
                </a:lnSpc>
                <a:buFont typeface="Arial" panose="020B0604020202020204" pitchFamily="34" charset="0"/>
                <a:buNone/>
                <a:defRPr/>
              </a:pPr>
              <a:endParaRPr lang="en-US" altLang="zh-CN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08" name="TextBox 17"/>
            <p:cNvSpPr txBox="1">
              <a:spLocks noChangeArrowheads="1"/>
            </p:cNvSpPr>
            <p:nvPr/>
          </p:nvSpPr>
          <p:spPr bwMode="auto">
            <a:xfrm>
              <a:off x="4248150" y="3590925"/>
              <a:ext cx="3100388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16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Email  </a:t>
              </a:r>
              <a:r>
                <a:rPr lang="en-US" altLang="zh-CN" sz="1600" dirty="0" smtClean="0"/>
                <a:t>pkugchen@pku.edu.cn</a:t>
              </a:r>
              <a:endParaRPr lang="en-US" altLang="zh-CN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09" name="TextBox 19"/>
            <p:cNvSpPr txBox="1">
              <a:spLocks noChangeArrowheads="1"/>
            </p:cNvSpPr>
            <p:nvPr/>
          </p:nvSpPr>
          <p:spPr bwMode="auto">
            <a:xfrm>
              <a:off x="3816350" y="3887788"/>
              <a:ext cx="4319588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16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1200" dirty="0" smtClean="0"/>
                <a:t>Department </a:t>
              </a:r>
              <a:r>
                <a:rPr lang="en-US" altLang="zh-CN" sz="1200" dirty="0"/>
                <a:t>of E</a:t>
              </a:r>
              <a:r>
                <a:rPr lang="en-US" altLang="zh-CN" sz="1200" dirty="0" smtClean="0"/>
                <a:t>nvironmental Science</a:t>
              </a:r>
            </a:p>
            <a:p>
              <a:pPr algn="r" eaLnBrk="1" hangingPunct="1">
                <a:lnSpc>
                  <a:spcPts val="16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1200" dirty="0" smtClean="0"/>
                <a:t>School </a:t>
              </a:r>
              <a:r>
                <a:rPr lang="en-US" altLang="zh-CN" sz="1200" dirty="0"/>
                <a:t>of Urban and Environmental </a:t>
              </a:r>
              <a:r>
                <a:rPr lang="en-US" altLang="zh-CN" sz="1200" dirty="0" smtClean="0"/>
                <a:t>Sciences</a:t>
              </a:r>
            </a:p>
            <a:p>
              <a:pPr algn="r" eaLnBrk="1" hangingPunct="1">
                <a:lnSpc>
                  <a:spcPts val="16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1200" dirty="0" smtClean="0"/>
                <a:t>Peking </a:t>
              </a:r>
              <a:r>
                <a:rPr lang="en-US" altLang="zh-CN" sz="1200" dirty="0"/>
                <a:t>University</a:t>
              </a:r>
              <a:endParaRPr lang="en-US" altLang="zh-CN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62" name="TextBox 27"/>
          <p:cNvSpPr txBox="1">
            <a:spLocks noChangeArrowheads="1"/>
          </p:cNvSpPr>
          <p:nvPr/>
        </p:nvSpPr>
        <p:spPr bwMode="auto">
          <a:xfrm>
            <a:off x="5219700" y="1795463"/>
            <a:ext cx="302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057775" y="2124075"/>
            <a:ext cx="647700" cy="454025"/>
            <a:chOff x="0" y="0"/>
            <a:chExt cx="408" cy="286"/>
          </a:xfrm>
        </p:grpSpPr>
        <p:sp>
          <p:nvSpPr>
            <p:cNvPr id="8316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1215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17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5294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5418138" y="1311275"/>
            <a:ext cx="2717800" cy="852488"/>
            <a:chOff x="0" y="0"/>
            <a:chExt cx="2317027" cy="853106"/>
          </a:xfrm>
        </p:grpSpPr>
        <p:sp>
          <p:nvSpPr>
            <p:cNvPr id="8312" name="TextBox 11"/>
            <p:cNvSpPr>
              <a:spLocks noChangeArrowheads="1"/>
            </p:cNvSpPr>
            <p:nvPr/>
          </p:nvSpPr>
          <p:spPr bwMode="auto">
            <a:xfrm>
              <a:off x="84111" y="0"/>
              <a:ext cx="2232916" cy="841985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/>
                <a:t>Model</a:t>
              </a:r>
              <a:r>
                <a:rPr lang="en-US" altLang="zh-CN" sz="2000" b="1" dirty="0"/>
                <a:t> </a:t>
              </a:r>
              <a:r>
                <a:rPr lang="en-US" altLang="zh-CN" sz="2000" b="1" dirty="0" smtClean="0"/>
                <a:t> 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313" name="直接连接符 12"/>
            <p:cNvCxnSpPr>
              <a:cxnSpLocks noChangeShapeType="1"/>
            </p:cNvCxnSpPr>
            <p:nvPr/>
          </p:nvCxnSpPr>
          <p:spPr bwMode="auto">
            <a:xfrm>
              <a:off x="90459" y="432113"/>
              <a:ext cx="0" cy="4209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14" name="流程图: 联系 13"/>
            <p:cNvSpPr>
              <a:spLocks noChangeArrowheads="1"/>
            </p:cNvSpPr>
            <p:nvPr/>
          </p:nvSpPr>
          <p:spPr bwMode="auto">
            <a:xfrm>
              <a:off x="0" y="413049"/>
              <a:ext cx="169809" cy="169986"/>
            </a:xfrm>
            <a:prstGeom prst="flowChartConnector">
              <a:avLst/>
            </a:prstGeom>
            <a:solidFill>
              <a:srgbClr val="00B0F0"/>
            </a:solidFill>
            <a:ln w="25400">
              <a:solidFill>
                <a:srgbClr val="D9D9D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315" name="直接连接符 14"/>
            <p:cNvCxnSpPr>
              <a:cxnSpLocks noChangeShapeType="1"/>
            </p:cNvCxnSpPr>
            <p:nvPr/>
          </p:nvCxnSpPr>
          <p:spPr bwMode="auto">
            <a:xfrm>
              <a:off x="96807" y="840397"/>
              <a:ext cx="32216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6" name="Group 10"/>
          <p:cNvGrpSpPr>
            <a:grpSpLocks/>
          </p:cNvGrpSpPr>
          <p:nvPr/>
        </p:nvGrpSpPr>
        <p:grpSpPr bwMode="auto">
          <a:xfrm>
            <a:off x="5435600" y="2276475"/>
            <a:ext cx="2700338" cy="854075"/>
            <a:chOff x="0" y="0"/>
            <a:chExt cx="2317027" cy="853106"/>
          </a:xfrm>
        </p:grpSpPr>
        <p:sp>
          <p:nvSpPr>
            <p:cNvPr id="8308" name="TextBox 16"/>
            <p:cNvSpPr>
              <a:spLocks noChangeArrowheads="1"/>
            </p:cNvSpPr>
            <p:nvPr/>
          </p:nvSpPr>
          <p:spPr bwMode="auto">
            <a:xfrm>
              <a:off x="84112" y="0"/>
              <a:ext cx="2232915" cy="84200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/>
                <a:t>Data</a:t>
              </a:r>
              <a:r>
                <a:rPr lang="en-US" altLang="zh-CN" sz="2000" b="1" dirty="0"/>
                <a:t> </a:t>
              </a:r>
              <a:r>
                <a:rPr lang="en-US" altLang="zh-CN" sz="2000" b="1" dirty="0" smtClean="0"/>
                <a:t> </a:t>
              </a:r>
              <a:r>
                <a:rPr lang="en-US" altLang="zh-CN" sz="2400" dirty="0"/>
                <a:t> 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309" name="直接连接符 17"/>
            <p:cNvCxnSpPr>
              <a:cxnSpLocks noChangeShapeType="1"/>
            </p:cNvCxnSpPr>
            <p:nvPr/>
          </p:nvCxnSpPr>
          <p:spPr bwMode="auto">
            <a:xfrm>
              <a:off x="90460" y="432896"/>
              <a:ext cx="0" cy="42021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10" name="流程图: 联系 18"/>
            <p:cNvSpPr>
              <a:spLocks noChangeArrowheads="1"/>
            </p:cNvSpPr>
            <p:nvPr/>
          </p:nvSpPr>
          <p:spPr bwMode="auto">
            <a:xfrm>
              <a:off x="0" y="413868"/>
              <a:ext cx="169810" cy="168084"/>
            </a:xfrm>
            <a:prstGeom prst="flowChartConnector">
              <a:avLst/>
            </a:prstGeom>
            <a:solidFill>
              <a:srgbClr val="FFC000"/>
            </a:solidFill>
            <a:ln w="25400">
              <a:solidFill>
                <a:srgbClr val="D9D9D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311" name="直接连接符 19"/>
            <p:cNvCxnSpPr>
              <a:cxnSpLocks noChangeShapeType="1"/>
            </p:cNvCxnSpPr>
            <p:nvPr/>
          </p:nvCxnSpPr>
          <p:spPr bwMode="auto">
            <a:xfrm>
              <a:off x="96808" y="837249"/>
              <a:ext cx="32216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5435600" y="3273425"/>
            <a:ext cx="2700338" cy="854075"/>
            <a:chOff x="0" y="0"/>
            <a:chExt cx="2317027" cy="853106"/>
          </a:xfrm>
        </p:grpSpPr>
        <p:sp>
          <p:nvSpPr>
            <p:cNvPr id="8304" name="TextBox 21"/>
            <p:cNvSpPr>
              <a:spLocks noChangeArrowheads="1"/>
            </p:cNvSpPr>
            <p:nvPr/>
          </p:nvSpPr>
          <p:spPr bwMode="auto">
            <a:xfrm>
              <a:off x="84454" y="0"/>
              <a:ext cx="2232573" cy="842007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>
              <a:solidFill>
                <a:srgbClr val="A6A6A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latin typeface="+mj-lt"/>
                  <a:ea typeface="微软雅黑" panose="020B0503020204020204" pitchFamily="34" charset="-122"/>
                </a:rPr>
                <a:t>Method</a:t>
              </a:r>
              <a:endParaRPr lang="zh-CN" altLang="en-US" sz="2400" b="1" dirty="0" smtClean="0"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8305" name="直接连接符 22"/>
            <p:cNvCxnSpPr>
              <a:cxnSpLocks noChangeShapeType="1"/>
            </p:cNvCxnSpPr>
            <p:nvPr/>
          </p:nvCxnSpPr>
          <p:spPr bwMode="auto">
            <a:xfrm>
              <a:off x="90460" y="432896"/>
              <a:ext cx="0" cy="42021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06" name="流程图: 联系 23"/>
            <p:cNvSpPr>
              <a:spLocks noChangeArrowheads="1"/>
            </p:cNvSpPr>
            <p:nvPr/>
          </p:nvSpPr>
          <p:spPr bwMode="auto">
            <a:xfrm>
              <a:off x="0" y="413868"/>
              <a:ext cx="169810" cy="168084"/>
            </a:xfrm>
            <a:prstGeom prst="flowChartConnector">
              <a:avLst/>
            </a:prstGeom>
            <a:solidFill>
              <a:srgbClr val="92D050"/>
            </a:solidFill>
            <a:ln w="25400">
              <a:solidFill>
                <a:srgbClr val="D9D9D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307" name="直接连接符 24"/>
            <p:cNvCxnSpPr>
              <a:cxnSpLocks noChangeShapeType="1"/>
            </p:cNvCxnSpPr>
            <p:nvPr/>
          </p:nvCxnSpPr>
          <p:spPr bwMode="auto">
            <a:xfrm>
              <a:off x="96808" y="837249"/>
              <a:ext cx="32216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8" name="Group 20"/>
          <p:cNvGrpSpPr>
            <a:grpSpLocks/>
          </p:cNvGrpSpPr>
          <p:nvPr/>
        </p:nvGrpSpPr>
        <p:grpSpPr bwMode="auto">
          <a:xfrm>
            <a:off x="5435600" y="4303713"/>
            <a:ext cx="2700338" cy="854075"/>
            <a:chOff x="0" y="0"/>
            <a:chExt cx="2317027" cy="853106"/>
          </a:xfrm>
        </p:grpSpPr>
        <p:sp>
          <p:nvSpPr>
            <p:cNvPr id="8300" name="TextBox 26"/>
            <p:cNvSpPr>
              <a:spLocks noChangeArrowheads="1"/>
            </p:cNvSpPr>
            <p:nvPr/>
          </p:nvSpPr>
          <p:spPr bwMode="auto">
            <a:xfrm>
              <a:off x="84454" y="0"/>
              <a:ext cx="2232573" cy="842006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latin typeface="+mn-lt"/>
                  <a:ea typeface="微软雅黑" panose="020B0503020204020204" pitchFamily="34" charset="-122"/>
                </a:rPr>
                <a:t> Result </a:t>
              </a:r>
              <a:endParaRPr lang="zh-CN" altLang="en-US" sz="2400" b="1" dirty="0" smtClean="0">
                <a:latin typeface="+mn-lt"/>
                <a:ea typeface="微软雅黑" panose="020B0503020204020204" pitchFamily="34" charset="-122"/>
              </a:endParaRPr>
            </a:p>
          </p:txBody>
        </p:sp>
        <p:cxnSp>
          <p:nvCxnSpPr>
            <p:cNvPr id="8301" name="直接连接符 27"/>
            <p:cNvCxnSpPr>
              <a:cxnSpLocks noChangeShapeType="1"/>
            </p:cNvCxnSpPr>
            <p:nvPr/>
          </p:nvCxnSpPr>
          <p:spPr bwMode="auto">
            <a:xfrm>
              <a:off x="90460" y="432895"/>
              <a:ext cx="0" cy="4202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02" name="流程图: 联系 28"/>
            <p:cNvSpPr>
              <a:spLocks noChangeArrowheads="1"/>
            </p:cNvSpPr>
            <p:nvPr/>
          </p:nvSpPr>
          <p:spPr bwMode="auto">
            <a:xfrm>
              <a:off x="0" y="413867"/>
              <a:ext cx="169810" cy="168084"/>
            </a:xfrm>
            <a:prstGeom prst="flowChartConnector">
              <a:avLst/>
            </a:prstGeom>
            <a:solidFill>
              <a:srgbClr val="D99694"/>
            </a:solidFill>
            <a:ln w="25400">
              <a:solidFill>
                <a:srgbClr val="D9D9D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303" name="直接连接符 29"/>
            <p:cNvCxnSpPr>
              <a:cxnSpLocks noChangeShapeType="1"/>
            </p:cNvCxnSpPr>
            <p:nvPr/>
          </p:nvCxnSpPr>
          <p:spPr bwMode="auto">
            <a:xfrm>
              <a:off x="96808" y="837249"/>
              <a:ext cx="32216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9" name="Group 25"/>
          <p:cNvGrpSpPr>
            <a:grpSpLocks/>
          </p:cNvGrpSpPr>
          <p:nvPr/>
        </p:nvGrpSpPr>
        <p:grpSpPr bwMode="auto">
          <a:xfrm>
            <a:off x="358775" y="2133600"/>
            <a:ext cx="4157663" cy="3262313"/>
            <a:chOff x="0" y="0"/>
            <a:chExt cx="4157663" cy="3262312"/>
          </a:xfrm>
        </p:grpSpPr>
        <p:grpSp>
          <p:nvGrpSpPr>
            <p:cNvPr id="8208" name="Group 26"/>
            <p:cNvGrpSpPr>
              <a:grpSpLocks/>
            </p:cNvGrpSpPr>
            <p:nvPr/>
          </p:nvGrpSpPr>
          <p:grpSpPr bwMode="auto">
            <a:xfrm>
              <a:off x="0" y="1800225"/>
              <a:ext cx="636588" cy="454025"/>
              <a:chOff x="0" y="0"/>
              <a:chExt cx="401" cy="286"/>
            </a:xfrm>
          </p:grpSpPr>
          <p:sp>
            <p:nvSpPr>
              <p:cNvPr id="8298" name="AutoShape 24"/>
              <p:cNvSpPr>
                <a:spLocks noChangeArrowheads="1"/>
              </p:cNvSpPr>
              <p:nvPr/>
            </p:nvSpPr>
            <p:spPr bwMode="auto">
              <a:xfrm>
                <a:off x="174" y="90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38823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99" name="AutoShap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1686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</p:grpSp>
        <p:sp>
          <p:nvSpPr>
            <p:cNvPr id="8209" name="AutoShape 26"/>
            <p:cNvSpPr>
              <a:spLocks noChangeArrowheads="1"/>
            </p:cNvSpPr>
            <p:nvPr/>
          </p:nvSpPr>
          <p:spPr bwMode="auto">
            <a:xfrm>
              <a:off x="2519363" y="2951162"/>
              <a:ext cx="360362" cy="311150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grpSp>
          <p:nvGrpSpPr>
            <p:cNvPr id="8210" name="Group 30"/>
            <p:cNvGrpSpPr>
              <a:grpSpLocks/>
            </p:cNvGrpSpPr>
            <p:nvPr/>
          </p:nvGrpSpPr>
          <p:grpSpPr bwMode="auto">
            <a:xfrm>
              <a:off x="503240" y="3"/>
              <a:ext cx="3654430" cy="2887664"/>
              <a:chOff x="0" y="0"/>
              <a:chExt cx="2302" cy="1819"/>
            </a:xfrm>
          </p:grpSpPr>
          <p:sp>
            <p:nvSpPr>
              <p:cNvPr id="8231" name="AutoShape 28"/>
              <p:cNvSpPr>
                <a:spLocks noChangeArrowheads="1"/>
              </p:cNvSpPr>
              <p:nvPr/>
            </p:nvSpPr>
            <p:spPr bwMode="auto">
              <a:xfrm>
                <a:off x="1203" y="219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grpSp>
            <p:nvGrpSpPr>
              <p:cNvPr id="8232" name="Group 32"/>
              <p:cNvGrpSpPr>
                <a:grpSpLocks/>
              </p:cNvGrpSpPr>
              <p:nvPr/>
            </p:nvGrpSpPr>
            <p:grpSpPr bwMode="auto">
              <a:xfrm>
                <a:off x="0" y="0"/>
                <a:ext cx="2302" cy="1819"/>
                <a:chOff x="0" y="0"/>
                <a:chExt cx="2302" cy="1819"/>
              </a:xfrm>
            </p:grpSpPr>
            <p:grpSp>
              <p:nvGrpSpPr>
                <p:cNvPr id="8233" name="Group 3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302" cy="1819"/>
                  <a:chOff x="0" y="0"/>
                  <a:chExt cx="2302" cy="1819"/>
                </a:xfrm>
              </p:grpSpPr>
              <p:grpSp>
                <p:nvGrpSpPr>
                  <p:cNvPr id="8235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302" cy="1819"/>
                    <a:chOff x="0" y="0"/>
                    <a:chExt cx="2302" cy="1819"/>
                  </a:xfrm>
                </p:grpSpPr>
                <p:sp>
                  <p:nvSpPr>
                    <p:cNvPr id="8237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" y="540"/>
                      <a:ext cx="227" cy="196"/>
                    </a:xfrm>
                    <a:prstGeom prst="hexagon">
                      <a:avLst>
                        <a:gd name="adj" fmla="val 28954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1800"/>
                    </a:p>
                  </p:txBody>
                </p:sp>
                <p:grpSp>
                  <p:nvGrpSpPr>
                    <p:cNvPr id="8238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302" cy="1819"/>
                      <a:chOff x="0" y="0"/>
                      <a:chExt cx="2302" cy="1819"/>
                    </a:xfrm>
                  </p:grpSpPr>
                  <p:grpSp>
                    <p:nvGrpSpPr>
                      <p:cNvPr id="8239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302" cy="1819"/>
                        <a:chOff x="0" y="0"/>
                        <a:chExt cx="2302" cy="1819"/>
                      </a:xfrm>
                    </p:grpSpPr>
                    <p:sp>
                      <p:nvSpPr>
                        <p:cNvPr id="8243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0" y="733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 typeface="Arial" panose="020B0604020202020204" pitchFamily="34" charset="0"/>
                            <a:buNone/>
                          </a:pPr>
                          <a:endParaRPr lang="zh-CN" altLang="en-US" sz="1800"/>
                        </a:p>
                      </p:txBody>
                    </p:sp>
                    <p:sp>
                      <p:nvSpPr>
                        <p:cNvPr id="8244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5" y="1125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FF9900">
                            <a:alpha val="76862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 typeface="Arial" panose="020B0604020202020204" pitchFamily="34" charset="0"/>
                            <a:buNone/>
                          </a:pPr>
                          <a:endParaRPr lang="zh-CN" altLang="en-US" sz="1800"/>
                        </a:p>
                      </p:txBody>
                    </p:sp>
                    <p:sp>
                      <p:nvSpPr>
                        <p:cNvPr id="8245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7" y="1143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9900CC">
                            <a:alpha val="70195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宋体" panose="02010600030101010101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 typeface="Arial" panose="020B0604020202020204" pitchFamily="34" charset="0"/>
                            <a:buNone/>
                          </a:pPr>
                          <a:endParaRPr lang="zh-CN" altLang="en-US" sz="1800"/>
                        </a:p>
                      </p:txBody>
                    </p:sp>
                    <p:grpSp>
                      <p:nvGrpSpPr>
                        <p:cNvPr id="8246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302" cy="1819"/>
                          <a:chOff x="0" y="0"/>
                          <a:chExt cx="2302" cy="1819"/>
                        </a:xfrm>
                      </p:grpSpPr>
                      <p:sp>
                        <p:nvSpPr>
                          <p:cNvPr id="8247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3" y="64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48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6" y="44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49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2" y="33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0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3" y="123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1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7" y="54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2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1" y="82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3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6" y="131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4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9" y="42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5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3" y="32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6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8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7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2" y="94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8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" y="9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59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4" y="102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0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66" y="81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1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9" y="22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2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9" y="103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3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0" y="83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4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8" y="93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5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8" y="91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6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10" y="62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7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5" y="53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8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0" y="122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69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5" y="74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0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" y="7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86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1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9" y="84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2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41" y="90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3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8" y="79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4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87" y="72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5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1" y="23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6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0" y="52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7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9" y="141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8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8" y="142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79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7" y="33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0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41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1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6" y="101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2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" y="13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3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5" y="162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4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0" y="24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5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9" y="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92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6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75" y="69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7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9" y="111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8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9" y="143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89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04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90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55" y="110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91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75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92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6" y="71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3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93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8" y="132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94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24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95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" y="153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96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8" y="142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  <p:sp>
                        <p:nvSpPr>
                          <p:cNvPr id="8297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43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1pPr>
                            <a:lvl2pPr marL="742950" indent="-28575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2pPr>
                            <a:lvl3pPr marL="11430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3pPr>
                            <a:lvl4pPr marL="16002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4pPr>
                            <a:lvl5pPr marL="2057400" indent="-228600">
                              <a:spcBef>
                                <a:spcPct val="20000"/>
                              </a:spcBef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anose="020B0604020202020204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ea typeface="宋体" panose="02010600030101010101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 typeface="Arial" panose="020B0604020202020204" pitchFamily="34" charset="0"/>
                              <a:buNone/>
                            </a:pPr>
                            <a:endParaRPr lang="zh-CN" altLang="en-US" sz="1800"/>
                          </a:p>
                        </p:txBody>
                      </p:sp>
                    </p:grpSp>
                  </p:grpSp>
                  <p:sp>
                    <p:nvSpPr>
                      <p:cNvPr id="8240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" y="638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FF0066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en-US" sz="1800"/>
                      </a:p>
                    </p:txBody>
                  </p:sp>
                  <p:sp>
                    <p:nvSpPr>
                      <p:cNvPr id="8241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6" y="610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0066FF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en-US" sz="1800"/>
                      </a:p>
                    </p:txBody>
                  </p:sp>
                  <p:sp>
                    <p:nvSpPr>
                      <p:cNvPr id="8242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0" y="1344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9900CC">
                          <a:alpha val="56862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 typeface="Arial" panose="020B0604020202020204" pitchFamily="34" charset="0"/>
                          <a:buNone/>
                        </a:pPr>
                        <a:endParaRPr lang="zh-CN" altLang="en-US" sz="1800"/>
                      </a:p>
                    </p:txBody>
                  </p:sp>
                </p:grpSp>
              </p:grpSp>
              <p:sp>
                <p:nvSpPr>
                  <p:cNvPr id="8236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582" y="1209"/>
                    <a:ext cx="227" cy="196"/>
                  </a:xfrm>
                  <a:prstGeom prst="hexagon">
                    <a:avLst>
                      <a:gd name="adj" fmla="val 28954"/>
                      <a:gd name="vf" fmla="val 115470"/>
                    </a:avLst>
                  </a:prstGeom>
                  <a:solidFill>
                    <a:srgbClr val="AAE600">
                      <a:alpha val="21960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en-US" sz="1800"/>
                  </a:p>
                </p:txBody>
              </p:sp>
            </p:grpSp>
            <p:sp>
              <p:nvSpPr>
                <p:cNvPr id="8234" name="AutoShape 94"/>
                <p:cNvSpPr>
                  <a:spLocks noChangeArrowheads="1"/>
                </p:cNvSpPr>
                <p:nvPr/>
              </p:nvSpPr>
              <p:spPr bwMode="auto">
                <a:xfrm>
                  <a:off x="1065" y="1526"/>
                  <a:ext cx="227" cy="196"/>
                </a:xfrm>
                <a:prstGeom prst="hexagon">
                  <a:avLst>
                    <a:gd name="adj" fmla="val 28954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/>
                </a:p>
              </p:txBody>
            </p:sp>
          </p:grpSp>
        </p:grpSp>
        <p:grpSp>
          <p:nvGrpSpPr>
            <p:cNvPr id="8211" name="Group 98"/>
            <p:cNvGrpSpPr>
              <a:grpSpLocks/>
            </p:cNvGrpSpPr>
            <p:nvPr/>
          </p:nvGrpSpPr>
          <p:grpSpPr bwMode="auto">
            <a:xfrm>
              <a:off x="863604" y="431802"/>
              <a:ext cx="638176" cy="636588"/>
              <a:chOff x="0" y="0"/>
              <a:chExt cx="402" cy="401"/>
            </a:xfrm>
          </p:grpSpPr>
          <p:sp>
            <p:nvSpPr>
              <p:cNvPr id="8228" name="AutoShape 11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29" name="AutoShape 11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30" name="AutoShape 11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</p:grpSp>
        <p:grpSp>
          <p:nvGrpSpPr>
            <p:cNvPr id="8212" name="Group 102"/>
            <p:cNvGrpSpPr>
              <a:grpSpLocks/>
            </p:cNvGrpSpPr>
            <p:nvPr/>
          </p:nvGrpSpPr>
          <p:grpSpPr bwMode="auto">
            <a:xfrm>
              <a:off x="2232036" y="0"/>
              <a:ext cx="647701" cy="454025"/>
              <a:chOff x="0" y="0"/>
              <a:chExt cx="408" cy="286"/>
            </a:xfrm>
          </p:grpSpPr>
          <p:sp>
            <p:nvSpPr>
              <p:cNvPr id="8226" name="AutoShape 115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27" name="AutoShape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</p:grpSp>
        <p:grpSp>
          <p:nvGrpSpPr>
            <p:cNvPr id="8213" name="Group 105"/>
            <p:cNvGrpSpPr>
              <a:grpSpLocks/>
            </p:cNvGrpSpPr>
            <p:nvPr/>
          </p:nvGrpSpPr>
          <p:grpSpPr bwMode="auto">
            <a:xfrm>
              <a:off x="2808299" y="431800"/>
              <a:ext cx="647701" cy="454025"/>
              <a:chOff x="0" y="0"/>
              <a:chExt cx="408" cy="286"/>
            </a:xfrm>
          </p:grpSpPr>
          <p:sp>
            <p:nvSpPr>
              <p:cNvPr id="8224" name="AutoShape 118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25" name="AutoShape 1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</p:grpSp>
        <p:grpSp>
          <p:nvGrpSpPr>
            <p:cNvPr id="8214" name="Group 108"/>
            <p:cNvGrpSpPr>
              <a:grpSpLocks/>
            </p:cNvGrpSpPr>
            <p:nvPr/>
          </p:nvGrpSpPr>
          <p:grpSpPr bwMode="auto">
            <a:xfrm>
              <a:off x="2592392" y="1871662"/>
              <a:ext cx="638176" cy="636588"/>
              <a:chOff x="0" y="0"/>
              <a:chExt cx="402" cy="401"/>
            </a:xfrm>
          </p:grpSpPr>
          <p:sp>
            <p:nvSpPr>
              <p:cNvPr id="8221" name="AutoShape 12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22" name="AutoShape 12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9804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23" name="AutoShape 12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</p:grpSp>
        <p:grpSp>
          <p:nvGrpSpPr>
            <p:cNvPr id="8215" name="Group 112"/>
            <p:cNvGrpSpPr>
              <a:grpSpLocks/>
            </p:cNvGrpSpPr>
            <p:nvPr/>
          </p:nvGrpSpPr>
          <p:grpSpPr bwMode="auto">
            <a:xfrm>
              <a:off x="935042" y="1439862"/>
              <a:ext cx="638176" cy="636588"/>
              <a:chOff x="0" y="0"/>
              <a:chExt cx="402" cy="401"/>
            </a:xfrm>
          </p:grpSpPr>
          <p:sp>
            <p:nvSpPr>
              <p:cNvPr id="8218" name="AutoShape 125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19" name="AutoShape 126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9804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  <p:sp>
            <p:nvSpPr>
              <p:cNvPr id="8220" name="AutoShape 127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/>
              </a:p>
            </p:txBody>
          </p:sp>
        </p:grpSp>
        <p:sp>
          <p:nvSpPr>
            <p:cNvPr id="8216" name="Oval 133"/>
            <p:cNvSpPr>
              <a:spLocks noChangeArrowheads="1"/>
            </p:cNvSpPr>
            <p:nvPr/>
          </p:nvSpPr>
          <p:spPr bwMode="auto">
            <a:xfrm rot="-8054464">
              <a:off x="2735300" y="428611"/>
              <a:ext cx="71437" cy="71438"/>
            </a:xfrm>
            <a:prstGeom prst="ellipse">
              <a:avLst/>
            </a:prstGeom>
            <a:noFill/>
            <a:ln w="12700">
              <a:solidFill>
                <a:srgbClr val="0066FF">
                  <a:alpha val="12157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8217" name="Oval 169"/>
            <p:cNvSpPr>
              <a:spLocks noChangeArrowheads="1"/>
            </p:cNvSpPr>
            <p:nvPr/>
          </p:nvSpPr>
          <p:spPr bwMode="auto">
            <a:xfrm rot="18854464" flipH="1">
              <a:off x="1398601" y="746606"/>
              <a:ext cx="71438" cy="63404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8200" name="AutoShape 26"/>
          <p:cNvSpPr>
            <a:spLocks noChangeArrowheads="1"/>
          </p:cNvSpPr>
          <p:nvPr/>
        </p:nvSpPr>
        <p:spPr bwMode="auto">
          <a:xfrm>
            <a:off x="4787900" y="40544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BFBFBF">
              <a:alpha val="1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1" name="AutoShape 78"/>
          <p:cNvSpPr>
            <a:spLocks noChangeArrowheads="1"/>
          </p:cNvSpPr>
          <p:nvPr/>
        </p:nvSpPr>
        <p:spPr bwMode="auto">
          <a:xfrm>
            <a:off x="5075238" y="3384550"/>
            <a:ext cx="360362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1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2" name="AutoShape 78"/>
          <p:cNvSpPr>
            <a:spLocks noChangeArrowheads="1"/>
          </p:cNvSpPr>
          <p:nvPr/>
        </p:nvSpPr>
        <p:spPr bwMode="auto">
          <a:xfrm>
            <a:off x="4572000" y="4702175"/>
            <a:ext cx="360363" cy="311150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3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3513137" cy="431800"/>
          </a:xfrm>
        </p:spPr>
        <p:txBody>
          <a:bodyPr anchor="t"/>
          <a:lstStyle/>
          <a:p>
            <a:pPr algn="l" eaLnBrk="1" hangingPunct="1"/>
            <a:r>
              <a:rPr lang="zh-CN" altLang="en-US" sz="2800" b="1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r>
              <a:rPr lang="zh-CN" altLang="en-US" sz="2000" b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2000" b="1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b="1" smtClean="0">
              <a:solidFill>
                <a:srgbClr val="A6A6A6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204" name="Group 122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8205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6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1136563" cy="431800"/>
          </a:xfrm>
        </p:spPr>
        <p:txBody>
          <a:bodyPr anchor="t"/>
          <a:lstStyle/>
          <a:p>
            <a:r>
              <a:rPr lang="en-US" altLang="zh-CN" sz="2000" dirty="0"/>
              <a:t>East Asia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9220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1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484784"/>
            <a:ext cx="5940660" cy="3804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376238" y="291241"/>
            <a:ext cx="2648732" cy="431800"/>
          </a:xfrm>
        </p:spPr>
        <p:txBody>
          <a:bodyPr anchor="t"/>
          <a:lstStyle/>
          <a:p>
            <a:pPr eaLnBrk="1" hangingPunct="1"/>
            <a:r>
              <a:rPr lang="zh-CN" altLang="zh-CN" sz="2000" dirty="0"/>
              <a:t> </a:t>
            </a:r>
            <a:r>
              <a:rPr lang="en-US" altLang="zh-CN" sz="2000" dirty="0"/>
              <a:t>Sub-regions of China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9220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1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26" name="图片 8" descr="I:\SO2迁移转化\出图\七分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762371"/>
            <a:ext cx="52673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951820" y="5240794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kern="100" dirty="0">
                <a:latin typeface="Calibri" panose="020F0502020204030204" pitchFamily="34" charset="0"/>
                <a:cs typeface="Calibri" panose="020F0502020204030204" pitchFamily="34" charset="0"/>
              </a:rPr>
              <a:t>Fig. 1. Seven sub-regions of China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011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2432707" cy="755873"/>
          </a:xfrm>
          <a:solidFill>
            <a:srgbClr val="00B0F0"/>
          </a:solidFill>
        </p:spPr>
        <p:txBody>
          <a:bodyPr anchor="t"/>
          <a:lstStyle/>
          <a:p>
            <a:pPr eaLnBrk="1" hangingPunct="1"/>
            <a:r>
              <a:rPr lang="en-US" altLang="zh-CN" sz="4000" b="1" dirty="0" smtClean="0"/>
              <a:t>Model 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0245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TextBox 42"/>
          <p:cNvSpPr>
            <a:spLocks noChangeArrowheads="1"/>
          </p:cNvSpPr>
          <p:nvPr/>
        </p:nvSpPr>
        <p:spPr bwMode="auto">
          <a:xfrm>
            <a:off x="2361342" y="1836565"/>
            <a:ext cx="4860540" cy="481445"/>
          </a:xfrm>
          <a:prstGeom prst="roundRect">
            <a:avLst>
              <a:gd name="adj" fmla="val 3028"/>
            </a:avLst>
          </a:prstGeom>
          <a:solidFill>
            <a:srgbClr val="F2F2F2"/>
          </a:solidFill>
          <a:ln w="38100" cmpd="sng">
            <a:solidFill>
              <a:srgbClr val="F2F2F2"/>
            </a:solidFill>
            <a:round/>
            <a:headEnd/>
            <a:tailEnd/>
          </a:ln>
        </p:spPr>
        <p:txBody>
          <a:bodyPr/>
          <a:lstStyle>
            <a:lvl1pPr marL="2286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 smtClean="0"/>
              <a:t> three-dimensional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 regional-scale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 CTM</a:t>
            </a:r>
            <a:endParaRPr lang="en-US" altLang="zh-CN" sz="1600" dirty="0"/>
          </a:p>
        </p:txBody>
      </p:sp>
      <p:sp>
        <p:nvSpPr>
          <p:cNvPr id="11" name="弧形 87"/>
          <p:cNvSpPr>
            <a:spLocks/>
          </p:cNvSpPr>
          <p:nvPr/>
        </p:nvSpPr>
        <p:spPr bwMode="auto">
          <a:xfrm rot="3147507" flipH="1" flipV="1">
            <a:off x="238125" y="1268413"/>
            <a:ext cx="1189037" cy="757238"/>
          </a:xfrm>
          <a:custGeom>
            <a:avLst/>
            <a:gdLst>
              <a:gd name="T0" fmla="*/ 693888 w 1189037"/>
              <a:gd name="T1" fmla="*/ 5326 h 757238"/>
              <a:gd name="T2" fmla="*/ 693887 w 1189037"/>
              <a:gd name="T3" fmla="*/ 5326 h 757238"/>
              <a:gd name="T4" fmla="*/ 1161089 w 1189037"/>
              <a:gd name="T5" fmla="*/ 263896 h 757238"/>
              <a:gd name="T6" fmla="*/ 594519 w 1189037"/>
              <a:gd name="T7" fmla="*/ 378619 h 757238"/>
              <a:gd name="T8" fmla="*/ 693888 w 1189037"/>
              <a:gd name="T9" fmla="*/ 5326 h 757238"/>
              <a:gd name="T10" fmla="*/ 693887 w 1189037"/>
              <a:gd name="T11" fmla="*/ 5326 h 757238"/>
              <a:gd name="T12" fmla="*/ 1161089 w 1189037"/>
              <a:gd name="T13" fmla="*/ 263896 h 757238"/>
              <a:gd name="T14" fmla="*/ 693888 w 1189037"/>
              <a:gd name="T15" fmla="*/ 5326 h 757238"/>
              <a:gd name="T16" fmla="*/ 1161089 w 1189037"/>
              <a:gd name="T17" fmla="*/ 263897 h 757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189037" h="757238" stroke="0">
                <a:moveTo>
                  <a:pt x="693888" y="5326"/>
                </a:moveTo>
                <a:lnTo>
                  <a:pt x="693887" y="5326"/>
                </a:lnTo>
                <a:cubicBezTo>
                  <a:pt x="913349" y="29019"/>
                  <a:pt x="1093643" y="128802"/>
                  <a:pt x="1161089" y="263896"/>
                </a:cubicBezTo>
                <a:lnTo>
                  <a:pt x="594519" y="378619"/>
                </a:lnTo>
                <a:close/>
              </a:path>
              <a:path w="1189037" h="757238" fill="none">
                <a:moveTo>
                  <a:pt x="693888" y="5326"/>
                </a:moveTo>
                <a:lnTo>
                  <a:pt x="693887" y="5326"/>
                </a:lnTo>
                <a:cubicBezTo>
                  <a:pt x="913349" y="29019"/>
                  <a:pt x="1093643" y="128802"/>
                  <a:pt x="1161089" y="263896"/>
                </a:cubicBezTo>
              </a:path>
            </a:pathLst>
          </a:custGeom>
          <a:solidFill>
            <a:schemeClr val="bg1"/>
          </a:solidFill>
          <a:ln w="57150" cap="flat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TextBox 88"/>
          <p:cNvSpPr>
            <a:spLocks noChangeArrowheads="1"/>
          </p:cNvSpPr>
          <p:nvPr/>
        </p:nvSpPr>
        <p:spPr bwMode="auto">
          <a:xfrm>
            <a:off x="2361342" y="2548715"/>
            <a:ext cx="4860540" cy="539626"/>
          </a:xfrm>
          <a:prstGeom prst="roundRect">
            <a:avLst>
              <a:gd name="adj" fmla="val 3028"/>
            </a:avLst>
          </a:prstGeom>
          <a:solidFill>
            <a:srgbClr val="F4F0F4"/>
          </a:solidFill>
          <a:ln w="38100" cmpd="sng">
            <a:solidFill>
              <a:srgbClr val="F2F2F2"/>
            </a:solidFill>
            <a:round/>
            <a:headEnd/>
            <a:tailEnd/>
          </a:ln>
        </p:spPr>
        <p:txBody>
          <a:bodyPr/>
          <a:lstStyle>
            <a:lvl1pPr marL="2286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 smtClean="0"/>
              <a:t> </a:t>
            </a:r>
            <a:r>
              <a:rPr lang="en-US" altLang="zh-CN" sz="1600" dirty="0"/>
              <a:t>horizontal resolution 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24km </a:t>
            </a:r>
            <a:r>
              <a:rPr lang="en-US" altLang="zh-CN" sz="1600" dirty="0">
                <a:sym typeface="Symbol" panose="05050102010706020507" pitchFamily="18" charset="2"/>
              </a:rPr>
              <a:t></a:t>
            </a:r>
            <a:r>
              <a:rPr lang="en-US" altLang="zh-CN" sz="1600" dirty="0"/>
              <a:t> 24 </a:t>
            </a:r>
            <a:r>
              <a:rPr lang="en-US" altLang="zh-CN" sz="1600" dirty="0" smtClean="0"/>
              <a:t>km</a:t>
            </a:r>
            <a:r>
              <a:rPr lang="zh-CN" altLang="en-US" sz="1600" dirty="0" smtClean="0"/>
              <a:t>）</a:t>
            </a:r>
            <a:endParaRPr lang="en-US" altLang="zh-CN" sz="1600" dirty="0"/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en-US" altLang="zh-CN" sz="11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弧形 91"/>
          <p:cNvSpPr>
            <a:spLocks/>
          </p:cNvSpPr>
          <p:nvPr/>
        </p:nvSpPr>
        <p:spPr bwMode="auto">
          <a:xfrm rot="3774281" flipH="1" flipV="1">
            <a:off x="624781" y="2469956"/>
            <a:ext cx="1130300" cy="825500"/>
          </a:xfrm>
          <a:custGeom>
            <a:avLst/>
            <a:gdLst>
              <a:gd name="T0" fmla="*/ 673003 w 1130300"/>
              <a:gd name="T1" fmla="*/ 7586 h 825500"/>
              <a:gd name="T2" fmla="*/ 673003 w 1130300"/>
              <a:gd name="T3" fmla="*/ 7585 h 825500"/>
              <a:gd name="T4" fmla="*/ 1109756 w 1130300"/>
              <a:gd name="T5" fmla="*/ 302474 h 825500"/>
              <a:gd name="T6" fmla="*/ 565150 w 1130300"/>
              <a:gd name="T7" fmla="*/ 412750 h 825500"/>
              <a:gd name="T8" fmla="*/ 673003 w 1130300"/>
              <a:gd name="T9" fmla="*/ 7586 h 825500"/>
              <a:gd name="T10" fmla="*/ 673003 w 1130300"/>
              <a:gd name="T11" fmla="*/ 7585 h 825500"/>
              <a:gd name="T12" fmla="*/ 1109756 w 1130300"/>
              <a:gd name="T13" fmla="*/ 302474 h 825500"/>
              <a:gd name="T14" fmla="*/ 673003 w 1130300"/>
              <a:gd name="T15" fmla="*/ 7586 h 825500"/>
              <a:gd name="T16" fmla="*/ 1109756 w 1130300"/>
              <a:gd name="T17" fmla="*/ 302475 h 82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130300" h="825500" stroke="0">
                <a:moveTo>
                  <a:pt x="673003" y="7586"/>
                </a:moveTo>
                <a:lnTo>
                  <a:pt x="673003" y="7585"/>
                </a:lnTo>
                <a:cubicBezTo>
                  <a:pt x="883366" y="37454"/>
                  <a:pt x="1052500" y="151651"/>
                  <a:pt x="1109756" y="302474"/>
                </a:cubicBezTo>
                <a:lnTo>
                  <a:pt x="565150" y="412750"/>
                </a:lnTo>
                <a:close/>
              </a:path>
              <a:path w="1130300" h="825500" fill="none">
                <a:moveTo>
                  <a:pt x="673003" y="7586"/>
                </a:moveTo>
                <a:lnTo>
                  <a:pt x="673003" y="7585"/>
                </a:lnTo>
                <a:cubicBezTo>
                  <a:pt x="883366" y="37454"/>
                  <a:pt x="1052500" y="151651"/>
                  <a:pt x="1109756" y="302474"/>
                </a:cubicBezTo>
              </a:path>
            </a:pathLst>
          </a:custGeom>
          <a:solidFill>
            <a:schemeClr val="bg1"/>
          </a:solidFill>
          <a:ln w="57150" cap="flat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92"/>
          <p:cNvSpPr>
            <a:spLocks noChangeArrowheads="1"/>
          </p:cNvSpPr>
          <p:nvPr/>
        </p:nvSpPr>
        <p:spPr bwMode="auto">
          <a:xfrm>
            <a:off x="2361342" y="3316647"/>
            <a:ext cx="4860540" cy="741403"/>
          </a:xfrm>
          <a:prstGeom prst="roundRect">
            <a:avLst>
              <a:gd name="adj" fmla="val 3028"/>
            </a:avLst>
          </a:prstGeom>
          <a:solidFill>
            <a:srgbClr val="F2F2F2"/>
          </a:solidFill>
          <a:ln w="38100" cmpd="sng">
            <a:solidFill>
              <a:srgbClr val="F2F2F2"/>
            </a:solidFill>
            <a:round/>
            <a:headEnd/>
            <a:tailEnd/>
          </a:ln>
        </p:spPr>
        <p:txBody>
          <a:bodyPr/>
          <a:lstStyle>
            <a:lvl1pPr marL="2286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30200"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30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5217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zh-CN" sz="1600" dirty="0" smtClean="0"/>
              <a:t>12 </a:t>
            </a:r>
            <a:r>
              <a:rPr lang="en-US" altLang="zh-CN" sz="1600" dirty="0"/>
              <a:t>vertical layers (</a:t>
            </a:r>
            <a:r>
              <a:rPr lang="en-US" altLang="zh-CN" sz="1600" dirty="0" smtClean="0"/>
              <a:t>1.5m, 3.9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, 10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, 100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, 350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, 700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, 1200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, 2000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, 3000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, 5000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 ,7000m)  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789556" y="2201931"/>
            <a:ext cx="1454150" cy="1470025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</a:rPr>
              <a:t> 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9714" y="2780935"/>
            <a:ext cx="15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CanMETOP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85593" y="5165951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J, </a:t>
            </a:r>
            <a:r>
              <a:rPr lang="en-US" altLang="zh-CN" sz="1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Daggupaty</a:t>
            </a:r>
            <a:r>
              <a:rPr lang="en-US" altLang="zh-CN" sz="1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SM, </a:t>
            </a:r>
            <a:r>
              <a:rPr lang="en-US" altLang="zh-CN" sz="1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Harner</a:t>
            </a:r>
            <a:r>
              <a:rPr lang="en-US" altLang="zh-CN" sz="1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T, Li Y (2003) Impacts of </a:t>
            </a:r>
            <a:r>
              <a:rPr lang="en-US" altLang="zh-CN" sz="1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lindane</a:t>
            </a:r>
            <a:r>
              <a:rPr lang="en-US" altLang="zh-CN" sz="1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usage in the Canadian prairies on the Great Lakes ecosystem – 1: coupled atmospheric transport model and modeled concentrations in air and soil. Environ </a:t>
            </a:r>
            <a:r>
              <a:rPr lang="en-US" altLang="zh-CN" sz="1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altLang="zh-CN" sz="1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</a:t>
            </a:r>
            <a:r>
              <a:rPr lang="en-US" altLang="zh-CN" sz="1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37:3774–3781 </a:t>
            </a:r>
            <a:endParaRPr lang="zh-CN" altLang="en-US" sz="11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5537" y="775348"/>
            <a:ext cx="5267325" cy="4975741"/>
            <a:chOff x="1871700" y="766807"/>
            <a:chExt cx="5267325" cy="4975741"/>
          </a:xfrm>
        </p:grpSpPr>
        <p:pic>
          <p:nvPicPr>
            <p:cNvPr id="14" name="图片 15" descr="I:\SO2迁移转化\出图\emission_mg_km2_s-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700" y="766807"/>
              <a:ext cx="5267325" cy="479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1967080" y="5373216"/>
              <a:ext cx="50765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kern="100" dirty="0">
                  <a:latin typeface="Calibri" panose="020F0502020204030204" pitchFamily="34" charset="0"/>
                  <a:cs typeface="Calibri" panose="020F0502020204030204" pitchFamily="34" charset="0"/>
                </a:rPr>
                <a:t>Fig. 2. </a:t>
              </a:r>
              <a:r>
                <a:rPr lang="en-US" altLang="zh-CN" kern="1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SO</a:t>
              </a:r>
              <a:r>
                <a:rPr lang="en-US" altLang="zh-CN" kern="1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altLang="zh-CN" kern="100" dirty="0">
                  <a:latin typeface="Calibri" panose="020F0502020204030204" pitchFamily="34" charset="0"/>
                  <a:cs typeface="Calibri" panose="020F0502020204030204" pitchFamily="34" charset="0"/>
                </a:rPr>
                <a:t> Emission in China </a:t>
              </a:r>
              <a:r>
                <a:rPr lang="en-US" altLang="zh-CN" kern="1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(2007</a:t>
              </a:r>
              <a:r>
                <a:rPr lang="zh-CN" altLang="en-US" kern="1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，</a:t>
              </a:r>
              <a:r>
                <a:rPr lang="en-US" altLang="zh-CN" kern="1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mg </a:t>
              </a:r>
              <a:r>
                <a:rPr lang="en-US" altLang="zh-CN" kern="100" dirty="0">
                  <a:latin typeface="Calibri" panose="020F0502020204030204" pitchFamily="34" charset="0"/>
                  <a:cs typeface="Calibri" panose="020F0502020204030204" pitchFamily="34" charset="0"/>
                </a:rPr>
                <a:t>km</a:t>
              </a:r>
              <a:r>
                <a:rPr lang="en-US" altLang="zh-CN" kern="1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r>
                <a:rPr lang="en-US" altLang="zh-CN" kern="100" dirty="0">
                  <a:latin typeface="Calibri" panose="020F0502020204030204" pitchFamily="34" charset="0"/>
                  <a:cs typeface="Calibri" panose="020F0502020204030204" pitchFamily="34" charset="0"/>
                </a:rPr>
                <a:t> s</a:t>
              </a:r>
              <a:r>
                <a:rPr lang="en-US" altLang="zh-CN" kern="1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r>
                <a:rPr lang="en-US" altLang="zh-CN" kern="1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1279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1547813" y="1592263"/>
            <a:ext cx="2211387" cy="593725"/>
            <a:chOff x="0" y="0"/>
            <a:chExt cx="2428444" cy="811139"/>
          </a:xfrm>
        </p:grpSpPr>
        <p:sp>
          <p:nvSpPr>
            <p:cNvPr id="23" name="TextBox 26"/>
            <p:cNvSpPr>
              <a:spLocks noChangeArrowheads="1"/>
            </p:cNvSpPr>
            <p:nvPr/>
          </p:nvSpPr>
          <p:spPr bwMode="auto">
            <a:xfrm>
              <a:off x="233605" y="206037"/>
              <a:ext cx="2194839" cy="605102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latin typeface="Arial" panose="020B0604020202020204" pitchFamily="34" charset="0"/>
                </a:rPr>
                <a:t>      Emission </a:t>
              </a:r>
              <a:r>
                <a:rPr lang="en-US" altLang="zh-CN" sz="1400" dirty="0">
                  <a:latin typeface="Arial" panose="020B0604020202020204" pitchFamily="34" charset="0"/>
                </a:rPr>
                <a:t>data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4" name="椭圆 27"/>
            <p:cNvSpPr>
              <a:spLocks noChangeArrowheads="1"/>
            </p:cNvSpPr>
            <p:nvPr/>
          </p:nvSpPr>
          <p:spPr bwMode="auto">
            <a:xfrm>
              <a:off x="0" y="0"/>
              <a:ext cx="432343" cy="43159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b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547813" y="2582863"/>
            <a:ext cx="2211387" cy="595312"/>
            <a:chOff x="0" y="0"/>
            <a:chExt cx="2428444" cy="811139"/>
          </a:xfrm>
        </p:grpSpPr>
        <p:sp>
          <p:nvSpPr>
            <p:cNvPr id="26" name="TextBox 50"/>
            <p:cNvSpPr>
              <a:spLocks noChangeArrowheads="1"/>
            </p:cNvSpPr>
            <p:nvPr/>
          </p:nvSpPr>
          <p:spPr bwMode="auto">
            <a:xfrm>
              <a:off x="233605" y="205488"/>
              <a:ext cx="2194839" cy="605651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51"/>
            <p:cNvSpPr>
              <a:spLocks noChangeArrowheads="1"/>
            </p:cNvSpPr>
            <p:nvPr/>
          </p:nvSpPr>
          <p:spPr bwMode="auto">
            <a:xfrm>
              <a:off x="0" y="0"/>
              <a:ext cx="432343" cy="432608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4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2080122" y="2786648"/>
            <a:ext cx="1407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1400" dirty="0"/>
              <a:t>Validation data</a:t>
            </a:r>
            <a:r>
              <a:rPr lang="en-US" altLang="zh-CN" sz="1600" dirty="0"/>
              <a:t> 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4679" y="190572"/>
            <a:ext cx="2337499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1.PKU-SO2-China</a:t>
            </a:r>
            <a:endParaRPr lang="zh-CN" alt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04680" y="495981"/>
            <a:ext cx="4714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2.INTEX-B  for Japan/Mongolia/Korea</a:t>
            </a:r>
            <a:endParaRPr lang="en-US" altLang="zh-CN" sz="2000" dirty="0"/>
          </a:p>
          <a:p>
            <a:pPr algn="ctr"/>
            <a:r>
              <a:rPr lang="en-US" altLang="zh-CN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zh-CN" alt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 bwMode="auto">
          <a:xfrm>
            <a:off x="6711292" y="1268760"/>
            <a:ext cx="2432707" cy="75587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smtClean="0"/>
              <a:t>Data 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59006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277 -0.206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 idx="4294967295"/>
          </p:nvPr>
        </p:nvSpPr>
        <p:spPr>
          <a:xfrm>
            <a:off x="519113" y="296863"/>
            <a:ext cx="704515" cy="431800"/>
          </a:xfrm>
        </p:spPr>
        <p:txBody>
          <a:bodyPr anchor="t"/>
          <a:lstStyle/>
          <a:p>
            <a:pPr algn="l" eaLnBrk="1" hangingPunct="1"/>
            <a:r>
              <a:rPr lang="en-US" altLang="zh-CN" sz="2000" b="1" dirty="0" smtClean="0"/>
              <a:t>Data </a:t>
            </a:r>
            <a:endParaRPr lang="zh-CN" altLang="zh-CN" sz="2000" b="1" dirty="0" smtClean="0">
              <a:ea typeface="微软雅黑" panose="020B0503020204020204" pitchFamily="34" charset="-122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1279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1547813" y="1592263"/>
            <a:ext cx="2211387" cy="593725"/>
            <a:chOff x="0" y="0"/>
            <a:chExt cx="2428444" cy="811139"/>
          </a:xfrm>
        </p:grpSpPr>
        <p:sp>
          <p:nvSpPr>
            <p:cNvPr id="23" name="TextBox 26"/>
            <p:cNvSpPr>
              <a:spLocks noChangeArrowheads="1"/>
            </p:cNvSpPr>
            <p:nvPr/>
          </p:nvSpPr>
          <p:spPr bwMode="auto">
            <a:xfrm>
              <a:off x="233605" y="206037"/>
              <a:ext cx="2194839" cy="605102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 </a:t>
              </a:r>
              <a:r>
                <a:rPr lang="en-US" altLang="zh-CN" sz="1400" dirty="0" smtClean="0">
                  <a:latin typeface="Arial" panose="020B0604020202020204" pitchFamily="34" charset="0"/>
                </a:rPr>
                <a:t>      Emission </a:t>
              </a:r>
              <a:r>
                <a:rPr lang="en-US" altLang="zh-CN" sz="1400" dirty="0">
                  <a:latin typeface="Arial" panose="020B0604020202020204" pitchFamily="34" charset="0"/>
                </a:rPr>
                <a:t>data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4" name="椭圆 27"/>
            <p:cNvSpPr>
              <a:spLocks noChangeArrowheads="1"/>
            </p:cNvSpPr>
            <p:nvPr/>
          </p:nvSpPr>
          <p:spPr bwMode="auto">
            <a:xfrm>
              <a:off x="0" y="0"/>
              <a:ext cx="432343" cy="43159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b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47813" y="2582863"/>
            <a:ext cx="2211387" cy="595312"/>
            <a:chOff x="1547813" y="2582863"/>
            <a:chExt cx="2211387" cy="595312"/>
          </a:xfrm>
        </p:grpSpPr>
        <p:grpSp>
          <p:nvGrpSpPr>
            <p:cNvPr id="25" name="Group 10"/>
            <p:cNvGrpSpPr>
              <a:grpSpLocks/>
            </p:cNvGrpSpPr>
            <p:nvPr/>
          </p:nvGrpSpPr>
          <p:grpSpPr bwMode="auto">
            <a:xfrm>
              <a:off x="1547813" y="2582863"/>
              <a:ext cx="2211387" cy="595312"/>
              <a:chOff x="0" y="0"/>
              <a:chExt cx="2428444" cy="811139"/>
            </a:xfrm>
          </p:grpSpPr>
          <p:sp>
            <p:nvSpPr>
              <p:cNvPr id="26" name="TextBox 50"/>
              <p:cNvSpPr>
                <a:spLocks noChangeArrowheads="1"/>
              </p:cNvSpPr>
              <p:nvPr/>
            </p:nvSpPr>
            <p:spPr bwMode="auto">
              <a:xfrm>
                <a:off x="233605" y="205488"/>
                <a:ext cx="2194839" cy="605651"/>
              </a:xfrm>
              <a:prstGeom prst="roundRect">
                <a:avLst>
                  <a:gd name="adj" fmla="val 8176"/>
                </a:avLst>
              </a:prstGeom>
              <a:noFill/>
              <a:ln w="19050">
                <a:solidFill>
                  <a:srgbClr val="A6A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2343" cy="432608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rgbClr val="D9D9D9">
                    <a:alpha val="63136"/>
                  </a:srgbClr>
                </a:solidFill>
                <a:round/>
                <a:headEnd/>
                <a:tailEnd/>
              </a:ln>
              <a:effectLst>
                <a:outerShdw sx="102000" sy="102000" algn="ctr" rotWithShape="0">
                  <a:srgbClr val="000000">
                    <a:alpha val="39000"/>
                  </a:srgbClr>
                </a:outerShdw>
              </a:effectLst>
            </p:spPr>
            <p:txBody>
              <a:bodyPr lIns="91436" tIns="45718" rIns="91436" bIns="45718" anchor="ctr"/>
              <a:lstStyle>
                <a:lvl1pPr defTabSz="9128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9128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912813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91281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912813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400" b="1">
                    <a:solidFill>
                      <a:srgbClr val="FFFFFF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1400" b="1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矩形 2"/>
            <p:cNvSpPr>
              <a:spLocks noChangeArrowheads="1"/>
            </p:cNvSpPr>
            <p:nvPr/>
          </p:nvSpPr>
          <p:spPr bwMode="auto">
            <a:xfrm>
              <a:off x="2080122" y="2786648"/>
              <a:ext cx="14070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1400" dirty="0"/>
                <a:t>Validation data</a:t>
              </a:r>
              <a:r>
                <a:rPr lang="en-US" altLang="zh-CN" sz="1600" dirty="0"/>
                <a:t> 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67245" y="836712"/>
            <a:ext cx="5508612" cy="4954148"/>
            <a:chOff x="1763688" y="741363"/>
            <a:chExt cx="5508612" cy="4954148"/>
          </a:xfrm>
        </p:grpSpPr>
        <p:graphicFrame>
          <p:nvGraphicFramePr>
            <p:cNvPr id="15" name="图表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236513"/>
                </p:ext>
              </p:extLst>
            </p:nvPr>
          </p:nvGraphicFramePr>
          <p:xfrm>
            <a:off x="1763688" y="741363"/>
            <a:ext cx="5076564" cy="44474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1871700" y="5049180"/>
              <a:ext cx="540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kern="100" dirty="0">
                  <a:latin typeface="Calibri" panose="020F0502020204030204" pitchFamily="34" charset="0"/>
                  <a:cs typeface="Calibri" panose="020F0502020204030204" pitchFamily="34" charset="0"/>
                </a:rPr>
                <a:t>Fig. </a:t>
              </a:r>
              <a:r>
                <a:rPr lang="en-US" altLang="zh-CN" kern="1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en-US" altLang="zh-CN" kern="100" dirty="0">
                  <a:latin typeface="Calibri" panose="020F0502020204030204" pitchFamily="34" charset="0"/>
                  <a:cs typeface="Calibri" panose="020F0502020204030204" pitchFamily="34" charset="0"/>
                </a:rPr>
                <a:t>Modeled and observed annual mean SO</a:t>
              </a:r>
              <a:r>
                <a:rPr lang="en-US" altLang="zh-CN" kern="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altLang="zh-CN" kern="100" dirty="0">
                  <a:latin typeface="Calibri" panose="020F0502020204030204" pitchFamily="34" charset="0"/>
                  <a:cs typeface="Calibri" panose="020F0502020204030204" pitchFamily="34" charset="0"/>
                </a:rPr>
                <a:t> concentration at 18 monitoring sites of EANET</a:t>
              </a:r>
              <a:endPara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9030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0277 -0.350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282950"/>
            <a:ext cx="5562600" cy="895350"/>
          </a:xfrm>
          <a:prstGeom prst="rect">
            <a:avLst/>
          </a:prstGeom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2296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7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8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93" name="弧形 91"/>
          <p:cNvSpPr>
            <a:spLocks/>
          </p:cNvSpPr>
          <p:nvPr/>
        </p:nvSpPr>
        <p:spPr bwMode="auto">
          <a:xfrm rot="3774281" flipH="1" flipV="1">
            <a:off x="57150" y="2757488"/>
            <a:ext cx="1130300" cy="825500"/>
          </a:xfrm>
          <a:custGeom>
            <a:avLst/>
            <a:gdLst>
              <a:gd name="T0" fmla="*/ 673003 w 1130300"/>
              <a:gd name="T1" fmla="*/ 7586 h 825500"/>
              <a:gd name="T2" fmla="*/ 673003 w 1130300"/>
              <a:gd name="T3" fmla="*/ 7585 h 825500"/>
              <a:gd name="T4" fmla="*/ 1109756 w 1130300"/>
              <a:gd name="T5" fmla="*/ 302474 h 825500"/>
              <a:gd name="T6" fmla="*/ 565150 w 1130300"/>
              <a:gd name="T7" fmla="*/ 412750 h 825500"/>
              <a:gd name="T8" fmla="*/ 673003 w 1130300"/>
              <a:gd name="T9" fmla="*/ 7586 h 825500"/>
              <a:gd name="T10" fmla="*/ 673003 w 1130300"/>
              <a:gd name="T11" fmla="*/ 7585 h 825500"/>
              <a:gd name="T12" fmla="*/ 1109756 w 1130300"/>
              <a:gd name="T13" fmla="*/ 302474 h 825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673003 w 1130300"/>
              <a:gd name="T22" fmla="*/ 7586 h 825500"/>
              <a:gd name="T23" fmla="*/ 1109756 w 1130300"/>
              <a:gd name="T24" fmla="*/ 302475 h 8255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30300" h="825500" stroke="0">
                <a:moveTo>
                  <a:pt x="673003" y="7586"/>
                </a:moveTo>
                <a:lnTo>
                  <a:pt x="673003" y="7585"/>
                </a:lnTo>
                <a:cubicBezTo>
                  <a:pt x="883366" y="37454"/>
                  <a:pt x="1052500" y="151651"/>
                  <a:pt x="1109756" y="302474"/>
                </a:cubicBezTo>
                <a:lnTo>
                  <a:pt x="565150" y="412750"/>
                </a:lnTo>
                <a:lnTo>
                  <a:pt x="673003" y="7586"/>
                </a:lnTo>
                <a:close/>
              </a:path>
              <a:path w="1130300" h="825500" fill="none">
                <a:moveTo>
                  <a:pt x="673003" y="7586"/>
                </a:moveTo>
                <a:lnTo>
                  <a:pt x="673003" y="7585"/>
                </a:lnTo>
                <a:cubicBezTo>
                  <a:pt x="883366" y="37454"/>
                  <a:pt x="1052500" y="151651"/>
                  <a:pt x="1109756" y="302474"/>
                </a:cubicBezTo>
              </a:path>
            </a:pathLst>
          </a:custGeom>
          <a:solidFill>
            <a:schemeClr val="bg1"/>
          </a:solidFill>
          <a:ln w="57150" cap="flat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383868" y="2059970"/>
            <a:ext cx="1454150" cy="1470025"/>
            <a:chOff x="417513" y="2532063"/>
            <a:chExt cx="1454150" cy="1470025"/>
          </a:xfrm>
        </p:grpSpPr>
        <p:sp>
          <p:nvSpPr>
            <p:cNvPr id="2" name="椭圆 1"/>
            <p:cNvSpPr/>
            <p:nvPr/>
          </p:nvSpPr>
          <p:spPr bwMode="auto">
            <a:xfrm>
              <a:off x="417513" y="2532063"/>
              <a:ext cx="1454150" cy="14700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5" name="文本框 2"/>
            <p:cNvSpPr txBox="1">
              <a:spLocks noChangeArrowheads="1"/>
            </p:cNvSpPr>
            <p:nvPr/>
          </p:nvSpPr>
          <p:spPr bwMode="auto">
            <a:xfrm>
              <a:off x="614363" y="3082925"/>
              <a:ext cx="11747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</a:rPr>
                <a:t>Residual</a:t>
              </a:r>
              <a:endParaRPr lang="zh-CN" altLang="en-US" sz="20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11760" y="1962527"/>
            <a:ext cx="3091055" cy="583293"/>
            <a:chOff x="2291593" y="2059970"/>
            <a:chExt cx="3091055" cy="583293"/>
          </a:xfrm>
        </p:grpSpPr>
        <p:sp>
          <p:nvSpPr>
            <p:cNvPr id="12292" name="TextBox 88"/>
            <p:cNvSpPr>
              <a:spLocks noChangeArrowheads="1"/>
            </p:cNvSpPr>
            <p:nvPr/>
          </p:nvSpPr>
          <p:spPr bwMode="auto">
            <a:xfrm>
              <a:off x="2291737" y="2059970"/>
              <a:ext cx="3090911" cy="583293"/>
            </a:xfrm>
            <a:prstGeom prst="roundRect">
              <a:avLst>
                <a:gd name="adj" fmla="val 3028"/>
              </a:avLst>
            </a:prstGeom>
            <a:solidFill>
              <a:srgbClr val="F2DCDB"/>
            </a:solidFill>
            <a:ln w="38100">
              <a:solidFill>
                <a:srgbClr val="F2F2F2"/>
              </a:solidFill>
              <a:round/>
              <a:headEnd/>
              <a:tailEnd/>
            </a:ln>
          </p:spPr>
          <p:txBody>
            <a:bodyPr/>
            <a:lstStyle>
              <a:lvl1pPr marL="228600" indent="-228600" defTabSz="330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8521700" algn="r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330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8521700" algn="r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330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8521700" algn="r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330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8521700" algn="r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330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8521700" algn="r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8521700" algn="r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8521700" algn="r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8521700" algn="r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8521700" algn="r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 typeface="Calibri" panose="020F0502020204030204" pitchFamily="34" charset="0"/>
                <a:buAutoNum type="arabicPeriod"/>
              </a:pPr>
              <a:endParaRPr lang="en-US" altLang="zh-CN" sz="11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91593" y="2151561"/>
              <a:ext cx="30909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000" kern="100" dirty="0">
                  <a:solidFill>
                    <a:srgbClr val="434343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influence of </a:t>
              </a:r>
              <a:r>
                <a:rPr lang="en-US" altLang="zh-CN" sz="2000" kern="1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  <a:r>
                <a:rPr lang="en-US" altLang="zh-CN" sz="2000" kern="100" baseline="-250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</a:t>
              </a:r>
              <a:r>
                <a:rPr lang="en-US" altLang="zh-CN" sz="2000" kern="100" dirty="0">
                  <a:solidFill>
                    <a:srgbClr val="434343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to </a:t>
              </a:r>
              <a:r>
                <a:rPr lang="en-US" altLang="zh-CN" sz="2000" kern="100" dirty="0" smtClean="0">
                  <a:solidFill>
                    <a:srgbClr val="434343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  <a:r>
                <a:rPr lang="zh-CN" altLang="zh-CN" sz="2000" kern="1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zh-CN" altLang="zh-CN" sz="2000" kern="1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=</a:t>
              </a:r>
            </a:p>
          </p:txBody>
        </p:sp>
      </p:grpSp>
      <p:sp>
        <p:nvSpPr>
          <p:cNvPr id="15" name="标题 1"/>
          <p:cNvSpPr txBox="1">
            <a:spLocks/>
          </p:cNvSpPr>
          <p:nvPr/>
        </p:nvSpPr>
        <p:spPr bwMode="auto">
          <a:xfrm>
            <a:off x="791580" y="323850"/>
            <a:ext cx="2432707" cy="75587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smtClean="0"/>
              <a:t>Method 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29166 0.00417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图表 37"/>
          <p:cNvGraphicFramePr/>
          <p:nvPr>
            <p:extLst>
              <p:ext uri="{D42A27DB-BD31-4B8C-83A1-F6EECF244321}">
                <p14:modId xmlns:p14="http://schemas.microsoft.com/office/powerpoint/2010/main" val="1046369475"/>
              </p:ext>
            </p:extLst>
          </p:nvPr>
        </p:nvGraphicFramePr>
        <p:xfrm>
          <a:off x="776287" y="1026477"/>
          <a:ext cx="7591425" cy="480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50825" y="323850"/>
            <a:ext cx="265113" cy="417513"/>
            <a:chOff x="0" y="0"/>
            <a:chExt cx="264423" cy="504056"/>
          </a:xfrm>
        </p:grpSpPr>
        <p:cxnSp>
          <p:nvCxnSpPr>
            <p:cNvPr id="13324" name="直接连接符 128"/>
            <p:cNvCxnSpPr>
              <a:cxnSpLocks noChangeShapeType="1"/>
            </p:cNvCxnSpPr>
            <p:nvPr/>
          </p:nvCxnSpPr>
          <p:spPr bwMode="auto">
            <a:xfrm>
              <a:off x="264423" y="0"/>
              <a:ext cx="0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直接连接符 129"/>
            <p:cNvCxnSpPr>
              <a:cxnSpLocks noChangeShapeType="1"/>
            </p:cNvCxnSpPr>
            <p:nvPr/>
          </p:nvCxnSpPr>
          <p:spPr bwMode="auto">
            <a:xfrm>
              <a:off x="125087" y="0"/>
              <a:ext cx="0" cy="3603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直接连接符 130"/>
            <p:cNvCxnSpPr>
              <a:cxnSpLocks noChangeShapeType="1"/>
            </p:cNvCxnSpPr>
            <p:nvPr/>
          </p:nvCxnSpPr>
          <p:spPr bwMode="auto">
            <a:xfrm>
              <a:off x="0" y="1917"/>
              <a:ext cx="0" cy="18015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1547813" y="1592263"/>
            <a:ext cx="2211387" cy="593725"/>
            <a:chOff x="0" y="0"/>
            <a:chExt cx="2428444" cy="811139"/>
          </a:xfrm>
        </p:grpSpPr>
        <p:sp>
          <p:nvSpPr>
            <p:cNvPr id="21" name="TextBox 26"/>
            <p:cNvSpPr>
              <a:spLocks noChangeArrowheads="1"/>
            </p:cNvSpPr>
            <p:nvPr/>
          </p:nvSpPr>
          <p:spPr bwMode="auto">
            <a:xfrm>
              <a:off x="233605" y="206037"/>
              <a:ext cx="2194839" cy="605102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   column concentration</a:t>
              </a:r>
              <a:endParaRPr lang="zh-CN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2" name="椭圆 27"/>
            <p:cNvSpPr>
              <a:spLocks noChangeArrowheads="1"/>
            </p:cNvSpPr>
            <p:nvPr/>
          </p:nvSpPr>
          <p:spPr bwMode="auto">
            <a:xfrm>
              <a:off x="0" y="0"/>
              <a:ext cx="432343" cy="431595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b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1547813" y="2582863"/>
            <a:ext cx="2211387" cy="595312"/>
            <a:chOff x="0" y="0"/>
            <a:chExt cx="2428444" cy="811139"/>
          </a:xfrm>
        </p:grpSpPr>
        <p:sp>
          <p:nvSpPr>
            <p:cNvPr id="24" name="TextBox 50"/>
            <p:cNvSpPr>
              <a:spLocks noChangeArrowheads="1"/>
            </p:cNvSpPr>
            <p:nvPr/>
          </p:nvSpPr>
          <p:spPr bwMode="auto">
            <a:xfrm>
              <a:off x="233605" y="205488"/>
              <a:ext cx="2194839" cy="605651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51"/>
            <p:cNvSpPr>
              <a:spLocks noChangeArrowheads="1"/>
            </p:cNvSpPr>
            <p:nvPr/>
          </p:nvSpPr>
          <p:spPr bwMode="auto">
            <a:xfrm>
              <a:off x="0" y="0"/>
              <a:ext cx="432343" cy="432608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400" b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1547813" y="3575051"/>
            <a:ext cx="2211387" cy="593725"/>
            <a:chOff x="0" y="0"/>
            <a:chExt cx="2428444" cy="811139"/>
          </a:xfrm>
        </p:grpSpPr>
        <p:sp>
          <p:nvSpPr>
            <p:cNvPr id="27" name="TextBox 70"/>
            <p:cNvSpPr>
              <a:spLocks noChangeArrowheads="1"/>
            </p:cNvSpPr>
            <p:nvPr/>
          </p:nvSpPr>
          <p:spPr bwMode="auto">
            <a:xfrm>
              <a:off x="233605" y="206039"/>
              <a:ext cx="2194839" cy="605100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400" dirty="0"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latin typeface="Arial" panose="020B0604020202020204" pitchFamily="34" charset="0"/>
                </a:rPr>
                <a:t>deposition</a:t>
              </a: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71"/>
            <p:cNvSpPr>
              <a:spLocks noChangeArrowheads="1"/>
            </p:cNvSpPr>
            <p:nvPr/>
          </p:nvSpPr>
          <p:spPr bwMode="auto">
            <a:xfrm>
              <a:off x="0" y="0"/>
              <a:ext cx="432343" cy="431596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lIns="91436" tIns="45718" rIns="91436" bIns="45718" anchor="ctr"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FFFFF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4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2"/>
          <p:cNvSpPr>
            <a:spLocks noChangeArrowheads="1"/>
          </p:cNvSpPr>
          <p:nvPr/>
        </p:nvSpPr>
        <p:spPr bwMode="auto">
          <a:xfrm>
            <a:off x="1616869" y="2660977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00"/>
                </a:solidFill>
              </a:rPr>
              <a:t>  </a:t>
            </a:r>
            <a:r>
              <a:rPr lang="en-US" altLang="zh-CN" sz="1400" dirty="0" smtClean="0">
                <a:solidFill>
                  <a:srgbClr val="000000"/>
                </a:solidFill>
              </a:rPr>
              <a:t>  ground concentration(&lt;100m) 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3" name="椭圆 2"/>
          <p:cNvSpPr/>
          <p:nvPr/>
        </p:nvSpPr>
        <p:spPr bwMode="auto">
          <a:xfrm rot="2428151">
            <a:off x="1363541" y="4953282"/>
            <a:ext cx="346916" cy="83986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 rot="2428151">
            <a:off x="2506736" y="4953281"/>
            <a:ext cx="346916" cy="83986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5328084" y="944724"/>
            <a:ext cx="864096" cy="475252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 bwMode="auto">
          <a:xfrm>
            <a:off x="6567785" y="188851"/>
            <a:ext cx="2432707" cy="75587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smtClean="0"/>
              <a:t>Result 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277 -0.206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35" grpId="0"/>
      <p:bldP spid="3" grpId="0" animBg="1"/>
      <p:bldP spid="29" grpId="0" animBg="1"/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Pages>0</Pages>
  <Words>1052</Words>
  <Characters>0</Characters>
  <Application>Microsoft Office PowerPoint</Application>
  <DocSecurity>0</DocSecurity>
  <PresentationFormat>全屏显示(4:3)</PresentationFormat>
  <Lines>0</Lines>
  <Paragraphs>155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 Unicode MS</vt:lpstr>
      <vt:lpstr>宋体</vt:lpstr>
      <vt:lpstr>微软雅黑</vt:lpstr>
      <vt:lpstr>Arial</vt:lpstr>
      <vt:lpstr>Arial Black</vt:lpstr>
      <vt:lpstr>Arial Narrow</vt:lpstr>
      <vt:lpstr>Calibri</vt:lpstr>
      <vt:lpstr>Cambria Math</vt:lpstr>
      <vt:lpstr>Symbol</vt:lpstr>
      <vt:lpstr>Times New Roman</vt:lpstr>
      <vt:lpstr>Office 主题</vt:lpstr>
      <vt:lpstr>Office 主题</vt:lpstr>
      <vt:lpstr>Office 主题</vt:lpstr>
      <vt:lpstr>Office 主题</vt:lpstr>
      <vt:lpstr>Office 主题</vt:lpstr>
      <vt:lpstr>The impact of  SO2 emission from China on  Japan   </vt:lpstr>
      <vt:lpstr> CONTENTS </vt:lpstr>
      <vt:lpstr>East Asia</vt:lpstr>
      <vt:lpstr> Sub-regions of China</vt:lpstr>
      <vt:lpstr>Model </vt:lpstr>
      <vt:lpstr>PowerPoint 演示文稿</vt:lpstr>
      <vt:lpstr>Data </vt:lpstr>
      <vt:lpstr>PowerPoint 演示文稿</vt:lpstr>
      <vt:lpstr>PowerPoint 演示文稿</vt:lpstr>
      <vt:lpstr> Result  </vt:lpstr>
      <vt:lpstr> Result </vt:lpstr>
      <vt:lpstr> Result  </vt:lpstr>
      <vt:lpstr> Result  </vt:lpstr>
      <vt:lpstr> Result  </vt:lpstr>
      <vt:lpstr> Result  </vt:lpstr>
      <vt:lpstr>Conclusion 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ppt.glzy8.com提供海量PPT模板免费下载！</dc:title>
  <dc:subject/>
  <dc:creator>Administrator</dc:creator>
  <cp:keywords/>
  <dc:description/>
  <cp:lastModifiedBy>Administrator</cp:lastModifiedBy>
  <cp:revision>304</cp:revision>
  <dcterms:created xsi:type="dcterms:W3CDTF">2013-02-28T01:12:45Z</dcterms:created>
  <dcterms:modified xsi:type="dcterms:W3CDTF">2014-05-13T05:28:13Z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000800ea1c000000000001024140</vt:lpwstr>
  </property>
  <property fmtid="{D5CDD505-2E9C-101B-9397-08002B2CF9AE}" pid="3" name="KSOProductBuildVer">
    <vt:lpwstr>2052-9.1.0.4468</vt:lpwstr>
  </property>
</Properties>
</file>