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849" autoAdjust="0"/>
  </p:normalViewPr>
  <p:slideViewPr>
    <p:cSldViewPr snapToGrid="0">
      <p:cViewPr varScale="1">
        <p:scale>
          <a:sx n="76" d="100"/>
          <a:sy n="76" d="100"/>
        </p:scale>
        <p:origin x="1104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F2CCE7-9A98-41A8-8B80-6A66C485692E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6D396-DEBB-4C62-A9DD-B814AF2CF0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654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Traditional</a:t>
            </a:r>
            <a:r>
              <a:rPr lang="en-US" altLang="zh-CN" baseline="0" dirty="0" smtClean="0"/>
              <a:t>ly, </a:t>
            </a:r>
            <a:r>
              <a:rPr lang="en-US" altLang="zh-CN" dirty="0" smtClean="0"/>
              <a:t>simulated multi-model “diversity” in direct aerosol  radiative forcing estimates is often perceived as a measure of the uncertainty on global scales</a:t>
            </a:r>
          </a:p>
          <a:p>
            <a:r>
              <a:rPr lang="en-US" altLang="zh-CN" dirty="0" smtClean="0"/>
              <a:t>However, the spread of</a:t>
            </a:r>
            <a:r>
              <a:rPr lang="en-US" altLang="zh-CN" baseline="0" dirty="0" smtClean="0"/>
              <a:t> model-based uncertainty estimates are generally lower than observation-based uncertainty. Also, the traditional practice </a:t>
            </a:r>
            <a:r>
              <a:rPr lang="en-US" altLang="zh-CN" baseline="0" dirty="0" smtClean="0"/>
              <a:t>convolutes </a:t>
            </a:r>
            <a:r>
              <a:rPr lang="en-US" altLang="zh-CN" baseline="0" dirty="0" smtClean="0"/>
              <a:t>all the </a:t>
            </a:r>
            <a:r>
              <a:rPr lang="en-US" altLang="zh-CN" baseline="0" dirty="0" smtClean="0"/>
              <a:t>processes together. And it is impossible to attribute uncertainty to specific process.</a:t>
            </a:r>
          </a:p>
          <a:p>
            <a:r>
              <a:rPr lang="en-US" altLang="zh-CN" baseline="0" dirty="0" smtClean="0"/>
              <a:t>Recent researches isolate uncertainties in sub-models and come up with a new method to calculate total uncertainty.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D6D396-DEBB-4C62-A9DD-B814AF2CF0A4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4812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For</a:t>
            </a:r>
            <a:r>
              <a:rPr lang="en-US" altLang="zh-CN" baseline="0" dirty="0" smtClean="0"/>
              <a:t> example </a:t>
            </a:r>
            <a:r>
              <a:rPr lang="en-US" altLang="zh-CN" baseline="0" dirty="0" err="1" smtClean="0"/>
              <a:t>Stier</a:t>
            </a:r>
            <a:r>
              <a:rPr lang="en-US" altLang="zh-CN" baseline="0" dirty="0" smtClean="0"/>
              <a:t> isolate host model uncertainty from aerosol uncertainty and explore diversity of surface albedos, cloud fraction and radiative transport on total deviation.</a:t>
            </a:r>
          </a:p>
          <a:p>
            <a:r>
              <a:rPr lang="en-US" altLang="zh-CN" baseline="0" dirty="0" smtClean="0"/>
              <a:t>Obviously, consistent improvement of the physics processes underlying host model components and also other processes: emission, microphysical state and aerosol optical properties will narrow the uncertainty.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D6D396-DEBB-4C62-A9DD-B814AF2CF0A4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6494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err="1" smtClean="0"/>
              <a:t>Samset</a:t>
            </a:r>
            <a:r>
              <a:rPr lang="en-US" altLang="zh-CN" dirty="0" smtClean="0"/>
              <a:t> calculate DARF uncertainty by decompose DARF into forcing normalized to aerosol optical depth, extinction coefficient and the burden</a:t>
            </a:r>
            <a:r>
              <a:rPr lang="en-US" altLang="zh-CN" baseline="0" dirty="0" smtClean="0"/>
              <a:t>. Then </a:t>
            </a:r>
            <a:r>
              <a:rPr lang="en-US" altLang="zh-CN" dirty="0" smtClean="0"/>
              <a:t>collected a large number of combinations of the three parameters</a:t>
            </a:r>
            <a:r>
              <a:rPr lang="en-US" altLang="zh-CN" baseline="0" dirty="0" smtClean="0"/>
              <a:t> </a:t>
            </a:r>
            <a:r>
              <a:rPr lang="en-US" altLang="zh-CN" dirty="0" smtClean="0"/>
              <a:t>from </a:t>
            </a:r>
            <a:r>
              <a:rPr lang="en-US" altLang="zh-CN" dirty="0" smtClean="0"/>
              <a:t>the model </a:t>
            </a:r>
            <a:r>
              <a:rPr lang="en-US" altLang="zh-CN" dirty="0" smtClean="0"/>
              <a:t>sample</a:t>
            </a:r>
            <a:r>
              <a:rPr lang="en-US" altLang="zh-CN" baseline="0" dirty="0" smtClean="0"/>
              <a:t> </a:t>
            </a:r>
            <a:r>
              <a:rPr lang="en-US" altLang="zh-CN" dirty="0" smtClean="0"/>
              <a:t>to </a:t>
            </a:r>
            <a:r>
              <a:rPr lang="en-US" altLang="zh-CN" dirty="0" smtClean="0"/>
              <a:t>construct probability density functions (PDF</a:t>
            </a:r>
            <a:r>
              <a:rPr lang="en-US" altLang="zh-CN" dirty="0" smtClean="0"/>
              <a:t>) and perform Monte Carlo calculation.</a:t>
            </a:r>
            <a:r>
              <a:rPr lang="en-US" altLang="zh-CN" baseline="0" dirty="0" smtClean="0"/>
              <a:t> This method result in a much wider uncertainty range and is close to observation-based uncertainty estimates.</a:t>
            </a:r>
            <a:endParaRPr lang="en-US" altLang="zh-CN" dirty="0" smtClean="0"/>
          </a:p>
          <a:p>
            <a:r>
              <a:rPr lang="en-US" altLang="zh-CN" dirty="0" smtClean="0"/>
              <a:t>However</a:t>
            </a:r>
            <a:r>
              <a:rPr lang="en-US" altLang="zh-CN" dirty="0" smtClean="0"/>
              <a:t>, </a:t>
            </a:r>
            <a:r>
              <a:rPr lang="en-US" altLang="zh-CN" dirty="0" smtClean="0"/>
              <a:t>it </a:t>
            </a:r>
            <a:r>
              <a:rPr lang="en-US" altLang="zh-CN" dirty="0" smtClean="0"/>
              <a:t>replaces physical process </a:t>
            </a:r>
            <a:r>
              <a:rPr lang="en-US" altLang="zh-CN" dirty="0" smtClean="0"/>
              <a:t>with </a:t>
            </a:r>
            <a:r>
              <a:rPr lang="en-US" altLang="zh-CN" dirty="0" smtClean="0"/>
              <a:t>simple factorial </a:t>
            </a:r>
            <a:r>
              <a:rPr lang="en-US" altLang="zh-CN" dirty="0" smtClean="0"/>
              <a:t>assumptions. Furthermore, the role of uncertainty in emissions, the aerosol anthropogenic fraction and modelled vertical  distributions are parameters cannot be</a:t>
            </a:r>
            <a:r>
              <a:rPr lang="en-US" altLang="zh-CN" baseline="0" dirty="0" smtClean="0"/>
              <a:t> included in</a:t>
            </a:r>
            <a:r>
              <a:rPr lang="en-US" altLang="zh-CN" dirty="0" smtClean="0"/>
              <a:t> the present method with available data. Also further </a:t>
            </a:r>
            <a:r>
              <a:rPr lang="en-US" altLang="zh-CN" dirty="0" smtClean="0"/>
              <a:t>work is needed to </a:t>
            </a:r>
            <a:r>
              <a:rPr lang="en-US" altLang="zh-CN" dirty="0" smtClean="0"/>
              <a:t>constrain model simulation results</a:t>
            </a:r>
            <a:r>
              <a:rPr lang="en-US" altLang="zh-CN" baseline="0" dirty="0" smtClean="0"/>
              <a:t> through </a:t>
            </a:r>
            <a:r>
              <a:rPr lang="en-US" altLang="zh-CN" dirty="0" smtClean="0"/>
              <a:t>observations</a:t>
            </a:r>
            <a:r>
              <a:rPr lang="en-US" altLang="zh-CN" dirty="0" smtClean="0"/>
              <a:t>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D6D396-DEBB-4C62-A9DD-B814AF2CF0A4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4303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8633-72E3-4DAF-8011-0838944D3963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E70B-342A-4E2B-B34E-298DB8E1B7A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6675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8633-72E3-4DAF-8011-0838944D3963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E70B-342A-4E2B-B34E-298DB8E1B7A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7952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8633-72E3-4DAF-8011-0838944D3963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E70B-342A-4E2B-B34E-298DB8E1B7A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4662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8633-72E3-4DAF-8011-0838944D3963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E70B-342A-4E2B-B34E-298DB8E1B7A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7509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8633-72E3-4DAF-8011-0838944D3963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E70B-342A-4E2B-B34E-298DB8E1B7A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5513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8633-72E3-4DAF-8011-0838944D3963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E70B-342A-4E2B-B34E-298DB8E1B7A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579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8633-72E3-4DAF-8011-0838944D3963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E70B-342A-4E2B-B34E-298DB8E1B7A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775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8633-72E3-4DAF-8011-0838944D3963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E70B-342A-4E2B-B34E-298DB8E1B7A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646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8633-72E3-4DAF-8011-0838944D3963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E70B-342A-4E2B-B34E-298DB8E1B7A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2213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8633-72E3-4DAF-8011-0838944D3963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E70B-342A-4E2B-B34E-298DB8E1B7A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543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8633-72E3-4DAF-8011-0838944D3963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E70B-342A-4E2B-B34E-298DB8E1B7A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5189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D8633-72E3-4DAF-8011-0838944D3963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BE70B-342A-4E2B-B34E-298DB8E1B7A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6559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72029" y="1476260"/>
            <a:ext cx="11059896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3200" dirty="0" smtClean="0">
                <a:latin typeface="Adobe Caslon Pro Bold" panose="0205070206050A020403" pitchFamily="18" charset="0"/>
              </a:rPr>
              <a:t>Traditional way of uncertainty assessment:</a:t>
            </a:r>
          </a:p>
          <a:p>
            <a:r>
              <a:rPr lang="en-US" altLang="zh-CN" sz="2800" dirty="0" smtClean="0">
                <a:solidFill>
                  <a:schemeClr val="accent1"/>
                </a:solidFill>
                <a:latin typeface="Adobe Caslon Pro Bold" panose="0205070206050A020403" pitchFamily="18" charset="0"/>
              </a:rPr>
              <a:t>       Multi-model “diversity” in </a:t>
            </a:r>
            <a:r>
              <a:rPr lang="en-US" altLang="zh-CN" sz="2800" dirty="0">
                <a:solidFill>
                  <a:schemeClr val="accent1"/>
                </a:solidFill>
                <a:latin typeface="Adobe Caslon Pro Bold" panose="0205070206050A020403" pitchFamily="18" charset="0"/>
              </a:rPr>
              <a:t>direct </a:t>
            </a:r>
            <a:r>
              <a:rPr lang="en-US" altLang="zh-CN" sz="2800" dirty="0" smtClean="0">
                <a:solidFill>
                  <a:schemeClr val="accent1"/>
                </a:solidFill>
                <a:latin typeface="Adobe Caslon Pro Bold" panose="0205070206050A020403" pitchFamily="18" charset="0"/>
              </a:rPr>
              <a:t>aerosol radiative forcing (DARF)</a:t>
            </a:r>
          </a:p>
          <a:p>
            <a:endParaRPr lang="en-US" altLang="zh-CN" sz="2800" dirty="0" smtClean="0">
              <a:solidFill>
                <a:schemeClr val="accent1"/>
              </a:solidFill>
              <a:latin typeface="Adobe Caslon Pro Bold" panose="0205070206050A020403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3200" dirty="0">
                <a:latin typeface="Adobe Caslon Pro Bold" panose="0205070206050A020403" pitchFamily="18" charset="0"/>
              </a:rPr>
              <a:t>Gap between model-based &amp; observation-based uncertainty </a:t>
            </a:r>
            <a:r>
              <a:rPr lang="en-US" altLang="zh-CN" sz="3200" dirty="0" smtClean="0">
                <a:latin typeface="Adobe Caslon Pro Bold" panose="0205070206050A020403" pitchFamily="18" charset="0"/>
              </a:rPr>
              <a:t>:</a:t>
            </a:r>
            <a:r>
              <a:rPr lang="en-US" altLang="zh-CN" sz="2800" dirty="0" smtClean="0">
                <a:latin typeface="Adobe Caslon Pro Bold" panose="0205070206050A020403" pitchFamily="18" charset="0"/>
              </a:rPr>
              <a:t> </a:t>
            </a:r>
          </a:p>
          <a:p>
            <a:r>
              <a:rPr lang="en-US" altLang="zh-CN" sz="2400" dirty="0">
                <a:latin typeface="Adobe Caslon Pro Bold" panose="0205070206050A020403" pitchFamily="18" charset="0"/>
              </a:rPr>
              <a:t> </a:t>
            </a:r>
            <a:r>
              <a:rPr lang="en-US" altLang="zh-CN" sz="2400" dirty="0" smtClean="0">
                <a:latin typeface="Adobe Caslon Pro Bold" panose="0205070206050A020403" pitchFamily="18" charset="0"/>
              </a:rPr>
              <a:t>      </a:t>
            </a:r>
            <a:r>
              <a:rPr lang="en-US" altLang="zh-CN" sz="2800" dirty="0" smtClean="0">
                <a:solidFill>
                  <a:schemeClr val="accent1"/>
                </a:solidFill>
                <a:latin typeface="Adobe Caslon Pro Bold" panose="0205070206050A020403" pitchFamily="18" charset="0"/>
              </a:rPr>
              <a:t>Model underestimate</a:t>
            </a:r>
          </a:p>
          <a:p>
            <a:endParaRPr lang="en-US" altLang="zh-CN" sz="2800" dirty="0" smtClean="0">
              <a:solidFill>
                <a:schemeClr val="accent1"/>
              </a:solidFill>
              <a:latin typeface="Adobe Caslon Pro Bold" panose="0205070206050A020403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3200" dirty="0" smtClean="0">
                <a:solidFill>
                  <a:prstClr val="black"/>
                </a:solidFill>
                <a:latin typeface="Adobe Caslon Pro Bold" panose="0205070206050A020403" pitchFamily="18" charset="0"/>
              </a:rPr>
              <a:t>Improvement:</a:t>
            </a:r>
            <a:r>
              <a:rPr lang="en-US" altLang="zh-CN" sz="2800" dirty="0" smtClean="0">
                <a:solidFill>
                  <a:prstClr val="black"/>
                </a:solidFill>
                <a:latin typeface="Adobe Caslon Pro Bold" panose="0205070206050A020403" pitchFamily="18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p"/>
            </a:pPr>
            <a:r>
              <a:rPr lang="en-US" altLang="zh-CN" sz="2800" dirty="0" smtClean="0">
                <a:solidFill>
                  <a:schemeClr val="accent1"/>
                </a:solidFill>
                <a:latin typeface="Adobe Caslon Pro Bold" panose="0205070206050A020403" pitchFamily="18" charset="0"/>
              </a:rPr>
              <a:t>Understanding: </a:t>
            </a:r>
            <a:r>
              <a:rPr lang="en-US" altLang="zh-CN" sz="2800" dirty="0" smtClean="0">
                <a:solidFill>
                  <a:schemeClr val="accent1"/>
                </a:solidFill>
                <a:latin typeface="Adobe Caslon Pro Bold" panose="0205070206050A020403" pitchFamily="18" charset="0"/>
              </a:rPr>
              <a:t>Uncertainties </a:t>
            </a:r>
            <a:r>
              <a:rPr lang="en-US" altLang="zh-CN" sz="2800" dirty="0" smtClean="0">
                <a:solidFill>
                  <a:schemeClr val="accent1"/>
                </a:solidFill>
                <a:latin typeface="Adobe Caslon Pro Bold" panose="0205070206050A020403" pitchFamily="18" charset="0"/>
              </a:rPr>
              <a:t>in sub-model </a:t>
            </a:r>
          </a:p>
          <a:p>
            <a:pPr marL="457200" indent="-457200">
              <a:buFont typeface="Wingdings" panose="05000000000000000000" pitchFamily="2" charset="2"/>
              <a:buChar char="p"/>
            </a:pPr>
            <a:r>
              <a:rPr lang="en-US" altLang="zh-CN" sz="2800" dirty="0" smtClean="0">
                <a:solidFill>
                  <a:schemeClr val="accent1"/>
                </a:solidFill>
                <a:latin typeface="Adobe Caslon Pro Bold" panose="0205070206050A020403" pitchFamily="18" charset="0"/>
              </a:rPr>
              <a:t>Alternative approach: derive DARF from other modelled parameters</a:t>
            </a:r>
          </a:p>
          <a:p>
            <a:pPr marL="457200" lvl="0" indent="-457200">
              <a:buFont typeface="Wingdings" panose="05000000000000000000" pitchFamily="2" charset="2"/>
              <a:buChar char="p"/>
            </a:pPr>
            <a:endParaRPr lang="en-US" altLang="zh-CN" sz="2800" dirty="0" smtClean="0">
              <a:solidFill>
                <a:prstClr val="black"/>
              </a:solidFill>
              <a:latin typeface="Adobe Caslon Pro Bold" panose="0205070206050A020403" pitchFamily="18" charset="0"/>
            </a:endParaRPr>
          </a:p>
          <a:p>
            <a:pPr lvl="0"/>
            <a:endParaRPr lang="en-US" altLang="zh-CN" sz="2800" dirty="0">
              <a:solidFill>
                <a:prstClr val="black"/>
              </a:solidFill>
              <a:latin typeface="Adobe Caslon Pro Bold" panose="0205070206050A020403" pitchFamily="18" charset="0"/>
            </a:endParaRPr>
          </a:p>
          <a:p>
            <a:endParaRPr lang="en-US" altLang="zh-CN" sz="2800" dirty="0" smtClean="0">
              <a:solidFill>
                <a:schemeClr val="accent1"/>
              </a:solidFill>
            </a:endParaRPr>
          </a:p>
          <a:p>
            <a:endParaRPr lang="en-US" altLang="zh-CN" sz="2800" dirty="0">
              <a:solidFill>
                <a:schemeClr val="accent1"/>
              </a:solidFill>
            </a:endParaRPr>
          </a:p>
          <a:p>
            <a:endParaRPr lang="en-US" altLang="zh-CN" sz="2400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605927" y="572877"/>
            <a:ext cx="118321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atin typeface="Arial Black" panose="020B0A04020102020204" pitchFamily="34" charset="0"/>
              </a:rPr>
              <a:t>Understand &amp; Assess DARF model uncertainty:</a:t>
            </a:r>
            <a:endParaRPr lang="zh-CN" altLang="en-US" sz="32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45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50600" y="534185"/>
            <a:ext cx="73472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p"/>
            </a:pPr>
            <a:r>
              <a:rPr lang="en-US" altLang="zh-CN" sz="3200" dirty="0" smtClean="0">
                <a:solidFill>
                  <a:schemeClr val="accent1">
                    <a:lumMod val="50000"/>
                  </a:schemeClr>
                </a:solidFill>
                <a:latin typeface="Adobe Caslon Pro Bold" panose="0205070206050A020403" pitchFamily="18" charset="0"/>
              </a:rPr>
              <a:t>Significant </a:t>
            </a:r>
            <a:r>
              <a:rPr lang="en-US" altLang="zh-CN" sz="3200" dirty="0">
                <a:solidFill>
                  <a:schemeClr val="accent1">
                    <a:lumMod val="50000"/>
                  </a:schemeClr>
                </a:solidFill>
                <a:latin typeface="Adobe Caslon Pro Bold" panose="0205070206050A020403" pitchFamily="18" charset="0"/>
              </a:rPr>
              <a:t>uncertainties in sub-model 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270" y="1063923"/>
            <a:ext cx="5068045" cy="5162043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078899" y="6225966"/>
            <a:ext cx="25203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dobe Caslon Pro Bold" panose="0205070206050A020403" pitchFamily="18" charset="0"/>
              </a:rPr>
              <a:t>Stier et al., ACP, 2013</a:t>
            </a:r>
          </a:p>
        </p:txBody>
      </p:sp>
      <p:sp>
        <p:nvSpPr>
          <p:cNvPr id="7" name="矩形 6"/>
          <p:cNvSpPr/>
          <p:nvPr/>
        </p:nvSpPr>
        <p:spPr>
          <a:xfrm>
            <a:off x="1078899" y="4318612"/>
            <a:ext cx="2975308" cy="83728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5118938" y="1648698"/>
            <a:ext cx="685716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Adobe Caslon Pro Bold" panose="0205070206050A020403" pitchFamily="18" charset="0"/>
              </a:rPr>
              <a:t>Isolate host model uncertainty from aerosol </a:t>
            </a:r>
            <a:r>
              <a:rPr lang="en-US" altLang="zh-CN" sz="2800" dirty="0" smtClean="0">
                <a:latin typeface="Adobe Caslon Pro Bold" panose="0205070206050A020403" pitchFamily="18" charset="0"/>
              </a:rPr>
              <a:t>uncertainty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2400" dirty="0" smtClean="0">
                <a:solidFill>
                  <a:schemeClr val="accent1">
                    <a:lumMod val="50000"/>
                  </a:schemeClr>
                </a:solidFill>
              </a:rPr>
              <a:t>Great diversity in host model parameters, </a:t>
            </a:r>
          </a:p>
          <a:p>
            <a:r>
              <a:rPr lang="en-US" altLang="zh-CN" sz="2400" dirty="0" smtClean="0">
                <a:solidFill>
                  <a:schemeClr val="accent1">
                    <a:lumMod val="50000"/>
                  </a:schemeClr>
                </a:solidFill>
              </a:rPr>
              <a:t>      global mean inter-model RSD:</a:t>
            </a:r>
          </a:p>
          <a:p>
            <a:r>
              <a:rPr lang="en-US" altLang="zh-CN" sz="2400" dirty="0" smtClean="0">
                <a:solidFill>
                  <a:schemeClr val="accent1">
                    <a:lumMod val="50000"/>
                  </a:schemeClr>
                </a:solidFill>
              </a:rPr>
              <a:t>      surface albedos (4%) and cloud fraction(9%)</a:t>
            </a:r>
          </a:p>
          <a:p>
            <a:endParaRPr lang="en-US" altLang="zh-CN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chemeClr val="accent1">
                    <a:lumMod val="50000"/>
                  </a:schemeClr>
                </a:solidFill>
              </a:rPr>
              <a:t>Consistent improvement of the physics underlying host model components </a:t>
            </a:r>
          </a:p>
          <a:p>
            <a:endParaRPr lang="en-US" altLang="zh-CN" sz="2400" dirty="0" smtClean="0">
              <a:solidFill>
                <a:schemeClr val="accent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chemeClr val="accent1">
                    <a:lumMod val="50000"/>
                  </a:schemeClr>
                </a:solidFill>
              </a:rPr>
              <a:t>Uncertainties in other processes</a:t>
            </a:r>
          </a:p>
          <a:p>
            <a:endParaRPr lang="en-US" altLang="zh-CN" sz="2800" dirty="0">
              <a:latin typeface="Adobe Caslon Pro Bold" panose="0205070206050A020403" pitchFamily="18" charset="0"/>
            </a:endParaRPr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1444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838200" y="419885"/>
            <a:ext cx="8684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p"/>
            </a:pPr>
            <a:r>
              <a:rPr lang="en-US" altLang="zh-CN" sz="3200" dirty="0" smtClean="0">
                <a:solidFill>
                  <a:schemeClr val="accent1">
                    <a:lumMod val="50000"/>
                  </a:schemeClr>
                </a:solidFill>
                <a:latin typeface="Adobe Caslon Pro Bold" panose="0205070206050A020403" pitchFamily="18" charset="0"/>
              </a:rPr>
              <a:t>Derive </a:t>
            </a:r>
            <a:r>
              <a:rPr lang="en-US" altLang="zh-CN" sz="3200" dirty="0">
                <a:solidFill>
                  <a:schemeClr val="accent1">
                    <a:lumMod val="50000"/>
                  </a:schemeClr>
                </a:solidFill>
                <a:latin typeface="Adobe Caslon Pro Bold" panose="0205070206050A020403" pitchFamily="18" charset="0"/>
              </a:rPr>
              <a:t>DARF from other modelled parameters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585248" y="2134960"/>
            <a:ext cx="5128318" cy="1537557"/>
            <a:chOff x="5585248" y="1004660"/>
            <a:chExt cx="5128318" cy="153755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文本框 4"/>
                <p:cNvSpPr txBox="1"/>
                <p:nvPr/>
              </p:nvSpPr>
              <p:spPr>
                <a:xfrm>
                  <a:off x="5585248" y="1004660"/>
                  <a:ext cx="4804560" cy="88928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𝐷𝐴𝑅𝐹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acc>
                              <m:accPr>
                                <m:chr m:val="̅"/>
                                <m:ctrlPr>
                                  <a:rPr lang="en-US" altLang="zh-CN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zh-CN" sz="2800" b="0" i="1" smtClean="0">
                                    <a:latin typeface="Cambria Math" panose="02040503050406030204" pitchFamily="18" charset="0"/>
                                  </a:rPr>
                                  <m:t>𝐷𝐴𝑅𝐹</m:t>
                                </m:r>
                              </m:e>
                            </m:acc>
                          </m:num>
                          <m:den>
                            <m:acc>
                              <m:accPr>
                                <m:chr m:val="̅"/>
                                <m:ctrlPr>
                                  <a:rPr lang="en-US" altLang="zh-CN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zh-CN" sz="2800" b="0" i="1" smtClean="0">
                                    <a:latin typeface="Cambria Math" panose="02040503050406030204" pitchFamily="18" charset="0"/>
                                  </a:rPr>
                                  <m:t>𝐴𝑂𝐷</m:t>
                                </m:r>
                              </m:e>
                            </m:acc>
                          </m:den>
                        </m:f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f>
                          <m:fPr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acc>
                              <m:accPr>
                                <m:chr m:val="̅"/>
                                <m:ctrlPr>
                                  <a:rPr lang="en-US" altLang="zh-CN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zh-CN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𝐴𝑂𝐷</m:t>
                                </m:r>
                              </m:e>
                            </m:acc>
                          </m:num>
                          <m:den>
                            <m:acc>
                              <m:accPr>
                                <m:chr m:val="̅"/>
                                <m:ctrlPr>
                                  <a:rPr lang="en-US" altLang="zh-CN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zh-CN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𝐵𝑑</m:t>
                                </m:r>
                              </m:e>
                            </m:acc>
                          </m:den>
                        </m:f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acc>
                          <m:accPr>
                            <m:chr m:val="̅"/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𝐵𝑑</m:t>
                            </m:r>
                          </m:e>
                        </m:acc>
                      </m:oMath>
                    </m:oMathPara>
                  </a14:m>
                  <a:endParaRPr lang="zh-CN" altLang="en-US" sz="2800" dirty="0"/>
                </a:p>
              </p:txBody>
            </p:sp>
          </mc:Choice>
          <mc:Fallback xmlns="">
            <p:sp>
              <p:nvSpPr>
                <p:cNvPr id="5" name="文本框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85248" y="1004660"/>
                  <a:ext cx="4804560" cy="88928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文本框 5"/>
                <p:cNvSpPr txBox="1"/>
                <p:nvPr/>
              </p:nvSpPr>
              <p:spPr>
                <a:xfrm>
                  <a:off x="6838274" y="2101840"/>
                  <a:ext cx="3875292" cy="4403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𝑁𝑅𝐹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𝑒𝑥𝑡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𝑐𝑜𝑓𝑓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acc>
                          <m:accPr>
                            <m:chr m:val="̅"/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𝐵𝑑</m:t>
                            </m:r>
                          </m:e>
                        </m:acc>
                      </m:oMath>
                    </m:oMathPara>
                  </a14:m>
                  <a:endParaRPr lang="zh-CN" altLang="en-US" dirty="0"/>
                </a:p>
              </p:txBody>
            </p:sp>
          </mc:Choice>
          <mc:Fallback xmlns="">
            <p:sp>
              <p:nvSpPr>
                <p:cNvPr id="6" name="文本框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8274" y="2101840"/>
                  <a:ext cx="3875292" cy="440377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8" name="图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0898" y="1192213"/>
            <a:ext cx="3654002" cy="4273734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1827714" y="5768766"/>
            <a:ext cx="30385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dobe Caslon Pro Bold" panose="0205070206050A020403" pitchFamily="18" charset="0"/>
              </a:rPr>
              <a:t>S</a:t>
            </a:r>
            <a:r>
              <a:rPr lang="en-US" altLang="zh-CN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dobe Caslon Pro Bold" panose="0205070206050A020403" pitchFamily="18" charset="0"/>
              </a:rPr>
              <a:t>amset</a:t>
            </a:r>
            <a:r>
              <a:rPr lang="zh-CN" alt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dobe Caslon Pro Bold" panose="0205070206050A020403" pitchFamily="18" charset="0"/>
              </a:rPr>
              <a:t> </a:t>
            </a:r>
            <a:r>
              <a:rPr lang="zh-CN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dobe Caslon Pro Bold" panose="0205070206050A020403" pitchFamily="18" charset="0"/>
              </a:rPr>
              <a:t>et al., </a:t>
            </a:r>
            <a:r>
              <a:rPr lang="en-US" altLang="zh-CN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dobe Caslon Pro Bold" panose="0205070206050A020403" pitchFamily="18" charset="0"/>
              </a:rPr>
              <a:t>Nature</a:t>
            </a:r>
            <a:r>
              <a:rPr lang="zh-CN" alt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dobe Caslon Pro Bold" panose="0205070206050A020403" pitchFamily="18" charset="0"/>
              </a:rPr>
              <a:t>, 201</a:t>
            </a:r>
            <a:r>
              <a:rPr lang="en-US" altLang="zh-CN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dobe Caslon Pro Bold" panose="0205070206050A020403" pitchFamily="18" charset="0"/>
              </a:rPr>
              <a:t>4</a:t>
            </a:r>
            <a:endParaRPr lang="zh-CN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585248" y="4173114"/>
            <a:ext cx="6421310" cy="21852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2400" dirty="0">
                <a:latin typeface="Adobe Caslon Pro Bold" panose="0205070206050A020403" pitchFamily="18" charset="0"/>
              </a:rPr>
              <a:t>S</a:t>
            </a:r>
            <a:r>
              <a:rPr lang="zh-CN" altLang="en-US" sz="2400" dirty="0" smtClean="0">
                <a:latin typeface="Adobe Caslon Pro Bold" panose="0205070206050A020403" pitchFamily="18" charset="0"/>
              </a:rPr>
              <a:t>ignificantly </a:t>
            </a:r>
            <a:r>
              <a:rPr lang="zh-CN" altLang="en-US" sz="2400" dirty="0">
                <a:latin typeface="Adobe Caslon Pro Bold" panose="0205070206050A020403" pitchFamily="18" charset="0"/>
              </a:rPr>
              <a:t>larger uncertainty </a:t>
            </a:r>
            <a:r>
              <a:rPr lang="zh-CN" altLang="en-US" sz="2400" dirty="0" smtClean="0">
                <a:latin typeface="Adobe Caslon Pro Bold" panose="0205070206050A020403" pitchFamily="18" charset="0"/>
              </a:rPr>
              <a:t>range</a:t>
            </a:r>
            <a:r>
              <a:rPr lang="en-US" altLang="zh-CN" sz="2400" dirty="0" smtClean="0">
                <a:latin typeface="Adobe Caslon Pro Bold" panose="0205070206050A020403" pitchFamily="18" charset="0"/>
              </a:rPr>
              <a:t>: </a:t>
            </a:r>
          </a:p>
          <a:p>
            <a:r>
              <a:rPr lang="en-US" altLang="zh-CN" sz="2400" dirty="0">
                <a:latin typeface="Adobe Caslon Pro Bold" panose="0205070206050A020403" pitchFamily="18" charset="0"/>
              </a:rPr>
              <a:t>close to observation-based </a:t>
            </a:r>
            <a:r>
              <a:rPr lang="en-US" altLang="zh-CN" sz="2400" dirty="0" smtClean="0">
                <a:latin typeface="Adobe Caslon Pro Bold" panose="0205070206050A020403" pitchFamily="18" charset="0"/>
              </a:rPr>
              <a:t>uncertainty estimates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zh-CN" sz="2400" dirty="0">
              <a:latin typeface="Adobe Caslon Pro Bold" panose="0205070206050A020403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2400" dirty="0" smtClean="0">
                <a:latin typeface="Adobe Caslon Pro Bold" panose="0205070206050A020403" pitchFamily="18" charset="0"/>
              </a:rPr>
              <a:t>Further work: </a:t>
            </a:r>
          </a:p>
          <a:p>
            <a:pPr marL="342900" indent="-342900">
              <a:buFont typeface="Wingdings" panose="05000000000000000000" pitchFamily="2" charset="2"/>
              <a:buChar char="p"/>
            </a:pPr>
            <a:r>
              <a:rPr lang="en-US" altLang="zh-CN" sz="2000" dirty="0" smtClean="0">
                <a:solidFill>
                  <a:schemeClr val="accent1">
                    <a:lumMod val="50000"/>
                  </a:schemeClr>
                </a:solidFill>
                <a:latin typeface="Adobe Caslon Pro Bold" panose="0205070206050A020403" pitchFamily="18" charset="0"/>
              </a:rPr>
              <a:t>statistical emulation vs. physical process</a:t>
            </a:r>
          </a:p>
          <a:p>
            <a:pPr marL="342900" indent="-342900">
              <a:buFont typeface="Wingdings" panose="05000000000000000000" pitchFamily="2" charset="2"/>
              <a:buChar char="p"/>
            </a:pPr>
            <a:r>
              <a:rPr lang="en-US" altLang="zh-CN" sz="2000" dirty="0" smtClean="0">
                <a:solidFill>
                  <a:schemeClr val="accent1">
                    <a:lumMod val="50000"/>
                  </a:schemeClr>
                </a:solidFill>
                <a:latin typeface="Adobe Caslon Pro Bold" panose="0205070206050A020403" pitchFamily="18" charset="0"/>
              </a:rPr>
              <a:t>observation constrain</a:t>
            </a:r>
            <a:endParaRPr lang="zh-CN" altLang="en-US" sz="2000" dirty="0">
              <a:solidFill>
                <a:schemeClr val="accent1">
                  <a:lumMod val="50000"/>
                </a:schemeClr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585248" y="129765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2400" dirty="0" smtClean="0">
                <a:latin typeface="Adobe Caslon Pro Bold" panose="0205070206050A020403" pitchFamily="18" charset="0"/>
              </a:rPr>
              <a:t>Monte Carlo Technique</a:t>
            </a:r>
            <a:endParaRPr lang="zh-CN" altLang="en-US" sz="2400" dirty="0"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76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418</Words>
  <Application>Microsoft Office PowerPoint</Application>
  <PresentationFormat>宽屏</PresentationFormat>
  <Paragraphs>47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宋体</vt:lpstr>
      <vt:lpstr>Adobe Caslon Pro Bold</vt:lpstr>
      <vt:lpstr>Arial</vt:lpstr>
      <vt:lpstr>Arial Black</vt:lpstr>
      <vt:lpstr>Calibri</vt:lpstr>
      <vt:lpstr>Calibri Light</vt:lpstr>
      <vt:lpstr>Cambria Math</vt:lpstr>
      <vt:lpstr>Wingdings</vt:lpstr>
      <vt:lpstr>Office 主题</vt:lpstr>
      <vt:lpstr>PowerPoint 演示文稿</vt:lpstr>
      <vt:lpstr>PowerPoint 演示文稿</vt:lpstr>
      <vt:lpstr>PowerPoint 演示文稿</vt:lpstr>
    </vt:vector>
  </TitlesOfParts>
  <Company>HTTP://WWW.RIYE24.COM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CYL</dc:creator>
  <cp:lastModifiedBy>CYL</cp:lastModifiedBy>
  <cp:revision>28</cp:revision>
  <dcterms:created xsi:type="dcterms:W3CDTF">2014-05-10T09:33:12Z</dcterms:created>
  <dcterms:modified xsi:type="dcterms:W3CDTF">2014-05-11T07:22:21Z</dcterms:modified>
</cp:coreProperties>
</file>