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1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62B-5417-BE4A-8C56-EB07D9D35515}" type="datetimeFigureOut">
              <a:rPr lang="en-US" smtClean="0"/>
              <a:t>12-7-6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65B9-1E26-C647-BD00-F0DE03A8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
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62B-5417-BE4A-8C56-EB07D9D35515}" type="datetimeFigureOut">
              <a:rPr lang="en-US" smtClean="0"/>
              <a:t>12-7-6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65B9-1E26-C647-BD00-F0DE03A8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5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r>
              <a:rPr lang="en-US" smtClean="0"/>
              <a:t>Click to edit Master text styles
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62B-5417-BE4A-8C56-EB07D9D35515}" type="datetimeFigureOut">
              <a:rPr lang="en-US" smtClean="0"/>
              <a:t>12-7-6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65B9-1E26-C647-BD00-F0DE03A8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7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及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
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62B-5417-BE4A-8C56-EB07D9D35515}" type="datetimeFigureOut">
              <a:rPr lang="en-US" smtClean="0"/>
              <a:t>12-7-6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65B9-1E26-C647-BD00-F0DE03A8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3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片段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
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62B-5417-BE4A-8C56-EB07D9D35515}" type="datetimeFigureOut">
              <a:rPr lang="en-US" smtClean="0"/>
              <a:t>12-7-6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65B9-1E26-C647-BD00-F0DE03A8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9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
第二等级
第三等级
第四等级
第五等级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
第二等级
第三等级
第四等级
第五等级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62B-5417-BE4A-8C56-EB07D9D35515}" type="datetimeFigureOut">
              <a:rPr lang="en-US" smtClean="0"/>
              <a:t>12-7-6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65B9-1E26-C647-BD00-F0DE03A8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对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
第二等级
第三等级
第四等级
第五等级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
第二等级
第三等级
第四等级
第五等级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
第二等级
第三等级
第四等级
第五等级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
第二等级
第三等级
第四等级
第五等级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62B-5417-BE4A-8C56-EB07D9D35515}" type="datetimeFigureOut">
              <a:rPr lang="en-US" smtClean="0"/>
              <a:t>12-7-6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65B9-1E26-C647-BD00-F0DE03A8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4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62B-5417-BE4A-8C56-EB07D9D35515}" type="datetimeFigureOut">
              <a:rPr lang="en-US" smtClean="0"/>
              <a:t>12-7-6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65B9-1E26-C647-BD00-F0DE03A8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62B-5417-BE4A-8C56-EB07D9D35515}" type="datetimeFigureOut">
              <a:rPr lang="en-US" smtClean="0"/>
              <a:t>12-7-6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65B9-1E26-C647-BD00-F0DE03A8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4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带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
第二等级
第三等级
第四等级
第五等级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
第二等级
第三等级
第四等级
第五等级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62B-5417-BE4A-8C56-EB07D9D35515}" type="datetimeFigureOut">
              <a:rPr lang="en-US" smtClean="0"/>
              <a:t>12-7-6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65B9-1E26-C647-BD00-F0DE03A8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3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带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
第二等级
第三等级
第四等级
第五等级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62B-5417-BE4A-8C56-EB07D9D35515}" type="datetimeFigureOut">
              <a:rPr lang="en-US" smtClean="0"/>
              <a:t>12-7-6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65B9-1E26-C647-BD00-F0DE03A8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6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
第二等级
第三等级
第四等级
第五等级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262B-5417-BE4A-8C56-EB07D9D35515}" type="datetimeFigureOut">
              <a:rPr lang="en-US" smtClean="0"/>
              <a:t>12-7-6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65B9-1E26-C647-BD00-F0DE03A8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9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Using </a:t>
            </a:r>
            <a:r>
              <a:rPr lang="en-US" sz="3600" dirty="0" smtClean="0"/>
              <a:t>tree ring databases </a:t>
            </a:r>
            <a:r>
              <a:rPr lang="en-US" sz="3600" dirty="0"/>
              <a:t>to evaluate regional climate drivers of productivity variability in </a:t>
            </a:r>
            <a:r>
              <a:rPr lang="en-US" sz="3600" dirty="0" smtClean="0"/>
              <a:t>ORCHIDEE-FM model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44196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de-CH" altLang="zh-CN" sz="1800" dirty="0" smtClean="0">
                <a:solidFill>
                  <a:srgbClr val="320E04"/>
                </a:solidFill>
              </a:rPr>
              <a:t>Kun Tan</a:t>
            </a:r>
            <a:r>
              <a:rPr lang="de-CH" altLang="zh-CN" sz="1800" baseline="30000" dirty="0" smtClean="0">
                <a:solidFill>
                  <a:srgbClr val="320E04"/>
                </a:solidFill>
              </a:rPr>
              <a:t>1</a:t>
            </a:r>
            <a:r>
              <a:rPr lang="de-CH" altLang="zh-CN" sz="1800" dirty="0" smtClean="0">
                <a:solidFill>
                  <a:srgbClr val="320E04"/>
                </a:solidFill>
              </a:rPr>
              <a:t>, </a:t>
            </a:r>
            <a:r>
              <a:rPr lang="de-CH" sz="1800" dirty="0" smtClean="0">
                <a:solidFill>
                  <a:srgbClr val="320E04"/>
                </a:solidFill>
              </a:rPr>
              <a:t>Flurin Babst</a:t>
            </a:r>
            <a:r>
              <a:rPr lang="de-CH" altLang="zh-CN" sz="1800" baseline="30000" dirty="0" smtClean="0">
                <a:solidFill>
                  <a:srgbClr val="320E04"/>
                </a:solidFill>
              </a:rPr>
              <a:t>2</a:t>
            </a:r>
            <a:r>
              <a:rPr lang="de-CH" sz="1800" dirty="0" smtClean="0">
                <a:solidFill>
                  <a:srgbClr val="320E04"/>
                </a:solidFill>
              </a:rPr>
              <a:t>,</a:t>
            </a:r>
            <a:r>
              <a:rPr lang="de-CH" altLang="zh-CN" sz="1800" dirty="0" smtClean="0">
                <a:solidFill>
                  <a:srgbClr val="320E04"/>
                </a:solidFill>
              </a:rPr>
              <a:t> Ben Poulter</a:t>
            </a:r>
            <a:r>
              <a:rPr lang="de-CH" altLang="zh-CN" sz="1800" baseline="30000" dirty="0" smtClean="0">
                <a:solidFill>
                  <a:srgbClr val="320E04"/>
                </a:solidFill>
              </a:rPr>
              <a:t>1</a:t>
            </a:r>
            <a:r>
              <a:rPr lang="de-CH" altLang="zh-CN" sz="1800" dirty="0" smtClean="0">
                <a:solidFill>
                  <a:srgbClr val="320E04"/>
                </a:solidFill>
              </a:rPr>
              <a:t>, </a:t>
            </a:r>
            <a:r>
              <a:rPr lang="de-CH" sz="1800" dirty="0" smtClean="0">
                <a:solidFill>
                  <a:srgbClr val="320E04"/>
                </a:solidFill>
              </a:rPr>
              <a:t>Philippe Ciais</a:t>
            </a:r>
            <a:r>
              <a:rPr lang="de-CH" altLang="zh-CN" sz="1800" baseline="30000" dirty="0" smtClean="0">
                <a:solidFill>
                  <a:srgbClr val="320E04"/>
                </a:solidFill>
              </a:rPr>
              <a:t>1</a:t>
            </a:r>
            <a:r>
              <a:rPr lang="de-CH" sz="1800" dirty="0" smtClean="0">
                <a:solidFill>
                  <a:srgbClr val="320E04"/>
                </a:solidFill>
              </a:rPr>
              <a:t>, David Frank</a:t>
            </a:r>
            <a:r>
              <a:rPr lang="de-CH" altLang="zh-CN" sz="1800" baseline="30000" dirty="0" smtClean="0">
                <a:solidFill>
                  <a:srgbClr val="320E04"/>
                </a:solidFill>
              </a:rPr>
              <a:t>2</a:t>
            </a:r>
            <a:r>
              <a:rPr lang="de-CH" altLang="zh-CN" sz="1800" dirty="0">
                <a:solidFill>
                  <a:srgbClr val="320E04"/>
                </a:solidFill>
              </a:rPr>
              <a:t>, T</a:t>
            </a:r>
            <a:r>
              <a:rPr lang="de-CH" sz="1800" dirty="0">
                <a:solidFill>
                  <a:srgbClr val="320E04"/>
                </a:solidFill>
              </a:rPr>
              <a:t>homas</a:t>
            </a:r>
            <a:r>
              <a:rPr lang="de-CH" altLang="zh-CN" sz="1800" dirty="0">
                <a:solidFill>
                  <a:srgbClr val="320E04"/>
                </a:solidFill>
              </a:rPr>
              <a:t> </a:t>
            </a:r>
            <a:r>
              <a:rPr lang="de-CH" sz="1800" dirty="0">
                <a:solidFill>
                  <a:srgbClr val="320E04"/>
                </a:solidFill>
              </a:rPr>
              <a:t>Launois</a:t>
            </a:r>
            <a:r>
              <a:rPr lang="de-CH" altLang="zh-CN" sz="1800" baseline="30000" dirty="0" smtClean="0">
                <a:solidFill>
                  <a:srgbClr val="320E04"/>
                </a:solidFill>
              </a:rPr>
              <a:t>1</a:t>
            </a:r>
            <a:r>
              <a:rPr lang="de-CH" altLang="zh-CN" sz="1800" dirty="0">
                <a:solidFill>
                  <a:srgbClr val="320E04"/>
                </a:solidFill>
              </a:rPr>
              <a:t>, </a:t>
            </a:r>
            <a:r>
              <a:rPr lang="de-CH" sz="1800" dirty="0">
                <a:solidFill>
                  <a:srgbClr val="320E04"/>
                </a:solidFill>
              </a:rPr>
              <a:t>Valentin </a:t>
            </a:r>
            <a:r>
              <a:rPr lang="de-CH" sz="1800" dirty="0" smtClean="0">
                <a:solidFill>
                  <a:srgbClr val="320E04"/>
                </a:solidFill>
              </a:rPr>
              <a:t>Bellassen</a:t>
            </a:r>
            <a:r>
              <a:rPr lang="de-CH" altLang="zh-CN" sz="1800" baseline="30000" dirty="0" smtClean="0">
                <a:solidFill>
                  <a:srgbClr val="320E04"/>
                </a:solidFill>
              </a:rPr>
              <a:t>1</a:t>
            </a:r>
            <a:endParaRPr lang="en-US" altLang="zh-CN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03350" y="5526088"/>
            <a:ext cx="7550150" cy="493712"/>
          </a:xfrm>
          <a:prstGeom prst="rect">
            <a:avLst/>
          </a:prstGeom>
        </p:spPr>
        <p:txBody>
          <a:bodyPr tIns="0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1400" baseline="30000" dirty="0">
                <a:latin typeface="Gill Sans MT" charset="0"/>
              </a:rPr>
              <a:t>1</a:t>
            </a:r>
            <a:r>
              <a:rPr lang="en-US" sz="1400" i="1" dirty="0"/>
              <a:t> </a:t>
            </a:r>
            <a:r>
              <a:rPr lang="en-US" sz="1400" i="1" dirty="0">
                <a:latin typeface="Gill Sans MT" charset="0"/>
              </a:rPr>
              <a:t>LSCE, Lab. des Sciences du Climat et de l’Environnement, Gif sur Yvette Cedex, France</a:t>
            </a:r>
            <a:endParaRPr lang="en-US" altLang="zh-CN" sz="1400" i="1" dirty="0">
              <a:latin typeface="Gill Sans MT" charset="0"/>
            </a:endParaRPr>
          </a:p>
          <a:p>
            <a:r>
              <a:rPr lang="en-US" altLang="zh-CN" sz="1400" baseline="30000" dirty="0">
                <a:latin typeface="Gill Sans MT" charset="0"/>
              </a:rPr>
              <a:t>2</a:t>
            </a:r>
            <a:r>
              <a:rPr lang="en-US" sz="1400" i="1" dirty="0">
                <a:latin typeface="Gill Sans MT" charset="0"/>
              </a:rPr>
              <a:t> WSL, Swiss Federal Research Institute, Birmensdorf, </a:t>
            </a:r>
            <a:r>
              <a:rPr lang="en-US" sz="1400" i="1" dirty="0" smtClean="0">
                <a:latin typeface="Gill Sans MT" charset="0"/>
              </a:rPr>
              <a:t>Switzerland</a:t>
            </a:r>
            <a:endParaRPr lang="en-US" altLang="zh-CN" sz="1400" i="1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2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Comparing tree-ring series with </a:t>
            </a:r>
            <a:r>
              <a:rPr lang="en-US" altLang="zh-CN" sz="3200" dirty="0" smtClean="0"/>
              <a:t>modeled</a:t>
            </a:r>
            <a:r>
              <a:rPr lang="en-US" sz="3200" dirty="0" smtClean="0"/>
              <a:t> NPP at 1000 sites over Europe</a:t>
            </a:r>
            <a:endParaRPr lang="en-US" sz="3200" dirty="0"/>
          </a:p>
        </p:txBody>
      </p:sp>
      <p:pic>
        <p:nvPicPr>
          <p:cNvPr id="5" name="Imag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7" y="1726203"/>
            <a:ext cx="5399405" cy="3594735"/>
          </a:xfrm>
          <a:prstGeom prst="rect">
            <a:avLst/>
          </a:prstGeom>
        </p:spPr>
      </p:pic>
      <p:sp>
        <p:nvSpPr>
          <p:cNvPr id="6" name="Zone de texte 22"/>
          <p:cNvSpPr txBox="1">
            <a:spLocks noChangeArrowheads="1"/>
          </p:cNvSpPr>
          <p:nvPr/>
        </p:nvSpPr>
        <p:spPr bwMode="auto">
          <a:xfrm>
            <a:off x="1290637" y="5496999"/>
            <a:ext cx="656272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ffectLst/>
                <a:latin typeface="Calibri"/>
                <a:ea typeface="宋体"/>
                <a:cs typeface="Times New Roman"/>
              </a:rPr>
              <a:t>Fig. </a:t>
            </a:r>
            <a:r>
              <a:rPr lang="en-US" sz="1400" dirty="0">
                <a:effectLst/>
                <a:latin typeface="Calibri"/>
                <a:ea typeface="宋体"/>
                <a:cs typeface="Times New Roman"/>
              </a:rPr>
              <a:t>Mean monthly NPP from models for the PFTs during 1920-1970</a:t>
            </a:r>
            <a:endParaRPr lang="zh-CN" sz="1100" dirty="0">
              <a:effectLst/>
              <a:latin typeface="Calibri"/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140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Comparing tree-ring series with </a:t>
            </a:r>
            <a:r>
              <a:rPr lang="en-US" altLang="zh-CN" sz="3200" dirty="0" smtClean="0"/>
              <a:t>modeled</a:t>
            </a:r>
            <a:r>
              <a:rPr lang="en-US" sz="3200" dirty="0" smtClean="0"/>
              <a:t> NPP at 1000 sites over Europe</a:t>
            </a:r>
            <a:endParaRPr lang="en-US" sz="3200" dirty="0"/>
          </a:p>
        </p:txBody>
      </p:sp>
      <p:pic>
        <p:nvPicPr>
          <p:cNvPr id="5" name="Image 2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1" y="1944169"/>
            <a:ext cx="3003974" cy="3600000"/>
          </a:xfrm>
          <a:prstGeom prst="rect">
            <a:avLst/>
          </a:prstGeom>
        </p:spPr>
      </p:pic>
      <p:pic>
        <p:nvPicPr>
          <p:cNvPr id="6" name="Image 3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74" y="1318045"/>
            <a:ext cx="3870000" cy="4644000"/>
          </a:xfrm>
          <a:prstGeom prst="rect">
            <a:avLst/>
          </a:prstGeom>
        </p:spPr>
      </p:pic>
      <p:sp>
        <p:nvSpPr>
          <p:cNvPr id="7" name="Zone de texte 30"/>
          <p:cNvSpPr txBox="1">
            <a:spLocks noChangeArrowheads="1"/>
          </p:cNvSpPr>
          <p:nvPr/>
        </p:nvSpPr>
        <p:spPr bwMode="auto">
          <a:xfrm>
            <a:off x="457200" y="5713185"/>
            <a:ext cx="8028108" cy="9607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>
                <a:effectLst/>
                <a:latin typeface="Calibri"/>
                <a:ea typeface="宋体"/>
                <a:cs typeface="Times New Roman"/>
              </a:rPr>
              <a:t>Fig. </a:t>
            </a:r>
            <a:r>
              <a:rPr lang="en-US" sz="1600" dirty="0">
                <a:effectLst/>
                <a:latin typeface="Calibri"/>
                <a:ea typeface="宋体"/>
                <a:cs typeface="Times New Roman"/>
              </a:rPr>
              <a:t>Spatial distributions of spring (MAM) and summer (JJA) temperature and precipitation anomaly, and tree ring width (TRW) anomaly and modeled annual NPP (mean ORCHIDEE modeled NPP - ORC mean NPP and mean LPJ modeled NPP - LPJ mean NPP) </a:t>
            </a:r>
            <a:r>
              <a:rPr lang="en-US" sz="1600" dirty="0" smtClean="0">
                <a:effectLst/>
                <a:latin typeface="Calibri"/>
                <a:ea typeface="宋体"/>
                <a:cs typeface="Times New Roman"/>
              </a:rPr>
              <a:t>anomaly in 1959</a:t>
            </a:r>
            <a:endParaRPr lang="zh-CN" sz="1600" dirty="0">
              <a:effectLst/>
              <a:latin typeface="Calibri"/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567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Comparing tree-ring series with </a:t>
            </a:r>
            <a:r>
              <a:rPr lang="en-US" altLang="zh-CN" sz="3200" dirty="0" smtClean="0"/>
              <a:t>modeled</a:t>
            </a:r>
            <a:r>
              <a:rPr lang="en-US" sz="3200" dirty="0" smtClean="0"/>
              <a:t> NPP at 1000 sites over Europe</a:t>
            </a:r>
            <a:endParaRPr lang="en-US" sz="3200" dirty="0"/>
          </a:p>
        </p:txBody>
      </p:sp>
      <p:pic>
        <p:nvPicPr>
          <p:cNvPr id="5" name="Image 2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5" y="1809877"/>
            <a:ext cx="3003974" cy="3600000"/>
          </a:xfrm>
          <a:prstGeom prst="rect">
            <a:avLst/>
          </a:prstGeom>
        </p:spPr>
      </p:pic>
      <p:pic>
        <p:nvPicPr>
          <p:cNvPr id="6" name="Image 3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63" y="1390618"/>
            <a:ext cx="3870000" cy="4644000"/>
          </a:xfrm>
          <a:prstGeom prst="rect">
            <a:avLst/>
          </a:prstGeom>
        </p:spPr>
      </p:pic>
      <p:sp>
        <p:nvSpPr>
          <p:cNvPr id="9" name="Zone de texte 30"/>
          <p:cNvSpPr txBox="1">
            <a:spLocks noChangeArrowheads="1"/>
          </p:cNvSpPr>
          <p:nvPr/>
        </p:nvSpPr>
        <p:spPr bwMode="auto">
          <a:xfrm>
            <a:off x="457200" y="5713185"/>
            <a:ext cx="8028108" cy="9607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>
                <a:effectLst/>
                <a:latin typeface="Calibri"/>
                <a:ea typeface="宋体"/>
                <a:cs typeface="Times New Roman"/>
              </a:rPr>
              <a:t>Fig. </a:t>
            </a:r>
            <a:r>
              <a:rPr lang="en-US" sz="1600" dirty="0">
                <a:effectLst/>
                <a:latin typeface="Calibri"/>
                <a:ea typeface="宋体"/>
                <a:cs typeface="Times New Roman"/>
              </a:rPr>
              <a:t>Spatial distributions of spring (MAM) and summer (JJA) temperature and precipitation anomaly, and tree ring width (TRW) anomaly and modeled annual NPP (mean ORCHIDEE modeled NPP - ORC mean NPP and mean LPJ modeled NPP - LPJ mean NPP) </a:t>
            </a:r>
            <a:r>
              <a:rPr lang="en-US" sz="1600" dirty="0" smtClean="0">
                <a:effectLst/>
                <a:latin typeface="Calibri"/>
                <a:ea typeface="宋体"/>
                <a:cs typeface="Times New Roman"/>
              </a:rPr>
              <a:t>anomaly in 1976</a:t>
            </a:r>
            <a:endParaRPr lang="zh-CN" sz="1600" dirty="0">
              <a:effectLst/>
              <a:latin typeface="Calibri"/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567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25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sz="2400" dirty="0" smtClean="0">
                <a:latin typeface="Calibri" charset="0"/>
              </a:rPr>
              <a:t>Conclusions</a:t>
            </a:r>
            <a:endParaRPr lang="fr-FR" sz="2400" dirty="0" smtClean="0"/>
          </a:p>
          <a:p>
            <a:r>
              <a:rPr lang="fr-FR" sz="2000" dirty="0" smtClean="0"/>
              <a:t>Models are </a:t>
            </a:r>
            <a:r>
              <a:rPr lang="fr-FR" sz="2000" dirty="0"/>
              <a:t>overly </a:t>
            </a:r>
            <a:r>
              <a:rPr lang="fr-FR" sz="2000" dirty="0" smtClean="0"/>
              <a:t>sensitive, especially to spring temperature, may come from</a:t>
            </a:r>
          </a:p>
          <a:p>
            <a:pPr lvl="1"/>
            <a:r>
              <a:rPr lang="fr-FR" sz="2000" dirty="0"/>
              <a:t>Phenology</a:t>
            </a:r>
            <a:endParaRPr lang="zh-CN" altLang="en-US" sz="2000" dirty="0"/>
          </a:p>
          <a:p>
            <a:pPr lvl="1"/>
            <a:r>
              <a:rPr lang="fr-FR" sz="2000" dirty="0"/>
              <a:t>Vcmax sensitivity to temperature in cool regions</a:t>
            </a:r>
            <a:endParaRPr lang="zh-CN" altLang="en-US" sz="2000" dirty="0"/>
          </a:p>
          <a:p>
            <a:pPr lvl="1"/>
            <a:r>
              <a:rPr lang="fr-FR" sz="2000" dirty="0"/>
              <a:t>Vcmax sensitivity to precipitation in dry regions</a:t>
            </a:r>
            <a:endParaRPr lang="zh-CN" altLang="en-US" sz="2000" dirty="0"/>
          </a:p>
          <a:p>
            <a:pPr lvl="1"/>
            <a:r>
              <a:rPr lang="fr-FR" sz="2000" dirty="0"/>
              <a:t>Over sensitive to summer water stress (deep roots, access to ground waters)</a:t>
            </a:r>
          </a:p>
          <a:p>
            <a:r>
              <a:rPr lang="fr-FR" sz="2000" dirty="0" smtClean="0"/>
              <a:t>Models could not address high </a:t>
            </a:r>
            <a:r>
              <a:rPr lang="fr-FR" sz="2000" dirty="0"/>
              <a:t>lagged correlations with previous years </a:t>
            </a:r>
            <a:r>
              <a:rPr lang="fr-FR" sz="2000" dirty="0" smtClean="0"/>
              <a:t>climate</a:t>
            </a:r>
          </a:p>
          <a:p>
            <a:r>
              <a:rPr lang="fr-FR" sz="2000" dirty="0" smtClean="0"/>
              <a:t>Seasonal plots show large difference between ORCHIDEE and LPJ for winter NPP for conifers – different lagged correlations; both ORCHIDEE and LPJ </a:t>
            </a:r>
            <a:r>
              <a:rPr lang="fr-FR" sz="2000" dirty="0"/>
              <a:t>show similar seasonal NPP, but different </a:t>
            </a:r>
            <a:r>
              <a:rPr lang="fr-FR" sz="2000" dirty="0" smtClean="0"/>
              <a:t>magnitudes for broadleaves – similar </a:t>
            </a:r>
            <a:r>
              <a:rPr lang="fr-FR" sz="2000" dirty="0"/>
              <a:t>lagged </a:t>
            </a:r>
            <a:r>
              <a:rPr lang="fr-FR" sz="2000" dirty="0" smtClean="0"/>
              <a:t>correlations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Comparing tree-ring series with </a:t>
            </a:r>
            <a:r>
              <a:rPr lang="en-US" altLang="zh-CN" sz="3200" dirty="0" smtClean="0"/>
              <a:t>modeled</a:t>
            </a:r>
            <a:r>
              <a:rPr lang="en-US" sz="3200" dirty="0" smtClean="0"/>
              <a:t> NPP at 1000 sites over Europe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85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5238"/>
            <a:ext cx="8229600" cy="1143000"/>
          </a:xfrm>
        </p:spPr>
        <p:txBody>
          <a:bodyPr/>
          <a:lstStyle/>
          <a:p>
            <a:r>
              <a:rPr lang="en-US" dirty="0" smtClean="0"/>
              <a:t>Thanks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7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/>
              <a:t>Model introduction</a:t>
            </a:r>
            <a:endParaRPr lang="en-US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484313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 typeface="Wingdings" charset="0"/>
              <a:buNone/>
            </a:pPr>
            <a:r>
              <a:rPr lang="en-US" altLang="zh-CN" sz="2400" smtClean="0"/>
              <a:t>ORCHIDEE-Forest-Management version </a:t>
            </a:r>
          </a:p>
          <a:p>
            <a:pPr marL="609600" indent="-609600">
              <a:lnSpc>
                <a:spcPct val="80000"/>
              </a:lnSpc>
              <a:buFont typeface="Wingdings" charset="0"/>
              <a:buNone/>
            </a:pPr>
            <a:r>
              <a:rPr lang="en-US" altLang="zh-CN" sz="2400" smtClean="0"/>
              <a:t>- simulate </a:t>
            </a:r>
            <a:r>
              <a:rPr lang="en-GB" altLang="zh-CN" sz="2400" smtClean="0"/>
              <a:t>individual growth of trees in an even-aged stand</a:t>
            </a:r>
          </a:p>
          <a:p>
            <a:pPr marL="609600" indent="-609600">
              <a:lnSpc>
                <a:spcPct val="80000"/>
              </a:lnSpc>
              <a:buFont typeface="Wingdings" charset="0"/>
              <a:buNone/>
            </a:pPr>
            <a:endParaRPr lang="en-GB" altLang="zh-CN" sz="800" smtClean="0"/>
          </a:p>
          <a:p>
            <a:pPr marL="609600" indent="-609600">
              <a:lnSpc>
                <a:spcPct val="80000"/>
              </a:lnSpc>
              <a:buFont typeface="Wingdings" charset="0"/>
              <a:buNone/>
            </a:pPr>
            <a:r>
              <a:rPr lang="en-GB" altLang="zh-CN" sz="2000" smtClean="0"/>
              <a:t>Specific add-ons to the standard version </a:t>
            </a:r>
            <a:endParaRPr lang="en-US" altLang="zh-CN" sz="1800" smtClean="0"/>
          </a:p>
          <a:p>
            <a:pPr marL="609600" indent="-609600">
              <a:lnSpc>
                <a:spcPct val="80000"/>
              </a:lnSpc>
              <a:spcAft>
                <a:spcPct val="20000"/>
              </a:spcAft>
            </a:pPr>
            <a:r>
              <a:rPr lang="en-GB" altLang="zh-CN" sz="2000" smtClean="0"/>
              <a:t>age-related decline NPP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</a:pPr>
            <a:r>
              <a:rPr lang="en-GB" altLang="zh-CN" sz="2000" smtClean="0"/>
              <a:t>age-related limitation of LAI in young stands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</a:pPr>
            <a:r>
              <a:rPr lang="en-GB" altLang="zh-CN" sz="2000" smtClean="0"/>
              <a:t>age-related allocation ratio between stem and coarse roots, branch mortality and coarse woody debris litter compartment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  <a:buFont typeface="Wingdings" charset="0"/>
              <a:buNone/>
            </a:pPr>
            <a:r>
              <a:rPr lang="en-GB" altLang="zh-CN" sz="2000" smtClean="0"/>
              <a:t>Forest management module (simulates three main processes)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</a:pPr>
            <a:r>
              <a:rPr lang="en-GB" altLang="zh-CN" sz="2000" smtClean="0"/>
              <a:t>Annual time step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</a:pPr>
            <a:r>
              <a:rPr lang="en-GB" altLang="zh-CN" sz="2000" smtClean="0"/>
              <a:t>Distributes the annual stand-level wood increment to individual trees (using modeled or observed increment)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</a:pPr>
            <a:r>
              <a:rPr lang="en-GB" altLang="zh-CN" sz="2000" smtClean="0"/>
              <a:t>Unmanaged =&gt; natural mortality due to self-thinning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</a:pPr>
            <a:r>
              <a:rPr lang="en-GB" altLang="zh-CN" sz="2000" smtClean="0"/>
              <a:t>Managed =&gt; the timing and intensity of thinning or clear-cuts. 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</a:pPr>
            <a:endParaRPr lang="en-US" altLang="zh-CN" sz="20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85888" y="6292850"/>
            <a:ext cx="7539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Bellassen</a:t>
            </a:r>
            <a:r>
              <a:rPr lang="en-US" altLang="zh-CN" sz="1600" dirty="0"/>
              <a:t> </a:t>
            </a:r>
            <a:r>
              <a:rPr lang="en-US" altLang="zh-CN" sz="1600" i="1" dirty="0"/>
              <a:t>et al.</a:t>
            </a:r>
            <a:r>
              <a:rPr lang="en-US" altLang="zh-CN" sz="1600" dirty="0"/>
              <a:t>, 2010, </a:t>
            </a:r>
            <a:r>
              <a:rPr lang="en-US" sz="1600" i="1" dirty="0"/>
              <a:t>Ecological Modelling</a:t>
            </a:r>
            <a:r>
              <a:rPr lang="en-US" altLang="zh-CN" sz="1600" dirty="0"/>
              <a:t>, doi:10.1016/j.ecolmodel.2010.07.008</a:t>
            </a:r>
          </a:p>
        </p:txBody>
      </p:sp>
    </p:spTree>
    <p:extLst>
      <p:ext uri="{BB962C8B-B14F-4D97-AF65-F5344CB8AC3E}">
        <p14:creationId xmlns:p14="http://schemas.microsoft.com/office/powerpoint/2010/main" val="371421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b="1" dirty="0" smtClean="0"/>
              <a:t>Model introduction</a:t>
            </a:r>
            <a:endParaRPr lang="en-US" sz="3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600200"/>
            <a:ext cx="7924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Wingdings" charset="0"/>
              <a:buNone/>
            </a:pPr>
            <a:endParaRPr lang="en-US" altLang="zh-CN" sz="1000" dirty="0" smtClean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zh-CN" sz="2800" dirty="0" smtClean="0"/>
              <a:t>Advantage of FM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version versus standard version</a:t>
            </a:r>
          </a:p>
          <a:p>
            <a:pPr marL="533400" indent="-533400">
              <a:buFont typeface="Wingdings" charset="0"/>
              <a:buNone/>
            </a:pPr>
            <a:endParaRPr lang="en-US" altLang="zh-CN" sz="1000" dirty="0" smtClean="0"/>
          </a:p>
          <a:p>
            <a:pPr marL="533400" indent="-533400"/>
            <a:r>
              <a:rPr lang="en-US" altLang="zh-CN" sz="2800" dirty="0" smtClean="0"/>
              <a:t>Ability to simulate annual ring width of individual trees, and its variability within a stand</a:t>
            </a:r>
          </a:p>
          <a:p>
            <a:pPr marL="533400" indent="-533400"/>
            <a:r>
              <a:rPr lang="en-US" altLang="zh-CN" sz="2800" dirty="0" smtClean="0"/>
              <a:t>Better representation of tree and stand growth and </a:t>
            </a:r>
            <a:r>
              <a:rPr lang="en-US" altLang="zh-CN" sz="2800" dirty="0" smtClean="0"/>
              <a:t>mortality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58541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dirty="0" smtClean="0"/>
              <a:t>Tree-ring modeling at 5 </a:t>
            </a:r>
            <a:r>
              <a:rPr lang="en-US" sz="3200" dirty="0" smtClean="0"/>
              <a:t>eddy-covariance</a:t>
            </a:r>
            <a:r>
              <a:rPr lang="en-US" altLang="zh-CN" sz="3200" dirty="0" smtClean="0"/>
              <a:t> sites</a:t>
            </a:r>
            <a:endParaRPr lang="en-US" sz="3200" dirty="0"/>
          </a:p>
        </p:txBody>
      </p:sp>
      <p:pic>
        <p:nvPicPr>
          <p:cNvPr id="4" name="Content Placeholder 6" descr="overview_allsi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t="8543" r="21104"/>
          <a:stretch>
            <a:fillRect/>
          </a:stretch>
        </p:blipFill>
        <p:spPr bwMode="auto">
          <a:xfrm>
            <a:off x="5580063" y="1484313"/>
            <a:ext cx="2667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" y="3446300"/>
            <a:ext cx="8893175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220"/>
          <p:cNvSpPr txBox="1">
            <a:spLocks noChangeArrowheads="1"/>
          </p:cNvSpPr>
          <p:nvPr/>
        </p:nvSpPr>
        <p:spPr>
          <a:xfrm>
            <a:off x="457200" y="1628775"/>
            <a:ext cx="5267325" cy="187166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/>
              <a:t>Climate data </a:t>
            </a:r>
          </a:p>
          <a:p>
            <a:pPr marL="0" indent="0">
              <a:buNone/>
            </a:pPr>
            <a:r>
              <a:rPr lang="en-US" altLang="zh-CN" sz="1800" dirty="0" smtClean="0"/>
              <a:t>CRUNCEP: 1901-2009, 0.5×0.5deg, 6 hourly time step</a:t>
            </a:r>
          </a:p>
          <a:p>
            <a:pPr>
              <a:buFont typeface="Wingdings" charset="0"/>
              <a:buNone/>
            </a:pPr>
            <a:r>
              <a:rPr lang="en-US" altLang="zh-CN" sz="1800" dirty="0" smtClean="0"/>
              <a:t>WCLIMCRU: 1901-2005, 1km×1km, monthly time step</a:t>
            </a:r>
          </a:p>
          <a:p>
            <a:pPr>
              <a:buFont typeface="Wingdings" charset="0"/>
              <a:buNone/>
            </a:pPr>
            <a:endParaRPr lang="en-US" altLang="zh-CN" sz="1800" dirty="0" smtClean="0"/>
          </a:p>
          <a:p>
            <a:r>
              <a:rPr lang="en-US" altLang="zh-CN" sz="1800" dirty="0" smtClean="0"/>
              <a:t>Tree ring measurements at 5 sites cored by WSL</a:t>
            </a:r>
          </a:p>
          <a:p>
            <a:pPr>
              <a:buFont typeface="Wingdings" charset="0"/>
              <a:buNone/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11496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36" y="1228498"/>
            <a:ext cx="7769191" cy="4789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1. Comparisons </a:t>
            </a:r>
            <a:r>
              <a:rPr lang="en-US" sz="2000" dirty="0"/>
              <a:t>between observed and ORCHIDEE-FM simulated TR width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 smtClean="0"/>
              <a:t>Tree-ring modeling at 5 </a:t>
            </a:r>
            <a:r>
              <a:rPr lang="en-US" sz="3200" dirty="0" smtClean="0"/>
              <a:t>eddy-covariance</a:t>
            </a:r>
            <a:r>
              <a:rPr lang="en-US" altLang="zh-CN" sz="3200" dirty="0" smtClean="0"/>
              <a:t> sites</a:t>
            </a:r>
            <a:endParaRPr lang="en-US" sz="32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73" y="1681260"/>
            <a:ext cx="5934079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55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 smtClean="0"/>
              <a:t>Tree-ring modeling at 5 </a:t>
            </a:r>
            <a:r>
              <a:rPr lang="en-US" sz="3200" dirty="0" smtClean="0"/>
              <a:t>eddy-covariance</a:t>
            </a:r>
            <a:r>
              <a:rPr lang="en-US" altLang="zh-CN" sz="3200" dirty="0" smtClean="0"/>
              <a:t> sites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7736" y="1228498"/>
            <a:ext cx="7769191" cy="478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2</a:t>
            </a:r>
            <a:r>
              <a:rPr lang="en-US" sz="1900" dirty="0" smtClean="0"/>
              <a:t>. Comparisons </a:t>
            </a:r>
            <a:r>
              <a:rPr lang="en-US" sz="1900" dirty="0"/>
              <a:t>between observed and ORCHIDEE-FM simulated </a:t>
            </a:r>
            <a:r>
              <a:rPr lang="en-US" sz="1900" dirty="0" smtClean="0"/>
              <a:t>woody NPP</a:t>
            </a:r>
            <a:endParaRPr lang="en-US" sz="19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8298" y="1551217"/>
            <a:ext cx="6140486" cy="5149864"/>
            <a:chOff x="688298" y="1551217"/>
            <a:chExt cx="6140486" cy="5149864"/>
          </a:xfrm>
        </p:grpSpPr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98" y="1661081"/>
              <a:ext cx="6063518" cy="50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5661218" y="1864376"/>
              <a:ext cx="7326" cy="5268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5685784" y="1551217"/>
              <a:ext cx="1143000" cy="533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sz="1200" b="1" noProof="1">
                  <a:solidFill>
                    <a:srgbClr val="FF0000"/>
                  </a:solidFill>
                </a:rPr>
                <a:t>Drought 1976</a:t>
              </a: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3821595" y="5187829"/>
            <a:ext cx="4839360" cy="1188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hlink"/>
              </a:buClr>
              <a:buSzPct val="80000"/>
              <a:buFont typeface="Arial"/>
              <a:buNone/>
            </a:pPr>
            <a:r>
              <a:rPr lang="en-US" altLang="zh-CN" sz="2000" dirty="0" smtClean="0"/>
              <a:t>Shortcomings of the model:</a:t>
            </a:r>
          </a:p>
          <a:p>
            <a:pPr>
              <a:buSzPct val="80000"/>
            </a:pPr>
            <a:r>
              <a:rPr lang="en-US" altLang="zh-CN" sz="2000" dirty="0" smtClean="0"/>
              <a:t>Over-estimated NPP for young trees</a:t>
            </a:r>
          </a:p>
          <a:p>
            <a:pPr>
              <a:buSzPct val="80000"/>
            </a:pPr>
            <a:r>
              <a:rPr lang="en-US" altLang="zh-CN" sz="2000" dirty="0" smtClean="0"/>
              <a:t>Underestimates lag effects of droughts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030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 descr="trsites_specie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87" y="1528570"/>
            <a:ext cx="4130962" cy="5161462"/>
          </a:xfrm>
          <a:prstGeom prst="rect">
            <a:avLst/>
          </a:prstGeom>
        </p:spPr>
      </p:pic>
      <p:pic>
        <p:nvPicPr>
          <p:cNvPr id="8" name="Image 9" descr="species-space_cli-ele-wcl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4150" y="3285110"/>
            <a:ext cx="4835336" cy="345266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32300" y="1249171"/>
            <a:ext cx="2133600" cy="201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/>
              <a:t>Conifers:</a:t>
            </a:r>
          </a:p>
          <a:p>
            <a:pPr algn="l"/>
            <a:r>
              <a:rPr lang="en-US" sz="2000" dirty="0" smtClean="0"/>
              <a:t>PCAB - </a:t>
            </a:r>
            <a:r>
              <a:rPr lang="en-US" sz="2000" i="1" dirty="0" smtClean="0"/>
              <a:t>Picea </a:t>
            </a:r>
            <a:r>
              <a:rPr lang="en-US" sz="2000" i="1" dirty="0"/>
              <a:t>abies</a:t>
            </a:r>
            <a:r>
              <a:rPr lang="en-US" sz="2000" dirty="0"/>
              <a:t> </a:t>
            </a:r>
            <a:endParaRPr lang="en-US" sz="2000" dirty="0" smtClean="0"/>
          </a:p>
          <a:p>
            <a:pPr algn="l"/>
            <a:r>
              <a:rPr lang="en-US" sz="2000" dirty="0" smtClean="0"/>
              <a:t>PISY - </a:t>
            </a:r>
            <a:r>
              <a:rPr lang="en-US" sz="2000" i="1" dirty="0"/>
              <a:t>Pinus </a:t>
            </a:r>
            <a:r>
              <a:rPr lang="en-US" sz="2000" i="1" dirty="0" smtClean="0"/>
              <a:t>sylvestris</a:t>
            </a:r>
            <a:endParaRPr lang="en-US" sz="2000" dirty="0" smtClean="0"/>
          </a:p>
          <a:p>
            <a:pPr algn="l"/>
            <a:r>
              <a:rPr lang="en-US" sz="2000" dirty="0" smtClean="0"/>
              <a:t>ABAL - </a:t>
            </a:r>
            <a:r>
              <a:rPr lang="en-US" sz="2000" i="1" dirty="0" smtClean="0"/>
              <a:t>Abies </a:t>
            </a:r>
            <a:r>
              <a:rPr lang="en-US" sz="2000" i="1" dirty="0"/>
              <a:t>alba</a:t>
            </a:r>
            <a:r>
              <a:rPr lang="en-US" sz="2000" dirty="0"/>
              <a:t> </a:t>
            </a:r>
            <a:endParaRPr lang="en-US" sz="2000" dirty="0" smtClean="0"/>
          </a:p>
          <a:p>
            <a:pPr algn="l"/>
            <a:r>
              <a:rPr lang="en-US" sz="2000" dirty="0" smtClean="0"/>
              <a:t>LADE - </a:t>
            </a:r>
            <a:r>
              <a:rPr lang="en-US" sz="2000" i="1" dirty="0"/>
              <a:t>Larix decidua</a:t>
            </a:r>
            <a:r>
              <a:rPr lang="en-US" sz="2000" dirty="0"/>
              <a:t> </a:t>
            </a:r>
            <a:endParaRPr lang="en-US" sz="2000" dirty="0" smtClean="0"/>
          </a:p>
          <a:p>
            <a:pPr algn="l"/>
            <a:r>
              <a:rPr lang="en-US" sz="2000" dirty="0" smtClean="0"/>
              <a:t>PICE - </a:t>
            </a:r>
            <a:r>
              <a:rPr lang="en-US" sz="2000" i="1" dirty="0"/>
              <a:t>Pinus </a:t>
            </a:r>
            <a:r>
              <a:rPr lang="en-US" sz="2000" i="1" dirty="0" smtClean="0"/>
              <a:t>cembra</a:t>
            </a:r>
            <a:endParaRPr lang="en-US" sz="2000" dirty="0" smtClean="0"/>
          </a:p>
          <a:p>
            <a:pPr algn="l"/>
            <a:r>
              <a:rPr lang="en-US" sz="2000" b="1" dirty="0" smtClean="0"/>
              <a:t>Broadleaves:</a:t>
            </a:r>
          </a:p>
          <a:p>
            <a:pPr algn="l"/>
            <a:r>
              <a:rPr lang="en-US" sz="2000" dirty="0" smtClean="0"/>
              <a:t>FASY - </a:t>
            </a:r>
            <a:r>
              <a:rPr lang="en-US" sz="2000" i="1" dirty="0" smtClean="0"/>
              <a:t>Fagus </a:t>
            </a:r>
            <a:r>
              <a:rPr lang="en-US" sz="2000" i="1" dirty="0"/>
              <a:t>sylvatica</a:t>
            </a:r>
            <a:r>
              <a:rPr lang="en-US" sz="2000" dirty="0"/>
              <a:t> </a:t>
            </a:r>
            <a:endParaRPr lang="en-US" sz="2000" dirty="0" smtClean="0"/>
          </a:p>
          <a:p>
            <a:pPr algn="l"/>
            <a:r>
              <a:rPr lang="en-US" sz="2000" dirty="0" smtClean="0"/>
              <a:t>QURO - </a:t>
            </a:r>
            <a:r>
              <a:rPr lang="en-US" sz="2000" i="1" dirty="0"/>
              <a:t>Quercus robur</a:t>
            </a:r>
            <a:r>
              <a:rPr lang="en-US" sz="2000" dirty="0"/>
              <a:t> </a:t>
            </a:r>
            <a:endParaRPr lang="en-US" sz="2000" dirty="0" smtClean="0"/>
          </a:p>
          <a:p>
            <a:pPr algn="l"/>
            <a:r>
              <a:rPr lang="en-US" sz="2000" dirty="0" smtClean="0"/>
              <a:t>QUPE - </a:t>
            </a:r>
            <a:r>
              <a:rPr lang="en-US" sz="2000" i="1" dirty="0"/>
              <a:t>Quercus </a:t>
            </a:r>
            <a:r>
              <a:rPr lang="en-US" sz="2000" i="1" dirty="0" smtClean="0"/>
              <a:t>petraea</a:t>
            </a:r>
            <a:r>
              <a:rPr lang="zh-CN" sz="2000" dirty="0" smtClean="0">
                <a:effectLst/>
              </a:rPr>
              <a:t> </a:t>
            </a:r>
            <a:endParaRPr lang="en-US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51600" y="1249171"/>
            <a:ext cx="2501900" cy="201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/>
              <a:t>PFTs:</a:t>
            </a:r>
          </a:p>
          <a:p>
            <a:pPr algn="l"/>
            <a:r>
              <a:rPr lang="en-US" sz="1700" dirty="0"/>
              <a:t>BoNE - boreal needleleaf </a:t>
            </a:r>
            <a:r>
              <a:rPr lang="en-US" sz="1700" dirty="0" smtClean="0"/>
              <a:t>evergreen</a:t>
            </a:r>
          </a:p>
          <a:p>
            <a:pPr algn="l"/>
            <a:r>
              <a:rPr lang="en-US" sz="1700" dirty="0" smtClean="0"/>
              <a:t>TeNE - temperate needleleaf evergreen</a:t>
            </a:r>
          </a:p>
          <a:p>
            <a:pPr algn="l"/>
            <a:r>
              <a:rPr lang="en-US" sz="1700" dirty="0" smtClean="0"/>
              <a:t>TeBS - temperate broadleaves summergreen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Comparing tree-ring series with </a:t>
            </a:r>
            <a:r>
              <a:rPr lang="en-US" altLang="zh-CN" sz="3200" dirty="0" smtClean="0"/>
              <a:t>modeled</a:t>
            </a:r>
            <a:r>
              <a:rPr lang="en-US" sz="3200" dirty="0" smtClean="0"/>
              <a:t> NPP at 1000 sites over Europe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900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Comparing tree-ring series with </a:t>
            </a:r>
            <a:r>
              <a:rPr lang="en-US" altLang="zh-CN" sz="3200" dirty="0" smtClean="0"/>
              <a:t>modeled</a:t>
            </a:r>
            <a:r>
              <a:rPr lang="en-US" sz="3200" dirty="0" smtClean="0"/>
              <a:t> NPP at 1000 sites over Europe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375994" y="1538677"/>
            <a:ext cx="6879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Models, forcing data, and soil depth data used for NPP simulations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28" y="2020659"/>
            <a:ext cx="8662500" cy="360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5137" y="5294362"/>
            <a:ext cx="767207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Forcing data</a:t>
            </a:r>
          </a:p>
          <a:p>
            <a:r>
              <a:rPr lang="en-US" altLang="zh-CN" dirty="0" smtClean="0"/>
              <a:t>CRUNCEP</a:t>
            </a:r>
            <a:r>
              <a:rPr lang="en-US" altLang="zh-CN" dirty="0"/>
              <a:t>: </a:t>
            </a:r>
            <a:r>
              <a:rPr lang="en-US" altLang="zh-CN" dirty="0" smtClean="0"/>
              <a:t>0.5</a:t>
            </a:r>
            <a:r>
              <a:rPr lang="en-US" altLang="zh-CN" dirty="0"/>
              <a:t>×0.5deg, 6 hourly time step</a:t>
            </a:r>
          </a:p>
          <a:p>
            <a:pPr>
              <a:buFont typeface="Wingdings" charset="0"/>
              <a:buNone/>
            </a:pPr>
            <a:r>
              <a:rPr lang="en-US" altLang="zh-CN" dirty="0"/>
              <a:t>WCLIMCRU: </a:t>
            </a:r>
            <a:r>
              <a:rPr lang="en-US" altLang="zh-CN" dirty="0" smtClean="0"/>
              <a:t>1km×</a:t>
            </a:r>
            <a:r>
              <a:rPr lang="en-US" altLang="zh-CN" dirty="0"/>
              <a:t>1km, monthly time </a:t>
            </a:r>
            <a:r>
              <a:rPr lang="en-US" altLang="zh-CN" dirty="0" smtClean="0"/>
              <a:t>step</a:t>
            </a:r>
          </a:p>
          <a:p>
            <a:pPr>
              <a:buFont typeface="Wingdings" charset="0"/>
              <a:buNone/>
            </a:pPr>
            <a:r>
              <a:rPr lang="en-US" altLang="zh-CN" sz="2000" dirty="0" smtClean="0"/>
              <a:t>Soil depth: JRC-ESDB data: </a:t>
            </a:r>
            <a:r>
              <a:rPr lang="en-US" sz="2000" dirty="0"/>
              <a:t>almost less than 1 m and never over 1.5 </a:t>
            </a:r>
            <a:r>
              <a:rPr lang="en-US" sz="2000" dirty="0" smtClean="0"/>
              <a:t>m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13626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091" y="131995"/>
            <a:ext cx="8229600" cy="66108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Comparing tree-ring series with </a:t>
            </a:r>
            <a:r>
              <a:rPr lang="en-US" altLang="zh-CN" sz="2000" b="1" dirty="0" smtClean="0"/>
              <a:t>modeled</a:t>
            </a:r>
            <a:r>
              <a:rPr lang="en-US" sz="2000" b="1" dirty="0" smtClean="0"/>
              <a:t> NPP at 1000 sites over Europe</a:t>
            </a:r>
            <a:endParaRPr lang="en-US" sz="2000" b="1" dirty="0"/>
          </a:p>
        </p:txBody>
      </p:sp>
      <p:pic>
        <p:nvPicPr>
          <p:cNvPr id="5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5" y="1539875"/>
            <a:ext cx="7199630" cy="3778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8300" y="5917055"/>
            <a:ext cx="8572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Fig. Percentage </a:t>
            </a:r>
            <a:r>
              <a:rPr lang="en-US" sz="1600" dirty="0"/>
              <a:t>of sites per </a:t>
            </a:r>
            <a:r>
              <a:rPr lang="en-US" sz="1600" dirty="0" smtClean="0"/>
              <a:t>PFT</a:t>
            </a:r>
            <a:r>
              <a:rPr lang="en-US" sz="1600" dirty="0" smtClean="0"/>
              <a:t>s </a:t>
            </a:r>
            <a:r>
              <a:rPr lang="en-US" sz="1600" dirty="0" smtClean="0"/>
              <a:t>with </a:t>
            </a:r>
            <a:r>
              <a:rPr lang="en-US" sz="1600" dirty="0"/>
              <a:t>significant (p = 0.05) positive (</a:t>
            </a:r>
            <a:r>
              <a:rPr lang="en-US" sz="1600" dirty="0" smtClean="0"/>
              <a:t>top two) </a:t>
            </a:r>
            <a:r>
              <a:rPr lang="en-US" sz="1600" dirty="0"/>
              <a:t>and negative (</a:t>
            </a:r>
            <a:r>
              <a:rPr lang="en-US" sz="1600" dirty="0" smtClean="0"/>
              <a:t>bottom one) </a:t>
            </a:r>
            <a:r>
              <a:rPr lang="en-US" sz="1600" dirty="0"/>
              <a:t>climate correlations </a:t>
            </a:r>
            <a:r>
              <a:rPr lang="en-US" altLang="zh-CN" sz="1600" dirty="0" smtClean="0"/>
              <a:t>from</a:t>
            </a:r>
            <a:r>
              <a:rPr lang="en-US" sz="1600" dirty="0" smtClean="0"/>
              <a:t> </a:t>
            </a:r>
            <a:r>
              <a:rPr lang="en-US" sz="1600" dirty="0"/>
              <a:t>previous April </a:t>
            </a:r>
            <a:r>
              <a:rPr lang="en-US" sz="1600" dirty="0" smtClean="0"/>
              <a:t>(A’) to </a:t>
            </a:r>
            <a:r>
              <a:rPr lang="en-US" sz="1600" dirty="0"/>
              <a:t>current September</a:t>
            </a:r>
            <a:r>
              <a:rPr lang="zh-CN" altLang="en-US" sz="1600" dirty="0"/>
              <a:t> </a:t>
            </a:r>
            <a:r>
              <a:rPr lang="en-US" altLang="zh-CN" sz="1600" dirty="0" smtClean="0"/>
              <a:t>(S)</a:t>
            </a:r>
            <a:endParaRPr lang="en-US" sz="16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622300" y="806585"/>
            <a:ext cx="4095750" cy="1212165"/>
            <a:chOff x="622300" y="806585"/>
            <a:chExt cx="4095750" cy="1212165"/>
          </a:xfrm>
        </p:grpSpPr>
        <p:sp>
          <p:nvSpPr>
            <p:cNvPr id="41" name="Rectangle 40"/>
            <p:cNvSpPr/>
            <p:nvPr/>
          </p:nvSpPr>
          <p:spPr>
            <a:xfrm>
              <a:off x="622300" y="806585"/>
              <a:ext cx="39243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dirty="0"/>
                <a:t>ORCHIDEE has a peak </a:t>
              </a:r>
              <a:r>
                <a:rPr lang="fr-FR" dirty="0" smtClean="0"/>
                <a:t>NPP-temperature </a:t>
              </a:r>
              <a:r>
                <a:rPr lang="fr-FR" dirty="0"/>
                <a:t>a few months before the </a:t>
              </a:r>
              <a:r>
                <a:rPr lang="fr-FR" dirty="0" smtClean="0"/>
                <a:t>obs. tree ring</a:t>
              </a:r>
              <a:endParaRPr lang="en-US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619396" y="1452916"/>
              <a:ext cx="342900" cy="56583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971229" y="1440216"/>
              <a:ext cx="342900" cy="56583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375150" y="1440216"/>
              <a:ext cx="342900" cy="56583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4718050" y="820095"/>
            <a:ext cx="433695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Modeled NPP </a:t>
            </a:r>
            <a:r>
              <a:rPr lang="fr-FR" dirty="0"/>
              <a:t>is too sensitive </a:t>
            </a:r>
            <a:r>
              <a:rPr lang="fr-FR" dirty="0" smtClean="0"/>
              <a:t>to temperature &amp; precipitation/soil </a:t>
            </a:r>
            <a:r>
              <a:rPr lang="fr-FR" dirty="0"/>
              <a:t>moisture</a:t>
            </a:r>
            <a:r>
              <a:rPr lang="zh-CN" altLang="en-US" dirty="0"/>
              <a:t> 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4056365" y="3944912"/>
            <a:ext cx="4114800" cy="2010758"/>
            <a:chOff x="4056365" y="3944912"/>
            <a:chExt cx="4114800" cy="2010758"/>
          </a:xfrm>
        </p:grpSpPr>
        <p:sp>
          <p:nvSpPr>
            <p:cNvPr id="48" name="Rectangle 47"/>
            <p:cNvSpPr/>
            <p:nvPr/>
          </p:nvSpPr>
          <p:spPr>
            <a:xfrm>
              <a:off x="4056365" y="5309339"/>
              <a:ext cx="4114800" cy="646331"/>
            </a:xfrm>
            <a:prstGeom prst="rect">
              <a:avLst/>
            </a:prstGeom>
            <a:solidFill>
              <a:schemeClr val="lt1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dirty="0"/>
                <a:t>High lagged correlations with previous years </a:t>
              </a:r>
              <a:r>
                <a:rPr lang="fr-FR" dirty="0" smtClean="0"/>
                <a:t>climate </a:t>
              </a:r>
              <a:r>
                <a:rPr lang="fr-FR" dirty="0"/>
                <a:t>but not </a:t>
              </a:r>
              <a:r>
                <a:rPr lang="fr-FR" dirty="0" smtClean="0"/>
                <a:t>addressed </a:t>
              </a:r>
              <a:r>
                <a:rPr lang="fr-FR" dirty="0"/>
                <a:t>in models</a:t>
              </a:r>
              <a:r>
                <a:rPr lang="zh-CN" altLang="en-US" dirty="0"/>
                <a:t> </a:t>
              </a:r>
              <a:endParaRPr lang="en-US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4496758" y="3944912"/>
              <a:ext cx="171450" cy="126598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42710" y="4971670"/>
              <a:ext cx="225498" cy="29241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225969" y="4863590"/>
              <a:ext cx="448920" cy="44566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986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834</Words>
  <Application>Microsoft Macintosh PowerPoint</Application>
  <PresentationFormat>屏幕所见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Theme</vt:lpstr>
      <vt:lpstr>Using tree ring databases to evaluate regional climate drivers of productivity variability in ORCHIDEE-FM model</vt:lpstr>
      <vt:lpstr>Model introduction</vt:lpstr>
      <vt:lpstr>Model introduction</vt:lpstr>
      <vt:lpstr>Tree-ring modeling at 5 eddy-covariance sites</vt:lpstr>
      <vt:lpstr>Tree-ring modeling at 5 eddy-covariance sites</vt:lpstr>
      <vt:lpstr>Tree-ring modeling at 5 eddy-covariance sites</vt:lpstr>
      <vt:lpstr>Comparing tree-ring series with modeled NPP at 1000 sites over Europe</vt:lpstr>
      <vt:lpstr>Comparing tree-ring series with modeled NPP at 1000 sites over Europe</vt:lpstr>
      <vt:lpstr>Comparing tree-ring series with modeled NPP at 1000 sites over Europe</vt:lpstr>
      <vt:lpstr>Comparing tree-ring series with modeled NPP at 1000 sites over Europe</vt:lpstr>
      <vt:lpstr>Comparing tree-ring series with modeled NPP at 1000 sites over Europe</vt:lpstr>
      <vt:lpstr>Comparing tree-ring series with modeled NPP at 1000 sites over Europe</vt:lpstr>
      <vt:lpstr>Comparing tree-ring series with modeled NPP at 1000 sites over Europe</vt:lpstr>
      <vt:lpstr>Thanks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 TAN</dc:creator>
  <cp:lastModifiedBy>Kun TAN</cp:lastModifiedBy>
  <cp:revision>26</cp:revision>
  <dcterms:created xsi:type="dcterms:W3CDTF">2012-07-06T05:05:48Z</dcterms:created>
  <dcterms:modified xsi:type="dcterms:W3CDTF">2012-07-06T07:50:01Z</dcterms:modified>
</cp:coreProperties>
</file>