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slideLayouts/slideLayout10.xml" ContentType="application/vnd.openxmlformats-officedocument.presentationml.slideLayout+xml"/>
  <Default Extension="gif" ContentType="image/gif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807" r:id="rId1"/>
  </p:sldMasterIdLst>
  <p:notesMasterIdLst>
    <p:notesMasterId r:id="rId26"/>
  </p:notesMasterIdLst>
  <p:handoutMasterIdLst>
    <p:handoutMasterId r:id="rId27"/>
  </p:handoutMasterIdLst>
  <p:sldIdLst>
    <p:sldId id="256" r:id="rId2"/>
    <p:sldId id="410" r:id="rId3"/>
    <p:sldId id="440" r:id="rId4"/>
    <p:sldId id="442" r:id="rId5"/>
    <p:sldId id="444" r:id="rId6"/>
    <p:sldId id="446" r:id="rId7"/>
    <p:sldId id="445" r:id="rId8"/>
    <p:sldId id="448" r:id="rId9"/>
    <p:sldId id="449" r:id="rId10"/>
    <p:sldId id="447" r:id="rId11"/>
    <p:sldId id="415" r:id="rId12"/>
    <p:sldId id="416" r:id="rId13"/>
    <p:sldId id="421" r:id="rId14"/>
    <p:sldId id="423" r:id="rId15"/>
    <p:sldId id="424" r:id="rId16"/>
    <p:sldId id="426" r:id="rId17"/>
    <p:sldId id="428" r:id="rId18"/>
    <p:sldId id="450" r:id="rId19"/>
    <p:sldId id="431" r:id="rId20"/>
    <p:sldId id="425" r:id="rId21"/>
    <p:sldId id="430" r:id="rId22"/>
    <p:sldId id="436" r:id="rId23"/>
    <p:sldId id="451" r:id="rId24"/>
    <p:sldId id="452" r:id="rId25"/>
  </p:sldIdLst>
  <p:sldSz cx="9144000" cy="6858000" type="screen4x3"/>
  <p:notesSz cx="6858000" cy="9144000"/>
  <p:defaultTextStyle>
    <a:defPPr>
      <a:defRPr lang="fr-F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B3D17"/>
    <a:srgbClr val="EE9F00"/>
    <a:srgbClr val="0000FF"/>
    <a:srgbClr val="DFDA00"/>
    <a:srgbClr val="8D511F"/>
    <a:srgbClr val="A37A2F"/>
    <a:srgbClr val="FD7FE5"/>
    <a:srgbClr val="F8F8F8"/>
    <a:srgbClr val="808000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815" autoAdjust="0"/>
    <p:restoredTop sz="94667" autoAdjust="0"/>
  </p:normalViewPr>
  <p:slideViewPr>
    <p:cSldViewPr>
      <p:cViewPr varScale="1">
        <p:scale>
          <a:sx n="69" d="100"/>
          <a:sy n="69" d="100"/>
        </p:scale>
        <p:origin x="-85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402"/>
    </p:cViewPr>
  </p:sorterViewPr>
  <p:gridSpacing cx="36868100" cy="368681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E9FBD265-0E1C-476B-AAE5-8C5DAE1D8278}" type="datetimeFigureOut">
              <a:rPr lang="fr-FR"/>
              <a:pPr>
                <a:defRPr/>
              </a:pPr>
              <a:t>12/05/2014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4C470C44-EF27-458A-A94C-34FB0A015DC7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987D72FF-3EF5-4962-99C1-7DC035FD66F0}" type="datetimeFigureOut">
              <a:rPr lang="fr-FR"/>
              <a:pPr>
                <a:defRPr/>
              </a:pPr>
              <a:t>12/05/2014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fr-FR" noProof="0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noProof="0" smtClean="0"/>
              <a:t>Cliquez pour modifier les styles du texte du masque</a:t>
            </a:r>
          </a:p>
          <a:p>
            <a:pPr lvl="1"/>
            <a:r>
              <a:rPr lang="fr-FR" noProof="0" smtClean="0"/>
              <a:t>Deuxième niveau</a:t>
            </a:r>
          </a:p>
          <a:p>
            <a:pPr lvl="2"/>
            <a:r>
              <a:rPr lang="fr-FR" noProof="0" smtClean="0"/>
              <a:t>Troisième niveau</a:t>
            </a:r>
          </a:p>
          <a:p>
            <a:pPr lvl="3"/>
            <a:r>
              <a:rPr lang="fr-FR" noProof="0" smtClean="0"/>
              <a:t>Quatrième niveau</a:t>
            </a:r>
          </a:p>
          <a:p>
            <a:pPr lvl="4"/>
            <a:r>
              <a:rPr lang="fr-FR" noProof="0" smtClean="0"/>
              <a:t>Cinquième niveau</a:t>
            </a:r>
            <a:endParaRPr lang="fr-FR" noProof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85C6D34B-F86A-49EB-8A02-FAB76D0CCEAE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8915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fr-FR" dirty="0" smtClean="0"/>
          </a:p>
        </p:txBody>
      </p:sp>
      <p:sp>
        <p:nvSpPr>
          <p:cNvPr id="38916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B2944F3D-93A9-4237-966F-FDC9BAFD697F}" type="slidenum">
              <a:rPr lang="fr-FR"/>
              <a:pPr fontAlgn="base">
                <a:spcBef>
                  <a:spcPct val="0"/>
                </a:spcBef>
                <a:spcAft>
                  <a:spcPct val="0"/>
                </a:spcAft>
              </a:pPr>
              <a:t>1</a:t>
            </a:fld>
            <a:endParaRPr lang="fr-FR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5C6D34B-F86A-49EB-8A02-FAB76D0CCEAE}" type="slidenum">
              <a:rPr lang="fr-FR" smtClean="0"/>
              <a:pPr>
                <a:defRPr/>
              </a:pPr>
              <a:t>10</a:t>
            </a:fld>
            <a:endParaRPr lang="fr-FR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5C6D34B-F86A-49EB-8A02-FAB76D0CCEAE}" type="slidenum">
              <a:rPr lang="fr-FR" smtClean="0"/>
              <a:pPr>
                <a:defRPr/>
              </a:pPr>
              <a:t>11</a:t>
            </a:fld>
            <a:endParaRPr lang="fr-FR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5C6D34B-F86A-49EB-8A02-FAB76D0CCEAE}" type="slidenum">
              <a:rPr lang="fr-FR" smtClean="0"/>
              <a:pPr>
                <a:defRPr/>
              </a:pPr>
              <a:t>12</a:t>
            </a:fld>
            <a:endParaRPr lang="fr-FR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5C6D34B-F86A-49EB-8A02-FAB76D0CCEAE}" type="slidenum">
              <a:rPr lang="fr-FR" smtClean="0"/>
              <a:pPr>
                <a:defRPr/>
              </a:pPr>
              <a:t>13</a:t>
            </a:fld>
            <a:endParaRPr lang="fr-FR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5C6D34B-F86A-49EB-8A02-FAB76D0CCEAE}" type="slidenum">
              <a:rPr lang="fr-FR" smtClean="0"/>
              <a:pPr>
                <a:defRPr/>
              </a:pPr>
              <a:t>14</a:t>
            </a:fld>
            <a:endParaRPr lang="fr-FR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5C6D34B-F86A-49EB-8A02-FAB76D0CCEAE}" type="slidenum">
              <a:rPr lang="fr-FR" smtClean="0"/>
              <a:pPr>
                <a:defRPr/>
              </a:pPr>
              <a:t>15</a:t>
            </a:fld>
            <a:endParaRPr lang="fr-FR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5C6D34B-F86A-49EB-8A02-FAB76D0CCEAE}" type="slidenum">
              <a:rPr lang="fr-FR" smtClean="0"/>
              <a:pPr>
                <a:defRPr/>
              </a:pPr>
              <a:t>16</a:t>
            </a:fld>
            <a:endParaRPr lang="fr-FR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5C6D34B-F86A-49EB-8A02-FAB76D0CCEAE}" type="slidenum">
              <a:rPr lang="fr-FR" smtClean="0"/>
              <a:pPr>
                <a:defRPr/>
              </a:pPr>
              <a:t>17</a:t>
            </a:fld>
            <a:endParaRPr lang="fr-FR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5C6D34B-F86A-49EB-8A02-FAB76D0CCEAE}" type="slidenum">
              <a:rPr lang="fr-FR" smtClean="0"/>
              <a:pPr>
                <a:defRPr/>
              </a:pPr>
              <a:t>18</a:t>
            </a:fld>
            <a:endParaRPr lang="fr-FR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5C6D34B-F86A-49EB-8A02-FAB76D0CCEAE}" type="slidenum">
              <a:rPr lang="fr-FR" smtClean="0"/>
              <a:pPr>
                <a:defRPr/>
              </a:pPr>
              <a:t>19</a:t>
            </a:fld>
            <a:endParaRPr lang="fr-FR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5C6D34B-F86A-49EB-8A02-FAB76D0CCEAE}" type="slidenum">
              <a:rPr lang="fr-FR" smtClean="0"/>
              <a:pPr>
                <a:defRPr/>
              </a:pPr>
              <a:t>2</a:t>
            </a:fld>
            <a:endParaRPr lang="fr-FR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5C6D34B-F86A-49EB-8A02-FAB76D0CCEAE}" type="slidenum">
              <a:rPr lang="fr-FR" smtClean="0"/>
              <a:pPr>
                <a:defRPr/>
              </a:pPr>
              <a:t>20</a:t>
            </a:fld>
            <a:endParaRPr lang="fr-FR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5C6D34B-F86A-49EB-8A02-FAB76D0CCEAE}" type="slidenum">
              <a:rPr lang="fr-FR" smtClean="0"/>
              <a:pPr>
                <a:defRPr/>
              </a:pPr>
              <a:t>21</a:t>
            </a:fld>
            <a:endParaRPr lang="fr-FR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5C6D34B-F86A-49EB-8A02-FAB76D0CCEAE}" type="slidenum">
              <a:rPr lang="fr-FR" smtClean="0"/>
              <a:pPr>
                <a:defRPr/>
              </a:pPr>
              <a:t>22</a:t>
            </a:fld>
            <a:endParaRPr lang="fr-FR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5C6D34B-F86A-49EB-8A02-FAB76D0CCEAE}" type="slidenum">
              <a:rPr lang="fr-FR" smtClean="0"/>
              <a:pPr>
                <a:defRPr/>
              </a:pPr>
              <a:t>23</a:t>
            </a:fld>
            <a:endParaRPr lang="fr-FR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5C6D34B-F86A-49EB-8A02-FAB76D0CCEAE}" type="slidenum">
              <a:rPr lang="fr-FR" smtClean="0"/>
              <a:pPr>
                <a:defRPr/>
              </a:pPr>
              <a:t>24</a:t>
            </a:fld>
            <a:endParaRPr lang="fr-FR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5C6D34B-F86A-49EB-8A02-FAB76D0CCEAE}" type="slidenum">
              <a:rPr lang="fr-FR" smtClean="0"/>
              <a:pPr>
                <a:defRPr/>
              </a:pPr>
              <a:t>3</a:t>
            </a:fld>
            <a:endParaRPr lang="fr-FR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5C6D34B-F86A-49EB-8A02-FAB76D0CCEAE}" type="slidenum">
              <a:rPr lang="fr-FR" smtClean="0"/>
              <a:pPr>
                <a:defRPr/>
              </a:pPr>
              <a:t>4</a:t>
            </a:fld>
            <a:endParaRPr lang="fr-FR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5C6D34B-F86A-49EB-8A02-FAB76D0CCEAE}" type="slidenum">
              <a:rPr lang="fr-FR" smtClean="0"/>
              <a:pPr>
                <a:defRPr/>
              </a:pPr>
              <a:t>5</a:t>
            </a:fld>
            <a:endParaRPr lang="fr-FR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5C6D34B-F86A-49EB-8A02-FAB76D0CCEAE}" type="slidenum">
              <a:rPr lang="fr-FR" smtClean="0"/>
              <a:pPr>
                <a:defRPr/>
              </a:pPr>
              <a:t>6</a:t>
            </a:fld>
            <a:endParaRPr lang="fr-FR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5C6D34B-F86A-49EB-8A02-FAB76D0CCEAE}" type="slidenum">
              <a:rPr lang="fr-FR" smtClean="0"/>
              <a:pPr>
                <a:defRPr/>
              </a:pPr>
              <a:t>7</a:t>
            </a:fld>
            <a:endParaRPr lang="fr-FR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5C6D34B-F86A-49EB-8A02-FAB76D0CCEAE}" type="slidenum">
              <a:rPr lang="fr-FR" smtClean="0"/>
              <a:pPr>
                <a:defRPr/>
              </a:pPr>
              <a:t>8</a:t>
            </a:fld>
            <a:endParaRPr lang="fr-FR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5C6D34B-F86A-49EB-8A02-FAB76D0CCEAE}" type="slidenum">
              <a:rPr lang="fr-FR" smtClean="0"/>
              <a:pPr>
                <a:defRPr/>
              </a:pPr>
              <a:t>9</a:t>
            </a:fld>
            <a:endParaRPr lang="fr-F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31/03/2014 - CIRED</a:t>
            </a:r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NE Workshop</a:t>
            </a:r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7481865-E6E8-4D28-BB93-B68A61EA2E70}" type="slidenum">
              <a:rPr lang="fr-BE" smtClean="0"/>
              <a:pPr>
                <a:defRPr/>
              </a:pPr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31/03/2014 - CIRED</a:t>
            </a:r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NE Workshop</a:t>
            </a:r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A24E3D-6664-4AE4-860E-1AA8EDED3FA2}" type="slidenum">
              <a:rPr lang="fr-BE" smtClean="0"/>
              <a:pPr>
                <a:defRPr/>
              </a:pPr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31/03/2014 - CIRED</a:t>
            </a:r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NE Workshop</a:t>
            </a:r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FC4B4C6-C3C7-4B98-AD28-C6FE14963812}" type="slidenum">
              <a:rPr lang="fr-BE" smtClean="0"/>
              <a:pPr>
                <a:defRPr/>
              </a:pPr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31/03/2014 - CIRED</a:t>
            </a:r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NE Workshop</a:t>
            </a:r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3CA20EA-DD52-4C01-BD64-B9C9C3171CD3}" type="slidenum">
              <a:rPr lang="fr-BE" smtClean="0"/>
              <a:pPr>
                <a:defRPr/>
              </a:pPr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31/03/2014 - CIRED</a:t>
            </a:r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NE Workshop</a:t>
            </a:r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A633342-EDC5-466C-BCFC-3614F97FB8D3}" type="slidenum">
              <a:rPr lang="fr-BE" smtClean="0"/>
              <a:pPr>
                <a:defRPr/>
              </a:pPr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31/03/2014 - CIRED</a:t>
            </a:r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NE Workshop</a:t>
            </a:r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5EC2EA7-9825-474B-AB2A-979329FF78E2}" type="slidenum">
              <a:rPr lang="fr-BE" smtClean="0"/>
              <a:pPr>
                <a:defRPr/>
              </a:pPr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31/03/2014 - CIRED</a:t>
            </a:r>
            <a:endParaRPr lang="fr-BE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NE Workshop</a:t>
            </a:r>
            <a:endParaRPr lang="fr-BE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05DBE33-A585-4B9D-B505-675DAD0CDBAE}" type="slidenum">
              <a:rPr lang="fr-BE" smtClean="0"/>
              <a:pPr>
                <a:defRPr/>
              </a:pPr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31/03/2014 - CIRED</a:t>
            </a:r>
            <a:endParaRPr lang="fr-BE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NE Workshop</a:t>
            </a:r>
            <a:endParaRPr lang="fr-BE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B445410-CF63-4197-A147-F4B3E34BB4AF}" type="slidenum">
              <a:rPr lang="fr-BE" smtClean="0"/>
              <a:pPr>
                <a:defRPr/>
              </a:pPr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31/03/2014 - CIRED</a:t>
            </a:r>
            <a:endParaRPr lang="fr-BE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NE Workshop</a:t>
            </a:r>
            <a:endParaRPr lang="fr-BE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CB04E6E-FF12-48C6-B823-6C1CA6AF23C6}" type="slidenum">
              <a:rPr lang="fr-BE" smtClean="0"/>
              <a:pPr>
                <a:defRPr/>
              </a:pPr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31/03/2014 - CIRED</a:t>
            </a:r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NE Workshop</a:t>
            </a:r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169DEC8-FBA1-4F13-B653-8C9E40CB523E}" type="slidenum">
              <a:rPr lang="fr-BE" smtClean="0"/>
              <a:pPr>
                <a:defRPr/>
              </a:pPr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31/03/2014 - CIRED</a:t>
            </a:r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NE Workshop</a:t>
            </a:r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B1CF58-BC23-45B1-9BC5-FCA1BB534935}" type="slidenum">
              <a:rPr lang="fr-BE" smtClean="0"/>
              <a:pPr>
                <a:defRPr/>
              </a:pPr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r>
              <a:rPr lang="fr-FR" smtClean="0"/>
              <a:t>31/03/2014 - CIRED</a:t>
            </a:r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r>
              <a:rPr lang="en-US" smtClean="0"/>
              <a:t>NE Workshop</a:t>
            </a:r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82A05E06-F276-4665-AC22-0B87BC6FA8CA}" type="slidenum">
              <a:rPr lang="fr-BE" smtClean="0"/>
              <a:pPr>
                <a:defRPr/>
              </a:pPr>
              <a:t>‹N°›</a:t>
            </a:fld>
            <a:endParaRPr lang="fr-B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8" r:id="rId1"/>
    <p:sldLayoutId id="2147483809" r:id="rId2"/>
    <p:sldLayoutId id="2147483810" r:id="rId3"/>
    <p:sldLayoutId id="2147483811" r:id="rId4"/>
    <p:sldLayoutId id="2147483812" r:id="rId5"/>
    <p:sldLayoutId id="2147483813" r:id="rId6"/>
    <p:sldLayoutId id="2147483814" r:id="rId7"/>
    <p:sldLayoutId id="2147483815" r:id="rId8"/>
    <p:sldLayoutId id="2147483816" r:id="rId9"/>
    <p:sldLayoutId id="2147483817" r:id="rId10"/>
    <p:sldLayoutId id="2147483818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image" Target="../media/image27.png"/><Relationship Id="rId7" Type="http://schemas.openxmlformats.org/officeDocument/2006/relationships/image" Target="../media/image3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7" Type="http://schemas.openxmlformats.org/officeDocument/2006/relationships/image" Target="../media/image37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9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5.jpeg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0" y="728700"/>
            <a:ext cx="9144000" cy="1470025"/>
          </a:xfrm>
          <a:solidFill>
            <a:schemeClr val="accent3"/>
          </a:solidFill>
        </p:spPr>
        <p:txBody>
          <a:bodyPr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3600" dirty="0" smtClean="0">
                <a:solidFill>
                  <a:schemeClr val="bg1"/>
                </a:solidFill>
              </a:rPr>
              <a:t>Attribution of the effect of anthropogenic climate change on the carbon cycle</a:t>
            </a:r>
            <a:endParaRPr lang="en-US" sz="3600" dirty="0">
              <a:solidFill>
                <a:schemeClr val="bg1"/>
              </a:solidFill>
            </a:endParaRPr>
          </a:p>
        </p:txBody>
      </p:sp>
      <p:pic>
        <p:nvPicPr>
          <p:cNvPr id="8" name="Picture 4" descr="http://groupes.centre-cired.fr/claroline/img/charte/cired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778000"/>
            <a:ext cx="970786" cy="1080000"/>
          </a:xfrm>
          <a:prstGeom prst="rect">
            <a:avLst/>
          </a:prstGeom>
          <a:noFill/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07604" y="5778000"/>
            <a:ext cx="923222" cy="108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Rectangle 9"/>
          <p:cNvSpPr/>
          <p:nvPr/>
        </p:nvSpPr>
        <p:spPr>
          <a:xfrm>
            <a:off x="2915816" y="4161274"/>
            <a:ext cx="309634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dirty="0" smtClean="0">
                <a:latin typeface="+mn-lt"/>
              </a:rPr>
              <a:t>SOFIE Spring School</a:t>
            </a:r>
          </a:p>
          <a:p>
            <a:pPr algn="ctr"/>
            <a:r>
              <a:rPr lang="en-US" sz="2000" dirty="0" smtClean="0">
                <a:latin typeface="+mn-lt"/>
              </a:rPr>
              <a:t>PKU; May 15, </a:t>
            </a:r>
            <a:r>
              <a:rPr lang="en-US" sz="2000" dirty="0" smtClean="0">
                <a:latin typeface="+mn-lt"/>
              </a:rPr>
              <a:t>2014</a:t>
            </a:r>
          </a:p>
        </p:txBody>
      </p:sp>
      <p:sp>
        <p:nvSpPr>
          <p:cNvPr id="11" name="ZoneTexte 10"/>
          <p:cNvSpPr txBox="1"/>
          <p:nvPr/>
        </p:nvSpPr>
        <p:spPr>
          <a:xfrm>
            <a:off x="0" y="-1"/>
            <a:ext cx="9144000" cy="360000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endParaRPr lang="en-US" sz="24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3257854" y="5277978"/>
            <a:ext cx="244827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u="sng" dirty="0" smtClean="0">
                <a:latin typeface="+mn-lt"/>
              </a:rPr>
              <a:t>Acknowledgements</a:t>
            </a:r>
            <a:r>
              <a:rPr lang="en-US" dirty="0" smtClean="0">
                <a:latin typeface="+mn-lt"/>
              </a:rPr>
              <a:t>:</a:t>
            </a:r>
          </a:p>
          <a:p>
            <a:pPr algn="ctr"/>
            <a:r>
              <a:rPr lang="en-US" dirty="0" smtClean="0">
                <a:latin typeface="+mn-lt"/>
              </a:rPr>
              <a:t>Philippe </a:t>
            </a:r>
            <a:r>
              <a:rPr lang="en-US" dirty="0" err="1" smtClean="0">
                <a:latin typeface="+mn-lt"/>
              </a:rPr>
              <a:t>Ciais</a:t>
            </a:r>
            <a:r>
              <a:rPr lang="en-US" dirty="0" smtClean="0">
                <a:latin typeface="+mn-lt"/>
              </a:rPr>
              <a:t> (LSCE</a:t>
            </a:r>
            <a:r>
              <a:rPr lang="en-US" dirty="0" smtClean="0">
                <a:latin typeface="+mn-lt"/>
              </a:rPr>
              <a:t>)</a:t>
            </a:r>
            <a:endParaRPr lang="en-US" dirty="0" smtClean="0">
              <a:latin typeface="+mn-lt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3203848" y="2780928"/>
            <a:ext cx="2556284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 smtClean="0">
                <a:latin typeface="+mn-lt"/>
              </a:rPr>
              <a:t>Thomas Gasser</a:t>
            </a:r>
          </a:p>
          <a:p>
            <a:pPr algn="ctr"/>
            <a:r>
              <a:rPr lang="en-US" sz="1600" dirty="0" smtClean="0">
                <a:latin typeface="+mn-lt"/>
              </a:rPr>
              <a:t>(tgasser@lsce.ipsl.fr)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648325" y="5838825"/>
            <a:ext cx="3495675" cy="1019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oneTexte 6"/>
          <p:cNvSpPr txBox="1"/>
          <p:nvPr/>
        </p:nvSpPr>
        <p:spPr>
          <a:xfrm>
            <a:off x="0" y="332656"/>
            <a:ext cx="9144000" cy="400110"/>
          </a:xfrm>
          <a:prstGeom prst="rect">
            <a:avLst/>
          </a:prstGeom>
          <a:solidFill>
            <a:schemeClr val="accent3"/>
          </a:solidFill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chemeClr val="bg1"/>
                </a:solidFill>
                <a:latin typeface="+mj-lt"/>
              </a:rPr>
              <a:t>Third order causality…</a:t>
            </a:r>
            <a:endParaRPr lang="en-US" sz="2000" dirty="0" smtClean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8" name="ZoneTexte 17"/>
          <p:cNvSpPr txBox="1"/>
          <p:nvPr/>
        </p:nvSpPr>
        <p:spPr>
          <a:xfrm>
            <a:off x="0" y="-1"/>
            <a:ext cx="9144000" cy="360000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chemeClr val="bg1"/>
                </a:solidFill>
                <a:latin typeface="+mj-lt"/>
              </a:rPr>
              <a:t>2. Causality of the carbon-cycle</a:t>
            </a:r>
            <a:endParaRPr lang="en-US" sz="24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>
          <a:xfrm>
            <a:off x="7010400" y="0"/>
            <a:ext cx="2133600" cy="365125"/>
          </a:xfrm>
        </p:spPr>
        <p:txBody>
          <a:bodyPr/>
          <a:lstStyle/>
          <a:p>
            <a:pPr>
              <a:defRPr/>
            </a:pPr>
            <a:fld id="{FCB04E6E-FF12-48C6-B823-6C1CA6AF23C6}" type="slidenum">
              <a:rPr lang="en-US" sz="2000" smtClean="0">
                <a:solidFill>
                  <a:schemeClr val="bg1"/>
                </a:solidFill>
                <a:latin typeface="+mj-lt"/>
              </a:rPr>
              <a:pPr>
                <a:defRPr/>
              </a:pPr>
              <a:t>10</a:t>
            </a:fld>
            <a:endParaRPr lang="en-US" dirty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9532" y="1268760"/>
            <a:ext cx="8424825" cy="45826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7"/>
          <p:cNvSpPr/>
          <p:nvPr/>
        </p:nvSpPr>
        <p:spPr>
          <a:xfrm>
            <a:off x="6876256" y="6525344"/>
            <a:ext cx="2015716" cy="2205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1000"/>
              </a:lnSpc>
            </a:pPr>
            <a:r>
              <a:rPr lang="en-US" sz="1400" i="1" dirty="0" err="1" smtClean="0">
                <a:latin typeface="+mn-lt"/>
              </a:rPr>
              <a:t>Arneth</a:t>
            </a:r>
            <a:r>
              <a:rPr lang="en-US" sz="1400" i="1" dirty="0" smtClean="0">
                <a:latin typeface="+mn-lt"/>
              </a:rPr>
              <a:t> et al., 2010; </a:t>
            </a:r>
            <a:r>
              <a:rPr lang="en-US" sz="1400" i="1" dirty="0" err="1" smtClean="0">
                <a:latin typeface="+mn-lt"/>
              </a:rPr>
              <a:t>NGeo</a:t>
            </a:r>
            <a:endParaRPr lang="en-US" dirty="0" smtClean="0">
              <a:latin typeface="+mn-lt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31540" y="2312876"/>
            <a:ext cx="7596844" cy="684076"/>
          </a:xfrm>
          <a:prstGeom prst="rect">
            <a:avLst/>
          </a:prstGeom>
          <a:noFill/>
          <a:ln w="38100"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Rectangle 9"/>
          <p:cNvSpPr/>
          <p:nvPr/>
        </p:nvSpPr>
        <p:spPr>
          <a:xfrm>
            <a:off x="431540" y="3537012"/>
            <a:ext cx="7596844" cy="288032"/>
          </a:xfrm>
          <a:prstGeom prst="rect">
            <a:avLst/>
          </a:prstGeom>
          <a:noFill/>
          <a:ln w="38100"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oneTexte 6"/>
          <p:cNvSpPr txBox="1"/>
          <p:nvPr/>
        </p:nvSpPr>
        <p:spPr>
          <a:xfrm>
            <a:off x="508" y="332656"/>
            <a:ext cx="9144000" cy="400110"/>
          </a:xfrm>
          <a:prstGeom prst="rect">
            <a:avLst/>
          </a:prstGeom>
          <a:solidFill>
            <a:schemeClr val="accent3"/>
          </a:solidFill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chemeClr val="bg1"/>
                </a:solidFill>
                <a:latin typeface="+mj-lt"/>
              </a:rPr>
              <a:t>The OSCAR v2.1 model (C-cycle and climate)</a:t>
            </a:r>
            <a:endParaRPr lang="en-US" sz="2000" i="1" dirty="0" smtClean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8" name="ZoneTexte 17"/>
          <p:cNvSpPr txBox="1"/>
          <p:nvPr/>
        </p:nvSpPr>
        <p:spPr>
          <a:xfrm>
            <a:off x="0" y="-1"/>
            <a:ext cx="9144000" cy="360000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chemeClr val="bg1"/>
                </a:solidFill>
                <a:latin typeface="+mj-lt"/>
              </a:rPr>
              <a:t>3</a:t>
            </a:r>
            <a:r>
              <a:rPr lang="en-US" sz="2000" b="1" dirty="0" smtClean="0">
                <a:solidFill>
                  <a:schemeClr val="bg1"/>
                </a:solidFill>
                <a:latin typeface="+mj-lt"/>
              </a:rPr>
              <a:t>. </a:t>
            </a:r>
            <a:r>
              <a:rPr lang="en-US" sz="2000" b="1" dirty="0" smtClean="0">
                <a:solidFill>
                  <a:schemeClr val="bg1"/>
                </a:solidFill>
                <a:latin typeface="+mj-lt"/>
              </a:rPr>
              <a:t>Simple modeling of the Earth system</a:t>
            </a:r>
            <a:endParaRPr lang="en-US" sz="24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>
          <a:xfrm>
            <a:off x="7010400" y="0"/>
            <a:ext cx="2133600" cy="365125"/>
          </a:xfrm>
        </p:spPr>
        <p:txBody>
          <a:bodyPr/>
          <a:lstStyle/>
          <a:p>
            <a:pPr>
              <a:defRPr/>
            </a:pPr>
            <a:fld id="{FCB04E6E-FF12-48C6-B823-6C1CA6AF23C6}" type="slidenum">
              <a:rPr lang="en-US" sz="2000" smtClean="0">
                <a:solidFill>
                  <a:schemeClr val="bg1"/>
                </a:solidFill>
                <a:latin typeface="+mj-lt"/>
              </a:rPr>
              <a:pPr>
                <a:defRPr/>
              </a:pPr>
              <a:t>11</a:t>
            </a:fld>
            <a:endParaRPr lang="en-US" dirty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9318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8536" y="1772816"/>
            <a:ext cx="4647500" cy="234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318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40052" y="1772816"/>
            <a:ext cx="3813950" cy="234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7" name="Rectangle 46"/>
          <p:cNvSpPr/>
          <p:nvPr/>
        </p:nvSpPr>
        <p:spPr>
          <a:xfrm>
            <a:off x="252480" y="980728"/>
            <a:ext cx="8640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latin typeface="+mn-lt"/>
              </a:rPr>
              <a:t>C-cycle box-model, with regionalized biosphere and a book-keeping module for LUC emissions, coupled to a regionalized climate impulse response function.</a:t>
            </a:r>
          </a:p>
        </p:txBody>
      </p:sp>
      <p:sp>
        <p:nvSpPr>
          <p:cNvPr id="48" name="Rectangle 47"/>
          <p:cNvSpPr/>
          <p:nvPr/>
        </p:nvSpPr>
        <p:spPr>
          <a:xfrm>
            <a:off x="251520" y="4401108"/>
            <a:ext cx="8640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latin typeface="+mn-lt"/>
              </a:rPr>
              <a:t>Its initial (yet updated) cause-effect chain:</a:t>
            </a:r>
          </a:p>
        </p:txBody>
      </p:sp>
      <p:sp>
        <p:nvSpPr>
          <p:cNvPr id="49" name="Rectangle à coins arrondis 48"/>
          <p:cNvSpPr/>
          <p:nvPr/>
        </p:nvSpPr>
        <p:spPr>
          <a:xfrm>
            <a:off x="1128336" y="6180482"/>
            <a:ext cx="626149" cy="330236"/>
          </a:xfrm>
          <a:prstGeom prst="roundRect">
            <a:avLst/>
          </a:prstGeom>
          <a:noFill/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r>
              <a:rPr lang="fr-FR" sz="1600" i="1" dirty="0" smtClean="0">
                <a:solidFill>
                  <a:schemeClr val="accent3"/>
                </a:solidFill>
              </a:rPr>
              <a:t>E</a:t>
            </a:r>
            <a:r>
              <a:rPr lang="fr-FR" sz="1600" i="1" baseline="-25000" dirty="0" smtClean="0">
                <a:solidFill>
                  <a:schemeClr val="accent3"/>
                </a:solidFill>
              </a:rPr>
              <a:t>FF</a:t>
            </a:r>
            <a:endParaRPr lang="fr-FR" sz="1600" i="1" baseline="-25000" dirty="0">
              <a:solidFill>
                <a:schemeClr val="accent3"/>
              </a:solidFill>
            </a:endParaRPr>
          </a:p>
        </p:txBody>
      </p:sp>
      <p:sp>
        <p:nvSpPr>
          <p:cNvPr id="50" name="Rectangle à coins arrondis 49"/>
          <p:cNvSpPr/>
          <p:nvPr/>
        </p:nvSpPr>
        <p:spPr>
          <a:xfrm>
            <a:off x="432460" y="5685109"/>
            <a:ext cx="626149" cy="330236"/>
          </a:xfrm>
          <a:prstGeom prst="roundRect">
            <a:avLst/>
          </a:prstGeom>
          <a:noFill/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r>
              <a:rPr lang="fr-FR" sz="1600" i="1" dirty="0" smtClean="0">
                <a:solidFill>
                  <a:schemeClr val="accent3"/>
                </a:solidFill>
              </a:rPr>
              <a:t>LUC</a:t>
            </a:r>
            <a:endParaRPr lang="fr-FR" sz="1600" i="1" baseline="-25000" dirty="0">
              <a:solidFill>
                <a:schemeClr val="accent3"/>
              </a:solidFill>
            </a:endParaRPr>
          </a:p>
        </p:txBody>
      </p:sp>
      <p:sp>
        <p:nvSpPr>
          <p:cNvPr id="51" name="Rectangle à coins arrondis 50"/>
          <p:cNvSpPr/>
          <p:nvPr/>
        </p:nvSpPr>
        <p:spPr>
          <a:xfrm>
            <a:off x="3911529" y="5685072"/>
            <a:ext cx="626149" cy="330236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r>
              <a:rPr lang="fr-FR" sz="1600" dirty="0" smtClean="0">
                <a:solidFill>
                  <a:schemeClr val="tx1"/>
                </a:solidFill>
              </a:rPr>
              <a:t>[</a:t>
            </a:r>
            <a:r>
              <a:rPr lang="fr-FR" sz="1600" i="1" dirty="0" smtClean="0">
                <a:solidFill>
                  <a:schemeClr val="tx1"/>
                </a:solidFill>
              </a:rPr>
              <a:t>CO</a:t>
            </a:r>
            <a:r>
              <a:rPr lang="fr-FR" sz="1600" i="1" baseline="-25000" dirty="0" smtClean="0">
                <a:solidFill>
                  <a:schemeClr val="tx1"/>
                </a:solidFill>
              </a:rPr>
              <a:t>2</a:t>
            </a:r>
            <a:r>
              <a:rPr lang="fr-FR" sz="1600" dirty="0" smtClean="0">
                <a:solidFill>
                  <a:schemeClr val="tx1"/>
                </a:solidFill>
              </a:rPr>
              <a:t>]</a:t>
            </a:r>
            <a:endParaRPr lang="fr-FR" sz="1600" dirty="0">
              <a:solidFill>
                <a:schemeClr val="tx1"/>
              </a:solidFill>
            </a:endParaRPr>
          </a:p>
        </p:txBody>
      </p:sp>
      <p:cxnSp>
        <p:nvCxnSpPr>
          <p:cNvPr id="52" name="Connecteur droit 51"/>
          <p:cNvCxnSpPr>
            <a:stCxn id="51" idx="3"/>
            <a:endCxn id="53" idx="1"/>
          </p:cNvCxnSpPr>
          <p:nvPr/>
        </p:nvCxnSpPr>
        <p:spPr>
          <a:xfrm>
            <a:off x="4537678" y="5850190"/>
            <a:ext cx="2156967" cy="0"/>
          </a:xfrm>
          <a:prstGeom prst="line">
            <a:avLst/>
          </a:prstGeom>
          <a:ln w="28575">
            <a:solidFill>
              <a:schemeClr val="tx1"/>
            </a:solidFill>
            <a:headEnd type="none" w="med" len="med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Rectangle à coins arrondis 52"/>
          <p:cNvSpPr/>
          <p:nvPr/>
        </p:nvSpPr>
        <p:spPr>
          <a:xfrm>
            <a:off x="6694645" y="5685072"/>
            <a:ext cx="626149" cy="330236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r>
              <a:rPr lang="fr-FR" sz="1600" i="1" dirty="0" smtClean="0">
                <a:solidFill>
                  <a:schemeClr val="tx1"/>
                </a:solidFill>
              </a:rPr>
              <a:t>RF</a:t>
            </a:r>
            <a:endParaRPr lang="fr-FR" sz="1600" i="1" dirty="0">
              <a:solidFill>
                <a:schemeClr val="tx1"/>
              </a:solidFill>
            </a:endParaRPr>
          </a:p>
        </p:txBody>
      </p:sp>
      <p:sp>
        <p:nvSpPr>
          <p:cNvPr id="54" name="Rectangle à coins arrondis 53"/>
          <p:cNvSpPr/>
          <p:nvPr/>
        </p:nvSpPr>
        <p:spPr>
          <a:xfrm>
            <a:off x="8086311" y="6048409"/>
            <a:ext cx="626149" cy="330236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r>
              <a:rPr lang="fr-FR" sz="1600" i="1" dirty="0" smtClean="0">
                <a:solidFill>
                  <a:schemeClr val="tx1"/>
                </a:solidFill>
              </a:rPr>
              <a:t>T°</a:t>
            </a:r>
            <a:endParaRPr lang="fr-FR" sz="1600" i="1" dirty="0">
              <a:solidFill>
                <a:schemeClr val="tx1"/>
              </a:solidFill>
            </a:endParaRPr>
          </a:p>
        </p:txBody>
      </p:sp>
      <p:cxnSp>
        <p:nvCxnSpPr>
          <p:cNvPr id="55" name="Forme 54"/>
          <p:cNvCxnSpPr>
            <a:stCxn id="49" idx="3"/>
            <a:endCxn id="51" idx="2"/>
          </p:cNvCxnSpPr>
          <p:nvPr/>
        </p:nvCxnSpPr>
        <p:spPr>
          <a:xfrm flipV="1">
            <a:off x="1754485" y="6015309"/>
            <a:ext cx="2470119" cy="330291"/>
          </a:xfrm>
          <a:prstGeom prst="bentConnector2">
            <a:avLst/>
          </a:prstGeom>
          <a:ln w="28575">
            <a:solidFill>
              <a:schemeClr val="accent3"/>
            </a:solidFill>
            <a:headEnd type="none" w="med" len="med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6" name="Groupe 136"/>
          <p:cNvGrpSpPr/>
          <p:nvPr/>
        </p:nvGrpSpPr>
        <p:grpSpPr>
          <a:xfrm>
            <a:off x="2450360" y="5090581"/>
            <a:ext cx="765293" cy="858615"/>
            <a:chOff x="2339840" y="3104964"/>
            <a:chExt cx="792000" cy="936000"/>
          </a:xfrm>
        </p:grpSpPr>
        <p:sp>
          <p:nvSpPr>
            <p:cNvPr id="57" name="Rectangle à coins arrondis 56"/>
            <p:cNvSpPr/>
            <p:nvPr/>
          </p:nvSpPr>
          <p:spPr>
            <a:xfrm>
              <a:off x="2411760" y="3177012"/>
              <a:ext cx="648000" cy="360000"/>
            </a:xfrm>
            <a:prstGeom prst="round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fr-FR" sz="1600" i="1" dirty="0" smtClean="0">
                  <a:solidFill>
                    <a:schemeClr val="tx1"/>
                  </a:solidFill>
                </a:rPr>
                <a:t>C</a:t>
              </a:r>
              <a:r>
                <a:rPr lang="fr-FR" sz="1600" i="1" baseline="-25000" dirty="0" smtClean="0">
                  <a:solidFill>
                    <a:schemeClr val="tx1"/>
                  </a:solidFill>
                </a:rPr>
                <a:t>LAND</a:t>
              </a:r>
              <a:endParaRPr lang="fr-FR" sz="1600" i="1" baseline="-25000" dirty="0">
                <a:solidFill>
                  <a:schemeClr val="tx1"/>
                </a:solidFill>
              </a:endParaRPr>
            </a:p>
          </p:txBody>
        </p:sp>
        <p:sp>
          <p:nvSpPr>
            <p:cNvPr id="58" name="Rectangle à coins arrondis 57"/>
            <p:cNvSpPr/>
            <p:nvPr/>
          </p:nvSpPr>
          <p:spPr>
            <a:xfrm>
              <a:off x="2411760" y="3609020"/>
              <a:ext cx="648000" cy="360000"/>
            </a:xfrm>
            <a:prstGeom prst="round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fr-FR" sz="1600" i="1" dirty="0" smtClean="0">
                  <a:solidFill>
                    <a:schemeClr val="tx1"/>
                  </a:solidFill>
                </a:rPr>
                <a:t>C</a:t>
              </a:r>
              <a:r>
                <a:rPr lang="fr-FR" sz="1600" i="1" baseline="-25000" dirty="0" smtClean="0">
                  <a:solidFill>
                    <a:schemeClr val="tx1"/>
                  </a:solidFill>
                </a:rPr>
                <a:t>OCEAN</a:t>
              </a:r>
              <a:endParaRPr lang="fr-FR" sz="1600" i="1" baseline="-25000" dirty="0">
                <a:solidFill>
                  <a:schemeClr val="tx1"/>
                </a:solidFill>
              </a:endParaRPr>
            </a:p>
          </p:txBody>
        </p:sp>
        <p:sp>
          <p:nvSpPr>
            <p:cNvPr id="59" name="Rectangle à coins arrondis 58"/>
            <p:cNvSpPr/>
            <p:nvPr/>
          </p:nvSpPr>
          <p:spPr>
            <a:xfrm>
              <a:off x="2339840" y="3104964"/>
              <a:ext cx="792000" cy="936000"/>
            </a:xfrm>
            <a:prstGeom prst="round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>
                <a:solidFill>
                  <a:schemeClr val="tx1"/>
                </a:solidFill>
              </a:endParaRPr>
            </a:p>
          </p:txBody>
        </p:sp>
      </p:grpSp>
      <p:cxnSp>
        <p:nvCxnSpPr>
          <p:cNvPr id="60" name="Forme 59"/>
          <p:cNvCxnSpPr>
            <a:stCxn id="54" idx="0"/>
          </p:cNvCxnSpPr>
          <p:nvPr/>
        </p:nvCxnSpPr>
        <p:spPr>
          <a:xfrm rot="16200000" flipV="1">
            <a:off x="5543259" y="3192282"/>
            <a:ext cx="528521" cy="5183732"/>
          </a:xfrm>
          <a:prstGeom prst="bentConnector2">
            <a:avLst/>
          </a:prstGeom>
          <a:ln w="28575" cmpd="sng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Rectangle 60"/>
          <p:cNvSpPr/>
          <p:nvPr/>
        </p:nvSpPr>
        <p:spPr>
          <a:xfrm>
            <a:off x="1128258" y="5643255"/>
            <a:ext cx="1031474" cy="2534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100" dirty="0" smtClean="0">
                <a:solidFill>
                  <a:schemeClr val="accent3"/>
                </a:solidFill>
                <a:latin typeface="+mn-lt"/>
              </a:rPr>
              <a:t>book-keeping</a:t>
            </a:r>
            <a:endParaRPr lang="en-US" sz="1400" i="1" dirty="0" smtClean="0">
              <a:solidFill>
                <a:schemeClr val="accent3"/>
              </a:solidFill>
              <a:latin typeface="+mn-lt"/>
            </a:endParaRPr>
          </a:p>
        </p:txBody>
      </p:sp>
      <p:sp>
        <p:nvSpPr>
          <p:cNvPr id="63" name="Rectangle 62"/>
          <p:cNvSpPr/>
          <p:nvPr/>
        </p:nvSpPr>
        <p:spPr>
          <a:xfrm>
            <a:off x="2519855" y="5907474"/>
            <a:ext cx="695798" cy="239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100" dirty="0" err="1" smtClean="0">
                <a:latin typeface="+mn-lt"/>
              </a:rPr>
              <a:t>irf</a:t>
            </a:r>
            <a:r>
              <a:rPr lang="en-US" sz="1100" dirty="0" smtClean="0">
                <a:latin typeface="+mn-lt"/>
              </a:rPr>
              <a:t> HILDA</a:t>
            </a:r>
            <a:endParaRPr lang="en-US" sz="1400" i="1" dirty="0" smtClean="0">
              <a:latin typeface="+mn-lt"/>
            </a:endParaRPr>
          </a:p>
        </p:txBody>
      </p:sp>
      <p:sp>
        <p:nvSpPr>
          <p:cNvPr id="64" name="Rectangle 63"/>
          <p:cNvSpPr/>
          <p:nvPr/>
        </p:nvSpPr>
        <p:spPr>
          <a:xfrm rot="1604580">
            <a:off x="7286435" y="5808538"/>
            <a:ext cx="836271" cy="2534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100" dirty="0" err="1" smtClean="0">
                <a:latin typeface="+mn-lt"/>
              </a:rPr>
              <a:t>irf</a:t>
            </a:r>
            <a:r>
              <a:rPr lang="en-US" sz="1100" dirty="0" smtClean="0">
                <a:latin typeface="+mn-lt"/>
              </a:rPr>
              <a:t> CMIP5</a:t>
            </a:r>
            <a:endParaRPr lang="en-US" sz="1400" i="1" dirty="0" smtClean="0">
              <a:latin typeface="+mn-lt"/>
            </a:endParaRPr>
          </a:p>
        </p:txBody>
      </p:sp>
      <p:cxnSp>
        <p:nvCxnSpPr>
          <p:cNvPr id="66" name="Connecteur droit 65"/>
          <p:cNvCxnSpPr>
            <a:stCxn id="53" idx="3"/>
            <a:endCxn id="54" idx="1"/>
          </p:cNvCxnSpPr>
          <p:nvPr/>
        </p:nvCxnSpPr>
        <p:spPr>
          <a:xfrm>
            <a:off x="7320794" y="5850190"/>
            <a:ext cx="765517" cy="363337"/>
          </a:xfrm>
          <a:prstGeom prst="line">
            <a:avLst/>
          </a:prstGeom>
          <a:ln w="28575">
            <a:solidFill>
              <a:schemeClr val="tx1"/>
            </a:solidFill>
            <a:headEnd type="none" w="med" len="med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Connecteur en angle 66"/>
          <p:cNvCxnSpPr/>
          <p:nvPr/>
        </p:nvCxnSpPr>
        <p:spPr>
          <a:xfrm flipV="1">
            <a:off x="1058609" y="5322586"/>
            <a:ext cx="1461246" cy="528437"/>
          </a:xfrm>
          <a:prstGeom prst="bentConnector3">
            <a:avLst>
              <a:gd name="adj1" fmla="val 71835"/>
            </a:avLst>
          </a:prstGeom>
          <a:ln w="28575">
            <a:solidFill>
              <a:schemeClr val="accent3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Connecteur droit 70"/>
          <p:cNvCxnSpPr>
            <a:stCxn id="59" idx="3"/>
            <a:endCxn id="51" idx="1"/>
          </p:cNvCxnSpPr>
          <p:nvPr/>
        </p:nvCxnSpPr>
        <p:spPr>
          <a:xfrm>
            <a:off x="3215653" y="5519889"/>
            <a:ext cx="695876" cy="330301"/>
          </a:xfrm>
          <a:prstGeom prst="line">
            <a:avLst/>
          </a:prstGeom>
          <a:ln w="28575" cmpd="sng">
            <a:solidFill>
              <a:schemeClr val="tx1"/>
            </a:solidFill>
            <a:headEnd type="stealth" w="lg" len="lg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Rectangle 28"/>
          <p:cNvSpPr/>
          <p:nvPr/>
        </p:nvSpPr>
        <p:spPr>
          <a:xfrm>
            <a:off x="3167844" y="4932166"/>
            <a:ext cx="993879" cy="4770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1000"/>
              </a:lnSpc>
            </a:pPr>
            <a:r>
              <a:rPr lang="en-US" sz="1100" dirty="0" smtClean="0">
                <a:latin typeface="+mn-lt"/>
              </a:rPr>
              <a:t>cal. on </a:t>
            </a:r>
          </a:p>
          <a:p>
            <a:pPr>
              <a:lnSpc>
                <a:spcPts val="1000"/>
              </a:lnSpc>
            </a:pPr>
            <a:r>
              <a:rPr lang="en-US" sz="1100" dirty="0" smtClean="0">
                <a:latin typeface="+mn-lt"/>
              </a:rPr>
              <a:t>ORCHIDEE</a:t>
            </a:r>
          </a:p>
          <a:p>
            <a:pPr>
              <a:lnSpc>
                <a:spcPts val="1000"/>
              </a:lnSpc>
            </a:pPr>
            <a:r>
              <a:rPr lang="en-US" sz="1100" dirty="0" smtClean="0">
                <a:latin typeface="+mn-lt"/>
              </a:rPr>
              <a:t>and IPSL-CM5</a:t>
            </a:r>
            <a:endParaRPr lang="en-US" sz="1400" dirty="0" smtClean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47" grpId="0"/>
      <p:bldP spid="48" grpId="0"/>
      <p:bldP spid="49" grpId="0" animBg="1"/>
      <p:bldP spid="50" grpId="0" animBg="1"/>
      <p:bldP spid="51" grpId="0" animBg="1"/>
      <p:bldP spid="53" grpId="0" animBg="1"/>
      <p:bldP spid="54" grpId="0" animBg="1"/>
      <p:bldP spid="61" grpId="0"/>
      <p:bldP spid="63" grpId="0"/>
      <p:bldP spid="64" grpId="0"/>
      <p:bldP spid="2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oneTexte 6"/>
          <p:cNvSpPr txBox="1"/>
          <p:nvPr/>
        </p:nvSpPr>
        <p:spPr>
          <a:xfrm>
            <a:off x="508" y="332656"/>
            <a:ext cx="9144000" cy="400110"/>
          </a:xfrm>
          <a:prstGeom prst="rect">
            <a:avLst/>
          </a:prstGeom>
          <a:solidFill>
            <a:schemeClr val="accent3"/>
          </a:solidFill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chemeClr val="bg1"/>
                </a:solidFill>
                <a:latin typeface="+mj-lt"/>
              </a:rPr>
              <a:t>The OSCAR v2.1 model (full causal chain)</a:t>
            </a:r>
            <a:endParaRPr lang="en-US" sz="2000" i="1" dirty="0" smtClean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8" name="ZoneTexte 17"/>
          <p:cNvSpPr txBox="1"/>
          <p:nvPr/>
        </p:nvSpPr>
        <p:spPr>
          <a:xfrm>
            <a:off x="0" y="-1"/>
            <a:ext cx="9144000" cy="360000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chemeClr val="bg1"/>
                </a:solidFill>
                <a:latin typeface="+mj-lt"/>
              </a:rPr>
              <a:t>3. Simple modeling of the Earth system</a:t>
            </a:r>
          </a:p>
        </p:txBody>
      </p:sp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>
          <a:xfrm>
            <a:off x="7010400" y="0"/>
            <a:ext cx="2133600" cy="365125"/>
          </a:xfrm>
        </p:spPr>
        <p:txBody>
          <a:bodyPr/>
          <a:lstStyle/>
          <a:p>
            <a:pPr>
              <a:defRPr/>
            </a:pPr>
            <a:fld id="{FCB04E6E-FF12-48C6-B823-6C1CA6AF23C6}" type="slidenum">
              <a:rPr lang="en-US" sz="2000" smtClean="0">
                <a:solidFill>
                  <a:schemeClr val="bg1"/>
                </a:solidFill>
                <a:latin typeface="+mj-lt"/>
              </a:rPr>
              <a:pPr>
                <a:defRPr/>
              </a:pPr>
              <a:t>12</a:t>
            </a:fld>
            <a:endParaRPr lang="en-US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32" name="Rectangle à coins arrondis 31"/>
          <p:cNvSpPr/>
          <p:nvPr/>
        </p:nvSpPr>
        <p:spPr>
          <a:xfrm>
            <a:off x="1128336" y="4143131"/>
            <a:ext cx="626149" cy="330236"/>
          </a:xfrm>
          <a:prstGeom prst="roundRect">
            <a:avLst/>
          </a:prstGeom>
          <a:noFill/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r>
              <a:rPr lang="fr-FR" sz="1600" i="1" dirty="0" smtClean="0">
                <a:solidFill>
                  <a:schemeClr val="accent3"/>
                </a:solidFill>
              </a:rPr>
              <a:t>E</a:t>
            </a:r>
            <a:r>
              <a:rPr lang="fr-FR" sz="1600" i="1" baseline="-25000" dirty="0" smtClean="0">
                <a:solidFill>
                  <a:schemeClr val="accent3"/>
                </a:solidFill>
              </a:rPr>
              <a:t>FF</a:t>
            </a:r>
            <a:endParaRPr lang="fr-FR" sz="1600" i="1" baseline="-25000" dirty="0">
              <a:solidFill>
                <a:schemeClr val="accent3"/>
              </a:solidFill>
            </a:endParaRPr>
          </a:p>
        </p:txBody>
      </p:sp>
      <p:sp>
        <p:nvSpPr>
          <p:cNvPr id="33" name="Rectangle à coins arrondis 32"/>
          <p:cNvSpPr/>
          <p:nvPr/>
        </p:nvSpPr>
        <p:spPr>
          <a:xfrm>
            <a:off x="432460" y="3647758"/>
            <a:ext cx="626149" cy="330236"/>
          </a:xfrm>
          <a:prstGeom prst="roundRect">
            <a:avLst/>
          </a:prstGeom>
          <a:noFill/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r>
              <a:rPr lang="fr-FR" sz="1600" i="1" dirty="0" smtClean="0">
                <a:solidFill>
                  <a:schemeClr val="accent3"/>
                </a:solidFill>
              </a:rPr>
              <a:t>LUC</a:t>
            </a:r>
            <a:endParaRPr lang="fr-FR" sz="1600" i="1" baseline="-25000" dirty="0">
              <a:solidFill>
                <a:schemeClr val="accent3"/>
              </a:solidFill>
            </a:endParaRPr>
          </a:p>
        </p:txBody>
      </p:sp>
      <p:sp>
        <p:nvSpPr>
          <p:cNvPr id="40" name="Rectangle à coins arrondis 39"/>
          <p:cNvSpPr/>
          <p:nvPr/>
        </p:nvSpPr>
        <p:spPr>
          <a:xfrm>
            <a:off x="1128258" y="1765128"/>
            <a:ext cx="626149" cy="330236"/>
          </a:xfrm>
          <a:prstGeom prst="roundRect">
            <a:avLst/>
          </a:prstGeom>
          <a:noFill/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r>
              <a:rPr lang="fr-FR" sz="1600" i="1" dirty="0" smtClean="0">
                <a:solidFill>
                  <a:schemeClr val="accent3"/>
                </a:solidFill>
              </a:rPr>
              <a:t>E</a:t>
            </a:r>
            <a:r>
              <a:rPr lang="fr-FR" sz="1600" i="1" baseline="-25000" dirty="0" smtClean="0">
                <a:solidFill>
                  <a:schemeClr val="accent3"/>
                </a:solidFill>
              </a:rPr>
              <a:t>CH4</a:t>
            </a:r>
            <a:endParaRPr lang="fr-FR" sz="1600" i="1" baseline="-25000" dirty="0">
              <a:solidFill>
                <a:schemeClr val="accent3"/>
              </a:solidFill>
            </a:endParaRPr>
          </a:p>
        </p:txBody>
      </p:sp>
      <p:sp>
        <p:nvSpPr>
          <p:cNvPr id="46" name="Rectangle à coins arrondis 45"/>
          <p:cNvSpPr/>
          <p:nvPr/>
        </p:nvSpPr>
        <p:spPr>
          <a:xfrm>
            <a:off x="1128328" y="4605513"/>
            <a:ext cx="626149" cy="330236"/>
          </a:xfrm>
          <a:prstGeom prst="roundRect">
            <a:avLst/>
          </a:prstGeom>
          <a:noFill/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r>
              <a:rPr lang="fr-FR" sz="1600" i="1" dirty="0" smtClean="0">
                <a:solidFill>
                  <a:schemeClr val="accent3"/>
                </a:solidFill>
              </a:rPr>
              <a:t>E</a:t>
            </a:r>
            <a:r>
              <a:rPr lang="fr-FR" sz="1600" i="1" baseline="-25000" dirty="0" smtClean="0">
                <a:solidFill>
                  <a:schemeClr val="accent3"/>
                </a:solidFill>
              </a:rPr>
              <a:t>N2O</a:t>
            </a:r>
            <a:endParaRPr lang="fr-FR" sz="1600" i="1" baseline="-25000" dirty="0">
              <a:solidFill>
                <a:schemeClr val="accent3"/>
              </a:solidFill>
            </a:endParaRPr>
          </a:p>
        </p:txBody>
      </p:sp>
      <p:sp>
        <p:nvSpPr>
          <p:cNvPr id="49" name="Rectangle à coins arrondis 48"/>
          <p:cNvSpPr/>
          <p:nvPr/>
        </p:nvSpPr>
        <p:spPr>
          <a:xfrm>
            <a:off x="3911452" y="2128465"/>
            <a:ext cx="626149" cy="330236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r>
              <a:rPr lang="fr-FR" sz="1600" dirty="0" smtClean="0">
                <a:solidFill>
                  <a:schemeClr val="tx1"/>
                </a:solidFill>
              </a:rPr>
              <a:t>[</a:t>
            </a:r>
            <a:r>
              <a:rPr lang="fr-FR" sz="1600" i="1" dirty="0" smtClean="0">
                <a:solidFill>
                  <a:schemeClr val="tx1"/>
                </a:solidFill>
              </a:rPr>
              <a:t>CH</a:t>
            </a:r>
            <a:r>
              <a:rPr lang="fr-FR" sz="1600" i="1" baseline="-25000" dirty="0" smtClean="0">
                <a:solidFill>
                  <a:schemeClr val="tx1"/>
                </a:solidFill>
              </a:rPr>
              <a:t>4</a:t>
            </a:r>
            <a:r>
              <a:rPr lang="fr-FR" sz="1600" dirty="0" smtClean="0">
                <a:solidFill>
                  <a:schemeClr val="tx1"/>
                </a:solidFill>
              </a:rPr>
              <a:t>]</a:t>
            </a:r>
            <a:endParaRPr lang="fr-FR" sz="1600" dirty="0">
              <a:solidFill>
                <a:schemeClr val="tx1"/>
              </a:solidFill>
            </a:endParaRPr>
          </a:p>
        </p:txBody>
      </p:sp>
      <p:sp>
        <p:nvSpPr>
          <p:cNvPr id="50" name="Rectangle à coins arrondis 49"/>
          <p:cNvSpPr/>
          <p:nvPr/>
        </p:nvSpPr>
        <p:spPr>
          <a:xfrm>
            <a:off x="3911452" y="4605550"/>
            <a:ext cx="626149" cy="330236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r>
              <a:rPr lang="fr-FR" sz="1600" dirty="0" smtClean="0">
                <a:solidFill>
                  <a:schemeClr val="tx1"/>
                </a:solidFill>
              </a:rPr>
              <a:t>[</a:t>
            </a:r>
            <a:r>
              <a:rPr lang="fr-FR" sz="1600" i="1" dirty="0" smtClean="0">
                <a:solidFill>
                  <a:schemeClr val="tx1"/>
                </a:solidFill>
              </a:rPr>
              <a:t>N</a:t>
            </a:r>
            <a:r>
              <a:rPr lang="fr-FR" sz="1600" i="1" baseline="-25000" dirty="0" smtClean="0">
                <a:solidFill>
                  <a:schemeClr val="tx1"/>
                </a:solidFill>
              </a:rPr>
              <a:t>2</a:t>
            </a:r>
            <a:r>
              <a:rPr lang="fr-FR" sz="1600" i="1" dirty="0" smtClean="0">
                <a:solidFill>
                  <a:schemeClr val="tx1"/>
                </a:solidFill>
              </a:rPr>
              <a:t>O</a:t>
            </a:r>
            <a:r>
              <a:rPr lang="fr-FR" sz="1600" dirty="0" smtClean="0">
                <a:solidFill>
                  <a:schemeClr val="tx1"/>
                </a:solidFill>
              </a:rPr>
              <a:t>]</a:t>
            </a:r>
            <a:endParaRPr lang="fr-FR" sz="1600" i="1" dirty="0">
              <a:solidFill>
                <a:schemeClr val="tx1"/>
              </a:solidFill>
            </a:endParaRPr>
          </a:p>
        </p:txBody>
      </p:sp>
      <p:cxnSp>
        <p:nvCxnSpPr>
          <p:cNvPr id="51" name="Connecteur droit 50"/>
          <p:cNvCxnSpPr>
            <a:stCxn id="46" idx="3"/>
            <a:endCxn id="50" idx="1"/>
          </p:cNvCxnSpPr>
          <p:nvPr/>
        </p:nvCxnSpPr>
        <p:spPr>
          <a:xfrm>
            <a:off x="1754477" y="4770631"/>
            <a:ext cx="2156975" cy="37"/>
          </a:xfrm>
          <a:prstGeom prst="line">
            <a:avLst/>
          </a:prstGeom>
          <a:ln w="28575">
            <a:solidFill>
              <a:schemeClr val="accent3"/>
            </a:solidFill>
            <a:headEnd type="none" w="med" len="med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Rectangle à coins arrondis 51"/>
          <p:cNvSpPr/>
          <p:nvPr/>
        </p:nvSpPr>
        <p:spPr>
          <a:xfrm>
            <a:off x="3911529" y="3647721"/>
            <a:ext cx="626149" cy="330236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r>
              <a:rPr lang="fr-FR" sz="1600" dirty="0" smtClean="0">
                <a:solidFill>
                  <a:schemeClr val="tx1"/>
                </a:solidFill>
              </a:rPr>
              <a:t>[</a:t>
            </a:r>
            <a:r>
              <a:rPr lang="fr-FR" sz="1600" i="1" dirty="0" smtClean="0">
                <a:solidFill>
                  <a:schemeClr val="tx1"/>
                </a:solidFill>
              </a:rPr>
              <a:t>CO</a:t>
            </a:r>
            <a:r>
              <a:rPr lang="fr-FR" sz="1600" i="1" baseline="-25000" dirty="0" smtClean="0">
                <a:solidFill>
                  <a:schemeClr val="tx1"/>
                </a:solidFill>
              </a:rPr>
              <a:t>2</a:t>
            </a:r>
            <a:r>
              <a:rPr lang="fr-FR" sz="1600" dirty="0" smtClean="0">
                <a:solidFill>
                  <a:schemeClr val="tx1"/>
                </a:solidFill>
              </a:rPr>
              <a:t>]</a:t>
            </a:r>
            <a:endParaRPr lang="fr-FR" sz="1600" dirty="0">
              <a:solidFill>
                <a:schemeClr val="tx1"/>
              </a:solidFill>
            </a:endParaRPr>
          </a:p>
        </p:txBody>
      </p:sp>
      <p:cxnSp>
        <p:nvCxnSpPr>
          <p:cNvPr id="53" name="Connecteur droit 52"/>
          <p:cNvCxnSpPr>
            <a:stCxn id="52" idx="3"/>
            <a:endCxn id="55" idx="1"/>
          </p:cNvCxnSpPr>
          <p:nvPr/>
        </p:nvCxnSpPr>
        <p:spPr>
          <a:xfrm>
            <a:off x="4537678" y="3812839"/>
            <a:ext cx="2156967" cy="0"/>
          </a:xfrm>
          <a:prstGeom prst="line">
            <a:avLst/>
          </a:prstGeom>
          <a:ln w="28575">
            <a:solidFill>
              <a:schemeClr val="tx1"/>
            </a:solidFill>
            <a:headEnd type="none" w="med" len="med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Connecteur droit 53"/>
          <p:cNvCxnSpPr>
            <a:stCxn id="50" idx="3"/>
            <a:endCxn id="55" idx="1"/>
          </p:cNvCxnSpPr>
          <p:nvPr/>
        </p:nvCxnSpPr>
        <p:spPr>
          <a:xfrm flipV="1">
            <a:off x="4537601" y="3812839"/>
            <a:ext cx="2157044" cy="957829"/>
          </a:xfrm>
          <a:prstGeom prst="line">
            <a:avLst/>
          </a:prstGeom>
          <a:ln w="28575">
            <a:solidFill>
              <a:schemeClr val="tx1"/>
            </a:solidFill>
            <a:headEnd type="none" w="med" len="med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Rectangle à coins arrondis 54"/>
          <p:cNvSpPr/>
          <p:nvPr/>
        </p:nvSpPr>
        <p:spPr>
          <a:xfrm>
            <a:off x="6694645" y="3647721"/>
            <a:ext cx="626149" cy="330236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r>
              <a:rPr lang="fr-FR" sz="1600" i="1" dirty="0" smtClean="0">
                <a:solidFill>
                  <a:schemeClr val="tx1"/>
                </a:solidFill>
              </a:rPr>
              <a:t>RF</a:t>
            </a:r>
            <a:endParaRPr lang="fr-FR" sz="1600" i="1" dirty="0">
              <a:solidFill>
                <a:schemeClr val="tx1"/>
              </a:solidFill>
            </a:endParaRPr>
          </a:p>
        </p:txBody>
      </p:sp>
      <p:cxnSp>
        <p:nvCxnSpPr>
          <p:cNvPr id="56" name="Connecteur droit 55"/>
          <p:cNvCxnSpPr>
            <a:stCxn id="55" idx="3"/>
            <a:endCxn id="57" idx="1"/>
          </p:cNvCxnSpPr>
          <p:nvPr/>
        </p:nvCxnSpPr>
        <p:spPr>
          <a:xfrm>
            <a:off x="7320794" y="3812839"/>
            <a:ext cx="765517" cy="363337"/>
          </a:xfrm>
          <a:prstGeom prst="line">
            <a:avLst/>
          </a:prstGeom>
          <a:ln w="28575">
            <a:solidFill>
              <a:schemeClr val="tx1"/>
            </a:solidFill>
            <a:headEnd type="none" w="med" len="med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Rectangle à coins arrondis 56"/>
          <p:cNvSpPr/>
          <p:nvPr/>
        </p:nvSpPr>
        <p:spPr>
          <a:xfrm>
            <a:off x="8086311" y="4011058"/>
            <a:ext cx="626149" cy="330236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r>
              <a:rPr lang="fr-FR" sz="1600" i="1" dirty="0" smtClean="0">
                <a:solidFill>
                  <a:schemeClr val="tx1"/>
                </a:solidFill>
              </a:rPr>
              <a:t>T°</a:t>
            </a:r>
            <a:endParaRPr lang="fr-FR" sz="1600" i="1" dirty="0">
              <a:solidFill>
                <a:schemeClr val="tx1"/>
              </a:solidFill>
            </a:endParaRPr>
          </a:p>
        </p:txBody>
      </p:sp>
      <p:sp>
        <p:nvSpPr>
          <p:cNvPr id="58" name="Rectangle à coins arrondis 57"/>
          <p:cNvSpPr/>
          <p:nvPr/>
        </p:nvSpPr>
        <p:spPr>
          <a:xfrm>
            <a:off x="5303048" y="1798192"/>
            <a:ext cx="626149" cy="330236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r>
              <a:rPr lang="fr-FR" sz="1600" dirty="0" smtClean="0">
                <a:solidFill>
                  <a:schemeClr val="tx1"/>
                </a:solidFill>
              </a:rPr>
              <a:t>[</a:t>
            </a:r>
            <a:r>
              <a:rPr lang="fr-FR" sz="1600" i="1" dirty="0" smtClean="0">
                <a:solidFill>
                  <a:schemeClr val="tx1"/>
                </a:solidFill>
              </a:rPr>
              <a:t>OH</a:t>
            </a:r>
            <a:r>
              <a:rPr lang="fr-FR" sz="1600" dirty="0" smtClean="0">
                <a:solidFill>
                  <a:schemeClr val="tx1"/>
                </a:solidFill>
              </a:rPr>
              <a:t>]</a:t>
            </a:r>
            <a:endParaRPr lang="fr-FR" sz="1600" dirty="0">
              <a:solidFill>
                <a:schemeClr val="tx1"/>
              </a:solidFill>
            </a:endParaRPr>
          </a:p>
        </p:txBody>
      </p:sp>
      <p:cxnSp>
        <p:nvCxnSpPr>
          <p:cNvPr id="59" name="Forme 58"/>
          <p:cNvCxnSpPr>
            <a:stCxn id="32" idx="3"/>
            <a:endCxn id="52" idx="2"/>
          </p:cNvCxnSpPr>
          <p:nvPr/>
        </p:nvCxnSpPr>
        <p:spPr>
          <a:xfrm flipV="1">
            <a:off x="1754485" y="3977958"/>
            <a:ext cx="2470119" cy="330291"/>
          </a:xfrm>
          <a:prstGeom prst="bentConnector2">
            <a:avLst/>
          </a:prstGeom>
          <a:ln w="28575">
            <a:solidFill>
              <a:schemeClr val="accent3"/>
            </a:solidFill>
            <a:headEnd type="none" w="med" len="med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0" name="Groupe 134"/>
          <p:cNvGrpSpPr/>
          <p:nvPr/>
        </p:nvGrpSpPr>
        <p:grpSpPr>
          <a:xfrm>
            <a:off x="1058678" y="2227547"/>
            <a:ext cx="765293" cy="1255038"/>
            <a:chOff x="899592" y="1592796"/>
            <a:chExt cx="792000" cy="1368152"/>
          </a:xfrm>
        </p:grpSpPr>
        <p:sp>
          <p:nvSpPr>
            <p:cNvPr id="61" name="Rectangle à coins arrondis 60"/>
            <p:cNvSpPr/>
            <p:nvPr/>
          </p:nvSpPr>
          <p:spPr>
            <a:xfrm>
              <a:off x="971512" y="2528900"/>
              <a:ext cx="648000" cy="360000"/>
            </a:xfrm>
            <a:prstGeom prst="roundRect">
              <a:avLst/>
            </a:prstGeom>
            <a:noFill/>
            <a:ln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fr-FR" sz="1600" i="1" dirty="0" smtClean="0">
                  <a:solidFill>
                    <a:schemeClr val="accent3"/>
                  </a:solidFill>
                </a:rPr>
                <a:t>E</a:t>
              </a:r>
              <a:r>
                <a:rPr lang="fr-FR" sz="1600" i="1" baseline="-25000" dirty="0" smtClean="0">
                  <a:solidFill>
                    <a:schemeClr val="accent3"/>
                  </a:solidFill>
                </a:rPr>
                <a:t>VOC</a:t>
              </a:r>
              <a:endParaRPr lang="fr-FR" sz="1600" i="1" baseline="-25000" dirty="0">
                <a:solidFill>
                  <a:schemeClr val="accent3"/>
                </a:solidFill>
              </a:endParaRPr>
            </a:p>
          </p:txBody>
        </p:sp>
        <p:sp>
          <p:nvSpPr>
            <p:cNvPr id="62" name="Rectangle à coins arrondis 61"/>
            <p:cNvSpPr/>
            <p:nvPr/>
          </p:nvSpPr>
          <p:spPr>
            <a:xfrm>
              <a:off x="971512" y="2096852"/>
              <a:ext cx="648000" cy="360000"/>
            </a:xfrm>
            <a:prstGeom prst="roundRect">
              <a:avLst/>
            </a:prstGeom>
            <a:noFill/>
            <a:ln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fr-FR" sz="1600" i="1" dirty="0" smtClean="0">
                  <a:solidFill>
                    <a:schemeClr val="accent3"/>
                  </a:solidFill>
                </a:rPr>
                <a:t>E</a:t>
              </a:r>
              <a:r>
                <a:rPr lang="fr-FR" sz="1600" i="1" baseline="-25000" dirty="0" smtClean="0">
                  <a:solidFill>
                    <a:schemeClr val="accent3"/>
                  </a:solidFill>
                </a:rPr>
                <a:t>CO</a:t>
              </a:r>
              <a:endParaRPr lang="fr-FR" sz="1600" i="1" baseline="-25000" dirty="0">
                <a:solidFill>
                  <a:schemeClr val="accent3"/>
                </a:solidFill>
              </a:endParaRPr>
            </a:p>
          </p:txBody>
        </p:sp>
        <p:sp>
          <p:nvSpPr>
            <p:cNvPr id="63" name="Rectangle à coins arrondis 62"/>
            <p:cNvSpPr/>
            <p:nvPr/>
          </p:nvSpPr>
          <p:spPr>
            <a:xfrm>
              <a:off x="971584" y="1664844"/>
              <a:ext cx="648000" cy="360000"/>
            </a:xfrm>
            <a:prstGeom prst="roundRect">
              <a:avLst/>
            </a:prstGeom>
            <a:noFill/>
            <a:ln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fr-FR" sz="1600" i="1" dirty="0" err="1" smtClean="0">
                  <a:solidFill>
                    <a:schemeClr val="accent3"/>
                  </a:solidFill>
                </a:rPr>
                <a:t>E</a:t>
              </a:r>
              <a:r>
                <a:rPr lang="fr-FR" sz="1600" i="1" baseline="-25000" dirty="0" err="1" smtClean="0">
                  <a:solidFill>
                    <a:schemeClr val="accent3"/>
                  </a:solidFill>
                </a:rPr>
                <a:t>NOx</a:t>
              </a:r>
              <a:endParaRPr lang="fr-FR" sz="1600" i="1" baseline="-25000" dirty="0">
                <a:solidFill>
                  <a:schemeClr val="accent3"/>
                </a:solidFill>
              </a:endParaRPr>
            </a:p>
          </p:txBody>
        </p:sp>
        <p:sp>
          <p:nvSpPr>
            <p:cNvPr id="64" name="Rectangle à coins arrondis 63"/>
            <p:cNvSpPr/>
            <p:nvPr/>
          </p:nvSpPr>
          <p:spPr>
            <a:xfrm>
              <a:off x="899592" y="1592796"/>
              <a:ext cx="792000" cy="1368152"/>
            </a:xfrm>
            <a:prstGeom prst="roundRect">
              <a:avLst/>
            </a:prstGeom>
            <a:noFill/>
            <a:ln w="12700"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65" name="Rectangle à coins arrondis 64"/>
          <p:cNvSpPr/>
          <p:nvPr/>
        </p:nvSpPr>
        <p:spPr>
          <a:xfrm>
            <a:off x="5303048" y="3053230"/>
            <a:ext cx="626149" cy="330236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r>
              <a:rPr lang="fr-FR" sz="1600" dirty="0" smtClean="0">
                <a:solidFill>
                  <a:schemeClr val="tx1"/>
                </a:solidFill>
              </a:rPr>
              <a:t>[</a:t>
            </a:r>
            <a:r>
              <a:rPr lang="fr-FR" sz="1600" i="1" dirty="0" smtClean="0">
                <a:solidFill>
                  <a:schemeClr val="tx1"/>
                </a:solidFill>
              </a:rPr>
              <a:t>O</a:t>
            </a:r>
            <a:r>
              <a:rPr lang="fr-FR" sz="1600" i="1" baseline="-25000" dirty="0" smtClean="0">
                <a:solidFill>
                  <a:schemeClr val="tx1"/>
                </a:solidFill>
              </a:rPr>
              <a:t>3</a:t>
            </a:r>
            <a:r>
              <a:rPr lang="fr-FR" sz="1600" dirty="0" smtClean="0">
                <a:solidFill>
                  <a:schemeClr val="tx1"/>
                </a:solidFill>
              </a:rPr>
              <a:t>]</a:t>
            </a:r>
            <a:r>
              <a:rPr lang="fr-FR" sz="1600" i="1" baseline="-25000" dirty="0" smtClean="0">
                <a:solidFill>
                  <a:schemeClr val="tx1"/>
                </a:solidFill>
              </a:rPr>
              <a:t>t</a:t>
            </a:r>
            <a:endParaRPr lang="fr-FR" sz="1600" i="1" baseline="-25000" dirty="0">
              <a:solidFill>
                <a:schemeClr val="tx1"/>
              </a:solidFill>
            </a:endParaRPr>
          </a:p>
        </p:txBody>
      </p:sp>
      <p:cxnSp>
        <p:nvCxnSpPr>
          <p:cNvPr id="66" name="Forme 65"/>
          <p:cNvCxnSpPr>
            <a:stCxn id="65" idx="3"/>
            <a:endCxn id="55" idx="0"/>
          </p:cNvCxnSpPr>
          <p:nvPr/>
        </p:nvCxnSpPr>
        <p:spPr>
          <a:xfrm>
            <a:off x="5929197" y="3218348"/>
            <a:ext cx="1078522" cy="429373"/>
          </a:xfrm>
          <a:prstGeom prst="bentConnector2">
            <a:avLst/>
          </a:prstGeom>
          <a:ln w="28575">
            <a:solidFill>
              <a:schemeClr val="tx1"/>
            </a:solidFill>
            <a:headEnd type="none" w="med" len="med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7" name="Rectangle à coins arrondis 66"/>
          <p:cNvSpPr/>
          <p:nvPr/>
        </p:nvSpPr>
        <p:spPr>
          <a:xfrm>
            <a:off x="1128258" y="1302819"/>
            <a:ext cx="626149" cy="330236"/>
          </a:xfrm>
          <a:prstGeom prst="roundRect">
            <a:avLst/>
          </a:prstGeom>
          <a:noFill/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r>
              <a:rPr lang="fr-FR" sz="1600" i="1" dirty="0" err="1" smtClean="0">
                <a:solidFill>
                  <a:schemeClr val="accent3"/>
                </a:solidFill>
              </a:rPr>
              <a:t>E</a:t>
            </a:r>
            <a:r>
              <a:rPr lang="fr-FR" sz="1600" i="1" baseline="-25000" dirty="0" err="1" smtClean="0">
                <a:solidFill>
                  <a:schemeClr val="accent3"/>
                </a:solidFill>
              </a:rPr>
              <a:t>Halo</a:t>
            </a:r>
            <a:endParaRPr lang="fr-FR" sz="1600" i="1" baseline="-25000" dirty="0">
              <a:solidFill>
                <a:schemeClr val="accent3"/>
              </a:solidFill>
            </a:endParaRPr>
          </a:p>
        </p:txBody>
      </p:sp>
      <p:sp>
        <p:nvSpPr>
          <p:cNvPr id="68" name="Rectangle à coins arrondis 67"/>
          <p:cNvSpPr/>
          <p:nvPr/>
        </p:nvSpPr>
        <p:spPr>
          <a:xfrm>
            <a:off x="3911452" y="1302819"/>
            <a:ext cx="626149" cy="330236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r>
              <a:rPr lang="fr-FR" sz="1600" dirty="0" smtClean="0">
                <a:solidFill>
                  <a:schemeClr val="tx1"/>
                </a:solidFill>
              </a:rPr>
              <a:t>[</a:t>
            </a:r>
            <a:r>
              <a:rPr lang="fr-FR" sz="1600" i="1" dirty="0" smtClean="0">
                <a:solidFill>
                  <a:schemeClr val="tx1"/>
                </a:solidFill>
              </a:rPr>
              <a:t>Halo</a:t>
            </a:r>
            <a:r>
              <a:rPr lang="fr-FR" sz="1600" dirty="0" smtClean="0">
                <a:solidFill>
                  <a:schemeClr val="tx1"/>
                </a:solidFill>
              </a:rPr>
              <a:t>]</a:t>
            </a:r>
            <a:endParaRPr lang="fr-FR" sz="1600" i="1" dirty="0">
              <a:solidFill>
                <a:schemeClr val="tx1"/>
              </a:solidFill>
            </a:endParaRPr>
          </a:p>
        </p:txBody>
      </p:sp>
      <p:cxnSp>
        <p:nvCxnSpPr>
          <p:cNvPr id="69" name="Connecteur droit 68"/>
          <p:cNvCxnSpPr>
            <a:stCxn id="67" idx="3"/>
            <a:endCxn id="68" idx="1"/>
          </p:cNvCxnSpPr>
          <p:nvPr/>
        </p:nvCxnSpPr>
        <p:spPr>
          <a:xfrm>
            <a:off x="1754407" y="1467937"/>
            <a:ext cx="2157044" cy="0"/>
          </a:xfrm>
          <a:prstGeom prst="line">
            <a:avLst/>
          </a:prstGeom>
          <a:ln w="28575">
            <a:solidFill>
              <a:schemeClr val="accent3"/>
            </a:solidFill>
            <a:headEnd type="none" w="med" len="med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0" name="Rectangle à coins arrondis 69"/>
          <p:cNvSpPr/>
          <p:nvPr/>
        </p:nvSpPr>
        <p:spPr>
          <a:xfrm>
            <a:off x="5303048" y="1302819"/>
            <a:ext cx="626149" cy="330236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r>
              <a:rPr lang="fr-FR" sz="1600" dirty="0" smtClean="0">
                <a:solidFill>
                  <a:schemeClr val="tx1"/>
                </a:solidFill>
              </a:rPr>
              <a:t>[</a:t>
            </a:r>
            <a:r>
              <a:rPr lang="fr-FR" sz="1600" i="1" dirty="0" smtClean="0">
                <a:solidFill>
                  <a:schemeClr val="tx1"/>
                </a:solidFill>
              </a:rPr>
              <a:t>O</a:t>
            </a:r>
            <a:r>
              <a:rPr lang="fr-FR" sz="1600" i="1" baseline="-25000" dirty="0" smtClean="0">
                <a:solidFill>
                  <a:schemeClr val="tx1"/>
                </a:solidFill>
              </a:rPr>
              <a:t>3</a:t>
            </a:r>
            <a:r>
              <a:rPr lang="fr-FR" sz="1600" dirty="0" smtClean="0">
                <a:solidFill>
                  <a:schemeClr val="tx1"/>
                </a:solidFill>
              </a:rPr>
              <a:t>]</a:t>
            </a:r>
            <a:r>
              <a:rPr lang="fr-FR" sz="1600" i="1" baseline="-25000" dirty="0" smtClean="0">
                <a:solidFill>
                  <a:schemeClr val="tx1"/>
                </a:solidFill>
              </a:rPr>
              <a:t>s</a:t>
            </a:r>
            <a:endParaRPr lang="fr-FR" sz="1600" i="1" baseline="-25000" dirty="0">
              <a:solidFill>
                <a:schemeClr val="tx1"/>
              </a:solidFill>
            </a:endParaRPr>
          </a:p>
        </p:txBody>
      </p:sp>
      <p:cxnSp>
        <p:nvCxnSpPr>
          <p:cNvPr id="71" name="Connecteur droit 70"/>
          <p:cNvCxnSpPr>
            <a:stCxn id="68" idx="3"/>
            <a:endCxn id="70" idx="1"/>
          </p:cNvCxnSpPr>
          <p:nvPr/>
        </p:nvCxnSpPr>
        <p:spPr>
          <a:xfrm>
            <a:off x="4537601" y="1467937"/>
            <a:ext cx="765448" cy="0"/>
          </a:xfrm>
          <a:prstGeom prst="line">
            <a:avLst/>
          </a:prstGeom>
          <a:ln w="28575">
            <a:solidFill>
              <a:schemeClr val="tx1"/>
            </a:solidFill>
            <a:headEnd type="none" w="med" len="med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Forme 71"/>
          <p:cNvCxnSpPr>
            <a:stCxn id="70" idx="3"/>
            <a:endCxn id="55" idx="0"/>
          </p:cNvCxnSpPr>
          <p:nvPr/>
        </p:nvCxnSpPr>
        <p:spPr>
          <a:xfrm>
            <a:off x="5929197" y="1467937"/>
            <a:ext cx="1078522" cy="2179784"/>
          </a:xfrm>
          <a:prstGeom prst="bentConnector2">
            <a:avLst/>
          </a:prstGeom>
          <a:ln w="28575">
            <a:solidFill>
              <a:schemeClr val="tx1"/>
            </a:solidFill>
            <a:headEnd type="none" w="med" len="med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Connecteur droit 72"/>
          <p:cNvCxnSpPr>
            <a:stCxn id="58" idx="1"/>
            <a:endCxn id="68" idx="3"/>
          </p:cNvCxnSpPr>
          <p:nvPr/>
        </p:nvCxnSpPr>
        <p:spPr>
          <a:xfrm flipH="1" flipV="1">
            <a:off x="4537601" y="1467937"/>
            <a:ext cx="765448" cy="495373"/>
          </a:xfrm>
          <a:prstGeom prst="line">
            <a:avLst/>
          </a:prstGeom>
          <a:ln w="28575">
            <a:solidFill>
              <a:schemeClr val="tx1"/>
            </a:solidFill>
            <a:headEnd type="none" w="med" len="med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Connecteur en angle 122"/>
          <p:cNvCxnSpPr>
            <a:stCxn id="49" idx="2"/>
            <a:endCxn id="65" idx="1"/>
          </p:cNvCxnSpPr>
          <p:nvPr/>
        </p:nvCxnSpPr>
        <p:spPr>
          <a:xfrm rot="16200000" flipH="1">
            <a:off x="4383964" y="2299264"/>
            <a:ext cx="759646" cy="1078522"/>
          </a:xfrm>
          <a:prstGeom prst="bentConnector2">
            <a:avLst/>
          </a:prstGeom>
          <a:ln w="28575">
            <a:solidFill>
              <a:schemeClr val="tx1"/>
            </a:solidFill>
            <a:headEnd type="none" w="med" len="med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Forme 74"/>
          <p:cNvCxnSpPr>
            <a:stCxn id="49" idx="3"/>
            <a:endCxn id="55" idx="0"/>
          </p:cNvCxnSpPr>
          <p:nvPr/>
        </p:nvCxnSpPr>
        <p:spPr>
          <a:xfrm>
            <a:off x="4537601" y="2293583"/>
            <a:ext cx="2470119" cy="1354138"/>
          </a:xfrm>
          <a:prstGeom prst="bentConnector2">
            <a:avLst/>
          </a:prstGeom>
          <a:ln w="28575">
            <a:solidFill>
              <a:schemeClr val="tx1"/>
            </a:solidFill>
            <a:headEnd type="none" w="med" len="med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6" name="Groupe 136"/>
          <p:cNvGrpSpPr/>
          <p:nvPr/>
        </p:nvGrpSpPr>
        <p:grpSpPr>
          <a:xfrm>
            <a:off x="2450360" y="3053230"/>
            <a:ext cx="765293" cy="858615"/>
            <a:chOff x="2339840" y="3104964"/>
            <a:chExt cx="792000" cy="936000"/>
          </a:xfrm>
        </p:grpSpPr>
        <p:sp>
          <p:nvSpPr>
            <p:cNvPr id="77" name="Rectangle à coins arrondis 76"/>
            <p:cNvSpPr/>
            <p:nvPr/>
          </p:nvSpPr>
          <p:spPr>
            <a:xfrm>
              <a:off x="2411760" y="3177012"/>
              <a:ext cx="648000" cy="360000"/>
            </a:xfrm>
            <a:prstGeom prst="round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fr-FR" sz="1600" i="1" dirty="0" smtClean="0">
                  <a:solidFill>
                    <a:schemeClr val="tx1"/>
                  </a:solidFill>
                </a:rPr>
                <a:t>C</a:t>
              </a:r>
              <a:r>
                <a:rPr lang="fr-FR" sz="1600" i="1" baseline="-25000" dirty="0" smtClean="0">
                  <a:solidFill>
                    <a:schemeClr val="tx1"/>
                  </a:solidFill>
                </a:rPr>
                <a:t>LAND</a:t>
              </a:r>
              <a:endParaRPr lang="fr-FR" sz="1600" i="1" baseline="-25000" dirty="0">
                <a:solidFill>
                  <a:schemeClr val="tx1"/>
                </a:solidFill>
              </a:endParaRPr>
            </a:p>
          </p:txBody>
        </p:sp>
        <p:sp>
          <p:nvSpPr>
            <p:cNvPr id="78" name="Rectangle à coins arrondis 77"/>
            <p:cNvSpPr/>
            <p:nvPr/>
          </p:nvSpPr>
          <p:spPr>
            <a:xfrm>
              <a:off x="2411760" y="3609020"/>
              <a:ext cx="648000" cy="360000"/>
            </a:xfrm>
            <a:prstGeom prst="round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fr-FR" sz="1600" i="1" dirty="0" smtClean="0">
                  <a:solidFill>
                    <a:schemeClr val="tx1"/>
                  </a:solidFill>
                </a:rPr>
                <a:t>C</a:t>
              </a:r>
              <a:r>
                <a:rPr lang="fr-FR" sz="1600" i="1" baseline="-25000" dirty="0" smtClean="0">
                  <a:solidFill>
                    <a:schemeClr val="tx1"/>
                  </a:solidFill>
                </a:rPr>
                <a:t>OCEAN</a:t>
              </a:r>
              <a:endParaRPr lang="fr-FR" sz="1600" i="1" baseline="-25000" dirty="0">
                <a:solidFill>
                  <a:schemeClr val="tx1"/>
                </a:solidFill>
              </a:endParaRPr>
            </a:p>
          </p:txBody>
        </p:sp>
        <p:sp>
          <p:nvSpPr>
            <p:cNvPr id="79" name="Rectangle à coins arrondis 78"/>
            <p:cNvSpPr/>
            <p:nvPr/>
          </p:nvSpPr>
          <p:spPr>
            <a:xfrm>
              <a:off x="2339840" y="3104964"/>
              <a:ext cx="792000" cy="936000"/>
            </a:xfrm>
            <a:prstGeom prst="round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80" name="Groupe 150"/>
          <p:cNvGrpSpPr/>
          <p:nvPr/>
        </p:nvGrpSpPr>
        <p:grpSpPr>
          <a:xfrm>
            <a:off x="1058678" y="5067895"/>
            <a:ext cx="765293" cy="1651365"/>
            <a:chOff x="4824028" y="4833156"/>
            <a:chExt cx="792000" cy="1800200"/>
          </a:xfrm>
        </p:grpSpPr>
        <p:sp>
          <p:nvSpPr>
            <p:cNvPr id="81" name="Rectangle à coins arrondis 80"/>
            <p:cNvSpPr/>
            <p:nvPr/>
          </p:nvSpPr>
          <p:spPr>
            <a:xfrm>
              <a:off x="4895948" y="5769260"/>
              <a:ext cx="648000" cy="360000"/>
            </a:xfrm>
            <a:prstGeom prst="roundRect">
              <a:avLst/>
            </a:prstGeom>
            <a:noFill/>
            <a:ln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fr-FR" sz="1600" i="1" dirty="0" smtClean="0">
                  <a:solidFill>
                    <a:schemeClr val="accent3"/>
                  </a:solidFill>
                </a:rPr>
                <a:t>E</a:t>
              </a:r>
              <a:r>
                <a:rPr lang="fr-FR" sz="1600" i="1" baseline="-25000" dirty="0" smtClean="0">
                  <a:solidFill>
                    <a:schemeClr val="accent3"/>
                  </a:solidFill>
                </a:rPr>
                <a:t>OC</a:t>
              </a:r>
              <a:endParaRPr lang="fr-FR" sz="1600" i="1" baseline="-25000" dirty="0">
                <a:solidFill>
                  <a:schemeClr val="accent3"/>
                </a:solidFill>
              </a:endParaRPr>
            </a:p>
          </p:txBody>
        </p:sp>
        <p:sp>
          <p:nvSpPr>
            <p:cNvPr id="82" name="Rectangle à coins arrondis 81"/>
            <p:cNvSpPr/>
            <p:nvPr/>
          </p:nvSpPr>
          <p:spPr>
            <a:xfrm>
              <a:off x="4895948" y="5337212"/>
              <a:ext cx="648000" cy="360000"/>
            </a:xfrm>
            <a:prstGeom prst="roundRect">
              <a:avLst/>
            </a:prstGeom>
            <a:noFill/>
            <a:ln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fr-FR" sz="1600" i="1" dirty="0" smtClean="0">
                  <a:solidFill>
                    <a:schemeClr val="accent3"/>
                  </a:solidFill>
                </a:rPr>
                <a:t>E</a:t>
              </a:r>
              <a:r>
                <a:rPr lang="fr-FR" sz="1600" i="1" baseline="-25000" dirty="0" smtClean="0">
                  <a:solidFill>
                    <a:schemeClr val="accent3"/>
                  </a:solidFill>
                </a:rPr>
                <a:t>NH3</a:t>
              </a:r>
              <a:endParaRPr lang="fr-FR" sz="1600" i="1" baseline="-25000" dirty="0">
                <a:solidFill>
                  <a:schemeClr val="accent3"/>
                </a:solidFill>
              </a:endParaRPr>
            </a:p>
          </p:txBody>
        </p:sp>
        <p:sp>
          <p:nvSpPr>
            <p:cNvPr id="83" name="Rectangle à coins arrondis 82"/>
            <p:cNvSpPr/>
            <p:nvPr/>
          </p:nvSpPr>
          <p:spPr>
            <a:xfrm>
              <a:off x="4896020" y="4905204"/>
              <a:ext cx="648000" cy="360000"/>
            </a:xfrm>
            <a:prstGeom prst="roundRect">
              <a:avLst/>
            </a:prstGeom>
            <a:noFill/>
            <a:ln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fr-FR" sz="1600" i="1" dirty="0" smtClean="0">
                  <a:solidFill>
                    <a:schemeClr val="accent3"/>
                  </a:solidFill>
                </a:rPr>
                <a:t>E</a:t>
              </a:r>
              <a:r>
                <a:rPr lang="fr-FR" sz="1600" i="1" baseline="-25000" dirty="0" smtClean="0">
                  <a:solidFill>
                    <a:schemeClr val="accent3"/>
                  </a:solidFill>
                </a:rPr>
                <a:t>SO2</a:t>
              </a:r>
              <a:endParaRPr lang="fr-FR" sz="1600" i="1" baseline="-25000" dirty="0">
                <a:solidFill>
                  <a:schemeClr val="accent3"/>
                </a:solidFill>
              </a:endParaRPr>
            </a:p>
          </p:txBody>
        </p:sp>
        <p:sp>
          <p:nvSpPr>
            <p:cNvPr id="84" name="Rectangle à coins arrondis 83"/>
            <p:cNvSpPr/>
            <p:nvPr/>
          </p:nvSpPr>
          <p:spPr>
            <a:xfrm>
              <a:off x="4824028" y="4833156"/>
              <a:ext cx="792000" cy="1800200"/>
            </a:xfrm>
            <a:prstGeom prst="roundRect">
              <a:avLst/>
            </a:prstGeom>
            <a:noFill/>
            <a:ln w="12700"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85" name="Rectangle à coins arrondis 84"/>
            <p:cNvSpPr/>
            <p:nvPr/>
          </p:nvSpPr>
          <p:spPr>
            <a:xfrm>
              <a:off x="4896036" y="6201348"/>
              <a:ext cx="648000" cy="360000"/>
            </a:xfrm>
            <a:prstGeom prst="roundRect">
              <a:avLst/>
            </a:prstGeom>
            <a:noFill/>
            <a:ln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fr-FR" sz="1600" i="1" dirty="0" smtClean="0">
                  <a:solidFill>
                    <a:schemeClr val="accent3"/>
                  </a:solidFill>
                </a:rPr>
                <a:t>E</a:t>
              </a:r>
              <a:r>
                <a:rPr lang="fr-FR" sz="1600" i="1" baseline="-25000" dirty="0" smtClean="0">
                  <a:solidFill>
                    <a:schemeClr val="accent3"/>
                  </a:solidFill>
                </a:rPr>
                <a:t>BC</a:t>
              </a:r>
              <a:endParaRPr lang="fr-FR" sz="1600" i="1" baseline="-25000" dirty="0">
                <a:solidFill>
                  <a:schemeClr val="accent3"/>
                </a:solidFill>
              </a:endParaRPr>
            </a:p>
          </p:txBody>
        </p:sp>
      </p:grpSp>
      <p:cxnSp>
        <p:nvCxnSpPr>
          <p:cNvPr id="86" name="Forme 85"/>
          <p:cNvCxnSpPr>
            <a:stCxn id="84" idx="3"/>
            <a:endCxn id="55" idx="2"/>
          </p:cNvCxnSpPr>
          <p:nvPr/>
        </p:nvCxnSpPr>
        <p:spPr>
          <a:xfrm flipV="1">
            <a:off x="1823972" y="3977958"/>
            <a:ext cx="5183748" cy="1915620"/>
          </a:xfrm>
          <a:prstGeom prst="bentConnector2">
            <a:avLst/>
          </a:prstGeom>
          <a:ln w="28575">
            <a:solidFill>
              <a:schemeClr val="accent3"/>
            </a:solidFill>
            <a:headEnd type="none" w="med" len="med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7" name="Rectangle à coins arrondis 86"/>
          <p:cNvSpPr/>
          <p:nvPr/>
        </p:nvSpPr>
        <p:spPr>
          <a:xfrm>
            <a:off x="6694645" y="6322933"/>
            <a:ext cx="626149" cy="330236"/>
          </a:xfrm>
          <a:prstGeom prst="roundRect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r>
              <a:rPr lang="fr-FR" sz="1600" i="1" dirty="0" err="1" smtClean="0">
                <a:solidFill>
                  <a:schemeClr val="bg1">
                    <a:lumMod val="50000"/>
                  </a:schemeClr>
                </a:solidFill>
              </a:rPr>
              <a:t>RF</a:t>
            </a:r>
            <a:r>
              <a:rPr lang="fr-FR" sz="1600" i="1" baseline="-25000" dirty="0" err="1" smtClean="0">
                <a:solidFill>
                  <a:schemeClr val="bg1">
                    <a:lumMod val="50000"/>
                  </a:schemeClr>
                </a:solidFill>
              </a:rPr>
              <a:t>ant</a:t>
            </a:r>
            <a:endParaRPr lang="fr-FR" sz="1600" i="1" baseline="-25000" dirty="0">
              <a:solidFill>
                <a:schemeClr val="bg1">
                  <a:lumMod val="50000"/>
                </a:schemeClr>
              </a:solidFill>
            </a:endParaRPr>
          </a:p>
        </p:txBody>
      </p:sp>
      <p:cxnSp>
        <p:nvCxnSpPr>
          <p:cNvPr id="88" name="Connecteur en angle 122"/>
          <p:cNvCxnSpPr>
            <a:stCxn id="77" idx="0"/>
            <a:endCxn id="49" idx="1"/>
          </p:cNvCxnSpPr>
          <p:nvPr/>
        </p:nvCxnSpPr>
        <p:spPr>
          <a:xfrm rot="5400000" flipH="1" flipV="1">
            <a:off x="2959322" y="2167191"/>
            <a:ext cx="825738" cy="1078522"/>
          </a:xfrm>
          <a:prstGeom prst="bentConnector2">
            <a:avLst/>
          </a:prstGeom>
          <a:ln w="28575">
            <a:solidFill>
              <a:schemeClr val="tx1"/>
            </a:solidFill>
            <a:headEnd type="none" w="med" len="med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Forme 88"/>
          <p:cNvCxnSpPr>
            <a:stCxn id="57" idx="0"/>
          </p:cNvCxnSpPr>
          <p:nvPr/>
        </p:nvCxnSpPr>
        <p:spPr>
          <a:xfrm rot="16200000" flipV="1">
            <a:off x="5543259" y="1154931"/>
            <a:ext cx="528521" cy="5183732"/>
          </a:xfrm>
          <a:prstGeom prst="bentConnector2">
            <a:avLst/>
          </a:prstGeom>
          <a:ln w="28575" cmpd="sng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Connecteur en angle 89"/>
          <p:cNvCxnSpPr>
            <a:stCxn id="33" idx="3"/>
          </p:cNvCxnSpPr>
          <p:nvPr/>
        </p:nvCxnSpPr>
        <p:spPr>
          <a:xfrm flipV="1">
            <a:off x="1058609" y="3284439"/>
            <a:ext cx="1461246" cy="528437"/>
          </a:xfrm>
          <a:prstGeom prst="bentConnector3">
            <a:avLst>
              <a:gd name="adj1" fmla="val 71835"/>
            </a:avLst>
          </a:prstGeom>
          <a:ln w="28575">
            <a:solidFill>
              <a:schemeClr val="accent3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Forme 90"/>
          <p:cNvCxnSpPr>
            <a:stCxn id="57" idx="0"/>
            <a:endCxn id="58" idx="3"/>
          </p:cNvCxnSpPr>
          <p:nvPr/>
        </p:nvCxnSpPr>
        <p:spPr>
          <a:xfrm rot="16200000" flipV="1">
            <a:off x="6140417" y="1752090"/>
            <a:ext cx="2047748" cy="2470188"/>
          </a:xfrm>
          <a:prstGeom prst="bentConnector2">
            <a:avLst/>
          </a:prstGeom>
          <a:ln w="28575" cmpd="sng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Connecteur droit 91"/>
          <p:cNvCxnSpPr>
            <a:stCxn id="87" idx="0"/>
            <a:endCxn id="55" idx="2"/>
          </p:cNvCxnSpPr>
          <p:nvPr/>
        </p:nvCxnSpPr>
        <p:spPr>
          <a:xfrm flipV="1">
            <a:off x="7007719" y="3977958"/>
            <a:ext cx="0" cy="2344975"/>
          </a:xfrm>
          <a:prstGeom prst="line">
            <a:avLst/>
          </a:prstGeom>
          <a:ln w="28575">
            <a:solidFill>
              <a:schemeClr val="bg1">
                <a:lumMod val="50000"/>
              </a:schemeClr>
            </a:solidFill>
            <a:prstDash val="dash"/>
            <a:headEnd type="none" w="med" len="med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Connecteur droit 92"/>
          <p:cNvCxnSpPr>
            <a:stCxn id="49" idx="3"/>
            <a:endCxn id="58" idx="1"/>
          </p:cNvCxnSpPr>
          <p:nvPr/>
        </p:nvCxnSpPr>
        <p:spPr>
          <a:xfrm flipV="1">
            <a:off x="4537601" y="1963310"/>
            <a:ext cx="765448" cy="330273"/>
          </a:xfrm>
          <a:prstGeom prst="line">
            <a:avLst/>
          </a:prstGeom>
          <a:ln w="28575" cmpd="sng">
            <a:solidFill>
              <a:schemeClr val="tx1"/>
            </a:solidFill>
            <a:headEnd type="stealth" w="lg" len="lg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Connecteur droit 93"/>
          <p:cNvCxnSpPr>
            <a:stCxn id="79" idx="3"/>
            <a:endCxn id="52" idx="1"/>
          </p:cNvCxnSpPr>
          <p:nvPr/>
        </p:nvCxnSpPr>
        <p:spPr>
          <a:xfrm>
            <a:off x="3215653" y="3482537"/>
            <a:ext cx="695876" cy="330302"/>
          </a:xfrm>
          <a:prstGeom prst="line">
            <a:avLst/>
          </a:prstGeom>
          <a:ln w="28575" cmpd="sng">
            <a:solidFill>
              <a:schemeClr val="tx1"/>
            </a:solidFill>
            <a:headEnd type="stealth" w="lg" len="lg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" name="Forme 188"/>
          <p:cNvCxnSpPr>
            <a:stCxn id="68" idx="0"/>
            <a:endCxn id="55" idx="0"/>
          </p:cNvCxnSpPr>
          <p:nvPr/>
        </p:nvCxnSpPr>
        <p:spPr>
          <a:xfrm rot="16200000" flipH="1">
            <a:off x="4443672" y="1083674"/>
            <a:ext cx="2344902" cy="2783193"/>
          </a:xfrm>
          <a:prstGeom prst="bentConnector3">
            <a:avLst>
              <a:gd name="adj1" fmla="val -8943"/>
            </a:avLst>
          </a:prstGeom>
          <a:ln w="28575">
            <a:solidFill>
              <a:schemeClr val="tx1"/>
            </a:solidFill>
            <a:headEnd type="none" w="med" len="med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Forme 95"/>
          <p:cNvCxnSpPr>
            <a:stCxn id="40" idx="3"/>
            <a:endCxn id="49" idx="0"/>
          </p:cNvCxnSpPr>
          <p:nvPr/>
        </p:nvCxnSpPr>
        <p:spPr>
          <a:xfrm>
            <a:off x="1754407" y="1930246"/>
            <a:ext cx="2470119" cy="198219"/>
          </a:xfrm>
          <a:prstGeom prst="bentConnector2">
            <a:avLst/>
          </a:prstGeom>
          <a:ln w="28575">
            <a:solidFill>
              <a:schemeClr val="accent3"/>
            </a:solidFill>
            <a:headEnd type="none" w="med" len="med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Forme 96"/>
          <p:cNvCxnSpPr>
            <a:stCxn id="64" idx="3"/>
            <a:endCxn id="58" idx="2"/>
          </p:cNvCxnSpPr>
          <p:nvPr/>
        </p:nvCxnSpPr>
        <p:spPr>
          <a:xfrm flipV="1">
            <a:off x="1823972" y="2128428"/>
            <a:ext cx="3792151" cy="726637"/>
          </a:xfrm>
          <a:prstGeom prst="bentConnector2">
            <a:avLst/>
          </a:prstGeom>
          <a:ln w="28575">
            <a:solidFill>
              <a:schemeClr val="accent3"/>
            </a:solidFill>
            <a:headEnd type="none" w="med" len="med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" name="Forme 97"/>
          <p:cNvCxnSpPr>
            <a:stCxn id="64" idx="3"/>
            <a:endCxn id="65" idx="0"/>
          </p:cNvCxnSpPr>
          <p:nvPr/>
        </p:nvCxnSpPr>
        <p:spPr>
          <a:xfrm>
            <a:off x="1823972" y="2855066"/>
            <a:ext cx="3792151" cy="198164"/>
          </a:xfrm>
          <a:prstGeom prst="bentConnector2">
            <a:avLst/>
          </a:prstGeom>
          <a:ln w="28575">
            <a:solidFill>
              <a:schemeClr val="accent3"/>
            </a:solidFill>
            <a:headEnd type="none" w="med" len="med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9" name="Rectangle 98"/>
          <p:cNvSpPr/>
          <p:nvPr/>
        </p:nvSpPr>
        <p:spPr>
          <a:xfrm>
            <a:off x="1128258" y="3605904"/>
            <a:ext cx="1031474" cy="2534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100" dirty="0" smtClean="0">
                <a:solidFill>
                  <a:schemeClr val="accent3"/>
                </a:solidFill>
                <a:latin typeface="+mn-lt"/>
              </a:rPr>
              <a:t>book-keeping</a:t>
            </a:r>
            <a:endParaRPr lang="en-US" sz="1400" i="1" dirty="0" smtClean="0">
              <a:solidFill>
                <a:schemeClr val="accent3"/>
              </a:solidFill>
              <a:latin typeface="+mn-lt"/>
            </a:endParaRPr>
          </a:p>
        </p:txBody>
      </p:sp>
      <p:sp>
        <p:nvSpPr>
          <p:cNvPr id="100" name="Rectangle 99"/>
          <p:cNvSpPr/>
          <p:nvPr/>
        </p:nvSpPr>
        <p:spPr>
          <a:xfrm>
            <a:off x="3167844" y="2888941"/>
            <a:ext cx="993879" cy="4770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1000"/>
              </a:lnSpc>
            </a:pPr>
            <a:r>
              <a:rPr lang="en-US" sz="1100" dirty="0" smtClean="0">
                <a:latin typeface="+mn-lt"/>
              </a:rPr>
              <a:t>cal. on </a:t>
            </a:r>
          </a:p>
          <a:p>
            <a:pPr>
              <a:lnSpc>
                <a:spcPts val="1000"/>
              </a:lnSpc>
            </a:pPr>
            <a:r>
              <a:rPr lang="en-US" sz="1100" dirty="0" smtClean="0">
                <a:latin typeface="+mn-lt"/>
              </a:rPr>
              <a:t>ORCHIDEE</a:t>
            </a:r>
          </a:p>
          <a:p>
            <a:pPr>
              <a:lnSpc>
                <a:spcPts val="1000"/>
              </a:lnSpc>
            </a:pPr>
            <a:r>
              <a:rPr lang="en-US" sz="1100" dirty="0" smtClean="0">
                <a:latin typeface="+mn-lt"/>
              </a:rPr>
              <a:t>and IPSL-CM5</a:t>
            </a:r>
            <a:endParaRPr lang="en-US" sz="1400" dirty="0" smtClean="0">
              <a:latin typeface="+mn-lt"/>
            </a:endParaRPr>
          </a:p>
        </p:txBody>
      </p:sp>
      <p:sp>
        <p:nvSpPr>
          <p:cNvPr id="101" name="Rectangle 100"/>
          <p:cNvSpPr/>
          <p:nvPr/>
        </p:nvSpPr>
        <p:spPr>
          <a:xfrm>
            <a:off x="2519855" y="3870123"/>
            <a:ext cx="695798" cy="239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100" dirty="0" err="1" smtClean="0">
                <a:latin typeface="+mn-lt"/>
              </a:rPr>
              <a:t>irf</a:t>
            </a:r>
            <a:r>
              <a:rPr lang="en-US" sz="1100" dirty="0" smtClean="0">
                <a:latin typeface="+mn-lt"/>
              </a:rPr>
              <a:t> HILDA</a:t>
            </a:r>
            <a:endParaRPr lang="en-US" sz="1400" i="1" dirty="0" smtClean="0">
              <a:latin typeface="+mn-lt"/>
            </a:endParaRPr>
          </a:p>
        </p:txBody>
      </p:sp>
      <p:sp>
        <p:nvSpPr>
          <p:cNvPr id="102" name="Rectangle 101"/>
          <p:cNvSpPr/>
          <p:nvPr/>
        </p:nvSpPr>
        <p:spPr>
          <a:xfrm rot="1604580">
            <a:off x="7286435" y="3771187"/>
            <a:ext cx="836271" cy="2534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100" dirty="0" err="1" smtClean="0">
                <a:latin typeface="+mn-lt"/>
              </a:rPr>
              <a:t>irf</a:t>
            </a:r>
            <a:r>
              <a:rPr lang="en-US" sz="1100" dirty="0" smtClean="0">
                <a:latin typeface="+mn-lt"/>
              </a:rPr>
              <a:t> CMIP5</a:t>
            </a:r>
            <a:endParaRPr lang="en-US" sz="1400" i="1" dirty="0" smtClean="0">
              <a:latin typeface="+mn-lt"/>
            </a:endParaRPr>
          </a:p>
        </p:txBody>
      </p:sp>
      <p:sp>
        <p:nvSpPr>
          <p:cNvPr id="104" name="Rectangle 103"/>
          <p:cNvSpPr/>
          <p:nvPr/>
        </p:nvSpPr>
        <p:spPr>
          <a:xfrm>
            <a:off x="5832140" y="1666083"/>
            <a:ext cx="1217647" cy="2023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1000"/>
              </a:lnSpc>
            </a:pPr>
            <a:r>
              <a:rPr lang="en-US" sz="1100" dirty="0" smtClean="0">
                <a:latin typeface="+mn-lt"/>
              </a:rPr>
              <a:t>IPCC TAR updated</a:t>
            </a:r>
            <a:endParaRPr lang="en-US" sz="1400" dirty="0" smtClean="0">
              <a:latin typeface="+mn-lt"/>
            </a:endParaRPr>
          </a:p>
        </p:txBody>
      </p:sp>
      <p:sp>
        <p:nvSpPr>
          <p:cNvPr id="105" name="Rectangle 104"/>
          <p:cNvSpPr/>
          <p:nvPr/>
        </p:nvSpPr>
        <p:spPr>
          <a:xfrm>
            <a:off x="5824897" y="2921120"/>
            <a:ext cx="974118" cy="2071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1000"/>
              </a:lnSpc>
            </a:pPr>
            <a:r>
              <a:rPr lang="en-US" sz="1100" dirty="0" smtClean="0">
                <a:latin typeface="+mn-lt"/>
              </a:rPr>
              <a:t>IPCC TAR</a:t>
            </a:r>
            <a:endParaRPr lang="en-US" sz="1400" dirty="0" smtClean="0">
              <a:latin typeface="+mn-lt"/>
            </a:endParaRPr>
          </a:p>
        </p:txBody>
      </p:sp>
      <p:sp>
        <p:nvSpPr>
          <p:cNvPr id="106" name="Rectangle 105"/>
          <p:cNvSpPr/>
          <p:nvPr/>
        </p:nvSpPr>
        <p:spPr>
          <a:xfrm>
            <a:off x="3084114" y="1161368"/>
            <a:ext cx="875818" cy="2163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ts val="1000"/>
              </a:lnSpc>
            </a:pPr>
            <a:r>
              <a:rPr lang="en-US" sz="1100" dirty="0" smtClean="0">
                <a:latin typeface="+mn-lt"/>
              </a:rPr>
              <a:t>IPCC AR4</a:t>
            </a:r>
            <a:endParaRPr lang="en-US" sz="1400" dirty="0" smtClean="0">
              <a:latin typeface="+mn-lt"/>
            </a:endParaRPr>
          </a:p>
        </p:txBody>
      </p:sp>
      <p:sp>
        <p:nvSpPr>
          <p:cNvPr id="107" name="Rectangle 106"/>
          <p:cNvSpPr/>
          <p:nvPr/>
        </p:nvSpPr>
        <p:spPr>
          <a:xfrm>
            <a:off x="5862492" y="1161368"/>
            <a:ext cx="1157780" cy="2163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1000"/>
              </a:lnSpc>
            </a:pPr>
            <a:r>
              <a:rPr lang="en-US" sz="1100" dirty="0" smtClean="0">
                <a:latin typeface="+mn-lt"/>
              </a:rPr>
              <a:t>WMO ozone</a:t>
            </a:r>
            <a:endParaRPr lang="en-US" sz="1400" dirty="0" smtClean="0">
              <a:latin typeface="+mn-lt"/>
            </a:endParaRPr>
          </a:p>
        </p:txBody>
      </p:sp>
      <p:sp>
        <p:nvSpPr>
          <p:cNvPr id="108" name="Rectangle 107"/>
          <p:cNvSpPr/>
          <p:nvPr/>
        </p:nvSpPr>
        <p:spPr>
          <a:xfrm>
            <a:off x="3887924" y="4927786"/>
            <a:ext cx="695798" cy="2023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1000"/>
              </a:lnSpc>
            </a:pPr>
            <a:r>
              <a:rPr lang="en-US" sz="1100" dirty="0" smtClean="0">
                <a:latin typeface="+mn-lt"/>
              </a:rPr>
              <a:t>IPCC TAR</a:t>
            </a:r>
            <a:endParaRPr lang="en-US" sz="1400" dirty="0" smtClean="0">
              <a:latin typeface="+mn-lt"/>
            </a:endParaRPr>
          </a:p>
        </p:txBody>
      </p:sp>
      <p:sp>
        <p:nvSpPr>
          <p:cNvPr id="109" name="Rectangle 108"/>
          <p:cNvSpPr/>
          <p:nvPr/>
        </p:nvSpPr>
        <p:spPr>
          <a:xfrm>
            <a:off x="3354813" y="5695414"/>
            <a:ext cx="2156975" cy="2023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1000"/>
              </a:lnSpc>
            </a:pPr>
            <a:r>
              <a:rPr lang="en-US" sz="1100" dirty="0" smtClean="0">
                <a:solidFill>
                  <a:schemeClr val="accent3"/>
                </a:solidFill>
                <a:latin typeface="+mn-lt"/>
              </a:rPr>
              <a:t>cal. on IPCC AR4 (direct &amp; indirect)</a:t>
            </a:r>
            <a:endParaRPr lang="en-US" sz="1400" dirty="0" smtClean="0">
              <a:solidFill>
                <a:schemeClr val="accent3"/>
              </a:solidFill>
              <a:latin typeface="+mn-lt"/>
            </a:endParaRPr>
          </a:p>
        </p:txBody>
      </p:sp>
      <p:sp>
        <p:nvSpPr>
          <p:cNvPr id="110" name="Rectangle 109"/>
          <p:cNvSpPr/>
          <p:nvPr/>
        </p:nvSpPr>
        <p:spPr>
          <a:xfrm>
            <a:off x="7286073" y="6190824"/>
            <a:ext cx="1113277" cy="5505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100" dirty="0" smtClean="0">
                <a:solidFill>
                  <a:schemeClr val="bg1">
                    <a:lumMod val="50000"/>
                  </a:schemeClr>
                </a:solidFill>
                <a:latin typeface="+mn-lt"/>
              </a:rPr>
              <a:t>LCC biophysical</a:t>
            </a:r>
          </a:p>
          <a:p>
            <a:r>
              <a:rPr lang="en-US" sz="1100" dirty="0" smtClean="0">
                <a:solidFill>
                  <a:schemeClr val="bg1">
                    <a:lumMod val="50000"/>
                  </a:schemeClr>
                </a:solidFill>
                <a:latin typeface="+mn-lt"/>
              </a:rPr>
              <a:t>BC on snow</a:t>
            </a:r>
          </a:p>
          <a:p>
            <a:r>
              <a:rPr lang="en-US" sz="1100" dirty="0" smtClean="0">
                <a:solidFill>
                  <a:schemeClr val="bg1">
                    <a:lumMod val="50000"/>
                  </a:schemeClr>
                </a:solidFill>
                <a:latin typeface="+mn-lt"/>
              </a:rPr>
              <a:t>mineral dust</a:t>
            </a:r>
          </a:p>
        </p:txBody>
      </p:sp>
      <p:sp>
        <p:nvSpPr>
          <p:cNvPr id="111" name="Rectangle 110"/>
          <p:cNvSpPr/>
          <p:nvPr/>
        </p:nvSpPr>
        <p:spPr>
          <a:xfrm>
            <a:off x="2067586" y="2161492"/>
            <a:ext cx="800168" cy="4423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ts val="1000"/>
              </a:lnSpc>
            </a:pPr>
            <a:r>
              <a:rPr lang="en-US" sz="1100" dirty="0" smtClean="0">
                <a:latin typeface="+mn-lt"/>
              </a:rPr>
              <a:t>cal. on ORCHIDEE</a:t>
            </a:r>
          </a:p>
          <a:p>
            <a:pPr algn="r">
              <a:lnSpc>
                <a:spcPts val="1000"/>
              </a:lnSpc>
            </a:pPr>
            <a:r>
              <a:rPr lang="en-US" sz="1100" dirty="0" smtClean="0">
                <a:latin typeface="+mn-lt"/>
              </a:rPr>
              <a:t>wetlands</a:t>
            </a:r>
            <a:endParaRPr lang="en-US" sz="1400" dirty="0" smtClean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 animBg="1"/>
      <p:bldP spid="46" grpId="0" animBg="1"/>
      <p:bldP spid="49" grpId="0" animBg="1"/>
      <p:bldP spid="50" grpId="0" animBg="1"/>
      <p:bldP spid="58" grpId="0" animBg="1"/>
      <p:bldP spid="65" grpId="0" animBg="1"/>
      <p:bldP spid="67" grpId="0" animBg="1"/>
      <p:bldP spid="68" grpId="0" animBg="1"/>
      <p:bldP spid="70" grpId="0" animBg="1"/>
      <p:bldP spid="87" grpId="0" animBg="1"/>
      <p:bldP spid="104" grpId="0"/>
      <p:bldP spid="105" grpId="0"/>
      <p:bldP spid="106" grpId="0"/>
      <p:bldP spid="107" grpId="0"/>
      <p:bldP spid="108" grpId="0"/>
      <p:bldP spid="109" grpId="0"/>
      <p:bldP spid="110" grpId="0"/>
      <p:bldP spid="11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2"/>
          <p:cNvPicPr>
            <a:picLocks noChangeAspect="1" noChangeArrowheads="1"/>
          </p:cNvPicPr>
          <p:nvPr/>
        </p:nvPicPr>
        <p:blipFill>
          <a:blip r:embed="rId3" cstate="print">
            <a:lum bright="70000" contrast="-70000"/>
          </a:blip>
          <a:srcRect t="50305"/>
          <a:stretch>
            <a:fillRect/>
          </a:stretch>
        </p:blipFill>
        <p:spPr bwMode="auto">
          <a:xfrm>
            <a:off x="2689672" y="4809150"/>
            <a:ext cx="6130800" cy="20438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6" name="Picture 2"/>
          <p:cNvPicPr>
            <a:picLocks noChangeAspect="1" noChangeArrowheads="1"/>
          </p:cNvPicPr>
          <p:nvPr/>
        </p:nvPicPr>
        <p:blipFill>
          <a:blip r:embed="rId3" cstate="print"/>
          <a:srcRect t="50305"/>
          <a:stretch>
            <a:fillRect/>
          </a:stretch>
        </p:blipFill>
        <p:spPr bwMode="auto">
          <a:xfrm>
            <a:off x="2689672" y="4809150"/>
            <a:ext cx="6130800" cy="20438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" name="Picture 3"/>
          <p:cNvPicPr>
            <a:picLocks noChangeAspect="1" noChangeArrowheads="1"/>
          </p:cNvPicPr>
          <p:nvPr/>
        </p:nvPicPr>
        <p:blipFill>
          <a:blip r:embed="rId4" cstate="print">
            <a:lum bright="70000" contrast="-70000"/>
          </a:blip>
          <a:srcRect t="50662" b="5483"/>
          <a:stretch>
            <a:fillRect/>
          </a:stretch>
        </p:blipFill>
        <p:spPr bwMode="auto">
          <a:xfrm>
            <a:off x="2699792" y="2996952"/>
            <a:ext cx="6120000" cy="18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" name="Picture 3"/>
          <p:cNvPicPr>
            <a:picLocks noChangeAspect="1" noChangeArrowheads="1"/>
          </p:cNvPicPr>
          <p:nvPr/>
        </p:nvPicPr>
        <p:blipFill>
          <a:blip r:embed="rId4" cstate="print">
            <a:lum bright="70000" contrast="-70000"/>
          </a:blip>
          <a:srcRect t="5930" b="49338"/>
          <a:stretch>
            <a:fillRect/>
          </a:stretch>
        </p:blipFill>
        <p:spPr bwMode="auto">
          <a:xfrm>
            <a:off x="2699792" y="1160748"/>
            <a:ext cx="6120000" cy="18362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5" name="Picture 3"/>
          <p:cNvPicPr>
            <a:picLocks noChangeAspect="1" noChangeArrowheads="1"/>
          </p:cNvPicPr>
          <p:nvPr/>
        </p:nvPicPr>
        <p:blipFill>
          <a:blip r:embed="rId4" cstate="print"/>
          <a:srcRect t="5930" b="49338"/>
          <a:stretch>
            <a:fillRect/>
          </a:stretch>
        </p:blipFill>
        <p:spPr bwMode="auto">
          <a:xfrm>
            <a:off x="2699792" y="1160748"/>
            <a:ext cx="6120000" cy="18362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ZoneTexte 6"/>
          <p:cNvSpPr txBox="1"/>
          <p:nvPr/>
        </p:nvSpPr>
        <p:spPr>
          <a:xfrm>
            <a:off x="508" y="332656"/>
            <a:ext cx="9144000" cy="400110"/>
          </a:xfrm>
          <a:prstGeom prst="rect">
            <a:avLst/>
          </a:prstGeom>
          <a:solidFill>
            <a:schemeClr val="accent3"/>
          </a:solidFill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chemeClr val="bg1"/>
                </a:solidFill>
                <a:latin typeface="+mj-lt"/>
              </a:rPr>
              <a:t>The OSCAR v2.1 model performance</a:t>
            </a:r>
            <a:endParaRPr lang="en-US" sz="2000" i="1" dirty="0" smtClean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8" name="ZoneTexte 17"/>
          <p:cNvSpPr txBox="1"/>
          <p:nvPr/>
        </p:nvSpPr>
        <p:spPr>
          <a:xfrm>
            <a:off x="0" y="-1"/>
            <a:ext cx="9144000" cy="360000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chemeClr val="bg1"/>
                </a:solidFill>
                <a:latin typeface="+mj-lt"/>
              </a:rPr>
              <a:t>3. Simple modeling of the Earth system</a:t>
            </a:r>
          </a:p>
        </p:txBody>
      </p:sp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>
          <a:xfrm>
            <a:off x="7010400" y="0"/>
            <a:ext cx="2133600" cy="365125"/>
          </a:xfrm>
        </p:spPr>
        <p:txBody>
          <a:bodyPr/>
          <a:lstStyle/>
          <a:p>
            <a:pPr>
              <a:defRPr/>
            </a:pPr>
            <a:fld id="{FCB04E6E-FF12-48C6-B823-6C1CA6AF23C6}" type="slidenum">
              <a:rPr lang="en-US" sz="2000" smtClean="0">
                <a:solidFill>
                  <a:schemeClr val="bg1"/>
                </a:solidFill>
                <a:latin typeface="+mj-lt"/>
              </a:rPr>
              <a:pPr>
                <a:defRPr/>
              </a:pPr>
              <a:t>13</a:t>
            </a:fld>
            <a:endParaRPr lang="en-US" dirty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1520" y="1196752"/>
            <a:ext cx="1944000" cy="92024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45" name="Rectangle 44"/>
          <p:cNvSpPr/>
          <p:nvPr/>
        </p:nvSpPr>
        <p:spPr>
          <a:xfrm>
            <a:off x="3131840" y="944724"/>
            <a:ext cx="252028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dirty="0" smtClean="0">
                <a:latin typeface="+mn-lt"/>
              </a:rPr>
              <a:t>Atmospheric carbon dioxide:</a:t>
            </a:r>
          </a:p>
        </p:txBody>
      </p:sp>
      <p:pic>
        <p:nvPicPr>
          <p:cNvPr id="118" name="Picture 3"/>
          <p:cNvPicPr>
            <a:picLocks noChangeAspect="1" noChangeArrowheads="1"/>
          </p:cNvPicPr>
          <p:nvPr/>
        </p:nvPicPr>
        <p:blipFill>
          <a:blip r:embed="rId4" cstate="print"/>
          <a:srcRect t="50662" b="5483"/>
          <a:stretch>
            <a:fillRect/>
          </a:stretch>
        </p:blipFill>
        <p:spPr bwMode="auto">
          <a:xfrm>
            <a:off x="2699792" y="2996952"/>
            <a:ext cx="6120000" cy="18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7" name="Picture 2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94076"/>
          <a:stretch>
            <a:fillRect/>
          </a:stretch>
        </p:blipFill>
        <p:spPr bwMode="auto">
          <a:xfrm>
            <a:off x="2663788" y="2924944"/>
            <a:ext cx="6130800" cy="2436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8" name="Rectangle 47"/>
          <p:cNvSpPr/>
          <p:nvPr/>
        </p:nvSpPr>
        <p:spPr>
          <a:xfrm>
            <a:off x="3131840" y="2772000"/>
            <a:ext cx="2628292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dirty="0" smtClean="0">
                <a:latin typeface="+mn-lt"/>
              </a:rPr>
              <a:t>Atmospheric methane:</a:t>
            </a:r>
          </a:p>
        </p:txBody>
      </p:sp>
      <p:pic>
        <p:nvPicPr>
          <p:cNvPr id="49" name="Picture 2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94076"/>
          <a:stretch>
            <a:fillRect/>
          </a:stretch>
        </p:blipFill>
        <p:spPr bwMode="auto">
          <a:xfrm>
            <a:off x="2663788" y="4761148"/>
            <a:ext cx="6130800" cy="2436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0" name="Rectangle 49"/>
          <p:cNvSpPr/>
          <p:nvPr/>
        </p:nvSpPr>
        <p:spPr>
          <a:xfrm>
            <a:off x="3131840" y="4597387"/>
            <a:ext cx="2808312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dirty="0" smtClean="0">
                <a:latin typeface="+mn-lt"/>
              </a:rPr>
              <a:t>Global temperature change:</a:t>
            </a:r>
          </a:p>
        </p:txBody>
      </p:sp>
      <p:sp>
        <p:nvSpPr>
          <p:cNvPr id="51" name="Rectangle 50"/>
          <p:cNvSpPr/>
          <p:nvPr/>
        </p:nvSpPr>
        <p:spPr>
          <a:xfrm>
            <a:off x="179512" y="2708920"/>
            <a:ext cx="223224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u="sng" dirty="0" smtClean="0">
                <a:latin typeface="+mn-lt"/>
              </a:rPr>
              <a:t>Overall</a:t>
            </a:r>
            <a:r>
              <a:rPr lang="en-US" sz="1600" dirty="0" smtClean="0">
                <a:latin typeface="+mn-lt"/>
              </a:rPr>
              <a:t>: reasonable performance given the simplicity of the model.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xit" presetSubtype="0" fill="hold" grpId="5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" grpId="0"/>
      <p:bldP spid="45" grpId="1"/>
      <p:bldP spid="48" grpId="0"/>
      <p:bldP spid="48" grpId="1"/>
      <p:bldP spid="48" grpId="2"/>
      <p:bldP spid="48" grpId="3"/>
      <p:bldP spid="50" grpId="0"/>
      <p:bldP spid="50" grpId="1"/>
      <p:bldP spid="50" grpId="2"/>
      <p:bldP spid="50" grpId="3"/>
      <p:bldP spid="50" grpId="4"/>
      <p:bldP spid="50" grpId="5"/>
      <p:bldP spid="51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Groupe 111"/>
          <p:cNvGrpSpPr/>
          <p:nvPr/>
        </p:nvGrpSpPr>
        <p:grpSpPr>
          <a:xfrm>
            <a:off x="432460" y="1302819"/>
            <a:ext cx="8280000" cy="5416442"/>
            <a:chOff x="251520" y="836752"/>
            <a:chExt cx="8568952" cy="5904616"/>
          </a:xfrm>
        </p:grpSpPr>
        <p:sp>
          <p:nvSpPr>
            <p:cNvPr id="26" name="Rectangle à coins arrondis 25"/>
            <p:cNvSpPr/>
            <p:nvPr/>
          </p:nvSpPr>
          <p:spPr>
            <a:xfrm>
              <a:off x="971680" y="3933056"/>
              <a:ext cx="648000" cy="360000"/>
            </a:xfrm>
            <a:prstGeom prst="roundRect">
              <a:avLst/>
            </a:prstGeom>
            <a:noFill/>
            <a:ln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fr-FR" sz="1600" i="1" dirty="0" smtClean="0">
                  <a:solidFill>
                    <a:schemeClr val="accent3"/>
                  </a:solidFill>
                </a:rPr>
                <a:t>E</a:t>
              </a:r>
              <a:r>
                <a:rPr lang="fr-FR" sz="1600" i="1" baseline="-25000" dirty="0" smtClean="0">
                  <a:solidFill>
                    <a:schemeClr val="accent3"/>
                  </a:solidFill>
                </a:rPr>
                <a:t>FF</a:t>
              </a:r>
              <a:endParaRPr lang="fr-FR" sz="1600" i="1" baseline="-25000" dirty="0">
                <a:solidFill>
                  <a:schemeClr val="accent3"/>
                </a:solidFill>
              </a:endParaRPr>
            </a:p>
          </p:txBody>
        </p:sp>
        <p:sp>
          <p:nvSpPr>
            <p:cNvPr id="27" name="Rectangle à coins arrondis 26"/>
            <p:cNvSpPr/>
            <p:nvPr/>
          </p:nvSpPr>
          <p:spPr>
            <a:xfrm>
              <a:off x="251520" y="3393036"/>
              <a:ext cx="648000" cy="360000"/>
            </a:xfrm>
            <a:prstGeom prst="roundRect">
              <a:avLst/>
            </a:prstGeom>
            <a:noFill/>
            <a:ln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fr-FR" sz="1600" i="1" dirty="0" smtClean="0">
                  <a:solidFill>
                    <a:schemeClr val="accent3"/>
                  </a:solidFill>
                </a:rPr>
                <a:t>LUC</a:t>
              </a:r>
              <a:endParaRPr lang="fr-FR" sz="1600" i="1" baseline="-25000" dirty="0">
                <a:solidFill>
                  <a:schemeClr val="accent3"/>
                </a:solidFill>
              </a:endParaRPr>
            </a:p>
          </p:txBody>
        </p:sp>
        <p:sp>
          <p:nvSpPr>
            <p:cNvPr id="28" name="Rectangle à coins arrondis 27"/>
            <p:cNvSpPr/>
            <p:nvPr/>
          </p:nvSpPr>
          <p:spPr>
            <a:xfrm>
              <a:off x="971600" y="1340728"/>
              <a:ext cx="648000" cy="360000"/>
            </a:xfrm>
            <a:prstGeom prst="roundRect">
              <a:avLst/>
            </a:prstGeom>
            <a:noFill/>
            <a:ln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fr-FR" sz="1600" i="1" dirty="0" smtClean="0">
                  <a:solidFill>
                    <a:schemeClr val="accent3"/>
                  </a:solidFill>
                </a:rPr>
                <a:t>E</a:t>
              </a:r>
              <a:r>
                <a:rPr lang="fr-FR" sz="1600" i="1" baseline="-25000" dirty="0" smtClean="0">
                  <a:solidFill>
                    <a:schemeClr val="accent3"/>
                  </a:solidFill>
                </a:rPr>
                <a:t>CH4</a:t>
              </a:r>
              <a:endParaRPr lang="fr-FR" sz="1600" i="1" baseline="-25000" dirty="0">
                <a:solidFill>
                  <a:schemeClr val="accent3"/>
                </a:solidFill>
              </a:endParaRPr>
            </a:p>
          </p:txBody>
        </p:sp>
        <p:sp>
          <p:nvSpPr>
            <p:cNvPr id="29" name="Rectangle à coins arrondis 28"/>
            <p:cNvSpPr/>
            <p:nvPr/>
          </p:nvSpPr>
          <p:spPr>
            <a:xfrm>
              <a:off x="971672" y="4437112"/>
              <a:ext cx="648000" cy="360000"/>
            </a:xfrm>
            <a:prstGeom prst="roundRect">
              <a:avLst/>
            </a:prstGeom>
            <a:noFill/>
            <a:ln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fr-FR" sz="1600" i="1" dirty="0" smtClean="0">
                  <a:solidFill>
                    <a:schemeClr val="accent3"/>
                  </a:solidFill>
                </a:rPr>
                <a:t>E</a:t>
              </a:r>
              <a:r>
                <a:rPr lang="fr-FR" sz="1600" i="1" baseline="-25000" dirty="0" smtClean="0">
                  <a:solidFill>
                    <a:schemeClr val="accent3"/>
                  </a:solidFill>
                </a:rPr>
                <a:t>N2O</a:t>
              </a:r>
              <a:endParaRPr lang="fr-FR" sz="1600" i="1" baseline="-25000" dirty="0">
                <a:solidFill>
                  <a:schemeClr val="accent3"/>
                </a:solidFill>
              </a:endParaRPr>
            </a:p>
          </p:txBody>
        </p:sp>
        <p:sp>
          <p:nvSpPr>
            <p:cNvPr id="30" name="Rectangle à coins arrondis 29"/>
            <p:cNvSpPr/>
            <p:nvPr/>
          </p:nvSpPr>
          <p:spPr>
            <a:xfrm>
              <a:off x="3851920" y="1736812"/>
              <a:ext cx="648000" cy="360000"/>
            </a:xfrm>
            <a:prstGeom prst="round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fr-FR" sz="1600" dirty="0" smtClean="0">
                  <a:solidFill>
                    <a:schemeClr val="tx1"/>
                  </a:solidFill>
                </a:rPr>
                <a:t>[</a:t>
              </a:r>
              <a:r>
                <a:rPr lang="fr-FR" sz="1600" i="1" dirty="0" smtClean="0">
                  <a:solidFill>
                    <a:schemeClr val="tx1"/>
                  </a:solidFill>
                </a:rPr>
                <a:t>CH</a:t>
              </a:r>
              <a:r>
                <a:rPr lang="fr-FR" sz="1600" i="1" baseline="-25000" dirty="0" smtClean="0">
                  <a:solidFill>
                    <a:schemeClr val="tx1"/>
                  </a:solidFill>
                </a:rPr>
                <a:t>4</a:t>
              </a:r>
              <a:r>
                <a:rPr lang="fr-FR" sz="1600" dirty="0" smtClean="0">
                  <a:solidFill>
                    <a:schemeClr val="tx1"/>
                  </a:solidFill>
                </a:rPr>
                <a:t>]</a:t>
              </a:r>
              <a:endParaRPr lang="fr-FR" sz="1600" dirty="0">
                <a:solidFill>
                  <a:schemeClr val="tx1"/>
                </a:solidFill>
              </a:endParaRPr>
            </a:p>
          </p:txBody>
        </p:sp>
        <p:sp>
          <p:nvSpPr>
            <p:cNvPr id="31" name="Rectangle à coins arrondis 30"/>
            <p:cNvSpPr/>
            <p:nvPr/>
          </p:nvSpPr>
          <p:spPr>
            <a:xfrm>
              <a:off x="3851920" y="4437152"/>
              <a:ext cx="648000" cy="360000"/>
            </a:xfrm>
            <a:prstGeom prst="round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fr-FR" sz="1600" dirty="0" smtClean="0">
                  <a:solidFill>
                    <a:schemeClr val="tx1"/>
                  </a:solidFill>
                </a:rPr>
                <a:t>[</a:t>
              </a:r>
              <a:r>
                <a:rPr lang="fr-FR" sz="1600" i="1" dirty="0" smtClean="0">
                  <a:solidFill>
                    <a:schemeClr val="tx1"/>
                  </a:solidFill>
                </a:rPr>
                <a:t>N</a:t>
              </a:r>
              <a:r>
                <a:rPr lang="fr-FR" sz="1600" i="1" baseline="-25000" dirty="0" smtClean="0">
                  <a:solidFill>
                    <a:schemeClr val="tx1"/>
                  </a:solidFill>
                </a:rPr>
                <a:t>2</a:t>
              </a:r>
              <a:r>
                <a:rPr lang="fr-FR" sz="1600" i="1" dirty="0" smtClean="0">
                  <a:solidFill>
                    <a:schemeClr val="tx1"/>
                  </a:solidFill>
                </a:rPr>
                <a:t>O</a:t>
              </a:r>
              <a:r>
                <a:rPr lang="fr-FR" sz="1600" dirty="0" smtClean="0">
                  <a:solidFill>
                    <a:schemeClr val="tx1"/>
                  </a:solidFill>
                </a:rPr>
                <a:t>]</a:t>
              </a:r>
              <a:endParaRPr lang="fr-FR" sz="1600" i="1" dirty="0">
                <a:solidFill>
                  <a:schemeClr val="tx1"/>
                </a:solidFill>
              </a:endParaRPr>
            </a:p>
          </p:txBody>
        </p:sp>
        <p:cxnSp>
          <p:nvCxnSpPr>
            <p:cNvPr id="32" name="Connecteur droit 31"/>
            <p:cNvCxnSpPr>
              <a:stCxn id="29" idx="3"/>
              <a:endCxn id="31" idx="1"/>
            </p:cNvCxnSpPr>
            <p:nvPr/>
          </p:nvCxnSpPr>
          <p:spPr>
            <a:xfrm>
              <a:off x="1619672" y="4617112"/>
              <a:ext cx="2232248" cy="40"/>
            </a:xfrm>
            <a:prstGeom prst="line">
              <a:avLst/>
            </a:prstGeom>
            <a:ln w="28575">
              <a:solidFill>
                <a:schemeClr val="accent3"/>
              </a:solidFill>
              <a:headEnd type="none" w="med" len="med"/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3" name="Rectangle à coins arrondis 32"/>
            <p:cNvSpPr/>
            <p:nvPr/>
          </p:nvSpPr>
          <p:spPr>
            <a:xfrm>
              <a:off x="3852000" y="3392996"/>
              <a:ext cx="648000" cy="360000"/>
            </a:xfrm>
            <a:prstGeom prst="round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fr-FR" sz="1600" dirty="0" smtClean="0">
                  <a:solidFill>
                    <a:schemeClr val="tx1"/>
                  </a:solidFill>
                </a:rPr>
                <a:t>[</a:t>
              </a:r>
              <a:r>
                <a:rPr lang="fr-FR" sz="1600" i="1" dirty="0" smtClean="0">
                  <a:solidFill>
                    <a:schemeClr val="tx1"/>
                  </a:solidFill>
                </a:rPr>
                <a:t>CO</a:t>
              </a:r>
              <a:r>
                <a:rPr lang="fr-FR" sz="1600" i="1" baseline="-25000" dirty="0" smtClean="0">
                  <a:solidFill>
                    <a:schemeClr val="tx1"/>
                  </a:solidFill>
                </a:rPr>
                <a:t>2</a:t>
              </a:r>
              <a:r>
                <a:rPr lang="fr-FR" sz="1600" dirty="0" smtClean="0">
                  <a:solidFill>
                    <a:schemeClr val="tx1"/>
                  </a:solidFill>
                </a:rPr>
                <a:t>]</a:t>
              </a:r>
              <a:endParaRPr lang="fr-FR" sz="1600" dirty="0">
                <a:solidFill>
                  <a:schemeClr val="tx1"/>
                </a:solidFill>
              </a:endParaRPr>
            </a:p>
          </p:txBody>
        </p:sp>
        <p:cxnSp>
          <p:nvCxnSpPr>
            <p:cNvPr id="34" name="Connecteur droit 33"/>
            <p:cNvCxnSpPr>
              <a:stCxn id="33" idx="3"/>
              <a:endCxn id="36" idx="1"/>
            </p:cNvCxnSpPr>
            <p:nvPr/>
          </p:nvCxnSpPr>
          <p:spPr>
            <a:xfrm>
              <a:off x="4500000" y="3572996"/>
              <a:ext cx="2232240" cy="0"/>
            </a:xfrm>
            <a:prstGeom prst="line">
              <a:avLst/>
            </a:prstGeom>
            <a:ln w="28575">
              <a:solidFill>
                <a:schemeClr val="tx1"/>
              </a:solidFill>
              <a:headEnd type="none" w="med" len="med"/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Connecteur droit 34"/>
            <p:cNvCxnSpPr>
              <a:stCxn id="31" idx="3"/>
              <a:endCxn id="36" idx="1"/>
            </p:cNvCxnSpPr>
            <p:nvPr/>
          </p:nvCxnSpPr>
          <p:spPr>
            <a:xfrm flipV="1">
              <a:off x="4499920" y="3572996"/>
              <a:ext cx="2232320" cy="1044156"/>
            </a:xfrm>
            <a:prstGeom prst="line">
              <a:avLst/>
            </a:prstGeom>
            <a:ln w="28575">
              <a:solidFill>
                <a:schemeClr val="tx1"/>
              </a:solidFill>
              <a:headEnd type="none" w="med" len="med"/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6" name="Rectangle à coins arrondis 35"/>
            <p:cNvSpPr/>
            <p:nvPr/>
          </p:nvSpPr>
          <p:spPr>
            <a:xfrm>
              <a:off x="6732240" y="3392996"/>
              <a:ext cx="648000" cy="360000"/>
            </a:xfrm>
            <a:prstGeom prst="round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fr-FR" sz="1600" i="1" dirty="0" smtClean="0">
                  <a:solidFill>
                    <a:schemeClr val="tx1"/>
                  </a:solidFill>
                </a:rPr>
                <a:t>RF</a:t>
              </a:r>
              <a:endParaRPr lang="fr-FR" sz="1600" i="1" dirty="0">
                <a:solidFill>
                  <a:schemeClr val="tx1"/>
                </a:solidFill>
              </a:endParaRPr>
            </a:p>
          </p:txBody>
        </p:sp>
        <p:cxnSp>
          <p:nvCxnSpPr>
            <p:cNvPr id="37" name="Connecteur droit 36"/>
            <p:cNvCxnSpPr>
              <a:stCxn id="36" idx="3"/>
              <a:endCxn id="38" idx="1"/>
            </p:cNvCxnSpPr>
            <p:nvPr/>
          </p:nvCxnSpPr>
          <p:spPr>
            <a:xfrm>
              <a:off x="7380240" y="3572996"/>
              <a:ext cx="792232" cy="396084"/>
            </a:xfrm>
            <a:prstGeom prst="line">
              <a:avLst/>
            </a:prstGeom>
            <a:ln w="28575">
              <a:solidFill>
                <a:schemeClr val="tx1"/>
              </a:solidFill>
              <a:headEnd type="none" w="med" len="med"/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8" name="Rectangle à coins arrondis 37"/>
            <p:cNvSpPr/>
            <p:nvPr/>
          </p:nvSpPr>
          <p:spPr>
            <a:xfrm>
              <a:off x="8172472" y="3789080"/>
              <a:ext cx="648000" cy="360000"/>
            </a:xfrm>
            <a:prstGeom prst="round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fr-FR" sz="1600" i="1" dirty="0" smtClean="0">
                  <a:solidFill>
                    <a:schemeClr val="tx1"/>
                  </a:solidFill>
                </a:rPr>
                <a:t>T°</a:t>
              </a:r>
              <a:endParaRPr lang="fr-FR" sz="1600" i="1" dirty="0">
                <a:solidFill>
                  <a:schemeClr val="tx1"/>
                </a:solidFill>
              </a:endParaRPr>
            </a:p>
          </p:txBody>
        </p:sp>
        <p:sp>
          <p:nvSpPr>
            <p:cNvPr id="39" name="Rectangle à coins arrondis 38"/>
            <p:cNvSpPr/>
            <p:nvPr/>
          </p:nvSpPr>
          <p:spPr>
            <a:xfrm>
              <a:off x="5292080" y="1376772"/>
              <a:ext cx="648000" cy="360000"/>
            </a:xfrm>
            <a:prstGeom prst="round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fr-FR" sz="1600" dirty="0" smtClean="0">
                  <a:solidFill>
                    <a:schemeClr val="tx1"/>
                  </a:solidFill>
                </a:rPr>
                <a:t>[</a:t>
              </a:r>
              <a:r>
                <a:rPr lang="fr-FR" sz="1600" i="1" dirty="0" smtClean="0">
                  <a:solidFill>
                    <a:schemeClr val="tx1"/>
                  </a:solidFill>
                </a:rPr>
                <a:t>OH</a:t>
              </a:r>
              <a:r>
                <a:rPr lang="fr-FR" sz="1600" dirty="0" smtClean="0">
                  <a:solidFill>
                    <a:schemeClr val="tx1"/>
                  </a:solidFill>
                </a:rPr>
                <a:t>]</a:t>
              </a:r>
              <a:endParaRPr lang="fr-FR" sz="1600" dirty="0">
                <a:solidFill>
                  <a:schemeClr val="tx1"/>
                </a:solidFill>
              </a:endParaRPr>
            </a:p>
          </p:txBody>
        </p:sp>
        <p:cxnSp>
          <p:nvCxnSpPr>
            <p:cNvPr id="40" name="Forme 39"/>
            <p:cNvCxnSpPr>
              <a:stCxn id="26" idx="3"/>
              <a:endCxn id="33" idx="2"/>
            </p:cNvCxnSpPr>
            <p:nvPr/>
          </p:nvCxnSpPr>
          <p:spPr>
            <a:xfrm flipV="1">
              <a:off x="1619680" y="3752996"/>
              <a:ext cx="2556320" cy="360060"/>
            </a:xfrm>
            <a:prstGeom prst="bentConnector2">
              <a:avLst/>
            </a:prstGeom>
            <a:ln w="28575">
              <a:solidFill>
                <a:schemeClr val="accent3"/>
              </a:solidFill>
              <a:headEnd type="none" w="med" len="med"/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41" name="Groupe 134"/>
            <p:cNvGrpSpPr/>
            <p:nvPr/>
          </p:nvGrpSpPr>
          <p:grpSpPr>
            <a:xfrm>
              <a:off x="899592" y="1844824"/>
              <a:ext cx="792000" cy="1368152"/>
              <a:chOff x="899592" y="1592796"/>
              <a:chExt cx="792000" cy="1368152"/>
            </a:xfrm>
          </p:grpSpPr>
          <p:sp>
            <p:nvSpPr>
              <p:cNvPr id="76" name="Rectangle à coins arrondis 75"/>
              <p:cNvSpPr/>
              <p:nvPr/>
            </p:nvSpPr>
            <p:spPr>
              <a:xfrm>
                <a:off x="971512" y="2528900"/>
                <a:ext cx="648000" cy="360000"/>
              </a:xfrm>
              <a:prstGeom prst="roundRect">
                <a:avLst/>
              </a:prstGeom>
              <a:noFill/>
              <a:ln>
                <a:solidFill>
                  <a:schemeClr val="accent3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lIns="0" tIns="0" rIns="0" bIns="0" rtlCol="0" anchor="ctr"/>
              <a:lstStyle/>
              <a:p>
                <a:pPr algn="ctr"/>
                <a:r>
                  <a:rPr lang="fr-FR" sz="1600" i="1" dirty="0" smtClean="0">
                    <a:solidFill>
                      <a:schemeClr val="accent3"/>
                    </a:solidFill>
                  </a:rPr>
                  <a:t>E</a:t>
                </a:r>
                <a:r>
                  <a:rPr lang="fr-FR" sz="1600" i="1" baseline="-25000" dirty="0" smtClean="0">
                    <a:solidFill>
                      <a:schemeClr val="accent3"/>
                    </a:solidFill>
                  </a:rPr>
                  <a:t>VOC</a:t>
                </a:r>
                <a:endParaRPr lang="fr-FR" sz="1600" i="1" baseline="-25000" dirty="0">
                  <a:solidFill>
                    <a:schemeClr val="accent3"/>
                  </a:solidFill>
                </a:endParaRPr>
              </a:p>
            </p:txBody>
          </p:sp>
          <p:sp>
            <p:nvSpPr>
              <p:cNvPr id="77" name="Rectangle à coins arrondis 76"/>
              <p:cNvSpPr/>
              <p:nvPr/>
            </p:nvSpPr>
            <p:spPr>
              <a:xfrm>
                <a:off x="971512" y="2096852"/>
                <a:ext cx="648000" cy="360000"/>
              </a:xfrm>
              <a:prstGeom prst="roundRect">
                <a:avLst/>
              </a:prstGeom>
              <a:noFill/>
              <a:ln>
                <a:solidFill>
                  <a:schemeClr val="accent3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lIns="0" tIns="0" rIns="0" bIns="0" rtlCol="0" anchor="ctr"/>
              <a:lstStyle/>
              <a:p>
                <a:pPr algn="ctr"/>
                <a:r>
                  <a:rPr lang="fr-FR" sz="1600" i="1" dirty="0" smtClean="0">
                    <a:solidFill>
                      <a:schemeClr val="accent3"/>
                    </a:solidFill>
                  </a:rPr>
                  <a:t>E</a:t>
                </a:r>
                <a:r>
                  <a:rPr lang="fr-FR" sz="1600" i="1" baseline="-25000" dirty="0" smtClean="0">
                    <a:solidFill>
                      <a:schemeClr val="accent3"/>
                    </a:solidFill>
                  </a:rPr>
                  <a:t>CO</a:t>
                </a:r>
                <a:endParaRPr lang="fr-FR" sz="1600" i="1" baseline="-25000" dirty="0">
                  <a:solidFill>
                    <a:schemeClr val="accent3"/>
                  </a:solidFill>
                </a:endParaRPr>
              </a:p>
            </p:txBody>
          </p:sp>
          <p:sp>
            <p:nvSpPr>
              <p:cNvPr id="78" name="Rectangle à coins arrondis 77"/>
              <p:cNvSpPr/>
              <p:nvPr/>
            </p:nvSpPr>
            <p:spPr>
              <a:xfrm>
                <a:off x="971584" y="1664844"/>
                <a:ext cx="648000" cy="360000"/>
              </a:xfrm>
              <a:prstGeom prst="roundRect">
                <a:avLst/>
              </a:prstGeom>
              <a:noFill/>
              <a:ln>
                <a:solidFill>
                  <a:schemeClr val="accent3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lIns="0" tIns="0" rIns="0" bIns="0" rtlCol="0" anchor="ctr"/>
              <a:lstStyle/>
              <a:p>
                <a:pPr algn="ctr"/>
                <a:r>
                  <a:rPr lang="fr-FR" sz="1600" i="1" dirty="0" err="1" smtClean="0">
                    <a:solidFill>
                      <a:schemeClr val="accent3"/>
                    </a:solidFill>
                  </a:rPr>
                  <a:t>E</a:t>
                </a:r>
                <a:r>
                  <a:rPr lang="fr-FR" sz="1600" i="1" baseline="-25000" dirty="0" err="1" smtClean="0">
                    <a:solidFill>
                      <a:schemeClr val="accent3"/>
                    </a:solidFill>
                  </a:rPr>
                  <a:t>NOx</a:t>
                </a:r>
                <a:endParaRPr lang="fr-FR" sz="1600" i="1" baseline="-25000" dirty="0">
                  <a:solidFill>
                    <a:schemeClr val="accent3"/>
                  </a:solidFill>
                </a:endParaRPr>
              </a:p>
            </p:txBody>
          </p:sp>
          <p:sp>
            <p:nvSpPr>
              <p:cNvPr id="79" name="Rectangle à coins arrondis 78"/>
              <p:cNvSpPr/>
              <p:nvPr/>
            </p:nvSpPr>
            <p:spPr>
              <a:xfrm>
                <a:off x="899592" y="1592796"/>
                <a:ext cx="792000" cy="1368152"/>
              </a:xfrm>
              <a:prstGeom prst="roundRect">
                <a:avLst/>
              </a:prstGeom>
              <a:noFill/>
              <a:ln w="12700">
                <a:solidFill>
                  <a:schemeClr val="accent3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</p:grpSp>
        <p:sp>
          <p:nvSpPr>
            <p:cNvPr id="42" name="Rectangle à coins arrondis 41"/>
            <p:cNvSpPr/>
            <p:nvPr/>
          </p:nvSpPr>
          <p:spPr>
            <a:xfrm>
              <a:off x="5292080" y="2744924"/>
              <a:ext cx="648000" cy="360000"/>
            </a:xfrm>
            <a:prstGeom prst="round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fr-FR" sz="1600" dirty="0" smtClean="0">
                  <a:solidFill>
                    <a:schemeClr val="tx1"/>
                  </a:solidFill>
                </a:rPr>
                <a:t>[</a:t>
              </a:r>
              <a:r>
                <a:rPr lang="fr-FR" sz="1600" i="1" dirty="0" smtClean="0">
                  <a:solidFill>
                    <a:schemeClr val="tx1"/>
                  </a:solidFill>
                </a:rPr>
                <a:t>O</a:t>
              </a:r>
              <a:r>
                <a:rPr lang="fr-FR" sz="1600" i="1" baseline="-25000" dirty="0" smtClean="0">
                  <a:solidFill>
                    <a:schemeClr val="tx1"/>
                  </a:solidFill>
                </a:rPr>
                <a:t>3</a:t>
              </a:r>
              <a:r>
                <a:rPr lang="fr-FR" sz="1600" dirty="0" smtClean="0">
                  <a:solidFill>
                    <a:schemeClr val="tx1"/>
                  </a:solidFill>
                </a:rPr>
                <a:t>]</a:t>
              </a:r>
              <a:r>
                <a:rPr lang="fr-FR" sz="1600" i="1" baseline="-25000" dirty="0" smtClean="0">
                  <a:solidFill>
                    <a:schemeClr val="tx1"/>
                  </a:solidFill>
                </a:rPr>
                <a:t>t</a:t>
              </a:r>
              <a:endParaRPr lang="fr-FR" sz="1600" i="1" baseline="-25000" dirty="0">
                <a:solidFill>
                  <a:schemeClr val="tx1"/>
                </a:solidFill>
              </a:endParaRPr>
            </a:p>
          </p:txBody>
        </p:sp>
        <p:cxnSp>
          <p:nvCxnSpPr>
            <p:cNvPr id="43" name="Forme 42"/>
            <p:cNvCxnSpPr>
              <a:stCxn id="42" idx="3"/>
              <a:endCxn id="36" idx="0"/>
            </p:cNvCxnSpPr>
            <p:nvPr/>
          </p:nvCxnSpPr>
          <p:spPr>
            <a:xfrm>
              <a:off x="5940080" y="2924924"/>
              <a:ext cx="1116160" cy="468072"/>
            </a:xfrm>
            <a:prstGeom prst="bentConnector2">
              <a:avLst/>
            </a:prstGeom>
            <a:ln w="28575">
              <a:solidFill>
                <a:schemeClr val="tx1"/>
              </a:solidFill>
              <a:headEnd type="none" w="med" len="med"/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4" name="Rectangle à coins arrondis 43"/>
            <p:cNvSpPr/>
            <p:nvPr/>
          </p:nvSpPr>
          <p:spPr>
            <a:xfrm>
              <a:off x="971600" y="836752"/>
              <a:ext cx="648000" cy="360000"/>
            </a:xfrm>
            <a:prstGeom prst="roundRect">
              <a:avLst/>
            </a:prstGeom>
            <a:noFill/>
            <a:ln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fr-FR" sz="1600" i="1" dirty="0" err="1" smtClean="0">
                  <a:solidFill>
                    <a:schemeClr val="accent3"/>
                  </a:solidFill>
                </a:rPr>
                <a:t>E</a:t>
              </a:r>
              <a:r>
                <a:rPr lang="fr-FR" sz="1600" i="1" baseline="-25000" dirty="0" err="1" smtClean="0">
                  <a:solidFill>
                    <a:schemeClr val="accent3"/>
                  </a:solidFill>
                </a:rPr>
                <a:t>Halo</a:t>
              </a:r>
              <a:endParaRPr lang="fr-FR" sz="1600" i="1" baseline="-25000" dirty="0">
                <a:solidFill>
                  <a:schemeClr val="accent3"/>
                </a:solidFill>
              </a:endParaRPr>
            </a:p>
          </p:txBody>
        </p:sp>
        <p:sp>
          <p:nvSpPr>
            <p:cNvPr id="45" name="Rectangle à coins arrondis 44"/>
            <p:cNvSpPr/>
            <p:nvPr/>
          </p:nvSpPr>
          <p:spPr>
            <a:xfrm>
              <a:off x="3851920" y="836752"/>
              <a:ext cx="648000" cy="360000"/>
            </a:xfrm>
            <a:prstGeom prst="round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fr-FR" sz="1600" dirty="0" smtClean="0">
                  <a:solidFill>
                    <a:schemeClr val="tx1"/>
                  </a:solidFill>
                </a:rPr>
                <a:t>[</a:t>
              </a:r>
              <a:r>
                <a:rPr lang="fr-FR" sz="1600" i="1" dirty="0" smtClean="0">
                  <a:solidFill>
                    <a:schemeClr val="tx1"/>
                  </a:solidFill>
                </a:rPr>
                <a:t>Halo</a:t>
              </a:r>
              <a:r>
                <a:rPr lang="fr-FR" sz="1600" dirty="0" smtClean="0">
                  <a:solidFill>
                    <a:schemeClr val="tx1"/>
                  </a:solidFill>
                </a:rPr>
                <a:t>]</a:t>
              </a:r>
              <a:endParaRPr lang="fr-FR" sz="1600" i="1" dirty="0">
                <a:solidFill>
                  <a:schemeClr val="tx1"/>
                </a:solidFill>
              </a:endParaRPr>
            </a:p>
          </p:txBody>
        </p:sp>
        <p:cxnSp>
          <p:nvCxnSpPr>
            <p:cNvPr id="46" name="Connecteur droit 45"/>
            <p:cNvCxnSpPr>
              <a:stCxn id="44" idx="3"/>
              <a:endCxn id="45" idx="1"/>
            </p:cNvCxnSpPr>
            <p:nvPr/>
          </p:nvCxnSpPr>
          <p:spPr>
            <a:xfrm>
              <a:off x="1619600" y="1016752"/>
              <a:ext cx="2232320" cy="0"/>
            </a:xfrm>
            <a:prstGeom prst="line">
              <a:avLst/>
            </a:prstGeom>
            <a:ln w="28575">
              <a:solidFill>
                <a:schemeClr val="accent3"/>
              </a:solidFill>
              <a:headEnd type="none" w="med" len="med"/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7" name="Rectangle à coins arrondis 46"/>
            <p:cNvSpPr/>
            <p:nvPr/>
          </p:nvSpPr>
          <p:spPr>
            <a:xfrm>
              <a:off x="5292080" y="836752"/>
              <a:ext cx="648000" cy="360000"/>
            </a:xfrm>
            <a:prstGeom prst="round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fr-FR" sz="1600" dirty="0" smtClean="0">
                  <a:solidFill>
                    <a:schemeClr val="tx1"/>
                  </a:solidFill>
                </a:rPr>
                <a:t>[</a:t>
              </a:r>
              <a:r>
                <a:rPr lang="fr-FR" sz="1600" i="1" dirty="0" smtClean="0">
                  <a:solidFill>
                    <a:schemeClr val="tx1"/>
                  </a:solidFill>
                </a:rPr>
                <a:t>O</a:t>
              </a:r>
              <a:r>
                <a:rPr lang="fr-FR" sz="1600" i="1" baseline="-25000" dirty="0" smtClean="0">
                  <a:solidFill>
                    <a:schemeClr val="tx1"/>
                  </a:solidFill>
                </a:rPr>
                <a:t>3</a:t>
              </a:r>
              <a:r>
                <a:rPr lang="fr-FR" sz="1600" dirty="0" smtClean="0">
                  <a:solidFill>
                    <a:schemeClr val="tx1"/>
                  </a:solidFill>
                </a:rPr>
                <a:t>]</a:t>
              </a:r>
              <a:r>
                <a:rPr lang="fr-FR" sz="1600" i="1" baseline="-25000" dirty="0" smtClean="0">
                  <a:solidFill>
                    <a:schemeClr val="tx1"/>
                  </a:solidFill>
                </a:rPr>
                <a:t>s</a:t>
              </a:r>
              <a:endParaRPr lang="fr-FR" sz="1600" i="1" baseline="-25000" dirty="0">
                <a:solidFill>
                  <a:schemeClr val="tx1"/>
                </a:solidFill>
              </a:endParaRPr>
            </a:p>
          </p:txBody>
        </p:sp>
        <p:cxnSp>
          <p:nvCxnSpPr>
            <p:cNvPr id="48" name="Connecteur droit 47"/>
            <p:cNvCxnSpPr>
              <a:stCxn id="45" idx="3"/>
              <a:endCxn id="47" idx="1"/>
            </p:cNvCxnSpPr>
            <p:nvPr/>
          </p:nvCxnSpPr>
          <p:spPr>
            <a:xfrm>
              <a:off x="4499920" y="1016752"/>
              <a:ext cx="792160" cy="0"/>
            </a:xfrm>
            <a:prstGeom prst="line">
              <a:avLst/>
            </a:prstGeom>
            <a:ln w="28575">
              <a:solidFill>
                <a:schemeClr val="tx1"/>
              </a:solidFill>
              <a:headEnd type="none" w="med" len="med"/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Forme 48"/>
            <p:cNvCxnSpPr>
              <a:stCxn id="47" idx="3"/>
              <a:endCxn id="36" idx="0"/>
            </p:cNvCxnSpPr>
            <p:nvPr/>
          </p:nvCxnSpPr>
          <p:spPr>
            <a:xfrm>
              <a:off x="5940080" y="1016752"/>
              <a:ext cx="1116160" cy="2376244"/>
            </a:xfrm>
            <a:prstGeom prst="bentConnector2">
              <a:avLst/>
            </a:prstGeom>
            <a:ln w="28575">
              <a:solidFill>
                <a:schemeClr val="tx1"/>
              </a:solidFill>
              <a:headEnd type="none" w="med" len="med"/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Connecteur droit 49"/>
            <p:cNvCxnSpPr>
              <a:stCxn id="39" idx="1"/>
              <a:endCxn id="45" idx="3"/>
            </p:cNvCxnSpPr>
            <p:nvPr/>
          </p:nvCxnSpPr>
          <p:spPr>
            <a:xfrm flipH="1" flipV="1">
              <a:off x="4499920" y="1016752"/>
              <a:ext cx="792160" cy="540020"/>
            </a:xfrm>
            <a:prstGeom prst="line">
              <a:avLst/>
            </a:prstGeom>
            <a:ln w="28575">
              <a:solidFill>
                <a:schemeClr val="tx1"/>
              </a:solidFill>
              <a:headEnd type="none" w="med" len="med"/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Connecteur en angle 122"/>
            <p:cNvCxnSpPr>
              <a:stCxn id="30" idx="2"/>
              <a:endCxn id="42" idx="1"/>
            </p:cNvCxnSpPr>
            <p:nvPr/>
          </p:nvCxnSpPr>
          <p:spPr>
            <a:xfrm rot="16200000" flipH="1">
              <a:off x="4319944" y="1952788"/>
              <a:ext cx="828112" cy="1116160"/>
            </a:xfrm>
            <a:prstGeom prst="bentConnector2">
              <a:avLst/>
            </a:prstGeom>
            <a:ln w="28575">
              <a:solidFill>
                <a:schemeClr val="tx1"/>
              </a:solidFill>
              <a:headEnd type="none" w="med" len="med"/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Forme 51"/>
            <p:cNvCxnSpPr>
              <a:stCxn id="30" idx="3"/>
              <a:endCxn id="36" idx="0"/>
            </p:cNvCxnSpPr>
            <p:nvPr/>
          </p:nvCxnSpPr>
          <p:spPr>
            <a:xfrm>
              <a:off x="4499920" y="1916812"/>
              <a:ext cx="2556320" cy="1476184"/>
            </a:xfrm>
            <a:prstGeom prst="bentConnector2">
              <a:avLst/>
            </a:prstGeom>
            <a:ln w="28575">
              <a:solidFill>
                <a:schemeClr val="tx1"/>
              </a:solidFill>
              <a:headEnd type="none" w="med" len="med"/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53" name="Groupe 136"/>
            <p:cNvGrpSpPr/>
            <p:nvPr/>
          </p:nvGrpSpPr>
          <p:grpSpPr>
            <a:xfrm>
              <a:off x="2339840" y="2744924"/>
              <a:ext cx="792000" cy="936000"/>
              <a:chOff x="2339840" y="3104964"/>
              <a:chExt cx="792000" cy="936000"/>
            </a:xfrm>
          </p:grpSpPr>
          <p:sp>
            <p:nvSpPr>
              <p:cNvPr id="73" name="Rectangle à coins arrondis 72"/>
              <p:cNvSpPr/>
              <p:nvPr/>
            </p:nvSpPr>
            <p:spPr>
              <a:xfrm>
                <a:off x="2411760" y="3177012"/>
                <a:ext cx="648000" cy="360000"/>
              </a:xfrm>
              <a:prstGeom prst="round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lIns="0" tIns="0" rIns="0" bIns="0" rtlCol="0" anchor="ctr"/>
              <a:lstStyle/>
              <a:p>
                <a:pPr algn="ctr"/>
                <a:r>
                  <a:rPr lang="fr-FR" sz="1600" i="1" dirty="0" smtClean="0">
                    <a:solidFill>
                      <a:schemeClr val="tx1"/>
                    </a:solidFill>
                  </a:rPr>
                  <a:t>C</a:t>
                </a:r>
                <a:r>
                  <a:rPr lang="fr-FR" sz="1600" i="1" baseline="-25000" dirty="0" smtClean="0">
                    <a:solidFill>
                      <a:schemeClr val="tx1"/>
                    </a:solidFill>
                  </a:rPr>
                  <a:t>LAND</a:t>
                </a:r>
                <a:endParaRPr lang="fr-FR" sz="1600" i="1" baseline="-250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74" name="Rectangle à coins arrondis 73"/>
              <p:cNvSpPr/>
              <p:nvPr/>
            </p:nvSpPr>
            <p:spPr>
              <a:xfrm>
                <a:off x="2411760" y="3609020"/>
                <a:ext cx="648000" cy="360000"/>
              </a:xfrm>
              <a:prstGeom prst="round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lIns="0" tIns="0" rIns="0" bIns="0" rtlCol="0" anchor="ctr"/>
              <a:lstStyle/>
              <a:p>
                <a:pPr algn="ctr"/>
                <a:r>
                  <a:rPr lang="fr-FR" sz="1600" i="1" dirty="0" smtClean="0">
                    <a:solidFill>
                      <a:schemeClr val="tx1"/>
                    </a:solidFill>
                  </a:rPr>
                  <a:t>C</a:t>
                </a:r>
                <a:r>
                  <a:rPr lang="fr-FR" sz="1600" i="1" baseline="-25000" dirty="0" smtClean="0">
                    <a:solidFill>
                      <a:schemeClr val="tx1"/>
                    </a:solidFill>
                  </a:rPr>
                  <a:t>OCEAN</a:t>
                </a:r>
                <a:endParaRPr lang="fr-FR" sz="1600" i="1" baseline="-250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75" name="Rectangle à coins arrondis 74"/>
              <p:cNvSpPr/>
              <p:nvPr/>
            </p:nvSpPr>
            <p:spPr>
              <a:xfrm>
                <a:off x="2339840" y="3104964"/>
                <a:ext cx="792000" cy="936000"/>
              </a:xfrm>
              <a:prstGeom prst="roundRect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dirty="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54" name="Groupe 150"/>
            <p:cNvGrpSpPr/>
            <p:nvPr/>
          </p:nvGrpSpPr>
          <p:grpSpPr>
            <a:xfrm>
              <a:off x="899592" y="4941168"/>
              <a:ext cx="792000" cy="1800200"/>
              <a:chOff x="4824028" y="4833156"/>
              <a:chExt cx="792000" cy="1800200"/>
            </a:xfrm>
          </p:grpSpPr>
          <p:sp>
            <p:nvSpPr>
              <p:cNvPr id="68" name="Rectangle à coins arrondis 67"/>
              <p:cNvSpPr/>
              <p:nvPr/>
            </p:nvSpPr>
            <p:spPr>
              <a:xfrm>
                <a:off x="4895948" y="5769260"/>
                <a:ext cx="648000" cy="360000"/>
              </a:xfrm>
              <a:prstGeom prst="roundRect">
                <a:avLst/>
              </a:prstGeom>
              <a:noFill/>
              <a:ln>
                <a:solidFill>
                  <a:schemeClr val="accent3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lIns="0" tIns="0" rIns="0" bIns="0" rtlCol="0" anchor="ctr"/>
              <a:lstStyle/>
              <a:p>
                <a:pPr algn="ctr"/>
                <a:r>
                  <a:rPr lang="fr-FR" sz="1600" i="1" dirty="0" smtClean="0">
                    <a:solidFill>
                      <a:schemeClr val="accent3"/>
                    </a:solidFill>
                  </a:rPr>
                  <a:t>E</a:t>
                </a:r>
                <a:r>
                  <a:rPr lang="fr-FR" sz="1600" i="1" baseline="-25000" dirty="0" smtClean="0">
                    <a:solidFill>
                      <a:schemeClr val="accent3"/>
                    </a:solidFill>
                  </a:rPr>
                  <a:t>OC</a:t>
                </a:r>
                <a:endParaRPr lang="fr-FR" sz="1600" i="1" baseline="-25000" dirty="0">
                  <a:solidFill>
                    <a:schemeClr val="accent3"/>
                  </a:solidFill>
                </a:endParaRPr>
              </a:p>
            </p:txBody>
          </p:sp>
          <p:sp>
            <p:nvSpPr>
              <p:cNvPr id="69" name="Rectangle à coins arrondis 68"/>
              <p:cNvSpPr/>
              <p:nvPr/>
            </p:nvSpPr>
            <p:spPr>
              <a:xfrm>
                <a:off x="4895948" y="5337212"/>
                <a:ext cx="648000" cy="360000"/>
              </a:xfrm>
              <a:prstGeom prst="roundRect">
                <a:avLst/>
              </a:prstGeom>
              <a:noFill/>
              <a:ln>
                <a:solidFill>
                  <a:schemeClr val="accent3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lIns="0" tIns="0" rIns="0" bIns="0" rtlCol="0" anchor="ctr"/>
              <a:lstStyle/>
              <a:p>
                <a:pPr algn="ctr"/>
                <a:r>
                  <a:rPr lang="fr-FR" sz="1600" i="1" dirty="0" smtClean="0">
                    <a:solidFill>
                      <a:schemeClr val="accent3"/>
                    </a:solidFill>
                  </a:rPr>
                  <a:t>E</a:t>
                </a:r>
                <a:r>
                  <a:rPr lang="fr-FR" sz="1600" i="1" baseline="-25000" dirty="0" smtClean="0">
                    <a:solidFill>
                      <a:schemeClr val="accent3"/>
                    </a:solidFill>
                  </a:rPr>
                  <a:t>NH3</a:t>
                </a:r>
                <a:endParaRPr lang="fr-FR" sz="1600" i="1" baseline="-25000" dirty="0">
                  <a:solidFill>
                    <a:schemeClr val="accent3"/>
                  </a:solidFill>
                </a:endParaRPr>
              </a:p>
            </p:txBody>
          </p:sp>
          <p:sp>
            <p:nvSpPr>
              <p:cNvPr id="70" name="Rectangle à coins arrondis 69"/>
              <p:cNvSpPr/>
              <p:nvPr/>
            </p:nvSpPr>
            <p:spPr>
              <a:xfrm>
                <a:off x="4896020" y="4905204"/>
                <a:ext cx="648000" cy="360000"/>
              </a:xfrm>
              <a:prstGeom prst="roundRect">
                <a:avLst/>
              </a:prstGeom>
              <a:noFill/>
              <a:ln>
                <a:solidFill>
                  <a:schemeClr val="accent3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lIns="0" tIns="0" rIns="0" bIns="0" rtlCol="0" anchor="ctr"/>
              <a:lstStyle/>
              <a:p>
                <a:pPr algn="ctr"/>
                <a:r>
                  <a:rPr lang="fr-FR" sz="1600" i="1" dirty="0" smtClean="0">
                    <a:solidFill>
                      <a:schemeClr val="accent3"/>
                    </a:solidFill>
                  </a:rPr>
                  <a:t>E</a:t>
                </a:r>
                <a:r>
                  <a:rPr lang="fr-FR" sz="1600" i="1" baseline="-25000" dirty="0" smtClean="0">
                    <a:solidFill>
                      <a:schemeClr val="accent3"/>
                    </a:solidFill>
                  </a:rPr>
                  <a:t>SO2</a:t>
                </a:r>
                <a:endParaRPr lang="fr-FR" sz="1600" i="1" baseline="-25000" dirty="0">
                  <a:solidFill>
                    <a:schemeClr val="accent3"/>
                  </a:solidFill>
                </a:endParaRPr>
              </a:p>
            </p:txBody>
          </p:sp>
          <p:sp>
            <p:nvSpPr>
              <p:cNvPr id="71" name="Rectangle à coins arrondis 70"/>
              <p:cNvSpPr/>
              <p:nvPr/>
            </p:nvSpPr>
            <p:spPr>
              <a:xfrm>
                <a:off x="4824028" y="4833156"/>
                <a:ext cx="792000" cy="1800200"/>
              </a:xfrm>
              <a:prstGeom prst="roundRect">
                <a:avLst/>
              </a:prstGeom>
              <a:noFill/>
              <a:ln w="12700">
                <a:solidFill>
                  <a:schemeClr val="accent3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72" name="Rectangle à coins arrondis 71"/>
              <p:cNvSpPr/>
              <p:nvPr/>
            </p:nvSpPr>
            <p:spPr>
              <a:xfrm>
                <a:off x="4896036" y="6201348"/>
                <a:ext cx="648000" cy="360000"/>
              </a:xfrm>
              <a:prstGeom prst="roundRect">
                <a:avLst/>
              </a:prstGeom>
              <a:noFill/>
              <a:ln>
                <a:solidFill>
                  <a:schemeClr val="accent3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lIns="0" tIns="0" rIns="0" bIns="0" rtlCol="0" anchor="ctr"/>
              <a:lstStyle/>
              <a:p>
                <a:pPr algn="ctr"/>
                <a:r>
                  <a:rPr lang="fr-FR" sz="1600" i="1" dirty="0" smtClean="0">
                    <a:solidFill>
                      <a:schemeClr val="accent3"/>
                    </a:solidFill>
                  </a:rPr>
                  <a:t>E</a:t>
                </a:r>
                <a:r>
                  <a:rPr lang="fr-FR" sz="1600" i="1" baseline="-25000" dirty="0" smtClean="0">
                    <a:solidFill>
                      <a:schemeClr val="accent3"/>
                    </a:solidFill>
                  </a:rPr>
                  <a:t>BC</a:t>
                </a:r>
                <a:endParaRPr lang="fr-FR" sz="1600" i="1" baseline="-25000" dirty="0">
                  <a:solidFill>
                    <a:schemeClr val="accent3"/>
                  </a:solidFill>
                </a:endParaRPr>
              </a:p>
            </p:txBody>
          </p:sp>
        </p:grpSp>
        <p:cxnSp>
          <p:nvCxnSpPr>
            <p:cNvPr id="55" name="Forme 54"/>
            <p:cNvCxnSpPr>
              <a:stCxn id="71" idx="3"/>
              <a:endCxn id="36" idx="2"/>
            </p:cNvCxnSpPr>
            <p:nvPr/>
          </p:nvCxnSpPr>
          <p:spPr>
            <a:xfrm flipV="1">
              <a:off x="1691592" y="3752996"/>
              <a:ext cx="5364648" cy="2088272"/>
            </a:xfrm>
            <a:prstGeom prst="bentConnector2">
              <a:avLst/>
            </a:prstGeom>
            <a:ln w="28575">
              <a:solidFill>
                <a:schemeClr val="accent3"/>
              </a:solidFill>
              <a:headEnd type="none" w="med" len="med"/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6" name="Rectangle à coins arrondis 55"/>
            <p:cNvSpPr/>
            <p:nvPr/>
          </p:nvSpPr>
          <p:spPr>
            <a:xfrm>
              <a:off x="6732240" y="6309320"/>
              <a:ext cx="648000" cy="360000"/>
            </a:xfrm>
            <a:prstGeom prst="roundRect">
              <a:avLst/>
            </a:prstGeom>
            <a:noFill/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fr-FR" sz="1600" i="1" dirty="0" err="1" smtClean="0">
                  <a:solidFill>
                    <a:schemeClr val="bg1">
                      <a:lumMod val="50000"/>
                    </a:schemeClr>
                  </a:solidFill>
                </a:rPr>
                <a:t>RF</a:t>
              </a:r>
              <a:r>
                <a:rPr lang="fr-FR" sz="1600" i="1" baseline="-25000" dirty="0" err="1" smtClean="0">
                  <a:solidFill>
                    <a:schemeClr val="bg1">
                      <a:lumMod val="50000"/>
                    </a:schemeClr>
                  </a:solidFill>
                </a:rPr>
                <a:t>ant</a:t>
              </a:r>
              <a:endParaRPr lang="fr-FR" sz="1600" i="1" baseline="-25000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cxnSp>
          <p:nvCxnSpPr>
            <p:cNvPr id="57" name="Connecteur en angle 122"/>
            <p:cNvCxnSpPr>
              <a:stCxn id="73" idx="0"/>
              <a:endCxn id="30" idx="1"/>
            </p:cNvCxnSpPr>
            <p:nvPr/>
          </p:nvCxnSpPr>
          <p:spPr>
            <a:xfrm rot="5400000" flipH="1" flipV="1">
              <a:off x="2843760" y="1808812"/>
              <a:ext cx="900160" cy="1116160"/>
            </a:xfrm>
            <a:prstGeom prst="bentConnector2">
              <a:avLst/>
            </a:prstGeom>
            <a:ln w="28575">
              <a:solidFill>
                <a:schemeClr val="tx1"/>
              </a:solidFill>
              <a:headEnd type="none" w="med" len="med"/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Forme 57"/>
            <p:cNvCxnSpPr>
              <a:stCxn id="38" idx="0"/>
            </p:cNvCxnSpPr>
            <p:nvPr/>
          </p:nvCxnSpPr>
          <p:spPr>
            <a:xfrm rot="16200000" flipV="1">
              <a:off x="5526078" y="818686"/>
              <a:ext cx="576156" cy="5364632"/>
            </a:xfrm>
            <a:prstGeom prst="bentConnector2">
              <a:avLst/>
            </a:prstGeom>
            <a:ln w="28575" cmpd="sng">
              <a:solidFill>
                <a:schemeClr val="tx1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Connecteur en angle 58"/>
            <p:cNvCxnSpPr>
              <a:stCxn id="27" idx="3"/>
            </p:cNvCxnSpPr>
            <p:nvPr/>
          </p:nvCxnSpPr>
          <p:spPr>
            <a:xfrm flipV="1">
              <a:off x="899520" y="2996972"/>
              <a:ext cx="1512240" cy="576064"/>
            </a:xfrm>
            <a:prstGeom prst="bentConnector3">
              <a:avLst>
                <a:gd name="adj1" fmla="val 71835"/>
              </a:avLst>
            </a:prstGeom>
            <a:ln w="28575">
              <a:solidFill>
                <a:schemeClr val="accent3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Forme 59"/>
            <p:cNvCxnSpPr>
              <a:stCxn id="38" idx="0"/>
              <a:endCxn id="39" idx="3"/>
            </p:cNvCxnSpPr>
            <p:nvPr/>
          </p:nvCxnSpPr>
          <p:spPr>
            <a:xfrm rot="16200000" flipV="1">
              <a:off x="6102122" y="1394730"/>
              <a:ext cx="2232308" cy="2556392"/>
            </a:xfrm>
            <a:prstGeom prst="bentConnector2">
              <a:avLst/>
            </a:prstGeom>
            <a:ln w="28575" cmpd="sng">
              <a:solidFill>
                <a:schemeClr val="tx1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Connecteur droit 60"/>
            <p:cNvCxnSpPr>
              <a:stCxn id="56" idx="0"/>
              <a:endCxn id="36" idx="2"/>
            </p:cNvCxnSpPr>
            <p:nvPr/>
          </p:nvCxnSpPr>
          <p:spPr>
            <a:xfrm flipV="1">
              <a:off x="7056240" y="3752996"/>
              <a:ext cx="0" cy="2556324"/>
            </a:xfrm>
            <a:prstGeom prst="line">
              <a:avLst/>
            </a:prstGeom>
            <a:ln w="28575">
              <a:solidFill>
                <a:schemeClr val="bg1">
                  <a:lumMod val="50000"/>
                </a:schemeClr>
              </a:solidFill>
              <a:prstDash val="dash"/>
              <a:headEnd type="none" w="med" len="med"/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Connecteur droit 61"/>
            <p:cNvCxnSpPr>
              <a:stCxn id="30" idx="3"/>
              <a:endCxn id="39" idx="1"/>
            </p:cNvCxnSpPr>
            <p:nvPr/>
          </p:nvCxnSpPr>
          <p:spPr>
            <a:xfrm flipV="1">
              <a:off x="4499920" y="1556772"/>
              <a:ext cx="792160" cy="360040"/>
            </a:xfrm>
            <a:prstGeom prst="line">
              <a:avLst/>
            </a:prstGeom>
            <a:ln w="28575" cmpd="sng">
              <a:solidFill>
                <a:schemeClr val="tx1"/>
              </a:solidFill>
              <a:headEnd type="stealth" w="lg" len="lg"/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Connecteur droit 62"/>
            <p:cNvCxnSpPr>
              <a:stCxn id="75" idx="3"/>
              <a:endCxn id="33" idx="1"/>
            </p:cNvCxnSpPr>
            <p:nvPr/>
          </p:nvCxnSpPr>
          <p:spPr>
            <a:xfrm>
              <a:off x="3131840" y="3212924"/>
              <a:ext cx="720160" cy="360072"/>
            </a:xfrm>
            <a:prstGeom prst="line">
              <a:avLst/>
            </a:prstGeom>
            <a:ln w="28575" cmpd="sng">
              <a:solidFill>
                <a:schemeClr val="tx1"/>
              </a:solidFill>
              <a:headEnd type="stealth" w="lg" len="lg"/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Forme 188"/>
            <p:cNvCxnSpPr>
              <a:stCxn id="45" idx="0"/>
              <a:endCxn id="36" idx="0"/>
            </p:cNvCxnSpPr>
            <p:nvPr/>
          </p:nvCxnSpPr>
          <p:spPr>
            <a:xfrm rot="16200000" flipH="1">
              <a:off x="4337958" y="674714"/>
              <a:ext cx="2556244" cy="2880320"/>
            </a:xfrm>
            <a:prstGeom prst="bentConnector3">
              <a:avLst>
                <a:gd name="adj1" fmla="val -8943"/>
              </a:avLst>
            </a:prstGeom>
            <a:ln w="28575">
              <a:solidFill>
                <a:schemeClr val="tx1"/>
              </a:solidFill>
              <a:headEnd type="none" w="med" len="med"/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Forme 64"/>
            <p:cNvCxnSpPr>
              <a:stCxn id="28" idx="3"/>
              <a:endCxn id="30" idx="0"/>
            </p:cNvCxnSpPr>
            <p:nvPr/>
          </p:nvCxnSpPr>
          <p:spPr>
            <a:xfrm>
              <a:off x="1619600" y="1520728"/>
              <a:ext cx="2556320" cy="216084"/>
            </a:xfrm>
            <a:prstGeom prst="bentConnector2">
              <a:avLst/>
            </a:prstGeom>
            <a:ln w="28575">
              <a:solidFill>
                <a:schemeClr val="accent3"/>
              </a:solidFill>
              <a:headEnd type="none" w="med" len="med"/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Forme 65"/>
            <p:cNvCxnSpPr>
              <a:stCxn id="79" idx="3"/>
              <a:endCxn id="39" idx="2"/>
            </p:cNvCxnSpPr>
            <p:nvPr/>
          </p:nvCxnSpPr>
          <p:spPr>
            <a:xfrm flipV="1">
              <a:off x="1691592" y="1736772"/>
              <a:ext cx="3924488" cy="792128"/>
            </a:xfrm>
            <a:prstGeom prst="bentConnector2">
              <a:avLst/>
            </a:prstGeom>
            <a:ln w="28575">
              <a:solidFill>
                <a:schemeClr val="accent3"/>
              </a:solidFill>
              <a:headEnd type="none" w="med" len="med"/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Forme 66"/>
            <p:cNvCxnSpPr>
              <a:stCxn id="79" idx="3"/>
              <a:endCxn id="42" idx="0"/>
            </p:cNvCxnSpPr>
            <p:nvPr/>
          </p:nvCxnSpPr>
          <p:spPr>
            <a:xfrm>
              <a:off x="1691592" y="2528900"/>
              <a:ext cx="3924488" cy="216024"/>
            </a:xfrm>
            <a:prstGeom prst="bentConnector2">
              <a:avLst/>
            </a:prstGeom>
            <a:ln w="28575">
              <a:solidFill>
                <a:schemeClr val="accent3"/>
              </a:solidFill>
              <a:headEnd type="none" w="med" len="med"/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" name="ZoneTexte 6"/>
          <p:cNvSpPr txBox="1"/>
          <p:nvPr/>
        </p:nvSpPr>
        <p:spPr>
          <a:xfrm>
            <a:off x="508" y="332656"/>
            <a:ext cx="9144000" cy="400110"/>
          </a:xfrm>
          <a:prstGeom prst="rect">
            <a:avLst/>
          </a:prstGeom>
          <a:solidFill>
            <a:schemeClr val="accent3"/>
          </a:solidFill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chemeClr val="bg1"/>
                </a:solidFill>
                <a:latin typeface="+mj-lt"/>
              </a:rPr>
              <a:t>Attribution algorithm (qualitative)</a:t>
            </a:r>
            <a:endParaRPr lang="en-US" sz="2000" i="1" dirty="0" smtClean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8" name="ZoneTexte 17"/>
          <p:cNvSpPr txBox="1"/>
          <p:nvPr/>
        </p:nvSpPr>
        <p:spPr>
          <a:xfrm>
            <a:off x="0" y="-1"/>
            <a:ext cx="9144000" cy="360000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chemeClr val="bg1"/>
                </a:solidFill>
                <a:latin typeface="+mj-lt"/>
              </a:rPr>
              <a:t>3</a:t>
            </a:r>
            <a:r>
              <a:rPr lang="en-US" sz="2000" b="1" dirty="0" smtClean="0">
                <a:solidFill>
                  <a:schemeClr val="bg1"/>
                </a:solidFill>
                <a:latin typeface="+mj-lt"/>
              </a:rPr>
              <a:t>. Simple modeling of the Earth system</a:t>
            </a:r>
            <a:endParaRPr lang="en-US" sz="2000" b="1" dirty="0" smtClean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>
          <a:xfrm>
            <a:off x="7010400" y="0"/>
            <a:ext cx="2133600" cy="365125"/>
          </a:xfrm>
        </p:spPr>
        <p:txBody>
          <a:bodyPr/>
          <a:lstStyle/>
          <a:p>
            <a:pPr>
              <a:defRPr/>
            </a:pPr>
            <a:fld id="{FCB04E6E-FF12-48C6-B823-6C1CA6AF23C6}" type="slidenum">
              <a:rPr lang="en-US" sz="2000" smtClean="0">
                <a:solidFill>
                  <a:schemeClr val="bg1"/>
                </a:solidFill>
                <a:latin typeface="+mj-lt"/>
              </a:rPr>
              <a:pPr>
                <a:defRPr/>
              </a:pPr>
              <a:t>14</a:t>
            </a:fld>
            <a:endParaRPr lang="en-US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24" name="Ellipse 23"/>
          <p:cNvSpPr>
            <a:spLocks noChangeAspect="1"/>
          </p:cNvSpPr>
          <p:nvPr/>
        </p:nvSpPr>
        <p:spPr>
          <a:xfrm>
            <a:off x="1079612" y="1232756"/>
            <a:ext cx="144000" cy="143984"/>
          </a:xfrm>
          <a:prstGeom prst="ellipse">
            <a:avLst/>
          </a:prstGeom>
          <a:solidFill>
            <a:srgbClr val="FD7FE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0" name="Ellipse 79"/>
          <p:cNvSpPr>
            <a:spLocks noChangeAspect="1"/>
          </p:cNvSpPr>
          <p:nvPr/>
        </p:nvSpPr>
        <p:spPr>
          <a:xfrm>
            <a:off x="1079628" y="1700840"/>
            <a:ext cx="144000" cy="143984"/>
          </a:xfrm>
          <a:prstGeom prst="ellipse">
            <a:avLst/>
          </a:prstGeom>
          <a:solidFill>
            <a:srgbClr val="EE9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1" name="Ellipse 80"/>
          <p:cNvSpPr>
            <a:spLocks noChangeAspect="1"/>
          </p:cNvSpPr>
          <p:nvPr/>
        </p:nvSpPr>
        <p:spPr>
          <a:xfrm>
            <a:off x="1007604" y="2168860"/>
            <a:ext cx="144000" cy="143984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6" name="Ellipse 85"/>
          <p:cNvSpPr>
            <a:spLocks noChangeAspect="1"/>
          </p:cNvSpPr>
          <p:nvPr/>
        </p:nvSpPr>
        <p:spPr>
          <a:xfrm>
            <a:off x="2483784" y="2996952"/>
            <a:ext cx="144000" cy="143984"/>
          </a:xfrm>
          <a:prstGeom prst="ellipse">
            <a:avLst/>
          </a:prstGeom>
          <a:solidFill>
            <a:srgbClr val="6B3D1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87" name="Ellipse 86"/>
          <p:cNvSpPr>
            <a:spLocks noChangeAspect="1"/>
          </p:cNvSpPr>
          <p:nvPr/>
        </p:nvSpPr>
        <p:spPr>
          <a:xfrm>
            <a:off x="3887924" y="3573016"/>
            <a:ext cx="144000" cy="143984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9" name="Ellipse 88"/>
          <p:cNvSpPr>
            <a:spLocks noChangeAspect="1"/>
          </p:cNvSpPr>
          <p:nvPr/>
        </p:nvSpPr>
        <p:spPr>
          <a:xfrm>
            <a:off x="6660232" y="3609020"/>
            <a:ext cx="144000" cy="143984"/>
          </a:xfrm>
          <a:prstGeom prst="ellipse">
            <a:avLst/>
          </a:prstGeom>
          <a:solidFill>
            <a:srgbClr val="000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0" name="Ellipse 89"/>
          <p:cNvSpPr>
            <a:spLocks noChangeAspect="1"/>
          </p:cNvSpPr>
          <p:nvPr/>
        </p:nvSpPr>
        <p:spPr>
          <a:xfrm>
            <a:off x="6624228" y="6273316"/>
            <a:ext cx="144000" cy="143984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91" name="Ellipse 90"/>
          <p:cNvSpPr>
            <a:spLocks noChangeAspect="1"/>
          </p:cNvSpPr>
          <p:nvPr/>
        </p:nvSpPr>
        <p:spPr>
          <a:xfrm>
            <a:off x="6840268" y="3609052"/>
            <a:ext cx="144000" cy="143984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92" name="Ellipse 91"/>
          <p:cNvSpPr>
            <a:spLocks noChangeAspect="1"/>
          </p:cNvSpPr>
          <p:nvPr/>
        </p:nvSpPr>
        <p:spPr>
          <a:xfrm>
            <a:off x="5256076" y="2996952"/>
            <a:ext cx="144000" cy="143984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3" name="Ellipse 92"/>
          <p:cNvSpPr>
            <a:spLocks noChangeAspect="1"/>
          </p:cNvSpPr>
          <p:nvPr/>
        </p:nvSpPr>
        <p:spPr>
          <a:xfrm>
            <a:off x="5256076" y="1736812"/>
            <a:ext cx="144000" cy="143984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4" name="Ellipse 93"/>
          <p:cNvSpPr>
            <a:spLocks noChangeAspect="1"/>
          </p:cNvSpPr>
          <p:nvPr/>
        </p:nvSpPr>
        <p:spPr>
          <a:xfrm>
            <a:off x="3851920" y="2096852"/>
            <a:ext cx="144000" cy="143984"/>
          </a:xfrm>
          <a:prstGeom prst="ellipse">
            <a:avLst/>
          </a:prstGeom>
          <a:solidFill>
            <a:srgbClr val="EE9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5" name="Ellipse 94"/>
          <p:cNvSpPr>
            <a:spLocks noChangeAspect="1"/>
          </p:cNvSpPr>
          <p:nvPr/>
        </p:nvSpPr>
        <p:spPr>
          <a:xfrm>
            <a:off x="3887956" y="1232756"/>
            <a:ext cx="144000" cy="143984"/>
          </a:xfrm>
          <a:prstGeom prst="ellipse">
            <a:avLst/>
          </a:prstGeom>
          <a:solidFill>
            <a:srgbClr val="FD7FE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6" name="Ellipse 95"/>
          <p:cNvSpPr>
            <a:spLocks noChangeAspect="1"/>
          </p:cNvSpPr>
          <p:nvPr/>
        </p:nvSpPr>
        <p:spPr>
          <a:xfrm>
            <a:off x="8064404" y="3969060"/>
            <a:ext cx="144000" cy="143984"/>
          </a:xfrm>
          <a:prstGeom prst="ellipse">
            <a:avLst/>
          </a:prstGeom>
          <a:solidFill>
            <a:srgbClr val="000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7" name="Ellipse 96"/>
          <p:cNvSpPr>
            <a:spLocks noChangeAspect="1"/>
          </p:cNvSpPr>
          <p:nvPr/>
        </p:nvSpPr>
        <p:spPr>
          <a:xfrm>
            <a:off x="8244440" y="3969092"/>
            <a:ext cx="144000" cy="143984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98" name="Ellipse 97"/>
          <p:cNvSpPr>
            <a:spLocks noChangeAspect="1"/>
          </p:cNvSpPr>
          <p:nvPr/>
        </p:nvSpPr>
        <p:spPr>
          <a:xfrm>
            <a:off x="7020272" y="3609052"/>
            <a:ext cx="144000" cy="143984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9" name="Ellipse 98"/>
          <p:cNvSpPr>
            <a:spLocks noChangeAspect="1"/>
          </p:cNvSpPr>
          <p:nvPr/>
        </p:nvSpPr>
        <p:spPr>
          <a:xfrm>
            <a:off x="7200292" y="3609020"/>
            <a:ext cx="144000" cy="143984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0" name="Ellipse 99"/>
          <p:cNvSpPr>
            <a:spLocks noChangeAspect="1"/>
          </p:cNvSpPr>
          <p:nvPr/>
        </p:nvSpPr>
        <p:spPr>
          <a:xfrm>
            <a:off x="2663804" y="2996952"/>
            <a:ext cx="144000" cy="143984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1" name="Ellipse 100"/>
          <p:cNvSpPr>
            <a:spLocks noChangeAspect="1"/>
          </p:cNvSpPr>
          <p:nvPr/>
        </p:nvSpPr>
        <p:spPr>
          <a:xfrm>
            <a:off x="4067960" y="3573016"/>
            <a:ext cx="144000" cy="143984"/>
          </a:xfrm>
          <a:prstGeom prst="ellipse">
            <a:avLst/>
          </a:prstGeom>
          <a:solidFill>
            <a:srgbClr val="6B3D1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02" name="Ellipse 101"/>
          <p:cNvSpPr>
            <a:spLocks noChangeAspect="1"/>
          </p:cNvSpPr>
          <p:nvPr/>
        </p:nvSpPr>
        <p:spPr>
          <a:xfrm>
            <a:off x="5436112" y="2996952"/>
            <a:ext cx="144000" cy="143984"/>
          </a:xfrm>
          <a:prstGeom prst="ellipse">
            <a:avLst/>
          </a:prstGeom>
          <a:solidFill>
            <a:srgbClr val="EE9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3" name="Ellipse 102"/>
          <p:cNvSpPr>
            <a:spLocks noChangeAspect="1"/>
          </p:cNvSpPr>
          <p:nvPr/>
        </p:nvSpPr>
        <p:spPr>
          <a:xfrm>
            <a:off x="5436096" y="1736812"/>
            <a:ext cx="144000" cy="143984"/>
          </a:xfrm>
          <a:prstGeom prst="ellipse">
            <a:avLst/>
          </a:prstGeom>
          <a:solidFill>
            <a:srgbClr val="EE9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4" name="Ellipse 103"/>
          <p:cNvSpPr>
            <a:spLocks noChangeAspect="1"/>
          </p:cNvSpPr>
          <p:nvPr/>
        </p:nvSpPr>
        <p:spPr>
          <a:xfrm>
            <a:off x="6840252" y="3789040"/>
            <a:ext cx="144000" cy="143984"/>
          </a:xfrm>
          <a:prstGeom prst="ellipse">
            <a:avLst/>
          </a:prstGeom>
          <a:solidFill>
            <a:srgbClr val="FD7FE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5" name="Ellipse 104"/>
          <p:cNvSpPr>
            <a:spLocks noChangeAspect="1"/>
          </p:cNvSpPr>
          <p:nvPr/>
        </p:nvSpPr>
        <p:spPr>
          <a:xfrm>
            <a:off x="6660232" y="3789040"/>
            <a:ext cx="144000" cy="143984"/>
          </a:xfrm>
          <a:prstGeom prst="ellipse">
            <a:avLst/>
          </a:prstGeom>
          <a:solidFill>
            <a:srgbClr val="EE9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6" name="Ellipse 105"/>
          <p:cNvSpPr>
            <a:spLocks noChangeAspect="1"/>
          </p:cNvSpPr>
          <p:nvPr/>
        </p:nvSpPr>
        <p:spPr>
          <a:xfrm>
            <a:off x="4031940" y="2096852"/>
            <a:ext cx="144000" cy="143984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7" name="Ellipse 106"/>
          <p:cNvSpPr>
            <a:spLocks noChangeAspect="1"/>
          </p:cNvSpPr>
          <p:nvPr/>
        </p:nvSpPr>
        <p:spPr>
          <a:xfrm>
            <a:off x="5256076" y="1232756"/>
            <a:ext cx="144000" cy="143984"/>
          </a:xfrm>
          <a:prstGeom prst="ellipse">
            <a:avLst/>
          </a:prstGeom>
          <a:solidFill>
            <a:srgbClr val="FD7FE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6" name="Ellipse 115"/>
          <p:cNvSpPr>
            <a:spLocks noChangeAspect="1"/>
          </p:cNvSpPr>
          <p:nvPr/>
        </p:nvSpPr>
        <p:spPr>
          <a:xfrm>
            <a:off x="4247964" y="3573016"/>
            <a:ext cx="144000" cy="143984"/>
          </a:xfrm>
          <a:prstGeom prst="ellipse">
            <a:avLst/>
          </a:prstGeom>
          <a:solidFill>
            <a:srgbClr val="000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7" name="Ellipse 116"/>
          <p:cNvSpPr>
            <a:spLocks noChangeAspect="1"/>
          </p:cNvSpPr>
          <p:nvPr/>
        </p:nvSpPr>
        <p:spPr>
          <a:xfrm>
            <a:off x="7020272" y="3789040"/>
            <a:ext cx="144000" cy="143984"/>
          </a:xfrm>
          <a:prstGeom prst="ellipse">
            <a:avLst/>
          </a:prstGeom>
          <a:solidFill>
            <a:srgbClr val="6B3D1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30" name="Ellipse 129"/>
          <p:cNvSpPr>
            <a:spLocks noChangeAspect="1"/>
          </p:cNvSpPr>
          <p:nvPr/>
        </p:nvSpPr>
        <p:spPr>
          <a:xfrm>
            <a:off x="7200292" y="3789040"/>
            <a:ext cx="144000" cy="143984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1" name="Ellipse 130"/>
          <p:cNvSpPr>
            <a:spLocks noChangeAspect="1"/>
          </p:cNvSpPr>
          <p:nvPr/>
        </p:nvSpPr>
        <p:spPr>
          <a:xfrm>
            <a:off x="8424444" y="3969060"/>
            <a:ext cx="144000" cy="143984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2" name="Ellipse 131"/>
          <p:cNvSpPr>
            <a:spLocks noChangeAspect="1"/>
          </p:cNvSpPr>
          <p:nvPr/>
        </p:nvSpPr>
        <p:spPr>
          <a:xfrm>
            <a:off x="8604464" y="3969060"/>
            <a:ext cx="144000" cy="143984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3" name="Ellipse 132"/>
          <p:cNvSpPr>
            <a:spLocks noChangeAspect="1"/>
          </p:cNvSpPr>
          <p:nvPr/>
        </p:nvSpPr>
        <p:spPr>
          <a:xfrm>
            <a:off x="8064388" y="4149080"/>
            <a:ext cx="144000" cy="143984"/>
          </a:xfrm>
          <a:prstGeom prst="ellipse">
            <a:avLst/>
          </a:prstGeom>
          <a:solidFill>
            <a:srgbClr val="EE9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4" name="Ellipse 133"/>
          <p:cNvSpPr>
            <a:spLocks noChangeAspect="1"/>
          </p:cNvSpPr>
          <p:nvPr/>
        </p:nvSpPr>
        <p:spPr>
          <a:xfrm>
            <a:off x="8244408" y="4149080"/>
            <a:ext cx="144000" cy="143984"/>
          </a:xfrm>
          <a:prstGeom prst="ellipse">
            <a:avLst/>
          </a:prstGeom>
          <a:solidFill>
            <a:srgbClr val="FD7FE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9" name="Ellipse 138"/>
          <p:cNvSpPr>
            <a:spLocks noChangeAspect="1"/>
          </p:cNvSpPr>
          <p:nvPr/>
        </p:nvSpPr>
        <p:spPr>
          <a:xfrm>
            <a:off x="2843824" y="2996952"/>
            <a:ext cx="144000" cy="143984"/>
          </a:xfrm>
          <a:prstGeom prst="ellipse">
            <a:avLst/>
          </a:prstGeom>
          <a:solidFill>
            <a:srgbClr val="000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0" name="Ellipse 139"/>
          <p:cNvSpPr>
            <a:spLocks noChangeAspect="1"/>
          </p:cNvSpPr>
          <p:nvPr/>
        </p:nvSpPr>
        <p:spPr>
          <a:xfrm>
            <a:off x="3023844" y="2996952"/>
            <a:ext cx="144000" cy="143984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41" name="Ellipse 140"/>
          <p:cNvSpPr>
            <a:spLocks noChangeAspect="1"/>
          </p:cNvSpPr>
          <p:nvPr/>
        </p:nvSpPr>
        <p:spPr>
          <a:xfrm>
            <a:off x="5616116" y="1736812"/>
            <a:ext cx="144000" cy="143984"/>
          </a:xfrm>
          <a:prstGeom prst="ellipse">
            <a:avLst/>
          </a:prstGeom>
          <a:solidFill>
            <a:srgbClr val="000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2" name="Ellipse 141"/>
          <p:cNvSpPr>
            <a:spLocks noChangeAspect="1"/>
          </p:cNvSpPr>
          <p:nvPr/>
        </p:nvSpPr>
        <p:spPr>
          <a:xfrm>
            <a:off x="5796136" y="1736812"/>
            <a:ext cx="144000" cy="143984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43" name="Ellipse 142"/>
          <p:cNvSpPr>
            <a:spLocks noChangeAspect="1"/>
          </p:cNvSpPr>
          <p:nvPr/>
        </p:nvSpPr>
        <p:spPr>
          <a:xfrm>
            <a:off x="4067960" y="1232756"/>
            <a:ext cx="144000" cy="143984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4" name="Ellipse 143"/>
          <p:cNvSpPr>
            <a:spLocks noChangeAspect="1"/>
          </p:cNvSpPr>
          <p:nvPr/>
        </p:nvSpPr>
        <p:spPr>
          <a:xfrm>
            <a:off x="4247980" y="1232756"/>
            <a:ext cx="144000" cy="143984"/>
          </a:xfrm>
          <a:prstGeom prst="ellipse">
            <a:avLst/>
          </a:prstGeom>
          <a:solidFill>
            <a:srgbClr val="EE9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5" name="Ellipse 144"/>
          <p:cNvSpPr>
            <a:spLocks noChangeAspect="1"/>
          </p:cNvSpPr>
          <p:nvPr/>
        </p:nvSpPr>
        <p:spPr>
          <a:xfrm>
            <a:off x="4211960" y="2096852"/>
            <a:ext cx="144000" cy="143984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6" name="Ellipse 145"/>
          <p:cNvSpPr>
            <a:spLocks noChangeAspect="1"/>
          </p:cNvSpPr>
          <p:nvPr/>
        </p:nvSpPr>
        <p:spPr>
          <a:xfrm>
            <a:off x="4391980" y="2096852"/>
            <a:ext cx="144000" cy="143984"/>
          </a:xfrm>
          <a:prstGeom prst="ellipse">
            <a:avLst/>
          </a:prstGeom>
          <a:solidFill>
            <a:srgbClr val="6B3D1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47" name="Ellipse 146"/>
          <p:cNvSpPr>
            <a:spLocks noChangeAspect="1"/>
          </p:cNvSpPr>
          <p:nvPr/>
        </p:nvSpPr>
        <p:spPr>
          <a:xfrm>
            <a:off x="8424428" y="4149080"/>
            <a:ext cx="144000" cy="143984"/>
          </a:xfrm>
          <a:prstGeom prst="ellipse">
            <a:avLst/>
          </a:prstGeom>
          <a:solidFill>
            <a:srgbClr val="6B3D1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48" name="Ellipse 147"/>
          <p:cNvSpPr>
            <a:spLocks noChangeAspect="1"/>
          </p:cNvSpPr>
          <p:nvPr/>
        </p:nvSpPr>
        <p:spPr>
          <a:xfrm>
            <a:off x="8604448" y="4149080"/>
            <a:ext cx="144000" cy="143984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9" name="Ellipse 148"/>
          <p:cNvSpPr>
            <a:spLocks noChangeAspect="1"/>
          </p:cNvSpPr>
          <p:nvPr/>
        </p:nvSpPr>
        <p:spPr>
          <a:xfrm>
            <a:off x="5652120" y="2996952"/>
            <a:ext cx="144000" cy="143984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0" name="Ellipse 149"/>
          <p:cNvSpPr>
            <a:spLocks noChangeAspect="1"/>
          </p:cNvSpPr>
          <p:nvPr/>
        </p:nvSpPr>
        <p:spPr>
          <a:xfrm>
            <a:off x="5832140" y="2996952"/>
            <a:ext cx="144000" cy="143984"/>
          </a:xfrm>
          <a:prstGeom prst="ellipse">
            <a:avLst/>
          </a:prstGeom>
          <a:solidFill>
            <a:srgbClr val="6B3D1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51" name="Ellipse 150"/>
          <p:cNvSpPr>
            <a:spLocks noChangeAspect="1"/>
          </p:cNvSpPr>
          <p:nvPr/>
        </p:nvSpPr>
        <p:spPr>
          <a:xfrm>
            <a:off x="4427984" y="3573016"/>
            <a:ext cx="144000" cy="143984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52" name="Ellipse 151"/>
          <p:cNvSpPr>
            <a:spLocks noChangeAspect="1"/>
          </p:cNvSpPr>
          <p:nvPr/>
        </p:nvSpPr>
        <p:spPr>
          <a:xfrm>
            <a:off x="3851920" y="2276872"/>
            <a:ext cx="144000" cy="143984"/>
          </a:xfrm>
          <a:prstGeom prst="ellipse">
            <a:avLst/>
          </a:prstGeom>
          <a:solidFill>
            <a:srgbClr val="000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3" name="Ellipse 152"/>
          <p:cNvSpPr>
            <a:spLocks noChangeAspect="1"/>
          </p:cNvSpPr>
          <p:nvPr/>
        </p:nvSpPr>
        <p:spPr>
          <a:xfrm>
            <a:off x="4031956" y="2276872"/>
            <a:ext cx="144000" cy="143984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54" name="Ellipse 153"/>
          <p:cNvSpPr>
            <a:spLocks noChangeAspect="1"/>
          </p:cNvSpPr>
          <p:nvPr/>
        </p:nvSpPr>
        <p:spPr>
          <a:xfrm>
            <a:off x="5256076" y="1916832"/>
            <a:ext cx="144000" cy="143984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5" name="Ellipse 154"/>
          <p:cNvSpPr>
            <a:spLocks noChangeAspect="1"/>
          </p:cNvSpPr>
          <p:nvPr/>
        </p:nvSpPr>
        <p:spPr>
          <a:xfrm>
            <a:off x="5436096" y="1916832"/>
            <a:ext cx="144000" cy="143984"/>
          </a:xfrm>
          <a:prstGeom prst="ellipse">
            <a:avLst/>
          </a:prstGeom>
          <a:solidFill>
            <a:srgbClr val="6B3D1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56" name="Ellipse 155"/>
          <p:cNvSpPr>
            <a:spLocks noChangeAspect="1"/>
          </p:cNvSpPr>
          <p:nvPr/>
        </p:nvSpPr>
        <p:spPr>
          <a:xfrm>
            <a:off x="4428000" y="1232756"/>
            <a:ext cx="144000" cy="143984"/>
          </a:xfrm>
          <a:prstGeom prst="ellipse">
            <a:avLst/>
          </a:prstGeom>
          <a:solidFill>
            <a:srgbClr val="000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7" name="Ellipse 156"/>
          <p:cNvSpPr>
            <a:spLocks noChangeAspect="1"/>
          </p:cNvSpPr>
          <p:nvPr/>
        </p:nvSpPr>
        <p:spPr>
          <a:xfrm>
            <a:off x="3887924" y="1412776"/>
            <a:ext cx="144000" cy="143984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58" name="Ellipse 157"/>
          <p:cNvSpPr>
            <a:spLocks noChangeAspect="1"/>
          </p:cNvSpPr>
          <p:nvPr/>
        </p:nvSpPr>
        <p:spPr>
          <a:xfrm>
            <a:off x="5436096" y="1232756"/>
            <a:ext cx="144000" cy="143984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9" name="Ellipse 158"/>
          <p:cNvSpPr>
            <a:spLocks noChangeAspect="1"/>
          </p:cNvSpPr>
          <p:nvPr/>
        </p:nvSpPr>
        <p:spPr>
          <a:xfrm>
            <a:off x="5616116" y="1232756"/>
            <a:ext cx="144000" cy="143984"/>
          </a:xfrm>
          <a:prstGeom prst="ellipse">
            <a:avLst/>
          </a:prstGeom>
          <a:solidFill>
            <a:srgbClr val="EE9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0" name="Ellipse 159"/>
          <p:cNvSpPr>
            <a:spLocks noChangeAspect="1"/>
          </p:cNvSpPr>
          <p:nvPr/>
        </p:nvSpPr>
        <p:spPr>
          <a:xfrm>
            <a:off x="2483768" y="3176972"/>
            <a:ext cx="144000" cy="143984"/>
          </a:xfrm>
          <a:prstGeom prst="ellipse">
            <a:avLst/>
          </a:prstGeom>
          <a:solidFill>
            <a:srgbClr val="EE9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1" name="Ellipse 160"/>
          <p:cNvSpPr>
            <a:spLocks noChangeAspect="1"/>
          </p:cNvSpPr>
          <p:nvPr/>
        </p:nvSpPr>
        <p:spPr>
          <a:xfrm>
            <a:off x="2663788" y="3176972"/>
            <a:ext cx="144000" cy="143984"/>
          </a:xfrm>
          <a:prstGeom prst="ellipse">
            <a:avLst/>
          </a:prstGeom>
          <a:solidFill>
            <a:srgbClr val="FD7FE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2" name="Ellipse 161"/>
          <p:cNvSpPr>
            <a:spLocks noChangeAspect="1"/>
          </p:cNvSpPr>
          <p:nvPr/>
        </p:nvSpPr>
        <p:spPr>
          <a:xfrm>
            <a:off x="4247964" y="1412776"/>
            <a:ext cx="144000" cy="143984"/>
          </a:xfrm>
          <a:prstGeom prst="ellipse">
            <a:avLst/>
          </a:prstGeom>
          <a:solidFill>
            <a:srgbClr val="6B3D1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63" name="Ellipse 162"/>
          <p:cNvSpPr>
            <a:spLocks noChangeAspect="1"/>
          </p:cNvSpPr>
          <p:nvPr/>
        </p:nvSpPr>
        <p:spPr>
          <a:xfrm>
            <a:off x="3023828" y="3176972"/>
            <a:ext cx="144000" cy="143984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4" name="Ellipse 163"/>
          <p:cNvSpPr>
            <a:spLocks noChangeAspect="1"/>
          </p:cNvSpPr>
          <p:nvPr/>
        </p:nvSpPr>
        <p:spPr>
          <a:xfrm>
            <a:off x="5616116" y="1916832"/>
            <a:ext cx="144000" cy="143984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5" name="Ellipse 164"/>
          <p:cNvSpPr>
            <a:spLocks noChangeAspect="1"/>
          </p:cNvSpPr>
          <p:nvPr/>
        </p:nvSpPr>
        <p:spPr>
          <a:xfrm>
            <a:off x="4067944" y="1412776"/>
            <a:ext cx="144000" cy="143984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6" name="Ellipse 165"/>
          <p:cNvSpPr>
            <a:spLocks noChangeAspect="1"/>
          </p:cNvSpPr>
          <p:nvPr/>
        </p:nvSpPr>
        <p:spPr>
          <a:xfrm>
            <a:off x="5796136" y="1916832"/>
            <a:ext cx="144000" cy="143984"/>
          </a:xfrm>
          <a:prstGeom prst="ellipse">
            <a:avLst/>
          </a:prstGeom>
          <a:solidFill>
            <a:srgbClr val="FD7FE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7" name="Ellipse 166"/>
          <p:cNvSpPr>
            <a:spLocks noChangeAspect="1"/>
          </p:cNvSpPr>
          <p:nvPr/>
        </p:nvSpPr>
        <p:spPr>
          <a:xfrm>
            <a:off x="2843808" y="3176972"/>
            <a:ext cx="144000" cy="143984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8" name="Ellipse 167"/>
          <p:cNvSpPr>
            <a:spLocks noChangeAspect="1"/>
          </p:cNvSpPr>
          <p:nvPr/>
        </p:nvSpPr>
        <p:spPr>
          <a:xfrm>
            <a:off x="5796136" y="1232756"/>
            <a:ext cx="144000" cy="143984"/>
          </a:xfrm>
          <a:prstGeom prst="ellipse">
            <a:avLst/>
          </a:prstGeom>
          <a:solidFill>
            <a:srgbClr val="000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9" name="Ellipse 168"/>
          <p:cNvSpPr>
            <a:spLocks noChangeAspect="1"/>
          </p:cNvSpPr>
          <p:nvPr/>
        </p:nvSpPr>
        <p:spPr>
          <a:xfrm>
            <a:off x="5256092" y="1412808"/>
            <a:ext cx="144000" cy="143984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70" name="Ellipse 169"/>
          <p:cNvSpPr>
            <a:spLocks noChangeAspect="1"/>
          </p:cNvSpPr>
          <p:nvPr/>
        </p:nvSpPr>
        <p:spPr>
          <a:xfrm>
            <a:off x="5256076" y="3176972"/>
            <a:ext cx="144000" cy="143984"/>
          </a:xfrm>
          <a:prstGeom prst="ellipse">
            <a:avLst/>
          </a:prstGeom>
          <a:solidFill>
            <a:srgbClr val="000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1" name="Ellipse 170"/>
          <p:cNvSpPr>
            <a:spLocks noChangeAspect="1"/>
          </p:cNvSpPr>
          <p:nvPr/>
        </p:nvSpPr>
        <p:spPr>
          <a:xfrm>
            <a:off x="5436096" y="3176972"/>
            <a:ext cx="144000" cy="143984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72" name="Ellipse 171"/>
          <p:cNvSpPr>
            <a:spLocks noChangeAspect="1"/>
          </p:cNvSpPr>
          <p:nvPr/>
        </p:nvSpPr>
        <p:spPr>
          <a:xfrm>
            <a:off x="3887940" y="3753068"/>
            <a:ext cx="144000" cy="143984"/>
          </a:xfrm>
          <a:prstGeom prst="ellipse">
            <a:avLst/>
          </a:prstGeom>
          <a:solidFill>
            <a:srgbClr val="EE9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3" name="Ellipse 172"/>
          <p:cNvSpPr>
            <a:spLocks noChangeAspect="1"/>
          </p:cNvSpPr>
          <p:nvPr/>
        </p:nvSpPr>
        <p:spPr>
          <a:xfrm>
            <a:off x="4067960" y="3753068"/>
            <a:ext cx="144000" cy="143984"/>
          </a:xfrm>
          <a:prstGeom prst="ellipse">
            <a:avLst/>
          </a:prstGeom>
          <a:solidFill>
            <a:srgbClr val="FD7FE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4" name="Ellipse 173"/>
          <p:cNvSpPr>
            <a:spLocks noChangeAspect="1"/>
          </p:cNvSpPr>
          <p:nvPr/>
        </p:nvSpPr>
        <p:spPr>
          <a:xfrm>
            <a:off x="4428000" y="3753068"/>
            <a:ext cx="144000" cy="143984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5" name="Ellipse 174"/>
          <p:cNvSpPr>
            <a:spLocks noChangeAspect="1"/>
          </p:cNvSpPr>
          <p:nvPr/>
        </p:nvSpPr>
        <p:spPr>
          <a:xfrm>
            <a:off x="4247980" y="3753068"/>
            <a:ext cx="144000" cy="143984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6" name="Ellipse 175"/>
          <p:cNvSpPr>
            <a:spLocks noChangeAspect="1"/>
          </p:cNvSpPr>
          <p:nvPr/>
        </p:nvSpPr>
        <p:spPr>
          <a:xfrm>
            <a:off x="4211960" y="2276904"/>
            <a:ext cx="144000" cy="143984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7" name="Ellipse 176"/>
          <p:cNvSpPr>
            <a:spLocks noChangeAspect="1"/>
          </p:cNvSpPr>
          <p:nvPr/>
        </p:nvSpPr>
        <p:spPr>
          <a:xfrm>
            <a:off x="4391980" y="2276904"/>
            <a:ext cx="144000" cy="143984"/>
          </a:xfrm>
          <a:prstGeom prst="ellipse">
            <a:avLst/>
          </a:prstGeom>
          <a:solidFill>
            <a:srgbClr val="FD7FE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8" name="Ellipse 177"/>
          <p:cNvSpPr>
            <a:spLocks noChangeAspect="1"/>
          </p:cNvSpPr>
          <p:nvPr/>
        </p:nvSpPr>
        <p:spPr>
          <a:xfrm>
            <a:off x="4428000" y="1412808"/>
            <a:ext cx="144000" cy="143984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9" name="Ellipse 178"/>
          <p:cNvSpPr>
            <a:spLocks noChangeAspect="1"/>
          </p:cNvSpPr>
          <p:nvPr/>
        </p:nvSpPr>
        <p:spPr>
          <a:xfrm>
            <a:off x="5616116" y="1412808"/>
            <a:ext cx="144000" cy="143984"/>
          </a:xfrm>
          <a:prstGeom prst="ellipse">
            <a:avLst/>
          </a:prstGeom>
          <a:solidFill>
            <a:srgbClr val="6B3D1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80" name="Ellipse 179"/>
          <p:cNvSpPr>
            <a:spLocks noChangeAspect="1"/>
          </p:cNvSpPr>
          <p:nvPr/>
        </p:nvSpPr>
        <p:spPr>
          <a:xfrm>
            <a:off x="5436096" y="1412808"/>
            <a:ext cx="144000" cy="143984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81" name="Ellipse 180"/>
          <p:cNvSpPr>
            <a:spLocks noChangeAspect="1"/>
          </p:cNvSpPr>
          <p:nvPr/>
        </p:nvSpPr>
        <p:spPr>
          <a:xfrm>
            <a:off x="5796136" y="1412776"/>
            <a:ext cx="144000" cy="143984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82" name="Ellipse 181"/>
          <p:cNvSpPr>
            <a:spLocks noChangeAspect="1"/>
          </p:cNvSpPr>
          <p:nvPr/>
        </p:nvSpPr>
        <p:spPr>
          <a:xfrm>
            <a:off x="5652120" y="3176972"/>
            <a:ext cx="144000" cy="143984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83" name="Ellipse 182"/>
          <p:cNvSpPr>
            <a:spLocks noChangeAspect="1"/>
          </p:cNvSpPr>
          <p:nvPr/>
        </p:nvSpPr>
        <p:spPr>
          <a:xfrm>
            <a:off x="5832140" y="3176972"/>
            <a:ext cx="144000" cy="143984"/>
          </a:xfrm>
          <a:prstGeom prst="ellipse">
            <a:avLst/>
          </a:prstGeom>
          <a:solidFill>
            <a:srgbClr val="FD7FE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84" name="Rectangle 183"/>
          <p:cNvSpPr/>
          <p:nvPr/>
        </p:nvSpPr>
        <p:spPr>
          <a:xfrm>
            <a:off x="36004" y="5121188"/>
            <a:ext cx="971600" cy="5027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1600"/>
              </a:lnSpc>
            </a:pPr>
            <a:r>
              <a:rPr lang="en-US" sz="1400" i="1" dirty="0" err="1" smtClean="0">
                <a:latin typeface="+mn-lt"/>
              </a:rPr>
              <a:t>forcings</a:t>
            </a:r>
            <a:r>
              <a:rPr lang="en-US" sz="1400" i="1" dirty="0" smtClean="0">
                <a:latin typeface="+mn-lt"/>
              </a:rPr>
              <a:t> </a:t>
            </a:r>
          </a:p>
          <a:p>
            <a:pPr algn="ctr">
              <a:lnSpc>
                <a:spcPts val="1600"/>
              </a:lnSpc>
            </a:pPr>
            <a:r>
              <a:rPr lang="en-US" sz="1400" i="1" dirty="0" smtClean="0">
                <a:latin typeface="+mn-lt"/>
              </a:rPr>
              <a:t>are tagged</a:t>
            </a:r>
            <a:endParaRPr lang="en-US" sz="1600" i="1" dirty="0" smtClean="0">
              <a:latin typeface="+mn-lt"/>
            </a:endParaRPr>
          </a:p>
        </p:txBody>
      </p:sp>
      <p:cxnSp>
        <p:nvCxnSpPr>
          <p:cNvPr id="185" name="Connecteur droit 184"/>
          <p:cNvCxnSpPr>
            <a:stCxn id="84" idx="2"/>
            <a:endCxn id="184" idx="0"/>
          </p:cNvCxnSpPr>
          <p:nvPr/>
        </p:nvCxnSpPr>
        <p:spPr>
          <a:xfrm flipH="1">
            <a:off x="521804" y="4617116"/>
            <a:ext cx="557808" cy="50407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0" name="Rectangle 189"/>
          <p:cNvSpPr/>
          <p:nvPr/>
        </p:nvSpPr>
        <p:spPr>
          <a:xfrm>
            <a:off x="2051720" y="5013176"/>
            <a:ext cx="198022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1600"/>
              </a:lnSpc>
            </a:pPr>
            <a:r>
              <a:rPr lang="en-US" sz="1400" i="1" dirty="0" smtClean="0">
                <a:latin typeface="+mn-lt"/>
              </a:rPr>
              <a:t>any state variable affected by a given forcing  is tagged as well</a:t>
            </a:r>
            <a:endParaRPr lang="en-US" sz="1600" i="1" dirty="0" smtClean="0">
              <a:latin typeface="+mn-lt"/>
            </a:endParaRPr>
          </a:p>
        </p:txBody>
      </p:sp>
      <p:cxnSp>
        <p:nvCxnSpPr>
          <p:cNvPr id="191" name="Connecteur droit 190"/>
          <p:cNvCxnSpPr>
            <a:stCxn id="88" idx="2"/>
            <a:endCxn id="190" idx="0"/>
          </p:cNvCxnSpPr>
          <p:nvPr/>
        </p:nvCxnSpPr>
        <p:spPr>
          <a:xfrm flipH="1">
            <a:off x="3041830" y="4617116"/>
            <a:ext cx="810090" cy="39606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4" name="Ellipse 83"/>
          <p:cNvSpPr>
            <a:spLocks noChangeAspect="1"/>
          </p:cNvSpPr>
          <p:nvPr/>
        </p:nvSpPr>
        <p:spPr>
          <a:xfrm>
            <a:off x="1079612" y="4545124"/>
            <a:ext cx="144000" cy="143984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3" name="Ellipse 82"/>
          <p:cNvSpPr>
            <a:spLocks noChangeAspect="1"/>
          </p:cNvSpPr>
          <p:nvPr/>
        </p:nvSpPr>
        <p:spPr>
          <a:xfrm>
            <a:off x="1079612" y="4113108"/>
            <a:ext cx="144000" cy="143984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8" name="Ellipse 87"/>
          <p:cNvSpPr>
            <a:spLocks noChangeAspect="1"/>
          </p:cNvSpPr>
          <p:nvPr/>
        </p:nvSpPr>
        <p:spPr>
          <a:xfrm>
            <a:off x="3851920" y="4545124"/>
            <a:ext cx="144000" cy="143984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5" name="Ellipse 84"/>
          <p:cNvSpPr>
            <a:spLocks noChangeAspect="1"/>
          </p:cNvSpPr>
          <p:nvPr/>
        </p:nvSpPr>
        <p:spPr>
          <a:xfrm>
            <a:off x="1007604" y="5013176"/>
            <a:ext cx="144000" cy="143984"/>
          </a:xfrm>
          <a:prstGeom prst="ellipse">
            <a:avLst/>
          </a:prstGeom>
          <a:solidFill>
            <a:srgbClr val="000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2" name="Ellipse 81"/>
          <p:cNvSpPr>
            <a:spLocks noChangeAspect="1"/>
          </p:cNvSpPr>
          <p:nvPr/>
        </p:nvSpPr>
        <p:spPr>
          <a:xfrm>
            <a:off x="395536" y="3573016"/>
            <a:ext cx="144000" cy="143984"/>
          </a:xfrm>
          <a:prstGeom prst="ellipse">
            <a:avLst/>
          </a:prstGeom>
          <a:solidFill>
            <a:srgbClr val="6B3D1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cxnSp>
        <p:nvCxnSpPr>
          <p:cNvPr id="231" name="Connecteur droit 230"/>
          <p:cNvCxnSpPr>
            <a:stCxn id="98" idx="3"/>
            <a:endCxn id="233" idx="0"/>
          </p:cNvCxnSpPr>
          <p:nvPr/>
        </p:nvCxnSpPr>
        <p:spPr>
          <a:xfrm flipH="1">
            <a:off x="5814138" y="3731950"/>
            <a:ext cx="1227222" cy="95719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3" name="Rectangle 232"/>
          <p:cNvSpPr/>
          <p:nvPr/>
        </p:nvSpPr>
        <p:spPr>
          <a:xfrm>
            <a:off x="4824028" y="4689140"/>
            <a:ext cx="198022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1600"/>
              </a:lnSpc>
            </a:pPr>
            <a:r>
              <a:rPr lang="en-US" sz="1400" i="1" dirty="0" smtClean="0">
                <a:latin typeface="+mn-lt"/>
              </a:rPr>
              <a:t>this happens at each time-step all along the cause-effect chain</a:t>
            </a:r>
            <a:endParaRPr lang="en-US" sz="1600" i="1" dirty="0" smtClean="0">
              <a:latin typeface="+mn-lt"/>
            </a:endParaRPr>
          </a:p>
        </p:txBody>
      </p:sp>
      <p:cxnSp>
        <p:nvCxnSpPr>
          <p:cNvPr id="235" name="Connecteur droit 234"/>
          <p:cNvCxnSpPr>
            <a:stCxn id="131" idx="2"/>
            <a:endCxn id="233" idx="0"/>
          </p:cNvCxnSpPr>
          <p:nvPr/>
        </p:nvCxnSpPr>
        <p:spPr>
          <a:xfrm flipH="1">
            <a:off x="5814138" y="4041052"/>
            <a:ext cx="2610306" cy="6480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7" fill="hold">
                      <p:stCondLst>
                        <p:cond delay="indefinite"/>
                      </p:stCondLst>
                      <p:childTnLst>
                        <p:par>
                          <p:cTn id="168" fill="hold">
                            <p:stCondLst>
                              <p:cond delay="0"/>
                            </p:stCondLst>
                            <p:childTnLst>
                              <p:par>
                                <p:cTn id="1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7" fill="hold">
                      <p:stCondLst>
                        <p:cond delay="indefinite"/>
                      </p:stCondLst>
                      <p:childTnLst>
                        <p:par>
                          <p:cTn id="188" fill="hold">
                            <p:stCondLst>
                              <p:cond delay="0"/>
                            </p:stCondLst>
                            <p:childTnLst>
                              <p:par>
                                <p:cTn id="18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80" grpId="0" animBg="1"/>
      <p:bldP spid="81" grpId="0" animBg="1"/>
      <p:bldP spid="86" grpId="0" animBg="1"/>
      <p:bldP spid="87" grpId="0" animBg="1"/>
      <p:bldP spid="89" grpId="0" animBg="1"/>
      <p:bldP spid="90" grpId="0" animBg="1"/>
      <p:bldP spid="91" grpId="0" animBg="1"/>
      <p:bldP spid="92" grpId="0" animBg="1"/>
      <p:bldP spid="93" grpId="0" animBg="1"/>
      <p:bldP spid="94" grpId="0" animBg="1"/>
      <p:bldP spid="95" grpId="0" animBg="1"/>
      <p:bldP spid="96" grpId="0" animBg="1"/>
      <p:bldP spid="97" grpId="0" animBg="1"/>
      <p:bldP spid="98" grpId="0" animBg="1"/>
      <p:bldP spid="99" grpId="0" animBg="1"/>
      <p:bldP spid="100" grpId="0" animBg="1"/>
      <p:bldP spid="101" grpId="0" animBg="1"/>
      <p:bldP spid="102" grpId="0" animBg="1"/>
      <p:bldP spid="103" grpId="0" animBg="1"/>
      <p:bldP spid="104" grpId="0" animBg="1"/>
      <p:bldP spid="105" grpId="0" animBg="1"/>
      <p:bldP spid="106" grpId="0" animBg="1"/>
      <p:bldP spid="107" grpId="0" animBg="1"/>
      <p:bldP spid="116" grpId="0" animBg="1"/>
      <p:bldP spid="117" grpId="0" animBg="1"/>
      <p:bldP spid="130" grpId="0" animBg="1"/>
      <p:bldP spid="131" grpId="0" animBg="1"/>
      <p:bldP spid="132" grpId="0" animBg="1"/>
      <p:bldP spid="133" grpId="0" animBg="1"/>
      <p:bldP spid="134" grpId="0" animBg="1"/>
      <p:bldP spid="139" grpId="0" animBg="1"/>
      <p:bldP spid="140" grpId="0" animBg="1"/>
      <p:bldP spid="141" grpId="0" animBg="1"/>
      <p:bldP spid="142" grpId="0" animBg="1"/>
      <p:bldP spid="143" grpId="0" animBg="1"/>
      <p:bldP spid="144" grpId="0" animBg="1"/>
      <p:bldP spid="145" grpId="0" animBg="1"/>
      <p:bldP spid="146" grpId="0" animBg="1"/>
      <p:bldP spid="147" grpId="0" animBg="1"/>
      <p:bldP spid="148" grpId="0" animBg="1"/>
      <p:bldP spid="149" grpId="0" animBg="1"/>
      <p:bldP spid="150" grpId="0" animBg="1"/>
      <p:bldP spid="151" grpId="0" animBg="1"/>
      <p:bldP spid="152" grpId="0" animBg="1"/>
      <p:bldP spid="153" grpId="0" animBg="1"/>
      <p:bldP spid="154" grpId="0" animBg="1"/>
      <p:bldP spid="155" grpId="0" animBg="1"/>
      <p:bldP spid="156" grpId="0" animBg="1"/>
      <p:bldP spid="157" grpId="0" animBg="1"/>
      <p:bldP spid="158" grpId="0" animBg="1"/>
      <p:bldP spid="159" grpId="0" animBg="1"/>
      <p:bldP spid="160" grpId="0" animBg="1"/>
      <p:bldP spid="161" grpId="0" animBg="1"/>
      <p:bldP spid="162" grpId="0" animBg="1"/>
      <p:bldP spid="163" grpId="0" animBg="1"/>
      <p:bldP spid="164" grpId="0" animBg="1"/>
      <p:bldP spid="165" grpId="0" animBg="1"/>
      <p:bldP spid="166" grpId="0" animBg="1"/>
      <p:bldP spid="167" grpId="0" animBg="1"/>
      <p:bldP spid="168" grpId="0" animBg="1"/>
      <p:bldP spid="169" grpId="0" animBg="1"/>
      <p:bldP spid="170" grpId="0" animBg="1"/>
      <p:bldP spid="171" grpId="0" animBg="1"/>
      <p:bldP spid="172" grpId="0" animBg="1"/>
      <p:bldP spid="173" grpId="0" animBg="1"/>
      <p:bldP spid="174" grpId="0" animBg="1"/>
      <p:bldP spid="175" grpId="0" animBg="1"/>
      <p:bldP spid="176" grpId="0" animBg="1"/>
      <p:bldP spid="177" grpId="0" animBg="1"/>
      <p:bldP spid="178" grpId="0" animBg="1"/>
      <p:bldP spid="179" grpId="0" animBg="1"/>
      <p:bldP spid="180" grpId="0" animBg="1"/>
      <p:bldP spid="181" grpId="0" animBg="1"/>
      <p:bldP spid="182" grpId="0" animBg="1"/>
      <p:bldP spid="183" grpId="0" animBg="1"/>
      <p:bldP spid="184" grpId="0"/>
      <p:bldP spid="190" grpId="0"/>
      <p:bldP spid="84" grpId="0" animBg="1"/>
      <p:bldP spid="83" grpId="0" animBg="1"/>
      <p:bldP spid="88" grpId="0" animBg="1"/>
      <p:bldP spid="85" grpId="0" animBg="1"/>
      <p:bldP spid="82" grpId="0" animBg="1"/>
      <p:bldP spid="23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/>
          <p:nvPr/>
        </p:nvSpPr>
        <p:spPr>
          <a:xfrm>
            <a:off x="251520" y="2890681"/>
            <a:ext cx="860495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latin typeface="+mn-lt"/>
              </a:rPr>
              <a:t>Given that any function </a:t>
            </a:r>
            <a:r>
              <a:rPr lang="en-US" i="1" dirty="0" smtClean="0">
                <a:latin typeface="+mn-lt"/>
              </a:rPr>
              <a:t>f</a:t>
            </a:r>
            <a:r>
              <a:rPr lang="en-US" dirty="0" smtClean="0">
                <a:latin typeface="+mn-lt"/>
              </a:rPr>
              <a:t> that relates a variable to another can be non-linear, the use of a linearization method is necessary for the attribution (normalized marginal):</a:t>
            </a:r>
            <a:endParaRPr lang="en-US" dirty="0" smtClean="0">
              <a:solidFill>
                <a:schemeClr val="accent3"/>
              </a:solidFill>
              <a:latin typeface="+mn-lt"/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508" y="332656"/>
            <a:ext cx="9144000" cy="400110"/>
          </a:xfrm>
          <a:prstGeom prst="rect">
            <a:avLst/>
          </a:prstGeom>
          <a:solidFill>
            <a:schemeClr val="accent3"/>
          </a:solidFill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chemeClr val="bg1"/>
                </a:solidFill>
                <a:latin typeface="+mj-lt"/>
              </a:rPr>
              <a:t>Attribution </a:t>
            </a:r>
            <a:r>
              <a:rPr lang="en-US" sz="2000" dirty="0" smtClean="0">
                <a:solidFill>
                  <a:schemeClr val="bg1"/>
                </a:solidFill>
                <a:latin typeface="+mj-lt"/>
              </a:rPr>
              <a:t>algorithm </a:t>
            </a:r>
            <a:r>
              <a:rPr lang="en-US" sz="2000" dirty="0" smtClean="0">
                <a:solidFill>
                  <a:schemeClr val="bg1"/>
                </a:solidFill>
                <a:latin typeface="+mj-lt"/>
              </a:rPr>
              <a:t>(quantitative)</a:t>
            </a:r>
            <a:endParaRPr lang="en-US" sz="2000" i="1" dirty="0" smtClean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8" name="ZoneTexte 17"/>
          <p:cNvSpPr txBox="1"/>
          <p:nvPr/>
        </p:nvSpPr>
        <p:spPr>
          <a:xfrm>
            <a:off x="0" y="-1"/>
            <a:ext cx="9144000" cy="360000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chemeClr val="bg1"/>
                </a:solidFill>
                <a:latin typeface="+mj-lt"/>
              </a:rPr>
              <a:t>3</a:t>
            </a:r>
            <a:r>
              <a:rPr lang="en-US" sz="2000" b="1" dirty="0" smtClean="0">
                <a:solidFill>
                  <a:schemeClr val="bg1"/>
                </a:solidFill>
                <a:latin typeface="+mj-lt"/>
              </a:rPr>
              <a:t>. Simple modeling  of the Earth system</a:t>
            </a:r>
            <a:endParaRPr lang="en-US" sz="2000" b="1" dirty="0" smtClean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>
          <a:xfrm>
            <a:off x="7010400" y="0"/>
            <a:ext cx="2133600" cy="365125"/>
          </a:xfrm>
        </p:spPr>
        <p:txBody>
          <a:bodyPr/>
          <a:lstStyle/>
          <a:p>
            <a:pPr>
              <a:defRPr/>
            </a:pPr>
            <a:fld id="{FCB04E6E-FF12-48C6-B823-6C1CA6AF23C6}" type="slidenum">
              <a:rPr lang="en-US" sz="2000" smtClean="0">
                <a:solidFill>
                  <a:schemeClr val="bg1"/>
                </a:solidFill>
                <a:latin typeface="+mj-lt"/>
              </a:rPr>
              <a:pPr>
                <a:defRPr/>
              </a:pPr>
              <a:t>15</a:t>
            </a:fld>
            <a:endParaRPr lang="en-US" dirty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336196" y="4476005"/>
            <a:ext cx="2520000" cy="17973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87524" y="3865044"/>
            <a:ext cx="1676400" cy="320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995936" y="3793036"/>
            <a:ext cx="4853940" cy="3886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547664" y="4365104"/>
            <a:ext cx="2004060" cy="701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475656" y="5271100"/>
            <a:ext cx="4236720" cy="6781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Rectangle 11"/>
          <p:cNvSpPr/>
          <p:nvPr/>
        </p:nvSpPr>
        <p:spPr>
          <a:xfrm>
            <a:off x="252480" y="980728"/>
            <a:ext cx="5291628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latin typeface="+mn-lt"/>
              </a:rPr>
              <a:t>Every variable is:</a:t>
            </a:r>
          </a:p>
          <a:p>
            <a:pPr>
              <a:buFont typeface="Wingdings" pitchFamily="2" charset="2"/>
              <a:buChar char="§"/>
            </a:pPr>
            <a:r>
              <a:rPr lang="en-US" dirty="0" smtClean="0">
                <a:latin typeface="+mn-lt"/>
              </a:rPr>
              <a:t> expressed as a perturbation to the preindustrial,</a:t>
            </a:r>
          </a:p>
          <a:p>
            <a:pPr>
              <a:buFont typeface="Wingdings" pitchFamily="2" charset="2"/>
              <a:buChar char="§"/>
            </a:pPr>
            <a:r>
              <a:rPr lang="en-US" dirty="0" smtClean="0">
                <a:latin typeface="+mn-lt"/>
              </a:rPr>
              <a:t> disaggregated along 2 axis </a:t>
            </a:r>
            <a:r>
              <a:rPr lang="en-US" i="1" dirty="0" smtClean="0">
                <a:latin typeface="+mn-lt"/>
              </a:rPr>
              <a:t>k</a:t>
            </a:r>
            <a:r>
              <a:rPr lang="en-US" dirty="0" smtClean="0">
                <a:latin typeface="+mn-lt"/>
              </a:rPr>
              <a:t> (</a:t>
            </a:r>
            <a:r>
              <a:rPr lang="en-US" dirty="0" err="1" smtClean="0">
                <a:latin typeface="+mn-lt"/>
              </a:rPr>
              <a:t>forcings</a:t>
            </a:r>
            <a:r>
              <a:rPr lang="en-US" dirty="0" smtClean="0">
                <a:latin typeface="+mn-lt"/>
              </a:rPr>
              <a:t>) and </a:t>
            </a:r>
            <a:r>
              <a:rPr lang="en-US" i="1" dirty="0" smtClean="0">
                <a:latin typeface="+mn-lt"/>
              </a:rPr>
              <a:t>j</a:t>
            </a:r>
            <a:r>
              <a:rPr lang="en-US" dirty="0" smtClean="0">
                <a:latin typeface="+mn-lt"/>
              </a:rPr>
              <a:t> (regions).</a:t>
            </a:r>
          </a:p>
          <a:p>
            <a:pPr>
              <a:buFont typeface="Wingdings" pitchFamily="2" charset="2"/>
              <a:buChar char="§"/>
            </a:pPr>
            <a:endParaRPr lang="en-US" dirty="0" smtClean="0">
              <a:latin typeface="+mn-lt"/>
            </a:endParaRPr>
          </a:p>
          <a:p>
            <a:r>
              <a:rPr lang="en-US" dirty="0" smtClean="0">
                <a:latin typeface="+mn-lt"/>
              </a:rPr>
              <a:t>The attribution is done along the 2 axis.</a:t>
            </a:r>
          </a:p>
        </p:txBody>
      </p:sp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23379" r="60415" b="34054"/>
          <a:stretch>
            <a:fillRect/>
          </a:stretch>
        </p:blipFill>
        <p:spPr bwMode="auto">
          <a:xfrm>
            <a:off x="5841796" y="980728"/>
            <a:ext cx="1692188" cy="360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45481"/>
          <a:stretch>
            <a:fillRect/>
          </a:stretch>
        </p:blipFill>
        <p:spPr bwMode="auto">
          <a:xfrm>
            <a:off x="6453864" y="1503060"/>
            <a:ext cx="2330604" cy="845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39585" r="55362"/>
          <a:stretch>
            <a:fillRect/>
          </a:stretch>
        </p:blipFill>
        <p:spPr bwMode="auto">
          <a:xfrm>
            <a:off x="6219676" y="1251032"/>
            <a:ext cx="216024" cy="845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" name="Rectangle 19"/>
          <p:cNvSpPr/>
          <p:nvPr/>
        </p:nvSpPr>
        <p:spPr>
          <a:xfrm>
            <a:off x="2591780" y="3846530"/>
            <a:ext cx="79208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 smtClean="0">
                <a:latin typeface="+mn-lt"/>
              </a:rPr>
              <a:t>where</a:t>
            </a:r>
          </a:p>
        </p:txBody>
      </p:sp>
      <p:sp>
        <p:nvSpPr>
          <p:cNvPr id="21" name="Rectangle 20"/>
          <p:cNvSpPr/>
          <p:nvPr/>
        </p:nvSpPr>
        <p:spPr>
          <a:xfrm>
            <a:off x="287524" y="5415116"/>
            <a:ext cx="68407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 smtClean="0">
                <a:latin typeface="+mn-lt"/>
              </a:rPr>
              <a:t>with</a:t>
            </a:r>
          </a:p>
        </p:txBody>
      </p:sp>
      <p:sp>
        <p:nvSpPr>
          <p:cNvPr id="22" name="Rectangle 21"/>
          <p:cNvSpPr/>
          <p:nvPr/>
        </p:nvSpPr>
        <p:spPr>
          <a:xfrm>
            <a:off x="251520" y="4551020"/>
            <a:ext cx="115212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 smtClean="0">
                <a:latin typeface="+mn-lt"/>
              </a:rPr>
              <a:t>We choose</a:t>
            </a:r>
          </a:p>
        </p:txBody>
      </p:sp>
      <p:sp>
        <p:nvSpPr>
          <p:cNvPr id="24" name="Rectangle 23"/>
          <p:cNvSpPr/>
          <p:nvPr/>
        </p:nvSpPr>
        <p:spPr>
          <a:xfrm>
            <a:off x="7956376" y="6124751"/>
            <a:ext cx="1008112" cy="2205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1000"/>
              </a:lnSpc>
            </a:pPr>
            <a:r>
              <a:rPr lang="en-US" sz="1100" i="1" dirty="0" smtClean="0">
                <a:latin typeface="+mn-lt"/>
              </a:rPr>
              <a:t>UNFCCC, </a:t>
            </a:r>
            <a:r>
              <a:rPr lang="en-US" sz="1100" dirty="0" smtClean="0">
                <a:latin typeface="+mn-lt"/>
              </a:rPr>
              <a:t>2002</a:t>
            </a:r>
            <a:endParaRPr lang="en-US" sz="1400" dirty="0" smtClean="0">
              <a:latin typeface="+mn-lt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251520" y="6264024"/>
            <a:ext cx="860495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latin typeface="+mn-lt"/>
              </a:rPr>
              <a:t>This algorithm is repeated at each time-step.</a:t>
            </a:r>
            <a:endParaRPr lang="en-US" dirty="0" smtClean="0">
              <a:solidFill>
                <a:schemeClr val="accent3"/>
              </a:solidFill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0" grpId="0"/>
      <p:bldP spid="21" grpId="0"/>
      <p:bldP spid="22" grpId="0"/>
      <p:bldP spid="24" grpId="0"/>
      <p:bldP spid="2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0400" y="3658393"/>
            <a:ext cx="8067600" cy="10310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" name="Picture 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1560" y="3639600"/>
            <a:ext cx="8046000" cy="1039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ZoneTexte 6"/>
          <p:cNvSpPr txBox="1"/>
          <p:nvPr/>
        </p:nvSpPr>
        <p:spPr>
          <a:xfrm>
            <a:off x="508" y="332656"/>
            <a:ext cx="9144000" cy="400110"/>
          </a:xfrm>
          <a:prstGeom prst="rect">
            <a:avLst/>
          </a:prstGeom>
          <a:solidFill>
            <a:schemeClr val="accent3"/>
          </a:solidFill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chemeClr val="bg1"/>
                </a:solidFill>
                <a:latin typeface="+mj-lt"/>
              </a:rPr>
              <a:t>Attribution of </a:t>
            </a:r>
            <a:r>
              <a:rPr lang="en-US" sz="2000" dirty="0" smtClean="0">
                <a:solidFill>
                  <a:schemeClr val="bg1"/>
                </a:solidFill>
                <a:latin typeface="+mj-lt"/>
              </a:rPr>
              <a:t>the </a:t>
            </a:r>
            <a:r>
              <a:rPr lang="en-US" sz="2000" dirty="0" err="1" smtClean="0">
                <a:solidFill>
                  <a:schemeClr val="bg1"/>
                </a:solidFill>
                <a:latin typeface="+mj-lt"/>
              </a:rPr>
              <a:t>radiative</a:t>
            </a:r>
            <a:r>
              <a:rPr lang="en-US" sz="2000" dirty="0" smtClean="0">
                <a:solidFill>
                  <a:schemeClr val="bg1"/>
                </a:solidFill>
                <a:latin typeface="+mj-lt"/>
              </a:rPr>
              <a:t> forcing </a:t>
            </a:r>
            <a:r>
              <a:rPr lang="en-US" sz="2000" dirty="0" smtClean="0">
                <a:solidFill>
                  <a:schemeClr val="bg1"/>
                </a:solidFill>
                <a:latin typeface="+mj-lt"/>
              </a:rPr>
              <a:t>of 2008 to </a:t>
            </a:r>
            <a:r>
              <a:rPr lang="en-US" sz="2000" dirty="0" smtClean="0">
                <a:solidFill>
                  <a:schemeClr val="bg1"/>
                </a:solidFill>
                <a:latin typeface="+mj-lt"/>
              </a:rPr>
              <a:t>anthropogenic </a:t>
            </a:r>
            <a:r>
              <a:rPr lang="en-US" sz="2000" dirty="0" err="1" smtClean="0">
                <a:solidFill>
                  <a:schemeClr val="bg1"/>
                </a:solidFill>
                <a:latin typeface="+mj-lt"/>
              </a:rPr>
              <a:t>forcings</a:t>
            </a:r>
            <a:endParaRPr lang="en-US" sz="2000" i="1" dirty="0" smtClean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8" name="ZoneTexte 17"/>
          <p:cNvSpPr txBox="1"/>
          <p:nvPr/>
        </p:nvSpPr>
        <p:spPr>
          <a:xfrm>
            <a:off x="0" y="-1"/>
            <a:ext cx="9144000" cy="360000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chemeClr val="bg1"/>
                </a:solidFill>
                <a:latin typeface="+mj-lt"/>
              </a:rPr>
              <a:t>4</a:t>
            </a:r>
            <a:r>
              <a:rPr lang="en-US" sz="2000" b="1" dirty="0" smtClean="0">
                <a:solidFill>
                  <a:schemeClr val="bg1"/>
                </a:solidFill>
                <a:latin typeface="+mj-lt"/>
              </a:rPr>
              <a:t>. </a:t>
            </a:r>
            <a:r>
              <a:rPr lang="en-US" sz="2000" b="1" dirty="0" smtClean="0">
                <a:solidFill>
                  <a:schemeClr val="bg1"/>
                </a:solidFill>
                <a:latin typeface="+mj-lt"/>
              </a:rPr>
              <a:t>Attribution of anthropogenic RF</a:t>
            </a:r>
            <a:endParaRPr lang="en-US" sz="24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>
          <a:xfrm>
            <a:off x="7010400" y="0"/>
            <a:ext cx="2133600" cy="365125"/>
          </a:xfrm>
        </p:spPr>
        <p:txBody>
          <a:bodyPr/>
          <a:lstStyle/>
          <a:p>
            <a:pPr>
              <a:defRPr/>
            </a:pPr>
            <a:fld id="{FCB04E6E-FF12-48C6-B823-6C1CA6AF23C6}" type="slidenum">
              <a:rPr lang="en-US" sz="2000" smtClean="0">
                <a:solidFill>
                  <a:schemeClr val="bg1"/>
                </a:solidFill>
                <a:latin typeface="+mj-lt"/>
              </a:rPr>
              <a:pPr>
                <a:defRPr/>
              </a:pPr>
              <a:t>16</a:t>
            </a:fld>
            <a:endParaRPr lang="en-US" dirty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55576" y="872716"/>
            <a:ext cx="7920000" cy="14140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12000" y="5054898"/>
            <a:ext cx="8046000" cy="1038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Rectangle 14"/>
          <p:cNvSpPr/>
          <p:nvPr/>
        </p:nvSpPr>
        <p:spPr>
          <a:xfrm>
            <a:off x="755576" y="3409535"/>
            <a:ext cx="252028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dirty="0" smtClean="0">
                <a:latin typeface="+mn-lt"/>
              </a:rPr>
              <a:t>RF from atmospheric methane:</a:t>
            </a:r>
          </a:p>
        </p:txBody>
      </p:sp>
      <p:sp>
        <p:nvSpPr>
          <p:cNvPr id="16" name="Rectangle 15"/>
          <p:cNvSpPr/>
          <p:nvPr/>
        </p:nvSpPr>
        <p:spPr>
          <a:xfrm>
            <a:off x="755576" y="4813691"/>
            <a:ext cx="252028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dirty="0" smtClean="0">
                <a:latin typeface="+mn-lt"/>
              </a:rPr>
              <a:t>RF from </a:t>
            </a:r>
            <a:r>
              <a:rPr lang="en-US" sz="1400" dirty="0" err="1" smtClean="0">
                <a:latin typeface="+mn-lt"/>
              </a:rPr>
              <a:t>tropospheric</a:t>
            </a:r>
            <a:r>
              <a:rPr lang="en-US" sz="1400" dirty="0" smtClean="0">
                <a:latin typeface="+mn-lt"/>
              </a:rPr>
              <a:t> ozone:</a:t>
            </a:r>
          </a:p>
        </p:txBody>
      </p:sp>
      <p:sp>
        <p:nvSpPr>
          <p:cNvPr id="17" name="Accolade ouvrante 16"/>
          <p:cNvSpPr/>
          <p:nvPr/>
        </p:nvSpPr>
        <p:spPr>
          <a:xfrm rot="16200000">
            <a:off x="4841960" y="1574865"/>
            <a:ext cx="360000" cy="1620000"/>
          </a:xfrm>
          <a:prstGeom prst="leftBrace">
            <a:avLst/>
          </a:prstGeom>
          <a:ln w="190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9" name="Accolade ouvrante 18"/>
          <p:cNvSpPr/>
          <p:nvPr/>
        </p:nvSpPr>
        <p:spPr>
          <a:xfrm rot="5400000">
            <a:off x="4841960" y="2546972"/>
            <a:ext cx="360000" cy="1620000"/>
          </a:xfrm>
          <a:prstGeom prst="leftBrace">
            <a:avLst/>
          </a:prstGeom>
          <a:ln w="190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21" name="Connecteur droit 20"/>
          <p:cNvCxnSpPr>
            <a:stCxn id="19" idx="2"/>
          </p:cNvCxnSpPr>
          <p:nvPr/>
        </p:nvCxnSpPr>
        <p:spPr>
          <a:xfrm>
            <a:off x="4211960" y="3536972"/>
            <a:ext cx="0" cy="2520000"/>
          </a:xfrm>
          <a:prstGeom prst="line">
            <a:avLst/>
          </a:prstGeom>
          <a:ln w="190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Connecteur droit 26"/>
          <p:cNvCxnSpPr>
            <a:stCxn id="19" idx="0"/>
          </p:cNvCxnSpPr>
          <p:nvPr/>
        </p:nvCxnSpPr>
        <p:spPr>
          <a:xfrm>
            <a:off x="5831960" y="3536972"/>
            <a:ext cx="180" cy="2520000"/>
          </a:xfrm>
          <a:prstGeom prst="line">
            <a:avLst/>
          </a:prstGeom>
          <a:ln w="190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Rectangle 30"/>
          <p:cNvSpPr/>
          <p:nvPr/>
        </p:nvSpPr>
        <p:spPr>
          <a:xfrm>
            <a:off x="3995936" y="2600908"/>
            <a:ext cx="2052228" cy="5027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1600"/>
              </a:lnSpc>
            </a:pPr>
            <a:r>
              <a:rPr lang="en-US" sz="1400" i="1" dirty="0" smtClean="0">
                <a:latin typeface="+mn-lt"/>
              </a:rPr>
              <a:t>roles of ozone precursors isolated and quantified</a:t>
            </a:r>
            <a:endParaRPr lang="en-US" sz="1600" i="1" dirty="0" smtClean="0">
              <a:latin typeface="+mn-lt"/>
            </a:endParaRPr>
          </a:p>
        </p:txBody>
      </p:sp>
      <p:pic>
        <p:nvPicPr>
          <p:cNvPr id="36" name="Picture 9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15600" y="5049180"/>
            <a:ext cx="8046000" cy="1038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7" name="Rectangle 36"/>
          <p:cNvSpPr/>
          <p:nvPr/>
        </p:nvSpPr>
        <p:spPr>
          <a:xfrm>
            <a:off x="755576" y="3409535"/>
            <a:ext cx="252028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dirty="0" smtClean="0">
                <a:latin typeface="+mn-lt"/>
              </a:rPr>
              <a:t>RF from aerosols (direct effect):</a:t>
            </a:r>
          </a:p>
        </p:txBody>
      </p:sp>
      <p:sp>
        <p:nvSpPr>
          <p:cNvPr id="38" name="Rectangle 37"/>
          <p:cNvSpPr/>
          <p:nvPr/>
        </p:nvSpPr>
        <p:spPr>
          <a:xfrm>
            <a:off x="755576" y="4813691"/>
            <a:ext cx="2808312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dirty="0" smtClean="0">
                <a:latin typeface="+mn-lt"/>
              </a:rPr>
              <a:t>RF from aerosols (indirect effect):</a:t>
            </a:r>
          </a:p>
        </p:txBody>
      </p:sp>
      <p:sp>
        <p:nvSpPr>
          <p:cNvPr id="39" name="Accolade ouvrante 38"/>
          <p:cNvSpPr/>
          <p:nvPr/>
        </p:nvSpPr>
        <p:spPr>
          <a:xfrm rot="16200000">
            <a:off x="6786148" y="1322865"/>
            <a:ext cx="360000" cy="2124000"/>
          </a:xfrm>
          <a:prstGeom prst="leftBrace">
            <a:avLst/>
          </a:prstGeom>
          <a:ln w="190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0" name="Accolade ouvrante 39"/>
          <p:cNvSpPr/>
          <p:nvPr/>
        </p:nvSpPr>
        <p:spPr>
          <a:xfrm rot="5400000">
            <a:off x="6786384" y="2294972"/>
            <a:ext cx="360000" cy="2124000"/>
          </a:xfrm>
          <a:prstGeom prst="leftBrace">
            <a:avLst/>
          </a:prstGeom>
          <a:ln w="190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41" name="Connecteur droit 40"/>
          <p:cNvCxnSpPr>
            <a:stCxn id="40" idx="2"/>
          </p:cNvCxnSpPr>
          <p:nvPr/>
        </p:nvCxnSpPr>
        <p:spPr>
          <a:xfrm flipH="1">
            <a:off x="5904148" y="3536972"/>
            <a:ext cx="236" cy="2520000"/>
          </a:xfrm>
          <a:prstGeom prst="line">
            <a:avLst/>
          </a:prstGeom>
          <a:ln w="190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Connecteur droit 41"/>
          <p:cNvCxnSpPr>
            <a:stCxn id="40" idx="0"/>
          </p:cNvCxnSpPr>
          <p:nvPr/>
        </p:nvCxnSpPr>
        <p:spPr>
          <a:xfrm>
            <a:off x="8028384" y="3536972"/>
            <a:ext cx="180" cy="2520000"/>
          </a:xfrm>
          <a:prstGeom prst="line">
            <a:avLst/>
          </a:prstGeom>
          <a:ln w="190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Rectangle 42"/>
          <p:cNvSpPr/>
          <p:nvPr/>
        </p:nvSpPr>
        <p:spPr>
          <a:xfrm>
            <a:off x="5652120" y="2600908"/>
            <a:ext cx="2664296" cy="5027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1600"/>
              </a:lnSpc>
            </a:pPr>
            <a:r>
              <a:rPr lang="en-US" sz="1400" i="1" dirty="0" smtClean="0">
                <a:latin typeface="+mn-lt"/>
              </a:rPr>
              <a:t>aerosols RF attributed</a:t>
            </a:r>
          </a:p>
          <a:p>
            <a:pPr algn="ctr">
              <a:lnSpc>
                <a:spcPts val="1600"/>
              </a:lnSpc>
            </a:pPr>
            <a:r>
              <a:rPr lang="en-US" sz="1400" i="1" dirty="0" smtClean="0">
                <a:latin typeface="+mn-lt"/>
              </a:rPr>
              <a:t> (low confidence)</a:t>
            </a:r>
            <a:endParaRPr lang="en-US" sz="1600" i="1" dirty="0" smtClean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5" grpId="0"/>
      <p:bldP spid="15" grpId="1"/>
      <p:bldP spid="16" grpId="0"/>
      <p:bldP spid="16" grpId="1"/>
      <p:bldP spid="17" grpId="0" animBg="1"/>
      <p:bldP spid="17" grpId="1" animBg="1"/>
      <p:bldP spid="19" grpId="0" animBg="1"/>
      <p:bldP spid="19" grpId="1" animBg="1"/>
      <p:bldP spid="31" grpId="0"/>
      <p:bldP spid="31" grpId="1"/>
      <p:bldP spid="37" grpId="0"/>
      <p:bldP spid="38" grpId="0"/>
      <p:bldP spid="39" grpId="0" animBg="1"/>
      <p:bldP spid="40" grpId="0" animBg="1"/>
      <p:bldP spid="4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oneTexte 6"/>
          <p:cNvSpPr txBox="1"/>
          <p:nvPr/>
        </p:nvSpPr>
        <p:spPr>
          <a:xfrm>
            <a:off x="508" y="332656"/>
            <a:ext cx="9144000" cy="400110"/>
          </a:xfrm>
          <a:prstGeom prst="rect">
            <a:avLst/>
          </a:prstGeom>
          <a:solidFill>
            <a:schemeClr val="accent3"/>
          </a:solidFill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chemeClr val="bg1"/>
                </a:solidFill>
                <a:latin typeface="+mj-lt"/>
              </a:rPr>
              <a:t>Attribution of the </a:t>
            </a:r>
            <a:r>
              <a:rPr lang="en-US" sz="2000" dirty="0" err="1" smtClean="0">
                <a:solidFill>
                  <a:schemeClr val="bg1"/>
                </a:solidFill>
                <a:latin typeface="+mj-lt"/>
              </a:rPr>
              <a:t>radiative</a:t>
            </a:r>
            <a:r>
              <a:rPr lang="en-US" sz="2000" dirty="0" smtClean="0">
                <a:solidFill>
                  <a:schemeClr val="bg1"/>
                </a:solidFill>
                <a:latin typeface="+mj-lt"/>
              </a:rPr>
              <a:t> forcing of 2008 to anthropogenic </a:t>
            </a:r>
            <a:r>
              <a:rPr lang="en-US" sz="2000" dirty="0" err="1" smtClean="0">
                <a:solidFill>
                  <a:schemeClr val="bg1"/>
                </a:solidFill>
                <a:latin typeface="+mj-lt"/>
              </a:rPr>
              <a:t>forcings</a:t>
            </a:r>
            <a:endParaRPr lang="en-US" sz="2000" dirty="0" smtClean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8" name="ZoneTexte 17"/>
          <p:cNvSpPr txBox="1"/>
          <p:nvPr/>
        </p:nvSpPr>
        <p:spPr>
          <a:xfrm>
            <a:off x="0" y="-1"/>
            <a:ext cx="9144000" cy="360000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chemeClr val="bg1"/>
                </a:solidFill>
                <a:latin typeface="+mj-lt"/>
              </a:rPr>
              <a:t>4</a:t>
            </a:r>
            <a:r>
              <a:rPr lang="en-US" sz="2000" b="1" dirty="0" smtClean="0">
                <a:solidFill>
                  <a:schemeClr val="bg1"/>
                </a:solidFill>
                <a:latin typeface="+mj-lt"/>
              </a:rPr>
              <a:t>. Attribution of anthropogenic RF</a:t>
            </a:r>
            <a:endParaRPr lang="en-US" sz="24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>
          <a:xfrm>
            <a:off x="7010400" y="0"/>
            <a:ext cx="2133600" cy="365125"/>
          </a:xfrm>
        </p:spPr>
        <p:txBody>
          <a:bodyPr/>
          <a:lstStyle/>
          <a:p>
            <a:pPr>
              <a:defRPr/>
            </a:pPr>
            <a:fld id="{FCB04E6E-FF12-48C6-B823-6C1CA6AF23C6}" type="slidenum">
              <a:rPr lang="en-US" sz="2000" smtClean="0">
                <a:solidFill>
                  <a:schemeClr val="bg1"/>
                </a:solidFill>
                <a:latin typeface="+mj-lt"/>
              </a:rPr>
              <a:pPr>
                <a:defRPr/>
              </a:pPr>
              <a:t>17</a:t>
            </a:fld>
            <a:endParaRPr lang="en-US" dirty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5576" y="872716"/>
            <a:ext cx="7920000" cy="14140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4" name="Picture 10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4800" y="5247542"/>
            <a:ext cx="8060400" cy="12417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11560" y="2884530"/>
            <a:ext cx="8060400" cy="12482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Rectangle 14"/>
          <p:cNvSpPr/>
          <p:nvPr/>
        </p:nvSpPr>
        <p:spPr>
          <a:xfrm>
            <a:off x="755576" y="2636912"/>
            <a:ext cx="252028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dirty="0" smtClean="0">
                <a:latin typeface="+mn-lt"/>
              </a:rPr>
              <a:t>RF from atmospheric CO</a:t>
            </a:r>
            <a:r>
              <a:rPr lang="en-US" sz="1400" baseline="-25000" dirty="0" smtClean="0">
                <a:latin typeface="+mn-lt"/>
              </a:rPr>
              <a:t>2</a:t>
            </a:r>
            <a:r>
              <a:rPr lang="en-US" sz="1400" dirty="0" smtClean="0">
                <a:latin typeface="+mn-lt"/>
              </a:rPr>
              <a:t>:</a:t>
            </a:r>
          </a:p>
        </p:txBody>
      </p:sp>
      <p:sp>
        <p:nvSpPr>
          <p:cNvPr id="20" name="Accolade ouvrante 19"/>
          <p:cNvSpPr/>
          <p:nvPr/>
        </p:nvSpPr>
        <p:spPr>
          <a:xfrm rot="16200000">
            <a:off x="5418114" y="1178730"/>
            <a:ext cx="360000" cy="6084676"/>
          </a:xfrm>
          <a:prstGeom prst="leftBrace">
            <a:avLst/>
          </a:prstGeom>
          <a:ln w="190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2" name="Rectangle 21"/>
          <p:cNvSpPr/>
          <p:nvPr/>
        </p:nvSpPr>
        <p:spPr>
          <a:xfrm>
            <a:off x="3599892" y="4437111"/>
            <a:ext cx="4032448" cy="5027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1600"/>
              </a:lnSpc>
            </a:pPr>
            <a:r>
              <a:rPr lang="en-US" sz="1400" i="1" dirty="0" smtClean="0">
                <a:latin typeface="+mn-lt"/>
              </a:rPr>
              <a:t>in the model: non-CO</a:t>
            </a:r>
            <a:r>
              <a:rPr lang="en-US" sz="1400" i="1" baseline="-25000" dirty="0" smtClean="0">
                <a:latin typeface="+mn-lt"/>
              </a:rPr>
              <a:t>2</a:t>
            </a:r>
            <a:r>
              <a:rPr lang="en-US" sz="1400" i="1" dirty="0" smtClean="0">
                <a:latin typeface="+mn-lt"/>
              </a:rPr>
              <a:t> species do not interact directly with the C-cycle, but through the climate feedback</a:t>
            </a:r>
            <a:endParaRPr lang="en-US" sz="1600" i="1" dirty="0" smtClean="0">
              <a:latin typeface="+mn-lt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755576" y="5013176"/>
            <a:ext cx="536400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dirty="0" smtClean="0">
                <a:latin typeface="+mn-lt"/>
              </a:rPr>
              <a:t>RF from atmospheric CO</a:t>
            </a:r>
            <a:r>
              <a:rPr lang="en-US" sz="1400" baseline="-25000" dirty="0" smtClean="0">
                <a:latin typeface="+mn-lt"/>
              </a:rPr>
              <a:t>2</a:t>
            </a:r>
            <a:r>
              <a:rPr lang="en-US" sz="1400" dirty="0" smtClean="0">
                <a:latin typeface="+mn-lt"/>
              </a:rPr>
              <a:t> (with climate feedback isolated):</a:t>
            </a:r>
          </a:p>
        </p:txBody>
      </p:sp>
      <p:sp>
        <p:nvSpPr>
          <p:cNvPr id="25" name="Ellipse 24"/>
          <p:cNvSpPr/>
          <p:nvPr/>
        </p:nvSpPr>
        <p:spPr>
          <a:xfrm>
            <a:off x="1403648" y="5409220"/>
            <a:ext cx="468000" cy="756000"/>
          </a:xfrm>
          <a:prstGeom prst="ellipse">
            <a:avLst/>
          </a:prstGeom>
          <a:noFill/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2" grpId="0"/>
      <p:bldP spid="23" grpId="0"/>
      <p:bldP spid="25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oneTexte 6"/>
          <p:cNvSpPr txBox="1"/>
          <p:nvPr/>
        </p:nvSpPr>
        <p:spPr>
          <a:xfrm>
            <a:off x="508" y="332656"/>
            <a:ext cx="9144000" cy="400110"/>
          </a:xfrm>
          <a:prstGeom prst="rect">
            <a:avLst/>
          </a:prstGeom>
          <a:solidFill>
            <a:schemeClr val="accent3"/>
          </a:solidFill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chemeClr val="bg1"/>
                </a:solidFill>
                <a:latin typeface="+mj-lt"/>
              </a:rPr>
              <a:t>Focus on atmospheric CO2</a:t>
            </a:r>
            <a:endParaRPr lang="en-US" sz="2000" i="1" dirty="0" smtClean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8" name="ZoneTexte 17"/>
          <p:cNvSpPr txBox="1"/>
          <p:nvPr/>
        </p:nvSpPr>
        <p:spPr>
          <a:xfrm>
            <a:off x="0" y="-1"/>
            <a:ext cx="9144000" cy="360000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chemeClr val="bg1"/>
                </a:solidFill>
                <a:latin typeface="+mj-lt"/>
              </a:rPr>
              <a:t>4. Attribution of anthropogenic RF</a:t>
            </a:r>
            <a:endParaRPr lang="en-US" sz="24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>
          <a:xfrm>
            <a:off x="7010400" y="0"/>
            <a:ext cx="2133600" cy="365125"/>
          </a:xfrm>
        </p:spPr>
        <p:txBody>
          <a:bodyPr/>
          <a:lstStyle/>
          <a:p>
            <a:pPr>
              <a:defRPr/>
            </a:pPr>
            <a:fld id="{FCB04E6E-FF12-48C6-B823-6C1CA6AF23C6}" type="slidenum">
              <a:rPr lang="en-US" sz="2000" smtClean="0">
                <a:solidFill>
                  <a:schemeClr val="bg1"/>
                </a:solidFill>
                <a:latin typeface="+mj-lt"/>
              </a:rPr>
              <a:pPr>
                <a:defRPr/>
              </a:pPr>
              <a:t>18</a:t>
            </a:fld>
            <a:endParaRPr lang="en-US" dirty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23" name="Picture 2"/>
          <p:cNvPicPr>
            <a:picLocks noChangeAspect="1" noChangeArrowheads="1"/>
          </p:cNvPicPr>
          <p:nvPr/>
        </p:nvPicPr>
        <p:blipFill>
          <a:blip r:embed="rId3" cstate="print"/>
          <a:srcRect b="49558"/>
          <a:stretch>
            <a:fillRect/>
          </a:stretch>
        </p:blipFill>
        <p:spPr bwMode="auto">
          <a:xfrm>
            <a:off x="245080" y="1268760"/>
            <a:ext cx="6847200" cy="26146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" name="Picture 2"/>
          <p:cNvPicPr>
            <a:picLocks noChangeAspect="1" noChangeArrowheads="1"/>
          </p:cNvPicPr>
          <p:nvPr/>
        </p:nvPicPr>
        <p:blipFill>
          <a:blip r:embed="rId3" cstate="print"/>
          <a:srcRect t="50932"/>
          <a:stretch>
            <a:fillRect/>
          </a:stretch>
        </p:blipFill>
        <p:spPr bwMode="auto">
          <a:xfrm>
            <a:off x="251520" y="4056542"/>
            <a:ext cx="6840000" cy="25408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" name="Rectangle 24"/>
          <p:cNvSpPr/>
          <p:nvPr/>
        </p:nvSpPr>
        <p:spPr>
          <a:xfrm>
            <a:off x="791580" y="1124744"/>
            <a:ext cx="5328592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dirty="0" smtClean="0">
                <a:latin typeface="+mn-lt"/>
              </a:rPr>
              <a:t>Temporal profile of contributions of </a:t>
            </a:r>
            <a:r>
              <a:rPr lang="en-US" sz="1400" dirty="0" err="1" smtClean="0">
                <a:latin typeface="+mn-lt"/>
              </a:rPr>
              <a:t>forcings</a:t>
            </a:r>
            <a:r>
              <a:rPr lang="en-US" sz="1400" dirty="0" smtClean="0">
                <a:latin typeface="+mn-lt"/>
              </a:rPr>
              <a:t> to </a:t>
            </a:r>
            <a:r>
              <a:rPr lang="en-US" sz="1400" dirty="0" smtClean="0">
                <a:latin typeface="+mn-lt"/>
              </a:rPr>
              <a:t>carbon dioxide:</a:t>
            </a:r>
            <a:endParaRPr lang="en-US" sz="1400" dirty="0" smtClean="0">
              <a:latin typeface="+mn-lt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791580" y="3913311"/>
            <a:ext cx="5328592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dirty="0" smtClean="0">
                <a:latin typeface="+mn-lt"/>
              </a:rPr>
              <a:t>Contributions of </a:t>
            </a:r>
            <a:r>
              <a:rPr lang="en-US" sz="1400" dirty="0" err="1" smtClean="0">
                <a:latin typeface="+mn-lt"/>
              </a:rPr>
              <a:t>forcings</a:t>
            </a:r>
            <a:r>
              <a:rPr lang="en-US" sz="1400" dirty="0" smtClean="0">
                <a:latin typeface="+mn-lt"/>
              </a:rPr>
              <a:t> to </a:t>
            </a:r>
            <a:r>
              <a:rPr lang="en-US" sz="1400" dirty="0" smtClean="0">
                <a:latin typeface="+mn-lt"/>
              </a:rPr>
              <a:t>carbon dioxide in </a:t>
            </a:r>
            <a:r>
              <a:rPr lang="en-US" sz="1400" dirty="0" smtClean="0">
                <a:latin typeface="+mn-lt"/>
              </a:rPr>
              <a:t>2008:</a:t>
            </a:r>
          </a:p>
        </p:txBody>
      </p:sp>
      <p:sp>
        <p:nvSpPr>
          <p:cNvPr id="27" name="Rectangle 26"/>
          <p:cNvSpPr/>
          <p:nvPr/>
        </p:nvSpPr>
        <p:spPr>
          <a:xfrm>
            <a:off x="7920372" y="1304764"/>
            <a:ext cx="576064" cy="2975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1600"/>
              </a:lnSpc>
            </a:pPr>
            <a:r>
              <a:rPr lang="en-US" sz="1400" i="1" dirty="0" smtClean="0">
                <a:latin typeface="+mn-lt"/>
              </a:rPr>
              <a:t>total</a:t>
            </a:r>
            <a:endParaRPr lang="en-US" sz="1600" i="1" dirty="0" smtClean="0">
              <a:latin typeface="+mn-lt"/>
            </a:endParaRPr>
          </a:p>
        </p:txBody>
      </p:sp>
      <p:cxnSp>
        <p:nvCxnSpPr>
          <p:cNvPr id="28" name="Connecteur droit 27"/>
          <p:cNvCxnSpPr>
            <a:endCxn id="27" idx="1"/>
          </p:cNvCxnSpPr>
          <p:nvPr/>
        </p:nvCxnSpPr>
        <p:spPr>
          <a:xfrm flipV="1">
            <a:off x="6732240" y="1453523"/>
            <a:ext cx="1188132" cy="283289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Parenthèse fermante 28"/>
          <p:cNvSpPr/>
          <p:nvPr/>
        </p:nvSpPr>
        <p:spPr>
          <a:xfrm>
            <a:off x="7164288" y="2025008"/>
            <a:ext cx="180000" cy="1476000"/>
          </a:xfrm>
          <a:prstGeom prst="rightBracket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0" name="Rectangle 29"/>
          <p:cNvSpPr/>
          <p:nvPr/>
        </p:nvSpPr>
        <p:spPr>
          <a:xfrm>
            <a:off x="7452320" y="2336074"/>
            <a:ext cx="1404156" cy="9130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1600"/>
              </a:lnSpc>
            </a:pPr>
            <a:r>
              <a:rPr lang="en-US" sz="1400" i="1" dirty="0" smtClean="0">
                <a:latin typeface="+mn-lt"/>
              </a:rPr>
              <a:t>contributions </a:t>
            </a:r>
          </a:p>
          <a:p>
            <a:pPr algn="ctr">
              <a:lnSpc>
                <a:spcPts val="1600"/>
              </a:lnSpc>
            </a:pPr>
            <a:r>
              <a:rPr lang="en-US" sz="1400" i="1" dirty="0" smtClean="0">
                <a:latin typeface="+mn-lt"/>
              </a:rPr>
              <a:t>of </a:t>
            </a:r>
            <a:r>
              <a:rPr lang="en-US" sz="1400" i="1" dirty="0" err="1" smtClean="0">
                <a:latin typeface="+mn-lt"/>
              </a:rPr>
              <a:t>forcings</a:t>
            </a:r>
            <a:r>
              <a:rPr lang="en-US" sz="1400" i="1" dirty="0" smtClean="0">
                <a:latin typeface="+mn-lt"/>
              </a:rPr>
              <a:t>,</a:t>
            </a:r>
          </a:p>
          <a:p>
            <a:pPr algn="ctr">
              <a:lnSpc>
                <a:spcPts val="1600"/>
              </a:lnSpc>
            </a:pPr>
            <a:r>
              <a:rPr lang="en-US" sz="1400" i="1" dirty="0" smtClean="0">
                <a:latin typeface="+mn-lt"/>
              </a:rPr>
              <a:t>summing to </a:t>
            </a:r>
          </a:p>
          <a:p>
            <a:pPr algn="ctr">
              <a:lnSpc>
                <a:spcPts val="1600"/>
              </a:lnSpc>
            </a:pPr>
            <a:r>
              <a:rPr lang="en-US" sz="1400" i="1" dirty="0" smtClean="0">
                <a:latin typeface="+mn-lt"/>
              </a:rPr>
              <a:t>the total</a:t>
            </a:r>
            <a:endParaRPr lang="en-US" sz="1600" i="1" dirty="0" smtClean="0">
              <a:latin typeface="+mn-lt"/>
            </a:endParaRPr>
          </a:p>
        </p:txBody>
      </p:sp>
      <p:sp>
        <p:nvSpPr>
          <p:cNvPr id="32" name="Rectangle à coins arrondis 31"/>
          <p:cNvSpPr/>
          <p:nvPr/>
        </p:nvSpPr>
        <p:spPr>
          <a:xfrm>
            <a:off x="2195736" y="5733256"/>
            <a:ext cx="4788532" cy="864096"/>
          </a:xfrm>
          <a:prstGeom prst="roundRect">
            <a:avLst/>
          </a:prstGeom>
          <a:noFill/>
          <a:ln w="9525"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3" name="Rectangle 32"/>
          <p:cNvSpPr/>
          <p:nvPr/>
        </p:nvSpPr>
        <p:spPr>
          <a:xfrm>
            <a:off x="7380312" y="5085184"/>
            <a:ext cx="1476164" cy="11182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1600"/>
              </a:lnSpc>
            </a:pPr>
            <a:r>
              <a:rPr lang="en-US" sz="1400" i="1" dirty="0" smtClean="0">
                <a:latin typeface="+mn-lt"/>
              </a:rPr>
              <a:t>non-CO2 species  are important… but they tend to compensate each other</a:t>
            </a:r>
            <a:endParaRPr lang="en-US" sz="1600" i="1" dirty="0" smtClean="0">
              <a:latin typeface="+mn-lt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27" grpId="0"/>
      <p:bldP spid="29" grpId="0" animBg="1"/>
      <p:bldP spid="30" grpId="0"/>
      <p:bldP spid="32" grpId="0" animBg="1"/>
      <p:bldP spid="3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oneTexte 6"/>
          <p:cNvSpPr txBox="1"/>
          <p:nvPr/>
        </p:nvSpPr>
        <p:spPr>
          <a:xfrm>
            <a:off x="508" y="332656"/>
            <a:ext cx="9144000" cy="400110"/>
          </a:xfrm>
          <a:prstGeom prst="rect">
            <a:avLst/>
          </a:prstGeom>
          <a:solidFill>
            <a:schemeClr val="accent3"/>
          </a:solidFill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chemeClr val="bg1"/>
                </a:solidFill>
                <a:latin typeface="+mj-lt"/>
              </a:rPr>
              <a:t>Focus on atmospheric CO2 (attribution to periods)</a:t>
            </a:r>
            <a:endParaRPr lang="en-US" sz="2000" i="1" baseline="-25000" dirty="0" smtClean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8" name="ZoneTexte 17"/>
          <p:cNvSpPr txBox="1"/>
          <p:nvPr/>
        </p:nvSpPr>
        <p:spPr>
          <a:xfrm>
            <a:off x="0" y="-1"/>
            <a:ext cx="9144000" cy="360000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chemeClr val="bg1"/>
                </a:solidFill>
                <a:latin typeface="+mj-lt"/>
              </a:rPr>
              <a:t>4</a:t>
            </a:r>
            <a:r>
              <a:rPr lang="en-US" sz="2000" b="1" dirty="0" smtClean="0">
                <a:solidFill>
                  <a:schemeClr val="bg1"/>
                </a:solidFill>
                <a:latin typeface="+mj-lt"/>
              </a:rPr>
              <a:t>. Attribution of anthropogenic RF</a:t>
            </a:r>
            <a:endParaRPr lang="en-US" sz="24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>
          <a:xfrm>
            <a:off x="7010400" y="0"/>
            <a:ext cx="2133600" cy="365125"/>
          </a:xfrm>
        </p:spPr>
        <p:txBody>
          <a:bodyPr/>
          <a:lstStyle/>
          <a:p>
            <a:pPr>
              <a:defRPr/>
            </a:pPr>
            <a:fld id="{FCB04E6E-FF12-48C6-B823-6C1CA6AF23C6}" type="slidenum">
              <a:rPr lang="en-US" sz="2000" smtClean="0">
                <a:solidFill>
                  <a:schemeClr val="bg1"/>
                </a:solidFill>
                <a:latin typeface="+mj-lt"/>
              </a:rPr>
              <a:pPr>
                <a:defRPr/>
              </a:pPr>
              <a:t>19</a:t>
            </a:fld>
            <a:endParaRPr lang="en-US" dirty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8" name="Picture 2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4404" y="1330504"/>
            <a:ext cx="7704000" cy="483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/>
          <p:cNvSpPr/>
          <p:nvPr/>
        </p:nvSpPr>
        <p:spPr>
          <a:xfrm>
            <a:off x="1151620" y="1117923"/>
            <a:ext cx="5328592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dirty="0" smtClean="0">
                <a:latin typeface="+mn-lt"/>
              </a:rPr>
              <a:t>Contributions of </a:t>
            </a:r>
            <a:r>
              <a:rPr lang="en-US" sz="1400" dirty="0" err="1" smtClean="0">
                <a:latin typeface="+mn-lt"/>
              </a:rPr>
              <a:t>forcings</a:t>
            </a:r>
            <a:r>
              <a:rPr lang="en-US" sz="1400" dirty="0" smtClean="0">
                <a:latin typeface="+mn-lt"/>
              </a:rPr>
              <a:t> to increased atmospheric CO</a:t>
            </a:r>
            <a:r>
              <a:rPr lang="en-US" sz="1400" baseline="-25000" dirty="0" smtClean="0">
                <a:latin typeface="+mn-lt"/>
              </a:rPr>
              <a:t>2</a:t>
            </a:r>
            <a:r>
              <a:rPr lang="en-US" sz="1400" dirty="0" smtClean="0">
                <a:latin typeface="+mn-lt"/>
              </a:rPr>
              <a:t> in 2008:</a:t>
            </a:r>
          </a:p>
        </p:txBody>
      </p:sp>
      <p:sp>
        <p:nvSpPr>
          <p:cNvPr id="13" name="Rectangle 12"/>
          <p:cNvSpPr/>
          <p:nvPr/>
        </p:nvSpPr>
        <p:spPr>
          <a:xfrm>
            <a:off x="2195736" y="2973872"/>
            <a:ext cx="324036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1600"/>
              </a:lnSpc>
            </a:pPr>
            <a:r>
              <a:rPr lang="en-US" sz="1400" i="1" dirty="0" smtClean="0">
                <a:latin typeface="+mn-lt"/>
              </a:rPr>
              <a:t>* effects </a:t>
            </a:r>
            <a:r>
              <a:rPr lang="en-US" sz="1400" i="1" dirty="0" smtClean="0">
                <a:latin typeface="+mn-lt"/>
              </a:rPr>
              <a:t>of non-CO</a:t>
            </a:r>
            <a:r>
              <a:rPr lang="en-US" sz="1400" i="1" baseline="-25000" dirty="0" smtClean="0">
                <a:latin typeface="+mn-lt"/>
              </a:rPr>
              <a:t>2</a:t>
            </a:r>
            <a:r>
              <a:rPr lang="en-US" sz="1400" i="1" dirty="0" smtClean="0">
                <a:latin typeface="+mn-lt"/>
              </a:rPr>
              <a:t> species on the C-cycle through the carbon-climate </a:t>
            </a:r>
            <a:r>
              <a:rPr lang="en-US" sz="1400" i="1" dirty="0" smtClean="0">
                <a:latin typeface="+mn-lt"/>
              </a:rPr>
              <a:t>feedback (memory effect)</a:t>
            </a:r>
            <a:endParaRPr lang="en-US" sz="1600" i="1" dirty="0" smtClean="0">
              <a:latin typeface="+mn-lt"/>
            </a:endParaRPr>
          </a:p>
        </p:txBody>
      </p:sp>
      <p:sp>
        <p:nvSpPr>
          <p:cNvPr id="26" name="Parenthèse fermante 25"/>
          <p:cNvSpPr/>
          <p:nvPr/>
        </p:nvSpPr>
        <p:spPr>
          <a:xfrm>
            <a:off x="8244408" y="4702064"/>
            <a:ext cx="180000" cy="1116124"/>
          </a:xfrm>
          <a:prstGeom prst="rightBracket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7" name="Rectangle 26"/>
          <p:cNvSpPr/>
          <p:nvPr/>
        </p:nvSpPr>
        <p:spPr>
          <a:xfrm>
            <a:off x="8280412" y="4594052"/>
            <a:ext cx="495672" cy="2975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1600"/>
              </a:lnSpc>
            </a:pPr>
            <a:r>
              <a:rPr lang="en-US" sz="1400" i="1" dirty="0" smtClean="0">
                <a:latin typeface="+mn-lt"/>
              </a:rPr>
              <a:t>*</a:t>
            </a:r>
            <a:endParaRPr lang="en-US" sz="1600" i="1" dirty="0" smtClean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26" grpId="0" animBg="1"/>
      <p:bldP spid="2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oneTexte 6"/>
          <p:cNvSpPr txBox="1"/>
          <p:nvPr/>
        </p:nvSpPr>
        <p:spPr>
          <a:xfrm>
            <a:off x="508" y="332656"/>
            <a:ext cx="9144000" cy="400110"/>
          </a:xfrm>
          <a:prstGeom prst="rect">
            <a:avLst/>
          </a:prstGeom>
          <a:solidFill>
            <a:schemeClr val="accent3"/>
          </a:solidFill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chemeClr val="bg1"/>
                </a:solidFill>
                <a:latin typeface="+mj-lt"/>
              </a:rPr>
              <a:t>t</a:t>
            </a:r>
            <a:r>
              <a:rPr lang="en-US" sz="2000" dirty="0" smtClean="0">
                <a:solidFill>
                  <a:schemeClr val="bg1"/>
                </a:solidFill>
                <a:latin typeface="+mj-lt"/>
              </a:rPr>
              <a:t>o </a:t>
            </a:r>
            <a:r>
              <a:rPr lang="en-US" sz="2000" dirty="0" err="1" smtClean="0">
                <a:solidFill>
                  <a:schemeClr val="bg1"/>
                </a:solidFill>
                <a:latin typeface="+mj-lt"/>
              </a:rPr>
              <a:t>radiatively</a:t>
            </a:r>
            <a:r>
              <a:rPr lang="en-US" sz="2000" dirty="0" smtClean="0">
                <a:solidFill>
                  <a:schemeClr val="bg1"/>
                </a:solidFill>
                <a:latin typeface="+mj-lt"/>
              </a:rPr>
              <a:t> active species</a:t>
            </a:r>
            <a:endParaRPr lang="en-US" sz="2000" dirty="0" smtClean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8" name="ZoneTexte 17"/>
          <p:cNvSpPr txBox="1"/>
          <p:nvPr/>
        </p:nvSpPr>
        <p:spPr>
          <a:xfrm>
            <a:off x="0" y="-1"/>
            <a:ext cx="9144000" cy="360000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chemeClr val="bg1"/>
                </a:solidFill>
                <a:latin typeface="+mj-lt"/>
              </a:rPr>
              <a:t>1. Attribution of anthropogenic RF</a:t>
            </a:r>
            <a:endParaRPr lang="en-US" sz="24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>
          <a:xfrm>
            <a:off x="7010400" y="0"/>
            <a:ext cx="2133600" cy="365125"/>
          </a:xfrm>
        </p:spPr>
        <p:txBody>
          <a:bodyPr/>
          <a:lstStyle/>
          <a:p>
            <a:pPr>
              <a:defRPr/>
            </a:pPr>
            <a:fld id="{FCB04E6E-FF12-48C6-B823-6C1CA6AF23C6}" type="slidenum">
              <a:rPr lang="en-US" sz="2000" smtClean="0">
                <a:solidFill>
                  <a:schemeClr val="bg1"/>
                </a:solidFill>
                <a:latin typeface="+mj-lt"/>
              </a:rPr>
              <a:pPr>
                <a:defRPr/>
              </a:pPr>
              <a:t>2</a:t>
            </a:fld>
            <a:endParaRPr lang="en-US" dirty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1278918"/>
            <a:ext cx="7920000" cy="49583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ctangle 8"/>
          <p:cNvSpPr/>
          <p:nvPr/>
        </p:nvSpPr>
        <p:spPr>
          <a:xfrm>
            <a:off x="6876256" y="6520795"/>
            <a:ext cx="2015716" cy="2205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1000"/>
              </a:lnSpc>
            </a:pPr>
            <a:r>
              <a:rPr lang="en-US" sz="1400" i="1" dirty="0" smtClean="0">
                <a:latin typeface="+mn-lt"/>
              </a:rPr>
              <a:t>IPCC  AR5, WG1 Chap. 8</a:t>
            </a:r>
            <a:endParaRPr lang="en-US" dirty="0" smtClean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oneTexte 6"/>
          <p:cNvSpPr txBox="1"/>
          <p:nvPr/>
        </p:nvSpPr>
        <p:spPr>
          <a:xfrm>
            <a:off x="508" y="332656"/>
            <a:ext cx="9144000" cy="400110"/>
          </a:xfrm>
          <a:prstGeom prst="rect">
            <a:avLst/>
          </a:prstGeom>
          <a:solidFill>
            <a:schemeClr val="accent3"/>
          </a:solidFill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chemeClr val="bg1"/>
                </a:solidFill>
                <a:latin typeface="+mj-lt"/>
              </a:rPr>
              <a:t>Focus on temperature change</a:t>
            </a:r>
            <a:endParaRPr lang="en-US" sz="2000" i="1" dirty="0" smtClean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8" name="ZoneTexte 17"/>
          <p:cNvSpPr txBox="1"/>
          <p:nvPr/>
        </p:nvSpPr>
        <p:spPr>
          <a:xfrm>
            <a:off x="0" y="-1"/>
            <a:ext cx="9144000" cy="360000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chemeClr val="bg1"/>
                </a:solidFill>
                <a:latin typeface="+mj-lt"/>
              </a:rPr>
              <a:t>4. Attribution of anthropogenic RF</a:t>
            </a:r>
            <a:endParaRPr lang="en-US" sz="24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>
          <a:xfrm>
            <a:off x="7010400" y="0"/>
            <a:ext cx="2133600" cy="365125"/>
          </a:xfrm>
        </p:spPr>
        <p:txBody>
          <a:bodyPr/>
          <a:lstStyle/>
          <a:p>
            <a:pPr>
              <a:defRPr/>
            </a:pPr>
            <a:fld id="{FCB04E6E-FF12-48C6-B823-6C1CA6AF23C6}" type="slidenum">
              <a:rPr lang="en-US" sz="2000" smtClean="0">
                <a:solidFill>
                  <a:schemeClr val="bg1"/>
                </a:solidFill>
                <a:latin typeface="+mj-lt"/>
              </a:rPr>
              <a:pPr>
                <a:defRPr/>
              </a:pPr>
              <a:t>20</a:t>
            </a:fld>
            <a:endParaRPr lang="en-US" dirty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9" name="Picture 5"/>
          <p:cNvPicPr>
            <a:picLocks noChangeAspect="1" noChangeArrowheads="1"/>
          </p:cNvPicPr>
          <p:nvPr/>
        </p:nvPicPr>
        <p:blipFill>
          <a:blip r:embed="rId3" cstate="print"/>
          <a:srcRect t="50444"/>
          <a:stretch>
            <a:fillRect/>
          </a:stretch>
        </p:blipFill>
        <p:spPr bwMode="auto">
          <a:xfrm>
            <a:off x="252280" y="4177987"/>
            <a:ext cx="6840000" cy="24193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5"/>
          <p:cNvPicPr>
            <a:picLocks noChangeAspect="1" noChangeArrowheads="1"/>
          </p:cNvPicPr>
          <p:nvPr/>
        </p:nvPicPr>
        <p:blipFill>
          <a:blip r:embed="rId3" cstate="print"/>
          <a:srcRect b="50958"/>
          <a:stretch>
            <a:fillRect/>
          </a:stretch>
        </p:blipFill>
        <p:spPr bwMode="auto">
          <a:xfrm>
            <a:off x="252280" y="1376772"/>
            <a:ext cx="6840000" cy="23942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Rectangle 10"/>
          <p:cNvSpPr/>
          <p:nvPr/>
        </p:nvSpPr>
        <p:spPr>
          <a:xfrm>
            <a:off x="791580" y="1124744"/>
            <a:ext cx="5328592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dirty="0" smtClean="0">
                <a:latin typeface="+mn-lt"/>
              </a:rPr>
              <a:t>Temporal profile of contributions of </a:t>
            </a:r>
            <a:r>
              <a:rPr lang="en-US" sz="1400" dirty="0" err="1" smtClean="0">
                <a:latin typeface="+mn-lt"/>
              </a:rPr>
              <a:t>forcings</a:t>
            </a:r>
            <a:r>
              <a:rPr lang="en-US" sz="1400" dirty="0" smtClean="0">
                <a:latin typeface="+mn-lt"/>
              </a:rPr>
              <a:t> to climate change:</a:t>
            </a:r>
          </a:p>
        </p:txBody>
      </p:sp>
      <p:sp>
        <p:nvSpPr>
          <p:cNvPr id="12" name="Rectangle 11"/>
          <p:cNvSpPr/>
          <p:nvPr/>
        </p:nvSpPr>
        <p:spPr>
          <a:xfrm>
            <a:off x="791580" y="3913311"/>
            <a:ext cx="5328592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dirty="0" smtClean="0">
                <a:latin typeface="+mn-lt"/>
              </a:rPr>
              <a:t>Contributions of </a:t>
            </a:r>
            <a:r>
              <a:rPr lang="en-US" sz="1400" dirty="0" err="1" smtClean="0">
                <a:latin typeface="+mn-lt"/>
              </a:rPr>
              <a:t>forcings</a:t>
            </a:r>
            <a:r>
              <a:rPr lang="en-US" sz="1400" dirty="0" smtClean="0">
                <a:latin typeface="+mn-lt"/>
              </a:rPr>
              <a:t> to climate change in 2008:</a:t>
            </a:r>
          </a:p>
        </p:txBody>
      </p:sp>
      <p:sp>
        <p:nvSpPr>
          <p:cNvPr id="45" name="Rectangle 44"/>
          <p:cNvSpPr/>
          <p:nvPr/>
        </p:nvSpPr>
        <p:spPr>
          <a:xfrm>
            <a:off x="7416316" y="4185084"/>
            <a:ext cx="1476164" cy="584775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r>
              <a:rPr lang="en-US" sz="1600" dirty="0" smtClean="0">
                <a:latin typeface="+mn-lt"/>
              </a:rPr>
              <a:t>Strongest contributors:</a:t>
            </a:r>
          </a:p>
        </p:txBody>
      </p:sp>
      <p:sp>
        <p:nvSpPr>
          <p:cNvPr id="46" name="Rectangle 45"/>
          <p:cNvSpPr/>
          <p:nvPr/>
        </p:nvSpPr>
        <p:spPr>
          <a:xfrm>
            <a:off x="7416316" y="4782634"/>
            <a:ext cx="1512168" cy="338554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§"/>
            </a:pPr>
            <a:r>
              <a:rPr lang="en-US" sz="1600" dirty="0" smtClean="0">
                <a:solidFill>
                  <a:srgbClr val="FF0000"/>
                </a:solidFill>
                <a:latin typeface="+mn-lt"/>
              </a:rPr>
              <a:t> FF emissions</a:t>
            </a:r>
          </a:p>
        </p:txBody>
      </p:sp>
      <p:sp>
        <p:nvSpPr>
          <p:cNvPr id="47" name="Rectangle 46"/>
          <p:cNvSpPr/>
          <p:nvPr/>
        </p:nvSpPr>
        <p:spPr>
          <a:xfrm>
            <a:off x="7416316" y="5121188"/>
            <a:ext cx="1512168" cy="338554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§"/>
            </a:pPr>
            <a:r>
              <a:rPr lang="en-US" sz="1600" dirty="0" smtClean="0">
                <a:solidFill>
                  <a:srgbClr val="00B0F0"/>
                </a:solidFill>
                <a:latin typeface="+mn-lt"/>
              </a:rPr>
              <a:t> SO</a:t>
            </a:r>
            <a:r>
              <a:rPr lang="en-US" sz="1600" baseline="-25000" dirty="0" smtClean="0">
                <a:solidFill>
                  <a:srgbClr val="00B0F0"/>
                </a:solidFill>
                <a:latin typeface="+mn-lt"/>
              </a:rPr>
              <a:t>2 </a:t>
            </a:r>
            <a:r>
              <a:rPr lang="en-US" sz="1600" dirty="0" smtClean="0">
                <a:solidFill>
                  <a:srgbClr val="00B0F0"/>
                </a:solidFill>
                <a:latin typeface="+mn-lt"/>
              </a:rPr>
              <a:t>emissions</a:t>
            </a:r>
          </a:p>
        </p:txBody>
      </p:sp>
      <p:sp>
        <p:nvSpPr>
          <p:cNvPr id="48" name="Rectangle 47"/>
          <p:cNvSpPr/>
          <p:nvPr/>
        </p:nvSpPr>
        <p:spPr>
          <a:xfrm>
            <a:off x="7416316" y="5464800"/>
            <a:ext cx="1512168" cy="338554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§"/>
            </a:pPr>
            <a:r>
              <a:rPr lang="en-US" sz="1600" dirty="0" smtClean="0">
                <a:solidFill>
                  <a:srgbClr val="EE9F00"/>
                </a:solidFill>
                <a:latin typeface="+mn-lt"/>
              </a:rPr>
              <a:t> CH</a:t>
            </a:r>
            <a:r>
              <a:rPr lang="en-US" sz="1600" baseline="-25000" dirty="0" smtClean="0">
                <a:solidFill>
                  <a:srgbClr val="EE9F00"/>
                </a:solidFill>
                <a:latin typeface="+mn-lt"/>
              </a:rPr>
              <a:t>4 </a:t>
            </a:r>
            <a:r>
              <a:rPr lang="en-US" sz="1600" dirty="0" smtClean="0">
                <a:solidFill>
                  <a:srgbClr val="EE9F00"/>
                </a:solidFill>
                <a:latin typeface="+mn-lt"/>
              </a:rPr>
              <a:t>emissions</a:t>
            </a:r>
          </a:p>
        </p:txBody>
      </p:sp>
      <p:sp>
        <p:nvSpPr>
          <p:cNvPr id="49" name="Rectangle 48"/>
          <p:cNvSpPr/>
          <p:nvPr/>
        </p:nvSpPr>
        <p:spPr>
          <a:xfrm>
            <a:off x="7416316" y="5805264"/>
            <a:ext cx="1476164" cy="338554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§"/>
            </a:pPr>
            <a:r>
              <a:rPr lang="en-US" sz="1600" dirty="0" smtClean="0">
                <a:solidFill>
                  <a:srgbClr val="6B3D17"/>
                </a:solidFill>
                <a:latin typeface="+mn-lt"/>
              </a:rPr>
              <a:t> LUC</a:t>
            </a:r>
          </a:p>
        </p:txBody>
      </p:sp>
      <p:sp>
        <p:nvSpPr>
          <p:cNvPr id="52" name="Rectangle 51"/>
          <p:cNvSpPr/>
          <p:nvPr/>
        </p:nvSpPr>
        <p:spPr>
          <a:xfrm>
            <a:off x="4932040" y="4329100"/>
            <a:ext cx="252028" cy="338554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r>
              <a:rPr lang="en-US" sz="1600" b="1" i="1" u="sng" dirty="0" smtClean="0">
                <a:latin typeface="+mn-lt"/>
              </a:rPr>
              <a:t>2</a:t>
            </a:r>
          </a:p>
        </p:txBody>
      </p:sp>
      <p:sp>
        <p:nvSpPr>
          <p:cNvPr id="53" name="Rectangle 52"/>
          <p:cNvSpPr/>
          <p:nvPr/>
        </p:nvSpPr>
        <p:spPr>
          <a:xfrm>
            <a:off x="2267744" y="4329100"/>
            <a:ext cx="252028" cy="338554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r>
              <a:rPr lang="en-US" sz="1600" b="1" i="1" u="sng" dirty="0" smtClean="0">
                <a:latin typeface="+mn-lt"/>
              </a:rPr>
              <a:t>3</a:t>
            </a:r>
          </a:p>
        </p:txBody>
      </p:sp>
      <p:sp>
        <p:nvSpPr>
          <p:cNvPr id="54" name="Rectangle 53"/>
          <p:cNvSpPr/>
          <p:nvPr/>
        </p:nvSpPr>
        <p:spPr>
          <a:xfrm>
            <a:off x="1871700" y="4329100"/>
            <a:ext cx="252028" cy="338554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r>
              <a:rPr lang="en-US" sz="1600" b="1" i="1" u="sng" dirty="0" smtClean="0">
                <a:latin typeface="+mn-lt"/>
              </a:rPr>
              <a:t>4</a:t>
            </a:r>
          </a:p>
        </p:txBody>
      </p:sp>
      <p:sp>
        <p:nvSpPr>
          <p:cNvPr id="55" name="Rectangle 54"/>
          <p:cNvSpPr/>
          <p:nvPr/>
        </p:nvSpPr>
        <p:spPr>
          <a:xfrm>
            <a:off x="1439652" y="4329100"/>
            <a:ext cx="252028" cy="338554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r>
              <a:rPr lang="en-US" sz="1600" b="1" i="1" u="sng" dirty="0" smtClean="0">
                <a:latin typeface="+mn-lt"/>
              </a:rPr>
              <a:t>1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" grpId="0"/>
      <p:bldP spid="46" grpId="0"/>
      <p:bldP spid="47" grpId="0"/>
      <p:bldP spid="48" grpId="0"/>
      <p:bldP spid="49" grpId="0"/>
      <p:bldP spid="52" grpId="0"/>
      <p:bldP spid="53" grpId="0"/>
      <p:bldP spid="54" grpId="0"/>
      <p:bldP spid="55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oneTexte 6"/>
          <p:cNvSpPr txBox="1"/>
          <p:nvPr/>
        </p:nvSpPr>
        <p:spPr>
          <a:xfrm>
            <a:off x="508" y="332656"/>
            <a:ext cx="9144000" cy="400110"/>
          </a:xfrm>
          <a:prstGeom prst="rect">
            <a:avLst/>
          </a:prstGeom>
          <a:solidFill>
            <a:schemeClr val="accent3"/>
          </a:solidFill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chemeClr val="bg1"/>
                </a:solidFill>
                <a:latin typeface="+mj-lt"/>
              </a:rPr>
              <a:t>Focus on temperature change (attribution to periods)</a:t>
            </a:r>
            <a:endParaRPr lang="en-US" sz="2000" i="1" dirty="0" smtClean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8" name="ZoneTexte 17"/>
          <p:cNvSpPr txBox="1"/>
          <p:nvPr/>
        </p:nvSpPr>
        <p:spPr>
          <a:xfrm>
            <a:off x="0" y="-1"/>
            <a:ext cx="9144000" cy="360000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chemeClr val="bg1"/>
                </a:solidFill>
                <a:latin typeface="+mj-lt"/>
              </a:rPr>
              <a:t>4. Attribution of anthropogenic RF</a:t>
            </a:r>
            <a:endParaRPr lang="en-US" sz="24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>
          <a:xfrm>
            <a:off x="7010400" y="0"/>
            <a:ext cx="2133600" cy="365125"/>
          </a:xfrm>
        </p:spPr>
        <p:txBody>
          <a:bodyPr/>
          <a:lstStyle/>
          <a:p>
            <a:pPr>
              <a:defRPr/>
            </a:pPr>
            <a:fld id="{FCB04E6E-FF12-48C6-B823-6C1CA6AF23C6}" type="slidenum">
              <a:rPr lang="en-US" sz="2000" smtClean="0">
                <a:solidFill>
                  <a:schemeClr val="bg1"/>
                </a:solidFill>
                <a:latin typeface="+mj-lt"/>
              </a:rPr>
              <a:pPr>
                <a:defRPr/>
              </a:pPr>
              <a:t>21</a:t>
            </a:fld>
            <a:endParaRPr lang="en-US" dirty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8404" y="1357027"/>
            <a:ext cx="7920000" cy="48339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7"/>
          <p:cNvSpPr/>
          <p:nvPr/>
        </p:nvSpPr>
        <p:spPr>
          <a:xfrm>
            <a:off x="1151620" y="1121258"/>
            <a:ext cx="5328592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dirty="0" smtClean="0">
                <a:latin typeface="+mn-lt"/>
              </a:rPr>
              <a:t>Contributions of </a:t>
            </a:r>
            <a:r>
              <a:rPr lang="en-US" sz="1400" dirty="0" err="1" smtClean="0">
                <a:latin typeface="+mn-lt"/>
              </a:rPr>
              <a:t>forcings</a:t>
            </a:r>
            <a:r>
              <a:rPr lang="en-US" sz="1400" dirty="0" smtClean="0">
                <a:latin typeface="+mn-lt"/>
              </a:rPr>
              <a:t> to climate change in 2008:</a:t>
            </a:r>
          </a:p>
        </p:txBody>
      </p:sp>
      <p:sp>
        <p:nvSpPr>
          <p:cNvPr id="9" name="Rectangle 8"/>
          <p:cNvSpPr/>
          <p:nvPr/>
        </p:nvSpPr>
        <p:spPr>
          <a:xfrm>
            <a:off x="3923928" y="6145559"/>
            <a:ext cx="1512168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b="1" dirty="0" smtClean="0">
                <a:latin typeface="+mn-lt"/>
              </a:rPr>
              <a:t>periods of activity</a:t>
            </a:r>
          </a:p>
        </p:txBody>
      </p:sp>
      <p:sp>
        <p:nvSpPr>
          <p:cNvPr id="10" name="Rectangle 9"/>
          <p:cNvSpPr/>
          <p:nvPr/>
        </p:nvSpPr>
        <p:spPr>
          <a:xfrm>
            <a:off x="2447764" y="1718421"/>
            <a:ext cx="2700300" cy="5027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1600"/>
              </a:lnSpc>
            </a:pPr>
            <a:r>
              <a:rPr lang="en-US" sz="1400" i="1" dirty="0" smtClean="0">
                <a:latin typeface="+mn-lt"/>
              </a:rPr>
              <a:t>temporal differences in the role of FF emissions vs. CH</a:t>
            </a:r>
            <a:r>
              <a:rPr lang="en-US" sz="1400" i="1" baseline="-25000" dirty="0" smtClean="0">
                <a:latin typeface="+mn-lt"/>
              </a:rPr>
              <a:t>4</a:t>
            </a:r>
            <a:r>
              <a:rPr lang="en-US" sz="1400" i="1" dirty="0" smtClean="0">
                <a:latin typeface="+mn-lt"/>
              </a:rPr>
              <a:t> emissions </a:t>
            </a:r>
            <a:endParaRPr lang="en-US" sz="1600" i="1" dirty="0" smtClean="0">
              <a:latin typeface="+mn-lt"/>
            </a:endParaRPr>
          </a:p>
        </p:txBody>
      </p:sp>
      <p:cxnSp>
        <p:nvCxnSpPr>
          <p:cNvPr id="11" name="Connecteur droit 10"/>
          <p:cNvCxnSpPr>
            <a:endCxn id="10" idx="3"/>
          </p:cNvCxnSpPr>
          <p:nvPr/>
        </p:nvCxnSpPr>
        <p:spPr>
          <a:xfrm flipH="1">
            <a:off x="5148064" y="1969095"/>
            <a:ext cx="2700300" cy="67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Connecteur droit 19"/>
          <p:cNvCxnSpPr>
            <a:endCxn id="10" idx="3"/>
          </p:cNvCxnSpPr>
          <p:nvPr/>
        </p:nvCxnSpPr>
        <p:spPr>
          <a:xfrm flipH="1" flipV="1">
            <a:off x="5148064" y="1969772"/>
            <a:ext cx="2700300" cy="39536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Connecteur droit 22"/>
          <p:cNvCxnSpPr>
            <a:endCxn id="10" idx="3"/>
          </p:cNvCxnSpPr>
          <p:nvPr/>
        </p:nvCxnSpPr>
        <p:spPr>
          <a:xfrm flipH="1" flipV="1">
            <a:off x="5148064" y="1969772"/>
            <a:ext cx="792088" cy="97143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Connecteur droit 25"/>
          <p:cNvCxnSpPr>
            <a:endCxn id="10" idx="3"/>
          </p:cNvCxnSpPr>
          <p:nvPr/>
        </p:nvCxnSpPr>
        <p:spPr>
          <a:xfrm flipH="1" flipV="1">
            <a:off x="5148064" y="1969772"/>
            <a:ext cx="792088" cy="1223459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Rectangle 56"/>
          <p:cNvSpPr/>
          <p:nvPr/>
        </p:nvSpPr>
        <p:spPr>
          <a:xfrm>
            <a:off x="1367644" y="2582517"/>
            <a:ext cx="1872208" cy="5027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1600"/>
              </a:lnSpc>
            </a:pPr>
            <a:r>
              <a:rPr lang="en-US" sz="1400" i="1" dirty="0" smtClean="0">
                <a:latin typeface="+mn-lt"/>
              </a:rPr>
              <a:t>role of past halogenated emissions</a:t>
            </a:r>
            <a:endParaRPr lang="en-US" sz="1600" i="1" dirty="0" smtClean="0">
              <a:latin typeface="+mn-lt"/>
            </a:endParaRPr>
          </a:p>
        </p:txBody>
      </p:sp>
      <p:cxnSp>
        <p:nvCxnSpPr>
          <p:cNvPr id="58" name="Connecteur droit 57"/>
          <p:cNvCxnSpPr>
            <a:endCxn id="57" idx="3"/>
          </p:cNvCxnSpPr>
          <p:nvPr/>
        </p:nvCxnSpPr>
        <p:spPr>
          <a:xfrm flipH="1" flipV="1">
            <a:off x="3239852" y="2833868"/>
            <a:ext cx="3024336" cy="46737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9" name="Rectangle 68"/>
          <p:cNvSpPr/>
          <p:nvPr/>
        </p:nvSpPr>
        <p:spPr>
          <a:xfrm>
            <a:off x="3455876" y="3697287"/>
            <a:ext cx="1512168" cy="5027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1600"/>
              </a:lnSpc>
            </a:pPr>
            <a:r>
              <a:rPr lang="en-US" sz="1400" i="1" dirty="0" smtClean="0">
                <a:latin typeface="+mn-lt"/>
              </a:rPr>
              <a:t>differentiation of the effects of </a:t>
            </a:r>
            <a:r>
              <a:rPr lang="en-US" sz="1400" i="1" dirty="0" err="1" smtClean="0">
                <a:latin typeface="+mn-lt"/>
              </a:rPr>
              <a:t>NOx</a:t>
            </a:r>
            <a:endParaRPr lang="en-US" sz="1600" i="1" dirty="0" smtClean="0">
              <a:latin typeface="+mn-lt"/>
            </a:endParaRPr>
          </a:p>
        </p:txBody>
      </p:sp>
      <p:cxnSp>
        <p:nvCxnSpPr>
          <p:cNvPr id="70" name="Connecteur droit 69"/>
          <p:cNvCxnSpPr>
            <a:endCxn id="69" idx="3"/>
          </p:cNvCxnSpPr>
          <p:nvPr/>
        </p:nvCxnSpPr>
        <p:spPr>
          <a:xfrm flipH="1">
            <a:off x="4968044" y="2581163"/>
            <a:ext cx="3060340" cy="136747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Connecteur droit 72"/>
          <p:cNvCxnSpPr>
            <a:endCxn id="69" idx="3"/>
          </p:cNvCxnSpPr>
          <p:nvPr/>
        </p:nvCxnSpPr>
        <p:spPr>
          <a:xfrm flipH="1">
            <a:off x="4968044" y="3625279"/>
            <a:ext cx="2520280" cy="323359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7" name="Rectangle 76"/>
          <p:cNvSpPr/>
          <p:nvPr/>
        </p:nvSpPr>
        <p:spPr>
          <a:xfrm>
            <a:off x="4932040" y="4705399"/>
            <a:ext cx="1512168" cy="5027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1600"/>
              </a:lnSpc>
            </a:pPr>
            <a:r>
              <a:rPr lang="en-US" sz="1400" i="1" dirty="0" smtClean="0">
                <a:latin typeface="+mn-lt"/>
              </a:rPr>
              <a:t>legated effect of short-lived species</a:t>
            </a:r>
            <a:endParaRPr lang="en-US" sz="1600" i="1" dirty="0" smtClean="0">
              <a:latin typeface="+mn-lt"/>
            </a:endParaRPr>
          </a:p>
        </p:txBody>
      </p:sp>
      <p:cxnSp>
        <p:nvCxnSpPr>
          <p:cNvPr id="91" name="Connecteur droit 90"/>
          <p:cNvCxnSpPr>
            <a:endCxn id="77" idx="3"/>
          </p:cNvCxnSpPr>
          <p:nvPr/>
        </p:nvCxnSpPr>
        <p:spPr>
          <a:xfrm flipH="1">
            <a:off x="6444208" y="4561384"/>
            <a:ext cx="1548172" cy="39536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57" grpId="0"/>
      <p:bldP spid="69" grpId="0"/>
      <p:bldP spid="77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oneTexte 6"/>
          <p:cNvSpPr txBox="1"/>
          <p:nvPr/>
        </p:nvSpPr>
        <p:spPr>
          <a:xfrm>
            <a:off x="508" y="332656"/>
            <a:ext cx="9144000" cy="400110"/>
          </a:xfrm>
          <a:prstGeom prst="rect">
            <a:avLst/>
          </a:prstGeom>
          <a:solidFill>
            <a:schemeClr val="accent3"/>
          </a:solidFill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chemeClr val="bg1"/>
                </a:solidFill>
                <a:latin typeface="+mj-lt"/>
              </a:rPr>
              <a:t>o</a:t>
            </a:r>
            <a:r>
              <a:rPr lang="en-US" sz="2000" dirty="0" smtClean="0">
                <a:solidFill>
                  <a:schemeClr val="bg1"/>
                </a:solidFill>
                <a:latin typeface="+mj-lt"/>
              </a:rPr>
              <a:t>n what we did</a:t>
            </a:r>
            <a:endParaRPr lang="en-US" sz="2000" dirty="0" smtClean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8" name="ZoneTexte 17"/>
          <p:cNvSpPr txBox="1"/>
          <p:nvPr/>
        </p:nvSpPr>
        <p:spPr>
          <a:xfrm>
            <a:off x="0" y="-1"/>
            <a:ext cx="9144000" cy="360000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chemeClr val="bg1"/>
                </a:solidFill>
                <a:latin typeface="+mj-lt"/>
              </a:rPr>
              <a:t>Conclusion</a:t>
            </a:r>
            <a:endParaRPr lang="en-US" sz="24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>
          <a:xfrm>
            <a:off x="7010400" y="0"/>
            <a:ext cx="2133600" cy="365125"/>
          </a:xfrm>
        </p:spPr>
        <p:txBody>
          <a:bodyPr/>
          <a:lstStyle/>
          <a:p>
            <a:pPr>
              <a:defRPr/>
            </a:pPr>
            <a:fld id="{FCB04E6E-FF12-48C6-B823-6C1CA6AF23C6}" type="slidenum">
              <a:rPr lang="en-US" sz="2000" smtClean="0">
                <a:solidFill>
                  <a:schemeClr val="bg1"/>
                </a:solidFill>
                <a:latin typeface="+mj-lt"/>
              </a:rPr>
              <a:pPr>
                <a:defRPr/>
              </a:pPr>
              <a:t>22</a:t>
            </a:fld>
            <a:endParaRPr lang="en-US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252480" y="980728"/>
            <a:ext cx="86400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§"/>
            </a:pPr>
            <a:r>
              <a:rPr lang="en-US" sz="2000" dirty="0" smtClean="0">
                <a:latin typeface="+mn-lt"/>
              </a:rPr>
              <a:t> We attributed atmospheric CO2 to:</a:t>
            </a:r>
          </a:p>
          <a:p>
            <a:pPr lvl="1">
              <a:buFont typeface="Wingdings" pitchFamily="2" charset="2"/>
              <a:buChar char="§"/>
            </a:pPr>
            <a:r>
              <a:rPr lang="en-US" sz="2000" dirty="0" smtClean="0">
                <a:latin typeface="+mn-lt"/>
              </a:rPr>
              <a:t> its first order anthropogenic drivers (FF emissions and land-use change); </a:t>
            </a:r>
          </a:p>
          <a:p>
            <a:pPr lvl="1">
              <a:buFont typeface="Wingdings" pitchFamily="2" charset="2"/>
              <a:buChar char="§"/>
            </a:pPr>
            <a:r>
              <a:rPr lang="en-US" sz="2000" dirty="0" smtClean="0">
                <a:latin typeface="+mn-lt"/>
              </a:rPr>
              <a:t> </a:t>
            </a:r>
            <a:r>
              <a:rPr lang="en-US" sz="2000" dirty="0" smtClean="0">
                <a:latin typeface="+mn-lt"/>
              </a:rPr>
              <a:t>AND </a:t>
            </a:r>
            <a:r>
              <a:rPr lang="en-US" sz="2000" dirty="0" smtClean="0">
                <a:latin typeface="+mn-lt"/>
              </a:rPr>
              <a:t>its second order anthropogenic drivers (all anthropogenic perturbations of the climate system).</a:t>
            </a:r>
            <a:endParaRPr lang="en-US" sz="2000" dirty="0" smtClean="0">
              <a:latin typeface="+mn-lt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252480" y="5237909"/>
            <a:ext cx="86400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§"/>
            </a:pPr>
            <a:r>
              <a:rPr lang="en-US" sz="2000" dirty="0" smtClean="0">
                <a:latin typeface="+mn-lt"/>
              </a:rPr>
              <a:t> Such kind of an attribution:</a:t>
            </a:r>
          </a:p>
          <a:p>
            <a:pPr lvl="1">
              <a:buFont typeface="Wingdings" pitchFamily="2" charset="2"/>
              <a:buChar char="§"/>
            </a:pPr>
            <a:r>
              <a:rPr lang="en-US" sz="2000" dirty="0" smtClean="0">
                <a:latin typeface="+mn-lt"/>
              </a:rPr>
              <a:t> increases the relative importance of non-CO2 emissions;</a:t>
            </a:r>
          </a:p>
          <a:p>
            <a:pPr lvl="1">
              <a:buFont typeface="Wingdings" pitchFamily="2" charset="2"/>
              <a:buChar char="§"/>
            </a:pPr>
            <a:r>
              <a:rPr lang="en-US" sz="2000" dirty="0" smtClean="0">
                <a:latin typeface="+mn-lt"/>
              </a:rPr>
              <a:t> </a:t>
            </a:r>
            <a:r>
              <a:rPr lang="en-US" sz="2000" dirty="0" smtClean="0">
                <a:latin typeface="+mn-lt"/>
              </a:rPr>
              <a:t>decreases the relative importance of CO2 emissions;</a:t>
            </a:r>
            <a:endParaRPr lang="en-US" sz="2000" dirty="0" smtClean="0">
              <a:latin typeface="+mn-lt"/>
            </a:endParaRPr>
          </a:p>
          <a:p>
            <a:pPr lvl="1">
              <a:buFont typeface="Wingdings" pitchFamily="2" charset="2"/>
              <a:buChar char="§"/>
            </a:pPr>
            <a:r>
              <a:rPr lang="en-US" sz="2000" dirty="0" smtClean="0">
                <a:latin typeface="+mn-lt"/>
              </a:rPr>
              <a:t> </a:t>
            </a:r>
            <a:r>
              <a:rPr lang="en-US" sz="2000" dirty="0" smtClean="0">
                <a:latin typeface="+mn-lt"/>
              </a:rPr>
              <a:t>BUT increases the need to understand the C-cycle.</a:t>
            </a:r>
            <a:endParaRPr lang="en-US" sz="2000" dirty="0" smtClean="0">
              <a:latin typeface="+mn-lt"/>
            </a:endParaRPr>
          </a:p>
        </p:txBody>
      </p:sp>
      <p:pic>
        <p:nvPicPr>
          <p:cNvPr id="26" name="Picture 1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6016" y="3645024"/>
            <a:ext cx="8060400" cy="12417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520" y="2384884"/>
            <a:ext cx="8060400" cy="12482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4" grpId="0"/>
      <p:bldP spid="15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oneTexte 6"/>
          <p:cNvSpPr txBox="1"/>
          <p:nvPr/>
        </p:nvSpPr>
        <p:spPr>
          <a:xfrm>
            <a:off x="508" y="332656"/>
            <a:ext cx="9144000" cy="400110"/>
          </a:xfrm>
          <a:prstGeom prst="rect">
            <a:avLst/>
          </a:prstGeom>
          <a:solidFill>
            <a:schemeClr val="accent3"/>
          </a:solidFill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chemeClr val="bg1"/>
                </a:solidFill>
                <a:latin typeface="+mj-lt"/>
              </a:rPr>
              <a:t>o</a:t>
            </a:r>
            <a:r>
              <a:rPr lang="en-US" sz="2000" dirty="0" smtClean="0">
                <a:solidFill>
                  <a:schemeClr val="bg1"/>
                </a:solidFill>
                <a:latin typeface="+mj-lt"/>
              </a:rPr>
              <a:t>n what is yet to be done</a:t>
            </a:r>
            <a:endParaRPr lang="en-US" sz="2000" dirty="0" smtClean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8" name="ZoneTexte 17"/>
          <p:cNvSpPr txBox="1"/>
          <p:nvPr/>
        </p:nvSpPr>
        <p:spPr>
          <a:xfrm>
            <a:off x="0" y="-1"/>
            <a:ext cx="9144000" cy="360000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chemeClr val="bg1"/>
                </a:solidFill>
                <a:latin typeface="+mj-lt"/>
              </a:rPr>
              <a:t>Conclusion</a:t>
            </a:r>
            <a:endParaRPr lang="en-US" sz="24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>
          <a:xfrm>
            <a:off x="7010400" y="0"/>
            <a:ext cx="2133600" cy="365125"/>
          </a:xfrm>
        </p:spPr>
        <p:txBody>
          <a:bodyPr/>
          <a:lstStyle/>
          <a:p>
            <a:pPr>
              <a:defRPr/>
            </a:pPr>
            <a:fld id="{FCB04E6E-FF12-48C6-B823-6C1CA6AF23C6}" type="slidenum">
              <a:rPr lang="en-US" sz="2000" smtClean="0">
                <a:solidFill>
                  <a:schemeClr val="bg1"/>
                </a:solidFill>
                <a:latin typeface="+mj-lt"/>
              </a:rPr>
              <a:pPr>
                <a:defRPr/>
              </a:pPr>
              <a:t>23</a:t>
            </a:fld>
            <a:endParaRPr lang="en-US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252480" y="980728"/>
            <a:ext cx="86400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§"/>
            </a:pPr>
            <a:r>
              <a:rPr lang="en-US" sz="2000" dirty="0" smtClean="0">
                <a:latin typeface="+mn-lt"/>
              </a:rPr>
              <a:t> Uncertainty:</a:t>
            </a:r>
          </a:p>
          <a:p>
            <a:pPr lvl="1">
              <a:buFont typeface="Wingdings" pitchFamily="2" charset="2"/>
              <a:buChar char="§"/>
            </a:pPr>
            <a:r>
              <a:rPr lang="en-US" sz="2000" dirty="0" smtClean="0">
                <a:latin typeface="+mn-lt"/>
              </a:rPr>
              <a:t> </a:t>
            </a:r>
            <a:r>
              <a:rPr lang="en-US" sz="2000" dirty="0" smtClean="0">
                <a:latin typeface="+mn-lt"/>
              </a:rPr>
              <a:t>Not (yet) assessed;</a:t>
            </a:r>
            <a:endParaRPr lang="en-US" sz="2000" dirty="0" smtClean="0">
              <a:latin typeface="+mn-lt"/>
            </a:endParaRPr>
          </a:p>
          <a:p>
            <a:pPr lvl="1">
              <a:buFont typeface="Wingdings" pitchFamily="2" charset="2"/>
              <a:buChar char="§"/>
            </a:pPr>
            <a:r>
              <a:rPr lang="en-US" sz="2000" dirty="0" smtClean="0">
                <a:latin typeface="+mn-lt"/>
              </a:rPr>
              <a:t> Expected to be large because of the large range of sensitivities to CO2 (</a:t>
            </a:r>
            <a:r>
              <a:rPr lang="el-GR" sz="2000" dirty="0" smtClean="0">
                <a:latin typeface="+mn-lt"/>
              </a:rPr>
              <a:t>β</a:t>
            </a:r>
            <a:r>
              <a:rPr lang="en-US" sz="2000" dirty="0" smtClean="0">
                <a:latin typeface="+mn-lt"/>
              </a:rPr>
              <a:t>) and climate (</a:t>
            </a:r>
            <a:r>
              <a:rPr lang="el-GR" sz="2000" dirty="0" smtClean="0">
                <a:latin typeface="+mn-lt"/>
              </a:rPr>
              <a:t>γ</a:t>
            </a:r>
            <a:r>
              <a:rPr lang="en-US" sz="2000" dirty="0" smtClean="0">
                <a:latin typeface="+mn-lt"/>
              </a:rPr>
              <a:t>) from C-cycle models;</a:t>
            </a:r>
          </a:p>
          <a:p>
            <a:pPr lvl="1">
              <a:buFont typeface="Wingdings" pitchFamily="2" charset="2"/>
              <a:buChar char="§"/>
            </a:pPr>
            <a:r>
              <a:rPr lang="en-US" sz="2000" dirty="0" smtClean="0">
                <a:latin typeface="+mn-lt"/>
              </a:rPr>
              <a:t> </a:t>
            </a:r>
            <a:r>
              <a:rPr lang="en-US" sz="2000" dirty="0" smtClean="0">
                <a:latin typeface="+mn-lt"/>
              </a:rPr>
              <a:t>BUT expected to slightly increase the importance of non-CO2 species since the IPSL-CM5 model has a stronger </a:t>
            </a:r>
            <a:r>
              <a:rPr lang="el-GR" sz="2000" dirty="0" smtClean="0">
                <a:latin typeface="+mn-lt"/>
              </a:rPr>
              <a:t>β</a:t>
            </a:r>
            <a:r>
              <a:rPr lang="en-US" sz="2000" dirty="0" smtClean="0">
                <a:latin typeface="+mn-lt"/>
              </a:rPr>
              <a:t> than the mean of CMIP5.</a:t>
            </a:r>
            <a:endParaRPr lang="en-US" sz="2000" dirty="0" smtClean="0">
              <a:latin typeface="+mn-lt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51520" y="3284984"/>
            <a:ext cx="8640000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§"/>
            </a:pPr>
            <a:r>
              <a:rPr lang="en-US" sz="2000" dirty="0" smtClean="0">
                <a:latin typeface="+mn-lt"/>
              </a:rPr>
              <a:t> Account for “third order” effects:</a:t>
            </a:r>
          </a:p>
          <a:p>
            <a:pPr lvl="1">
              <a:buFont typeface="Wingdings" pitchFamily="2" charset="2"/>
              <a:buChar char="§"/>
            </a:pPr>
            <a:r>
              <a:rPr lang="en-US" sz="2000" dirty="0" smtClean="0">
                <a:latin typeface="+mn-lt"/>
              </a:rPr>
              <a:t> especially N-deposition (caused by </a:t>
            </a:r>
            <a:r>
              <a:rPr lang="en-US" sz="2000" dirty="0" err="1" smtClean="0">
                <a:latin typeface="+mn-lt"/>
              </a:rPr>
              <a:t>NOx</a:t>
            </a:r>
            <a:r>
              <a:rPr lang="en-US" sz="2000" dirty="0" smtClean="0">
                <a:latin typeface="+mn-lt"/>
              </a:rPr>
              <a:t> and NH3 emissions);</a:t>
            </a:r>
          </a:p>
          <a:p>
            <a:pPr lvl="1">
              <a:buFont typeface="Wingdings" pitchFamily="2" charset="2"/>
              <a:buChar char="§"/>
            </a:pPr>
            <a:r>
              <a:rPr lang="en-US" sz="2000" dirty="0" smtClean="0">
                <a:latin typeface="+mn-lt"/>
              </a:rPr>
              <a:t> </a:t>
            </a:r>
            <a:r>
              <a:rPr lang="en-US" sz="2000" dirty="0" smtClean="0">
                <a:latin typeface="+mn-lt"/>
              </a:rPr>
              <a:t>but also O3 </a:t>
            </a:r>
            <a:r>
              <a:rPr lang="en-US" sz="2000" dirty="0" err="1" smtClean="0">
                <a:latin typeface="+mn-lt"/>
              </a:rPr>
              <a:t>phytotoxicity</a:t>
            </a:r>
            <a:r>
              <a:rPr lang="en-US" sz="2000" dirty="0" smtClean="0">
                <a:latin typeface="+mn-lt"/>
              </a:rPr>
              <a:t> (caused by ozone precursors emissions), P-deposition (caused by FF burning), Fe-deposition on the ocean.</a:t>
            </a:r>
          </a:p>
          <a:p>
            <a:pPr lvl="1">
              <a:buFont typeface="Wingdings" pitchFamily="2" charset="2"/>
              <a:buChar char="§"/>
            </a:pPr>
            <a:r>
              <a:rPr lang="en-US" sz="2000" dirty="0" smtClean="0">
                <a:solidFill>
                  <a:schemeClr val="bg1">
                    <a:lumMod val="50000"/>
                  </a:schemeClr>
                </a:solidFill>
                <a:latin typeface="+mn-lt"/>
              </a:rPr>
              <a:t> Note that “third order” may be quantitatively significant.</a:t>
            </a:r>
            <a:endParaRPr lang="en-US" sz="2000" dirty="0" smtClean="0">
              <a:solidFill>
                <a:schemeClr val="bg1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52480" y="5301208"/>
            <a:ext cx="86400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§"/>
            </a:pPr>
            <a:r>
              <a:rPr lang="en-US" sz="2000" dirty="0" smtClean="0">
                <a:latin typeface="+mn-lt"/>
              </a:rPr>
              <a:t> Attribute change in biogeochemical cycle of other species:</a:t>
            </a:r>
          </a:p>
          <a:p>
            <a:pPr lvl="1">
              <a:buFont typeface="Wingdings" pitchFamily="2" charset="2"/>
              <a:buChar char="§"/>
            </a:pPr>
            <a:r>
              <a:rPr lang="en-US" sz="2000" dirty="0" smtClean="0">
                <a:latin typeface="+mn-lt"/>
              </a:rPr>
              <a:t> CH4 (e.g. changes in </a:t>
            </a:r>
            <a:r>
              <a:rPr lang="en-US" sz="2000" dirty="0" err="1" smtClean="0">
                <a:latin typeface="+mn-lt"/>
              </a:rPr>
              <a:t>tropospheric</a:t>
            </a:r>
            <a:r>
              <a:rPr lang="en-US" sz="2000" dirty="0" smtClean="0">
                <a:latin typeface="+mn-lt"/>
              </a:rPr>
              <a:t> sink, wetland emissions)</a:t>
            </a:r>
          </a:p>
          <a:p>
            <a:pPr lvl="1">
              <a:buFont typeface="Wingdings" pitchFamily="2" charset="2"/>
              <a:buChar char="§"/>
            </a:pPr>
            <a:r>
              <a:rPr lang="en-US" sz="2000" dirty="0" smtClean="0">
                <a:latin typeface="+mn-lt"/>
              </a:rPr>
              <a:t> </a:t>
            </a:r>
            <a:r>
              <a:rPr lang="en-US" sz="2000" dirty="0" smtClean="0">
                <a:latin typeface="+mn-lt"/>
              </a:rPr>
              <a:t>N2O (e.g. changes in soils emissions)</a:t>
            </a:r>
            <a:endParaRPr lang="en-US" sz="2000" dirty="0" smtClean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9" grpId="0"/>
      <p:bldP spid="10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560" y="1160748"/>
            <a:ext cx="7935468" cy="41395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ZoneTexte 6"/>
          <p:cNvSpPr txBox="1"/>
          <p:nvPr/>
        </p:nvSpPr>
        <p:spPr>
          <a:xfrm>
            <a:off x="508" y="332656"/>
            <a:ext cx="9144000" cy="400110"/>
          </a:xfrm>
          <a:prstGeom prst="rect">
            <a:avLst/>
          </a:prstGeom>
          <a:solidFill>
            <a:schemeClr val="accent3"/>
          </a:solidFill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chemeClr val="bg1"/>
                </a:solidFill>
                <a:latin typeface="+mj-lt"/>
              </a:rPr>
              <a:t>o</a:t>
            </a:r>
            <a:r>
              <a:rPr lang="en-US" sz="2000" dirty="0" smtClean="0">
                <a:solidFill>
                  <a:schemeClr val="bg1"/>
                </a:solidFill>
                <a:latin typeface="+mj-lt"/>
              </a:rPr>
              <a:t>n what is yet to be done</a:t>
            </a:r>
            <a:endParaRPr lang="en-US" sz="2000" dirty="0" smtClean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8" name="ZoneTexte 17"/>
          <p:cNvSpPr txBox="1"/>
          <p:nvPr/>
        </p:nvSpPr>
        <p:spPr>
          <a:xfrm>
            <a:off x="0" y="-1"/>
            <a:ext cx="9144000" cy="360000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chemeClr val="bg1"/>
                </a:solidFill>
                <a:latin typeface="+mj-lt"/>
              </a:rPr>
              <a:t>Conclusion</a:t>
            </a:r>
            <a:endParaRPr lang="en-US" sz="24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>
          <a:xfrm>
            <a:off x="7010400" y="0"/>
            <a:ext cx="2133600" cy="365125"/>
          </a:xfrm>
        </p:spPr>
        <p:txBody>
          <a:bodyPr/>
          <a:lstStyle/>
          <a:p>
            <a:pPr>
              <a:defRPr/>
            </a:pPr>
            <a:fld id="{FCB04E6E-FF12-48C6-B823-6C1CA6AF23C6}" type="slidenum">
              <a:rPr lang="en-US" sz="2000" smtClean="0">
                <a:solidFill>
                  <a:schemeClr val="bg1"/>
                </a:solidFill>
                <a:latin typeface="+mj-lt"/>
              </a:rPr>
              <a:pPr>
                <a:defRPr/>
              </a:pPr>
              <a:t>24</a:t>
            </a:fld>
            <a:endParaRPr lang="en-US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1475656" y="1988840"/>
            <a:ext cx="504056" cy="2988332"/>
          </a:xfrm>
          <a:prstGeom prst="rect">
            <a:avLst/>
          </a:prstGeom>
          <a:noFill/>
          <a:ln w="38100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17" name="Connecteur droit 16"/>
          <p:cNvCxnSpPr/>
          <p:nvPr/>
        </p:nvCxnSpPr>
        <p:spPr>
          <a:xfrm flipV="1">
            <a:off x="1475656" y="3645024"/>
            <a:ext cx="504056" cy="25202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Connecteur droit 22"/>
          <p:cNvCxnSpPr/>
          <p:nvPr/>
        </p:nvCxnSpPr>
        <p:spPr>
          <a:xfrm flipV="1">
            <a:off x="1475656" y="3861048"/>
            <a:ext cx="504056" cy="25202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Connecteur droit 23"/>
          <p:cNvCxnSpPr/>
          <p:nvPr/>
        </p:nvCxnSpPr>
        <p:spPr>
          <a:xfrm flipV="1">
            <a:off x="1475656" y="3429000"/>
            <a:ext cx="504056" cy="25202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Connecteur droit 24"/>
          <p:cNvCxnSpPr/>
          <p:nvPr/>
        </p:nvCxnSpPr>
        <p:spPr>
          <a:xfrm flipV="1">
            <a:off x="1475656" y="3176972"/>
            <a:ext cx="504056" cy="25202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Rectangle 25"/>
          <p:cNvSpPr/>
          <p:nvPr/>
        </p:nvSpPr>
        <p:spPr>
          <a:xfrm>
            <a:off x="1979712" y="1988840"/>
            <a:ext cx="936104" cy="2988332"/>
          </a:xfrm>
          <a:prstGeom prst="rect">
            <a:avLst/>
          </a:prstGeom>
          <a:noFill/>
          <a:ln w="38100">
            <a:solidFill>
              <a:schemeClr val="accent3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8" name="Rectangle 27"/>
          <p:cNvSpPr/>
          <p:nvPr/>
        </p:nvSpPr>
        <p:spPr>
          <a:xfrm rot="16200000">
            <a:off x="1259632" y="3401380"/>
            <a:ext cx="936104" cy="504056"/>
          </a:xfrm>
          <a:prstGeom prst="rect">
            <a:avLst/>
          </a:prstGeom>
          <a:noFill/>
          <a:ln w="38100">
            <a:solidFill>
              <a:schemeClr val="accent3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9" name="Rectangle 28"/>
          <p:cNvSpPr/>
          <p:nvPr/>
        </p:nvSpPr>
        <p:spPr>
          <a:xfrm>
            <a:off x="1979712" y="2204864"/>
            <a:ext cx="5958000" cy="2772308"/>
          </a:xfrm>
          <a:prstGeom prst="rect">
            <a:avLst/>
          </a:prstGeom>
          <a:noFill/>
          <a:ln w="38100">
            <a:solidFill>
              <a:schemeClr val="accent2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26" grpId="0" animBg="1"/>
      <p:bldP spid="28" grpId="0" animBg="1"/>
      <p:bldP spid="29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oneTexte 6"/>
          <p:cNvSpPr txBox="1"/>
          <p:nvPr/>
        </p:nvSpPr>
        <p:spPr>
          <a:xfrm>
            <a:off x="508" y="332656"/>
            <a:ext cx="9144000" cy="400110"/>
          </a:xfrm>
          <a:prstGeom prst="rect">
            <a:avLst/>
          </a:prstGeom>
          <a:solidFill>
            <a:schemeClr val="accent3"/>
          </a:solidFill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chemeClr val="bg1"/>
                </a:solidFill>
                <a:latin typeface="+mj-lt"/>
              </a:rPr>
              <a:t>t</a:t>
            </a:r>
            <a:r>
              <a:rPr lang="en-US" sz="2000" dirty="0" smtClean="0">
                <a:solidFill>
                  <a:schemeClr val="bg1"/>
                </a:solidFill>
                <a:latin typeface="+mj-lt"/>
              </a:rPr>
              <a:t>o anthropogenic emissions</a:t>
            </a:r>
            <a:endParaRPr lang="en-US" sz="2000" dirty="0" smtClean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8" name="ZoneTexte 17"/>
          <p:cNvSpPr txBox="1"/>
          <p:nvPr/>
        </p:nvSpPr>
        <p:spPr>
          <a:xfrm>
            <a:off x="0" y="-1"/>
            <a:ext cx="9144000" cy="360000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chemeClr val="bg1"/>
                </a:solidFill>
                <a:latin typeface="+mj-lt"/>
              </a:rPr>
              <a:t>1. Attribution </a:t>
            </a:r>
            <a:r>
              <a:rPr lang="en-US" sz="2000" b="1" dirty="0" smtClean="0">
                <a:solidFill>
                  <a:schemeClr val="bg1"/>
                </a:solidFill>
                <a:latin typeface="+mj-lt"/>
              </a:rPr>
              <a:t>of </a:t>
            </a:r>
            <a:r>
              <a:rPr lang="en-US" sz="2000" b="1" dirty="0" smtClean="0">
                <a:solidFill>
                  <a:schemeClr val="bg1"/>
                </a:solidFill>
                <a:latin typeface="+mj-lt"/>
              </a:rPr>
              <a:t>anthropogenic RF</a:t>
            </a:r>
            <a:endParaRPr lang="en-US" sz="24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>
          <a:xfrm>
            <a:off x="7010400" y="0"/>
            <a:ext cx="2133600" cy="365125"/>
          </a:xfrm>
        </p:spPr>
        <p:txBody>
          <a:bodyPr/>
          <a:lstStyle/>
          <a:p>
            <a:pPr>
              <a:defRPr/>
            </a:pPr>
            <a:fld id="{FCB04E6E-FF12-48C6-B823-6C1CA6AF23C6}" type="slidenum">
              <a:rPr lang="en-US" sz="2000" smtClean="0">
                <a:solidFill>
                  <a:schemeClr val="bg1"/>
                </a:solidFill>
                <a:latin typeface="+mj-lt"/>
              </a:rPr>
              <a:pPr>
                <a:defRPr/>
              </a:pPr>
              <a:t>3</a:t>
            </a:fld>
            <a:endParaRPr lang="en-US" dirty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19833" y="1484784"/>
            <a:ext cx="4252667" cy="31683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7504" y="1268760"/>
            <a:ext cx="4638802" cy="33483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Rectangle 11"/>
          <p:cNvSpPr/>
          <p:nvPr/>
        </p:nvSpPr>
        <p:spPr>
          <a:xfrm>
            <a:off x="6876256" y="6520795"/>
            <a:ext cx="2015716" cy="2205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1000"/>
              </a:lnSpc>
            </a:pPr>
            <a:r>
              <a:rPr lang="en-US" sz="1400" i="1" dirty="0" smtClean="0">
                <a:latin typeface="+mn-lt"/>
              </a:rPr>
              <a:t>IPCC  AR5, WG1 Chap. 8</a:t>
            </a:r>
            <a:endParaRPr lang="en-US" dirty="0" smtClean="0">
              <a:latin typeface="+mn-lt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395536" y="1520788"/>
            <a:ext cx="4284476" cy="1764196"/>
          </a:xfrm>
          <a:prstGeom prst="rect">
            <a:avLst/>
          </a:prstGeom>
          <a:noFill/>
          <a:ln w="5715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Rectangle 13"/>
          <p:cNvSpPr/>
          <p:nvPr/>
        </p:nvSpPr>
        <p:spPr>
          <a:xfrm>
            <a:off x="251520" y="4833156"/>
            <a:ext cx="8640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latin typeface="+mn-lt"/>
              </a:rPr>
              <a:t>Greenhouse gases: some (esp. CH4) do impact the atmospheric chemistry;</a:t>
            </a:r>
          </a:p>
          <a:p>
            <a:r>
              <a:rPr lang="en-US" dirty="0" smtClean="0">
                <a:latin typeface="+mn-lt"/>
              </a:rPr>
              <a:t>	</a:t>
            </a:r>
            <a:r>
              <a:rPr lang="en-US" dirty="0" smtClean="0">
                <a:latin typeface="+mn-lt"/>
              </a:rPr>
              <a:t>	otherwise they are all attributed to themselves.</a:t>
            </a:r>
            <a:endParaRPr lang="en-US" dirty="0" smtClean="0">
              <a:latin typeface="+mn-lt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251520" y="5517232"/>
            <a:ext cx="8640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latin typeface="+mn-lt"/>
              </a:rPr>
              <a:t>Ozone precursors:  are not GHGs but they impact atmospheric chemistry (CH4 and O3).</a:t>
            </a:r>
            <a:endParaRPr lang="en-US" dirty="0" smtClean="0">
              <a:latin typeface="+mn-lt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251520" y="5985284"/>
            <a:ext cx="8640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latin typeface="+mn-lt"/>
              </a:rPr>
              <a:t>Aerosols: part of the atmospheric chemistry but not fully attributed.</a:t>
            </a:r>
          </a:p>
        </p:txBody>
      </p:sp>
      <p:sp>
        <p:nvSpPr>
          <p:cNvPr id="17" name="Rectangle 16"/>
          <p:cNvSpPr/>
          <p:nvPr/>
        </p:nvSpPr>
        <p:spPr>
          <a:xfrm>
            <a:off x="395536" y="3284984"/>
            <a:ext cx="4284476" cy="1008112"/>
          </a:xfrm>
          <a:prstGeom prst="rect">
            <a:avLst/>
          </a:prstGeom>
          <a:noFill/>
          <a:ln w="5715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9" name="Rectangle 18"/>
          <p:cNvSpPr/>
          <p:nvPr/>
        </p:nvSpPr>
        <p:spPr>
          <a:xfrm>
            <a:off x="5112060" y="1484784"/>
            <a:ext cx="3924000" cy="2160240"/>
          </a:xfrm>
          <a:prstGeom prst="rect">
            <a:avLst/>
          </a:prstGeom>
          <a:noFill/>
          <a:ln w="5715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3" grpId="1" animBg="1"/>
      <p:bldP spid="14" grpId="1"/>
      <p:bldP spid="15" grpId="0"/>
      <p:bldP spid="16" grpId="0"/>
      <p:bldP spid="17" grpId="0" animBg="1"/>
      <p:bldP spid="17" grpId="1" animBg="1"/>
      <p:bldP spid="1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oneTexte 6"/>
          <p:cNvSpPr txBox="1"/>
          <p:nvPr/>
        </p:nvSpPr>
        <p:spPr>
          <a:xfrm>
            <a:off x="0" y="332656"/>
            <a:ext cx="9144000" cy="400110"/>
          </a:xfrm>
          <a:prstGeom prst="rect">
            <a:avLst/>
          </a:prstGeom>
          <a:solidFill>
            <a:schemeClr val="accent3"/>
          </a:solidFill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chemeClr val="bg1"/>
                </a:solidFill>
                <a:latin typeface="+mj-lt"/>
              </a:rPr>
              <a:t>Table of cross-attribution</a:t>
            </a:r>
            <a:endParaRPr lang="en-US" sz="2000" dirty="0" smtClean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8" name="ZoneTexte 17"/>
          <p:cNvSpPr txBox="1"/>
          <p:nvPr/>
        </p:nvSpPr>
        <p:spPr>
          <a:xfrm>
            <a:off x="0" y="-1"/>
            <a:ext cx="9144000" cy="360000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chemeClr val="bg1"/>
                </a:solidFill>
                <a:latin typeface="+mj-lt"/>
              </a:rPr>
              <a:t>1. Attribution of anthropogenic RF</a:t>
            </a:r>
            <a:endParaRPr lang="en-US" sz="24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>
          <a:xfrm>
            <a:off x="7010400" y="0"/>
            <a:ext cx="2133600" cy="365125"/>
          </a:xfrm>
        </p:spPr>
        <p:txBody>
          <a:bodyPr/>
          <a:lstStyle/>
          <a:p>
            <a:pPr>
              <a:defRPr/>
            </a:pPr>
            <a:fld id="{FCB04E6E-FF12-48C6-B823-6C1CA6AF23C6}" type="slidenum">
              <a:rPr lang="en-US" sz="2000" smtClean="0">
                <a:solidFill>
                  <a:schemeClr val="bg1"/>
                </a:solidFill>
                <a:latin typeface="+mj-lt"/>
              </a:rPr>
              <a:pPr>
                <a:defRPr/>
              </a:pPr>
              <a:t>4</a:t>
            </a:fld>
            <a:endParaRPr lang="en-US" dirty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560" y="1177184"/>
            <a:ext cx="7920000" cy="4124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7"/>
          <p:cNvSpPr/>
          <p:nvPr/>
        </p:nvSpPr>
        <p:spPr>
          <a:xfrm>
            <a:off x="6876256" y="6520795"/>
            <a:ext cx="2015716" cy="2205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1000"/>
              </a:lnSpc>
            </a:pPr>
            <a:r>
              <a:rPr lang="en-US" sz="1400" i="1" dirty="0" smtClean="0">
                <a:latin typeface="+mn-lt"/>
              </a:rPr>
              <a:t>IPCC  AR5, WG1 Chap. 8</a:t>
            </a:r>
            <a:endParaRPr lang="en-US" dirty="0" smtClean="0">
              <a:latin typeface="+mn-lt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979712" y="2240868"/>
            <a:ext cx="5436168" cy="1836204"/>
          </a:xfrm>
          <a:prstGeom prst="rect">
            <a:avLst/>
          </a:prstGeom>
          <a:noFill/>
          <a:ln w="57150">
            <a:solidFill>
              <a:schemeClr val="accent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Rectangle 9"/>
          <p:cNvSpPr/>
          <p:nvPr/>
        </p:nvSpPr>
        <p:spPr>
          <a:xfrm>
            <a:off x="1475656" y="2024844"/>
            <a:ext cx="1440160" cy="684076"/>
          </a:xfrm>
          <a:prstGeom prst="rect">
            <a:avLst/>
          </a:prstGeom>
          <a:noFill/>
          <a:ln w="57150">
            <a:solidFill>
              <a:schemeClr val="accent4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Rectangle 10"/>
          <p:cNvSpPr/>
          <p:nvPr/>
        </p:nvSpPr>
        <p:spPr>
          <a:xfrm>
            <a:off x="1475656" y="3645024"/>
            <a:ext cx="1440160" cy="432048"/>
          </a:xfrm>
          <a:prstGeom prst="rect">
            <a:avLst/>
          </a:prstGeom>
          <a:noFill/>
          <a:ln w="57150">
            <a:solidFill>
              <a:schemeClr val="accent4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Rectangle 12"/>
          <p:cNvSpPr/>
          <p:nvPr/>
        </p:nvSpPr>
        <p:spPr>
          <a:xfrm>
            <a:off x="251520" y="5517232"/>
            <a:ext cx="8640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latin typeface="+mn-lt"/>
              </a:rPr>
              <a:t>Cross-effects only occur through atmospheric chemistry.</a:t>
            </a:r>
            <a:endParaRPr lang="en-US" dirty="0" smtClean="0">
              <a:latin typeface="+mn-lt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251520" y="5985284"/>
            <a:ext cx="8640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latin typeface="+mn-lt"/>
              </a:rPr>
              <a:t>Coupling through biogeochemical cycles are ignored.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3" grpId="0"/>
      <p:bldP spid="1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oneTexte 6"/>
          <p:cNvSpPr txBox="1"/>
          <p:nvPr/>
        </p:nvSpPr>
        <p:spPr>
          <a:xfrm>
            <a:off x="0" y="332656"/>
            <a:ext cx="9144000" cy="400110"/>
          </a:xfrm>
          <a:prstGeom prst="rect">
            <a:avLst/>
          </a:prstGeom>
          <a:solidFill>
            <a:schemeClr val="accent3"/>
          </a:solidFill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chemeClr val="bg1"/>
                </a:solidFill>
                <a:latin typeface="+mj-lt"/>
              </a:rPr>
              <a:t>A preindustrial steady-state…</a:t>
            </a:r>
            <a:endParaRPr lang="en-US" sz="2000" dirty="0" smtClean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8" name="ZoneTexte 17"/>
          <p:cNvSpPr txBox="1"/>
          <p:nvPr/>
        </p:nvSpPr>
        <p:spPr>
          <a:xfrm>
            <a:off x="0" y="-1"/>
            <a:ext cx="9144000" cy="360000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chemeClr val="bg1"/>
                </a:solidFill>
                <a:latin typeface="+mj-lt"/>
              </a:rPr>
              <a:t>2. Causality of the carbon-cycle</a:t>
            </a:r>
            <a:endParaRPr lang="en-US" sz="24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>
          <a:xfrm>
            <a:off x="7010400" y="0"/>
            <a:ext cx="2133600" cy="365125"/>
          </a:xfrm>
        </p:spPr>
        <p:txBody>
          <a:bodyPr/>
          <a:lstStyle/>
          <a:p>
            <a:pPr>
              <a:defRPr/>
            </a:pPr>
            <a:fld id="{FCB04E6E-FF12-48C6-B823-6C1CA6AF23C6}" type="slidenum">
              <a:rPr lang="en-US" sz="2000" smtClean="0">
                <a:solidFill>
                  <a:schemeClr val="bg1"/>
                </a:solidFill>
                <a:latin typeface="+mj-lt"/>
              </a:rPr>
              <a:pPr>
                <a:defRPr/>
              </a:pPr>
              <a:t>5</a:t>
            </a:fld>
            <a:endParaRPr lang="en-US" dirty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8" name="Espace réservé du contenu 3" descr="1. Cycle carbon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85786" y="1285860"/>
            <a:ext cx="7824528" cy="4788370"/>
          </a:xfrm>
          <a:prstGeom prst="rect">
            <a:avLst/>
          </a:prstGeom>
          <a:effectLst>
            <a:softEdge rad="112500"/>
          </a:effectLst>
        </p:spPr>
      </p:pic>
      <p:sp>
        <p:nvSpPr>
          <p:cNvPr id="9" name="Rectangle 8"/>
          <p:cNvSpPr/>
          <p:nvPr/>
        </p:nvSpPr>
        <p:spPr>
          <a:xfrm>
            <a:off x="6876256" y="6520795"/>
            <a:ext cx="2015716" cy="2205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1000"/>
              </a:lnSpc>
            </a:pPr>
            <a:r>
              <a:rPr lang="en-US" sz="1400" i="1" dirty="0" smtClean="0">
                <a:latin typeface="+mn-lt"/>
              </a:rPr>
              <a:t>IPCC  AR4, WG1 Chap. </a:t>
            </a:r>
            <a:r>
              <a:rPr lang="en-US" sz="1400" i="1" dirty="0" smtClean="0">
                <a:latin typeface="+mn-lt"/>
              </a:rPr>
              <a:t>7</a:t>
            </a:r>
            <a:endParaRPr lang="en-US" dirty="0" smtClean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oneTexte 6"/>
          <p:cNvSpPr txBox="1"/>
          <p:nvPr/>
        </p:nvSpPr>
        <p:spPr>
          <a:xfrm>
            <a:off x="0" y="332656"/>
            <a:ext cx="9144000" cy="400110"/>
          </a:xfrm>
          <a:prstGeom prst="rect">
            <a:avLst/>
          </a:prstGeom>
          <a:solidFill>
            <a:schemeClr val="accent3"/>
          </a:solidFill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chemeClr val="bg1"/>
                </a:solidFill>
                <a:latin typeface="+mj-lt"/>
              </a:rPr>
              <a:t>A preindustrial steady-state disturbed by anthropogenic activities</a:t>
            </a:r>
            <a:endParaRPr lang="en-US" sz="2000" dirty="0" smtClean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8" name="ZoneTexte 17"/>
          <p:cNvSpPr txBox="1"/>
          <p:nvPr/>
        </p:nvSpPr>
        <p:spPr>
          <a:xfrm>
            <a:off x="0" y="-1"/>
            <a:ext cx="9144000" cy="360000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chemeClr val="bg1"/>
                </a:solidFill>
                <a:latin typeface="+mj-lt"/>
              </a:rPr>
              <a:t>2. Causality of the carbon-cycle</a:t>
            </a:r>
            <a:endParaRPr lang="en-US" sz="24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>
          <a:xfrm>
            <a:off x="7010400" y="0"/>
            <a:ext cx="2133600" cy="365125"/>
          </a:xfrm>
        </p:spPr>
        <p:txBody>
          <a:bodyPr/>
          <a:lstStyle/>
          <a:p>
            <a:pPr>
              <a:defRPr/>
            </a:pPr>
            <a:fld id="{FCB04E6E-FF12-48C6-B823-6C1CA6AF23C6}" type="slidenum">
              <a:rPr lang="en-US" sz="2000" smtClean="0">
                <a:solidFill>
                  <a:schemeClr val="bg1"/>
                </a:solidFill>
                <a:latin typeface="+mj-lt"/>
              </a:rPr>
              <a:pPr>
                <a:defRPr/>
              </a:pPr>
              <a:t>6</a:t>
            </a:fld>
            <a:endParaRPr lang="en-US" dirty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9" name="Espace réservé du contenu 3" descr="1. Cycle carbon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85786" y="1285860"/>
            <a:ext cx="7824528" cy="478837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" name="Rectangle 9"/>
          <p:cNvSpPr/>
          <p:nvPr/>
        </p:nvSpPr>
        <p:spPr>
          <a:xfrm>
            <a:off x="6876256" y="6520795"/>
            <a:ext cx="2015716" cy="2205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1000"/>
              </a:lnSpc>
            </a:pPr>
            <a:r>
              <a:rPr lang="en-US" sz="1400" i="1" dirty="0" smtClean="0">
                <a:latin typeface="+mn-lt"/>
              </a:rPr>
              <a:t>IPCC  AR4, WG1 Chap. </a:t>
            </a:r>
            <a:r>
              <a:rPr lang="en-US" sz="1400" i="1" dirty="0" smtClean="0">
                <a:latin typeface="+mn-lt"/>
              </a:rPr>
              <a:t>7</a:t>
            </a:r>
            <a:endParaRPr lang="en-US" dirty="0" smtClean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oneTexte 6"/>
          <p:cNvSpPr txBox="1"/>
          <p:nvPr/>
        </p:nvSpPr>
        <p:spPr>
          <a:xfrm>
            <a:off x="0" y="332656"/>
            <a:ext cx="9144000" cy="400110"/>
          </a:xfrm>
          <a:prstGeom prst="rect">
            <a:avLst/>
          </a:prstGeom>
          <a:solidFill>
            <a:schemeClr val="accent3"/>
          </a:solidFill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chemeClr val="bg1"/>
                </a:solidFill>
                <a:latin typeface="+mj-lt"/>
              </a:rPr>
              <a:t>Global anthropogenic carbon equation</a:t>
            </a:r>
            <a:endParaRPr lang="en-US" sz="2000" dirty="0" smtClean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8" name="ZoneTexte 17"/>
          <p:cNvSpPr txBox="1"/>
          <p:nvPr/>
        </p:nvSpPr>
        <p:spPr>
          <a:xfrm>
            <a:off x="0" y="-1"/>
            <a:ext cx="9144000" cy="360000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chemeClr val="bg1"/>
                </a:solidFill>
                <a:latin typeface="+mj-lt"/>
              </a:rPr>
              <a:t>2. Causality of the carbon-cycle</a:t>
            </a:r>
            <a:endParaRPr lang="en-US" sz="24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>
          <a:xfrm>
            <a:off x="7010400" y="0"/>
            <a:ext cx="2133600" cy="365125"/>
          </a:xfrm>
        </p:spPr>
        <p:txBody>
          <a:bodyPr/>
          <a:lstStyle/>
          <a:p>
            <a:pPr>
              <a:defRPr/>
            </a:pPr>
            <a:fld id="{FCB04E6E-FF12-48C6-B823-6C1CA6AF23C6}" type="slidenum">
              <a:rPr lang="en-US" sz="2000" smtClean="0">
                <a:solidFill>
                  <a:schemeClr val="bg1"/>
                </a:solidFill>
                <a:latin typeface="+mj-lt"/>
              </a:rPr>
              <a:pPr>
                <a:defRPr/>
              </a:pPr>
              <a:t>7</a:t>
            </a:fld>
            <a:endParaRPr lang="en-US" dirty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6" name="Picture 5"/>
          <p:cNvPicPr preferRelativeResize="0"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7584" y="1988840"/>
            <a:ext cx="2160000" cy="1440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Image 7" descr="P. Biosphere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572264" y="4797312"/>
            <a:ext cx="2160000" cy="1440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Image 8" descr="P. Ocean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572264" y="3213136"/>
            <a:ext cx="2160000" cy="1440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" name="ZoneTexte 9"/>
          <p:cNvSpPr txBox="1"/>
          <p:nvPr/>
        </p:nvSpPr>
        <p:spPr>
          <a:xfrm>
            <a:off x="5000628" y="3297758"/>
            <a:ext cx="1643074" cy="92333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r"/>
            <a:r>
              <a:rPr lang="fr-FR" sz="1600" dirty="0" smtClean="0"/>
              <a:t>2.6 </a:t>
            </a:r>
            <a:r>
              <a:rPr lang="fr-FR" sz="1600" dirty="0" smtClean="0"/>
              <a:t>± </a:t>
            </a:r>
            <a:r>
              <a:rPr lang="fr-FR" sz="1600" dirty="0" smtClean="0"/>
              <a:t>0.5 </a:t>
            </a:r>
            <a:r>
              <a:rPr lang="fr-FR" sz="1600" dirty="0" err="1" smtClean="0"/>
              <a:t>GtC</a:t>
            </a:r>
            <a:r>
              <a:rPr lang="fr-FR" sz="1600" dirty="0" smtClean="0"/>
              <a:t>/</a:t>
            </a:r>
            <a:r>
              <a:rPr lang="fr-FR" sz="1600" dirty="0" err="1" smtClean="0"/>
              <a:t>yr</a:t>
            </a:r>
            <a:endParaRPr lang="fr-FR" sz="1600" dirty="0" smtClean="0"/>
          </a:p>
          <a:p>
            <a:pPr algn="r"/>
            <a:r>
              <a:rPr lang="fr-FR" b="1" dirty="0" err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Ocean</a:t>
            </a:r>
            <a:endParaRPr lang="fr-FR" b="1" dirty="0" smtClean="0">
              <a:solidFill>
                <a:schemeClr val="accent6">
                  <a:lumMod val="60000"/>
                  <a:lumOff val="40000"/>
                </a:schemeClr>
              </a:solidFill>
            </a:endParaRPr>
          </a:p>
          <a:p>
            <a:pPr algn="r"/>
            <a:r>
              <a:rPr lang="fr-FR" sz="2000" dirty="0" smtClean="0"/>
              <a:t>27%</a:t>
            </a:r>
            <a:endParaRPr lang="fr-FR" sz="2000" dirty="0"/>
          </a:p>
        </p:txBody>
      </p:sp>
      <p:sp>
        <p:nvSpPr>
          <p:cNvPr id="11" name="ZoneTexte 10"/>
          <p:cNvSpPr txBox="1"/>
          <p:nvPr/>
        </p:nvSpPr>
        <p:spPr>
          <a:xfrm>
            <a:off x="5000628" y="4868750"/>
            <a:ext cx="1643074" cy="92333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r"/>
            <a:r>
              <a:rPr lang="fr-FR" sz="1600" dirty="0" smtClean="0"/>
              <a:t>2,6 ± </a:t>
            </a:r>
            <a:r>
              <a:rPr lang="fr-FR" sz="1600" dirty="0" smtClean="0"/>
              <a:t>0.8 </a:t>
            </a:r>
            <a:r>
              <a:rPr lang="fr-FR" sz="1600" dirty="0" err="1" smtClean="0"/>
              <a:t>GtC</a:t>
            </a:r>
            <a:r>
              <a:rPr lang="fr-FR" sz="1600" dirty="0" smtClean="0"/>
              <a:t>/</a:t>
            </a:r>
            <a:r>
              <a:rPr lang="fr-FR" sz="1600" dirty="0" err="1" smtClean="0"/>
              <a:t>yr</a:t>
            </a:r>
            <a:endParaRPr lang="fr-FR" sz="1600" dirty="0" smtClean="0"/>
          </a:p>
          <a:p>
            <a:pPr algn="r"/>
            <a:r>
              <a:rPr lang="fr-FR" sz="1200" dirty="0" smtClean="0"/>
              <a:t>(</a:t>
            </a:r>
            <a:r>
              <a:rPr lang="fr-FR" sz="1200" dirty="0" err="1" smtClean="0"/>
              <a:t>residue</a:t>
            </a:r>
            <a:r>
              <a:rPr lang="fr-FR" sz="1200" dirty="0" smtClean="0"/>
              <a:t>) </a:t>
            </a:r>
            <a:r>
              <a:rPr lang="fr-FR" b="1" dirty="0" smtClean="0">
                <a:solidFill>
                  <a:schemeClr val="accent4"/>
                </a:solidFill>
              </a:rPr>
              <a:t>Land</a:t>
            </a:r>
            <a:endParaRPr lang="fr-FR" b="1" dirty="0" smtClean="0">
              <a:solidFill>
                <a:schemeClr val="accent4"/>
              </a:solidFill>
            </a:endParaRPr>
          </a:p>
          <a:p>
            <a:pPr algn="r"/>
            <a:r>
              <a:rPr lang="fr-FR" sz="2000" dirty="0" smtClean="0"/>
              <a:t>27</a:t>
            </a:r>
            <a:r>
              <a:rPr lang="fr-FR" sz="2000" dirty="0" smtClean="0"/>
              <a:t>%</a:t>
            </a:r>
          </a:p>
        </p:txBody>
      </p:sp>
      <p:sp>
        <p:nvSpPr>
          <p:cNvPr id="12" name="ZoneTexte 11"/>
          <p:cNvSpPr txBox="1"/>
          <p:nvPr/>
        </p:nvSpPr>
        <p:spPr>
          <a:xfrm>
            <a:off x="5000628" y="1628390"/>
            <a:ext cx="1643074" cy="92333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r"/>
            <a:r>
              <a:rPr lang="fr-FR" sz="1600" dirty="0" smtClean="0"/>
              <a:t>4.3 </a:t>
            </a:r>
            <a:r>
              <a:rPr lang="fr-FR" sz="1600" dirty="0" smtClean="0"/>
              <a:t>± 0.1 </a:t>
            </a:r>
            <a:r>
              <a:rPr lang="fr-FR" sz="1600" dirty="0" err="1" smtClean="0"/>
              <a:t>GtC</a:t>
            </a:r>
            <a:r>
              <a:rPr lang="fr-FR" sz="1600" dirty="0" smtClean="0"/>
              <a:t>/</a:t>
            </a:r>
            <a:r>
              <a:rPr lang="fr-FR" sz="1600" dirty="0" err="1" smtClean="0"/>
              <a:t>yr</a:t>
            </a:r>
            <a:endParaRPr lang="fr-FR" sz="1600" dirty="0" smtClean="0"/>
          </a:p>
          <a:p>
            <a:pPr algn="r"/>
            <a:r>
              <a:rPr lang="fr-FR" b="1" dirty="0" err="1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Atmosphere</a:t>
            </a:r>
            <a:endParaRPr lang="fr-FR" b="1" dirty="0" smtClean="0">
              <a:solidFill>
                <a:schemeClr val="accent2">
                  <a:lumMod val="60000"/>
                  <a:lumOff val="40000"/>
                </a:schemeClr>
              </a:solidFill>
            </a:endParaRPr>
          </a:p>
          <a:p>
            <a:pPr algn="r"/>
            <a:r>
              <a:rPr lang="fr-FR" sz="2000" dirty="0" smtClean="0"/>
              <a:t>45%</a:t>
            </a:r>
            <a:endParaRPr lang="fr-FR" sz="2000" dirty="0"/>
          </a:p>
        </p:txBody>
      </p:sp>
      <p:sp>
        <p:nvSpPr>
          <p:cNvPr id="13" name="ZoneTexte 12"/>
          <p:cNvSpPr txBox="1"/>
          <p:nvPr/>
        </p:nvSpPr>
        <p:spPr>
          <a:xfrm>
            <a:off x="785786" y="1285860"/>
            <a:ext cx="21431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dirty="0" smtClean="0"/>
              <a:t>0.8</a:t>
            </a:r>
            <a:r>
              <a:rPr lang="fr-FR" sz="1600" dirty="0" smtClean="0"/>
              <a:t> </a:t>
            </a:r>
            <a:r>
              <a:rPr lang="fr-FR" sz="1600" dirty="0" smtClean="0"/>
              <a:t>± </a:t>
            </a:r>
            <a:r>
              <a:rPr lang="fr-FR" sz="1600" dirty="0" smtClean="0"/>
              <a:t>0.5 </a:t>
            </a:r>
            <a:r>
              <a:rPr lang="fr-FR" sz="1600" dirty="0" err="1" smtClean="0"/>
              <a:t>GtC</a:t>
            </a:r>
            <a:r>
              <a:rPr lang="fr-FR" sz="1600" dirty="0" smtClean="0"/>
              <a:t>/</a:t>
            </a:r>
            <a:r>
              <a:rPr lang="fr-FR" sz="1600" dirty="0" err="1" smtClean="0"/>
              <a:t>yr</a:t>
            </a:r>
            <a:endParaRPr lang="fr-FR" sz="1600" dirty="0" smtClean="0"/>
          </a:p>
          <a:p>
            <a:r>
              <a:rPr lang="fr-FR" sz="1600" b="1" dirty="0" smtClean="0">
                <a:solidFill>
                  <a:schemeClr val="accent3">
                    <a:lumMod val="75000"/>
                  </a:schemeClr>
                </a:solidFill>
              </a:rPr>
              <a:t>Land-Use Change</a:t>
            </a:r>
          </a:p>
        </p:txBody>
      </p:sp>
      <p:sp>
        <p:nvSpPr>
          <p:cNvPr id="14" name="ZoneTexte 13"/>
          <p:cNvSpPr txBox="1"/>
          <p:nvPr/>
        </p:nvSpPr>
        <p:spPr>
          <a:xfrm>
            <a:off x="785786" y="3786190"/>
            <a:ext cx="21431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dirty="0" smtClean="0"/>
              <a:t>8.6</a:t>
            </a:r>
            <a:r>
              <a:rPr lang="fr-FR" sz="1600" dirty="0" smtClean="0"/>
              <a:t> </a:t>
            </a:r>
            <a:r>
              <a:rPr lang="fr-FR" sz="1600" dirty="0" smtClean="0"/>
              <a:t>± </a:t>
            </a:r>
            <a:r>
              <a:rPr lang="fr-FR" sz="1600" dirty="0" smtClean="0"/>
              <a:t>0.4 </a:t>
            </a:r>
            <a:r>
              <a:rPr lang="fr-FR" sz="1600" dirty="0" err="1" smtClean="0"/>
              <a:t>GtC</a:t>
            </a:r>
            <a:r>
              <a:rPr lang="fr-FR" sz="1600" dirty="0" smtClean="0"/>
              <a:t>/</a:t>
            </a:r>
            <a:r>
              <a:rPr lang="fr-FR" sz="1600" dirty="0" err="1" smtClean="0"/>
              <a:t>yr</a:t>
            </a:r>
            <a:endParaRPr lang="fr-FR" sz="1600" dirty="0" smtClean="0"/>
          </a:p>
          <a:p>
            <a:r>
              <a:rPr lang="fr-FR" sz="1600" b="1" dirty="0" err="1" smtClean="0">
                <a:solidFill>
                  <a:schemeClr val="bg1">
                    <a:lumMod val="50000"/>
                  </a:schemeClr>
                </a:solidFill>
              </a:rPr>
              <a:t>Fossil</a:t>
            </a:r>
            <a:r>
              <a:rPr lang="fr-FR" sz="1600" b="1" dirty="0" smtClean="0">
                <a:solidFill>
                  <a:schemeClr val="bg1">
                    <a:lumMod val="50000"/>
                  </a:schemeClr>
                </a:solidFill>
              </a:rPr>
              <a:t> Fuels</a:t>
            </a:r>
          </a:p>
        </p:txBody>
      </p:sp>
      <p:sp>
        <p:nvSpPr>
          <p:cNvPr id="15" name="ZoneTexte 14"/>
          <p:cNvSpPr txBox="1"/>
          <p:nvPr/>
        </p:nvSpPr>
        <p:spPr>
          <a:xfrm>
            <a:off x="1071538" y="3286124"/>
            <a:ext cx="15716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200" b="1" dirty="0" smtClean="0"/>
              <a:t>+</a:t>
            </a:r>
            <a:endParaRPr lang="fr-FR" sz="3200" b="1" dirty="0"/>
          </a:p>
        </p:txBody>
      </p:sp>
      <p:cxnSp>
        <p:nvCxnSpPr>
          <p:cNvPr id="16" name="Connecteur droit avec flèche 15"/>
          <p:cNvCxnSpPr>
            <a:endCxn id="12" idx="1"/>
          </p:cNvCxnSpPr>
          <p:nvPr/>
        </p:nvCxnSpPr>
        <p:spPr>
          <a:xfrm flipV="1">
            <a:off x="3023828" y="2090055"/>
            <a:ext cx="1976800" cy="1338945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7" name="Connecteur droit avec flèche 16"/>
          <p:cNvCxnSpPr>
            <a:endCxn id="11" idx="1"/>
          </p:cNvCxnSpPr>
          <p:nvPr/>
        </p:nvCxnSpPr>
        <p:spPr>
          <a:xfrm>
            <a:off x="3023828" y="4077072"/>
            <a:ext cx="1976800" cy="1253343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9" name="Connecteur droit avec flèche 18"/>
          <p:cNvCxnSpPr>
            <a:endCxn id="10" idx="1"/>
          </p:cNvCxnSpPr>
          <p:nvPr/>
        </p:nvCxnSpPr>
        <p:spPr>
          <a:xfrm flipV="1">
            <a:off x="3023828" y="3759423"/>
            <a:ext cx="1976800" cy="6957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20" name="Picture 4"/>
          <p:cNvPicPr preferRelativeResize="0">
            <a:picLocks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27584" y="4437112"/>
            <a:ext cx="2160000" cy="1440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1" name="Picture 8"/>
          <p:cNvPicPr preferRelativeResize="0">
            <a:picLocks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572264" y="1556952"/>
            <a:ext cx="2160000" cy="1440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  <p:bldP spid="13" grpId="0"/>
      <p:bldP spid="14" grpId="0"/>
      <p:bldP spid="1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oneTexte 6"/>
          <p:cNvSpPr txBox="1"/>
          <p:nvPr/>
        </p:nvSpPr>
        <p:spPr>
          <a:xfrm>
            <a:off x="0" y="332656"/>
            <a:ext cx="9144000" cy="400110"/>
          </a:xfrm>
          <a:prstGeom prst="rect">
            <a:avLst/>
          </a:prstGeom>
          <a:solidFill>
            <a:schemeClr val="accent3"/>
          </a:solidFill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chemeClr val="bg1"/>
                </a:solidFill>
                <a:latin typeface="+mj-lt"/>
              </a:rPr>
              <a:t>First order causality</a:t>
            </a:r>
            <a:endParaRPr lang="en-US" sz="2000" dirty="0" smtClean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8" name="ZoneTexte 17"/>
          <p:cNvSpPr txBox="1"/>
          <p:nvPr/>
        </p:nvSpPr>
        <p:spPr>
          <a:xfrm>
            <a:off x="0" y="-1"/>
            <a:ext cx="9144000" cy="360000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chemeClr val="bg1"/>
                </a:solidFill>
                <a:latin typeface="+mj-lt"/>
              </a:rPr>
              <a:t>2. Causality of the carbon-cycle</a:t>
            </a:r>
            <a:endParaRPr lang="en-US" sz="24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>
          <a:xfrm>
            <a:off x="7010400" y="0"/>
            <a:ext cx="2133600" cy="365125"/>
          </a:xfrm>
        </p:spPr>
        <p:txBody>
          <a:bodyPr/>
          <a:lstStyle/>
          <a:p>
            <a:pPr>
              <a:defRPr/>
            </a:pPr>
            <a:fld id="{FCB04E6E-FF12-48C6-B823-6C1CA6AF23C6}" type="slidenum">
              <a:rPr lang="en-US" sz="2000" smtClean="0">
                <a:solidFill>
                  <a:schemeClr val="bg1"/>
                </a:solidFill>
                <a:latin typeface="+mj-lt"/>
              </a:rPr>
              <a:pPr>
                <a:defRPr/>
              </a:pPr>
              <a:t>8</a:t>
            </a:fld>
            <a:endParaRPr lang="en-US" dirty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22" name="Image 21" descr="20081024140006_champs_nuages.jpg"/>
          <p:cNvPicPr>
            <a:picLocks noChangeAspect="1"/>
          </p:cNvPicPr>
          <p:nvPr/>
        </p:nvPicPr>
        <p:blipFill>
          <a:blip r:embed="rId3" cstate="print"/>
          <a:srcRect l="2360" t="18137" b="53960"/>
          <a:stretch>
            <a:fillRect/>
          </a:stretch>
        </p:blipFill>
        <p:spPr>
          <a:xfrm>
            <a:off x="251520" y="1844824"/>
            <a:ext cx="7358114" cy="1296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3" name="Image 22" descr="mer-vagues.jpg"/>
          <p:cNvPicPr>
            <a:picLocks noChangeAspect="1"/>
          </p:cNvPicPr>
          <p:nvPr/>
        </p:nvPicPr>
        <p:blipFill>
          <a:blip r:embed="rId4" cstate="print"/>
          <a:srcRect l="7408"/>
          <a:stretch>
            <a:fillRect/>
          </a:stretch>
        </p:blipFill>
        <p:spPr>
          <a:xfrm>
            <a:off x="5966560" y="5059534"/>
            <a:ext cx="1620000" cy="12958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4" name="Image 23" descr="poumon.jpg"/>
          <p:cNvPicPr>
            <a:picLocks noChangeAspect="1"/>
          </p:cNvPicPr>
          <p:nvPr/>
        </p:nvPicPr>
        <p:blipFill>
          <a:blip r:embed="rId5" cstate="print"/>
          <a:srcRect l="3500" r="8989"/>
          <a:stretch>
            <a:fillRect/>
          </a:stretch>
        </p:blipFill>
        <p:spPr>
          <a:xfrm>
            <a:off x="4252048" y="5059534"/>
            <a:ext cx="1620000" cy="12958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cxnSp>
        <p:nvCxnSpPr>
          <p:cNvPr id="25" name="Connecteur droit avec flèche 24"/>
          <p:cNvCxnSpPr/>
          <p:nvPr/>
        </p:nvCxnSpPr>
        <p:spPr>
          <a:xfrm rot="5400000">
            <a:off x="3645619" y="4095121"/>
            <a:ext cx="1642280" cy="794"/>
          </a:xfrm>
          <a:prstGeom prst="straightConnector1">
            <a:avLst/>
          </a:prstGeom>
          <a:ln w="76200">
            <a:solidFill>
              <a:schemeClr val="tx1"/>
            </a:solidFill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6" name="Connecteur droit avec flèche 25"/>
          <p:cNvCxnSpPr/>
          <p:nvPr/>
        </p:nvCxnSpPr>
        <p:spPr>
          <a:xfrm rot="5400000" flipH="1" flipV="1">
            <a:off x="3859139" y="4095121"/>
            <a:ext cx="1643074" cy="1588"/>
          </a:xfrm>
          <a:prstGeom prst="straightConnector1">
            <a:avLst/>
          </a:prstGeom>
          <a:ln w="76200">
            <a:solidFill>
              <a:schemeClr val="tx1"/>
            </a:solidFill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7" name="Connecteur droit avec flèche 26"/>
          <p:cNvCxnSpPr/>
          <p:nvPr/>
        </p:nvCxnSpPr>
        <p:spPr>
          <a:xfrm rot="5400000">
            <a:off x="5289487" y="4094327"/>
            <a:ext cx="1642280" cy="794"/>
          </a:xfrm>
          <a:prstGeom prst="straightConnector1">
            <a:avLst/>
          </a:prstGeom>
          <a:ln w="76200">
            <a:solidFill>
              <a:schemeClr val="tx1"/>
            </a:solidFill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8" name="Connecteur droit avec flèche 27"/>
          <p:cNvCxnSpPr/>
          <p:nvPr/>
        </p:nvCxnSpPr>
        <p:spPr>
          <a:xfrm rot="5400000" flipH="1" flipV="1">
            <a:off x="5503007" y="4094327"/>
            <a:ext cx="1643074" cy="1588"/>
          </a:xfrm>
          <a:prstGeom prst="straightConnector1">
            <a:avLst/>
          </a:prstGeom>
          <a:ln w="76200">
            <a:solidFill>
              <a:schemeClr val="tx1"/>
            </a:solidFill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29" name="Image 28" descr="une-petition-pour-reclamer-l-engagement-des-entreprises-contre-la-deforestation-liee-au-soja-et-a-l-huile-de-palme_reference.jpg"/>
          <p:cNvPicPr>
            <a:picLocks noChangeAspect="1"/>
          </p:cNvPicPr>
          <p:nvPr/>
        </p:nvPicPr>
        <p:blipFill>
          <a:blip r:embed="rId6" cstate="print"/>
          <a:srcRect l="3217" r="16357"/>
          <a:stretch>
            <a:fillRect/>
          </a:stretch>
        </p:blipFill>
        <p:spPr>
          <a:xfrm>
            <a:off x="1966032" y="5059534"/>
            <a:ext cx="1620000" cy="12958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2" name="Picture 2"/>
          <p:cNvPicPr>
            <a:picLocks noChangeAspect="1" noChangeArrowheads="1"/>
          </p:cNvPicPr>
          <p:nvPr/>
        </p:nvPicPr>
        <p:blipFill>
          <a:blip r:embed="rId7" cstate="print"/>
          <a:srcRect l="6615" r="4088"/>
          <a:stretch>
            <a:fillRect/>
          </a:stretch>
        </p:blipFill>
        <p:spPr bwMode="auto">
          <a:xfrm>
            <a:off x="251520" y="5059534"/>
            <a:ext cx="1620000" cy="1296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cxnSp>
        <p:nvCxnSpPr>
          <p:cNvPr id="43" name="Connecteur droit avec flèche 42"/>
          <p:cNvCxnSpPr/>
          <p:nvPr/>
        </p:nvCxnSpPr>
        <p:spPr>
          <a:xfrm rot="5400000" flipH="1" flipV="1">
            <a:off x="186861" y="4115937"/>
            <a:ext cx="1643074" cy="1588"/>
          </a:xfrm>
          <a:prstGeom prst="straightConnector1">
            <a:avLst/>
          </a:prstGeom>
          <a:ln w="28575">
            <a:solidFill>
              <a:schemeClr val="accent3"/>
            </a:solidFill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4" name="Connecteur droit avec flèche 43"/>
          <p:cNvCxnSpPr/>
          <p:nvPr/>
        </p:nvCxnSpPr>
        <p:spPr>
          <a:xfrm>
            <a:off x="5004048" y="3295194"/>
            <a:ext cx="0" cy="1641600"/>
          </a:xfrm>
          <a:prstGeom prst="straightConnector1">
            <a:avLst/>
          </a:prstGeom>
          <a:ln w="28575">
            <a:solidFill>
              <a:schemeClr val="accent3"/>
            </a:solidFill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6" name="Connecteur droit avec flèche 45"/>
          <p:cNvCxnSpPr/>
          <p:nvPr/>
        </p:nvCxnSpPr>
        <p:spPr>
          <a:xfrm>
            <a:off x="6624228" y="3295194"/>
            <a:ext cx="0" cy="1641600"/>
          </a:xfrm>
          <a:prstGeom prst="straightConnector1">
            <a:avLst/>
          </a:prstGeom>
          <a:ln w="28575">
            <a:solidFill>
              <a:schemeClr val="accent3"/>
            </a:solidFill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7" name="Connecteur droit avec flèche 46"/>
          <p:cNvCxnSpPr/>
          <p:nvPr/>
        </p:nvCxnSpPr>
        <p:spPr>
          <a:xfrm rot="5400000" flipH="1" flipV="1">
            <a:off x="1913465" y="4105727"/>
            <a:ext cx="1643074" cy="1588"/>
          </a:xfrm>
          <a:prstGeom prst="straightConnector1">
            <a:avLst/>
          </a:prstGeom>
          <a:ln w="28575">
            <a:solidFill>
              <a:schemeClr val="accent3"/>
            </a:solidFill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8" name="Connecteur droit avec flèche 47"/>
          <p:cNvCxnSpPr>
            <a:stCxn id="29" idx="3"/>
            <a:endCxn id="24" idx="1"/>
          </p:cNvCxnSpPr>
          <p:nvPr/>
        </p:nvCxnSpPr>
        <p:spPr>
          <a:xfrm>
            <a:off x="3586032" y="5707462"/>
            <a:ext cx="666016" cy="0"/>
          </a:xfrm>
          <a:prstGeom prst="straightConnector1">
            <a:avLst/>
          </a:prstGeom>
          <a:ln w="28575">
            <a:solidFill>
              <a:schemeClr val="accent3"/>
            </a:solidFill>
            <a:prstDash val="sysDash"/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51" name="Connecteur droit avec flèche 50"/>
          <p:cNvCxnSpPr/>
          <p:nvPr/>
        </p:nvCxnSpPr>
        <p:spPr>
          <a:xfrm flipH="1" flipV="1">
            <a:off x="5184068" y="3789040"/>
            <a:ext cx="0" cy="666000"/>
          </a:xfrm>
          <a:prstGeom prst="straightConnector1">
            <a:avLst/>
          </a:prstGeom>
          <a:ln w="28575">
            <a:solidFill>
              <a:schemeClr val="accent3"/>
            </a:solidFill>
            <a:prstDash val="solid"/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oneTexte 6"/>
          <p:cNvSpPr txBox="1"/>
          <p:nvPr/>
        </p:nvSpPr>
        <p:spPr>
          <a:xfrm>
            <a:off x="0" y="332656"/>
            <a:ext cx="9144000" cy="400110"/>
          </a:xfrm>
          <a:prstGeom prst="rect">
            <a:avLst/>
          </a:prstGeom>
          <a:solidFill>
            <a:schemeClr val="accent3"/>
          </a:solidFill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chemeClr val="bg1"/>
                </a:solidFill>
                <a:latin typeface="+mj-lt"/>
              </a:rPr>
              <a:t>Second order causality</a:t>
            </a:r>
            <a:endParaRPr lang="en-US" sz="2000" dirty="0" smtClean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8" name="ZoneTexte 17"/>
          <p:cNvSpPr txBox="1"/>
          <p:nvPr/>
        </p:nvSpPr>
        <p:spPr>
          <a:xfrm>
            <a:off x="0" y="-1"/>
            <a:ext cx="9144000" cy="360000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chemeClr val="bg1"/>
                </a:solidFill>
                <a:latin typeface="+mj-lt"/>
              </a:rPr>
              <a:t>2. Causality of the carbon-cycle</a:t>
            </a:r>
            <a:endParaRPr lang="en-US" sz="24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>
          <a:xfrm>
            <a:off x="7010400" y="0"/>
            <a:ext cx="2133600" cy="365125"/>
          </a:xfrm>
        </p:spPr>
        <p:txBody>
          <a:bodyPr/>
          <a:lstStyle/>
          <a:p>
            <a:pPr>
              <a:defRPr/>
            </a:pPr>
            <a:fld id="{FCB04E6E-FF12-48C6-B823-6C1CA6AF23C6}" type="slidenum">
              <a:rPr lang="en-US" sz="2000" smtClean="0">
                <a:solidFill>
                  <a:schemeClr val="bg1"/>
                </a:solidFill>
                <a:latin typeface="+mj-lt"/>
              </a:rPr>
              <a:pPr>
                <a:defRPr/>
              </a:pPr>
              <a:t>9</a:t>
            </a:fld>
            <a:endParaRPr lang="en-US" dirty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22" name="Image 21" descr="20081024140006_champs_nuages.jpg"/>
          <p:cNvPicPr>
            <a:picLocks noChangeAspect="1"/>
          </p:cNvPicPr>
          <p:nvPr/>
        </p:nvPicPr>
        <p:blipFill>
          <a:blip r:embed="rId3" cstate="print"/>
          <a:srcRect l="2360" t="18137" b="53960"/>
          <a:stretch>
            <a:fillRect/>
          </a:stretch>
        </p:blipFill>
        <p:spPr>
          <a:xfrm>
            <a:off x="251520" y="1844824"/>
            <a:ext cx="7358114" cy="1296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3" name="Image 22" descr="mer-vagues.jpg"/>
          <p:cNvPicPr>
            <a:picLocks noChangeAspect="1"/>
          </p:cNvPicPr>
          <p:nvPr/>
        </p:nvPicPr>
        <p:blipFill>
          <a:blip r:embed="rId4" cstate="print"/>
          <a:srcRect l="7408"/>
          <a:stretch>
            <a:fillRect/>
          </a:stretch>
        </p:blipFill>
        <p:spPr>
          <a:xfrm>
            <a:off x="5966560" y="5059534"/>
            <a:ext cx="1620000" cy="12958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4" name="Image 23" descr="poumon.jpg"/>
          <p:cNvPicPr>
            <a:picLocks noChangeAspect="1"/>
          </p:cNvPicPr>
          <p:nvPr/>
        </p:nvPicPr>
        <p:blipFill>
          <a:blip r:embed="rId5" cstate="print"/>
          <a:srcRect l="3500" r="8989"/>
          <a:stretch>
            <a:fillRect/>
          </a:stretch>
        </p:blipFill>
        <p:spPr>
          <a:xfrm>
            <a:off x="4252048" y="5059534"/>
            <a:ext cx="1620000" cy="12958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cxnSp>
        <p:nvCxnSpPr>
          <p:cNvPr id="25" name="Connecteur droit avec flèche 24"/>
          <p:cNvCxnSpPr/>
          <p:nvPr/>
        </p:nvCxnSpPr>
        <p:spPr>
          <a:xfrm rot="5400000">
            <a:off x="3645619" y="4095121"/>
            <a:ext cx="1642280" cy="794"/>
          </a:xfrm>
          <a:prstGeom prst="straightConnector1">
            <a:avLst/>
          </a:prstGeom>
          <a:ln w="76200">
            <a:solidFill>
              <a:schemeClr val="tx1"/>
            </a:solidFill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6" name="Connecteur droit avec flèche 25"/>
          <p:cNvCxnSpPr/>
          <p:nvPr/>
        </p:nvCxnSpPr>
        <p:spPr>
          <a:xfrm rot="5400000" flipH="1" flipV="1">
            <a:off x="3859139" y="4095121"/>
            <a:ext cx="1643074" cy="1588"/>
          </a:xfrm>
          <a:prstGeom prst="straightConnector1">
            <a:avLst/>
          </a:prstGeom>
          <a:ln w="76200">
            <a:solidFill>
              <a:schemeClr val="tx1"/>
            </a:solidFill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7" name="Connecteur droit avec flèche 26"/>
          <p:cNvCxnSpPr/>
          <p:nvPr/>
        </p:nvCxnSpPr>
        <p:spPr>
          <a:xfrm rot="5400000">
            <a:off x="5289487" y="4094327"/>
            <a:ext cx="1642280" cy="794"/>
          </a:xfrm>
          <a:prstGeom prst="straightConnector1">
            <a:avLst/>
          </a:prstGeom>
          <a:ln w="76200">
            <a:solidFill>
              <a:schemeClr val="tx1"/>
            </a:solidFill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8" name="Connecteur droit avec flèche 27"/>
          <p:cNvCxnSpPr/>
          <p:nvPr/>
        </p:nvCxnSpPr>
        <p:spPr>
          <a:xfrm rot="5400000" flipH="1" flipV="1">
            <a:off x="5503007" y="4094327"/>
            <a:ext cx="1643074" cy="1588"/>
          </a:xfrm>
          <a:prstGeom prst="straightConnector1">
            <a:avLst/>
          </a:prstGeom>
          <a:ln w="76200">
            <a:solidFill>
              <a:schemeClr val="tx1"/>
            </a:solidFill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29" name="Image 28" descr="une-petition-pour-reclamer-l-engagement-des-entreprises-contre-la-deforestation-liee-au-soja-et-a-l-huile-de-palme_reference.jpg"/>
          <p:cNvPicPr>
            <a:picLocks noChangeAspect="1"/>
          </p:cNvPicPr>
          <p:nvPr/>
        </p:nvPicPr>
        <p:blipFill>
          <a:blip r:embed="rId6" cstate="print"/>
          <a:srcRect l="3217" r="16357"/>
          <a:stretch>
            <a:fillRect/>
          </a:stretch>
        </p:blipFill>
        <p:spPr>
          <a:xfrm>
            <a:off x="1966032" y="5059534"/>
            <a:ext cx="1620000" cy="12958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2" name="Picture 2"/>
          <p:cNvPicPr>
            <a:picLocks noChangeAspect="1" noChangeArrowheads="1"/>
          </p:cNvPicPr>
          <p:nvPr/>
        </p:nvPicPr>
        <p:blipFill>
          <a:blip r:embed="rId7" cstate="print"/>
          <a:srcRect l="6615" r="4088"/>
          <a:stretch>
            <a:fillRect/>
          </a:stretch>
        </p:blipFill>
        <p:spPr bwMode="auto">
          <a:xfrm>
            <a:off x="251520" y="5059534"/>
            <a:ext cx="1620000" cy="1296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cxnSp>
        <p:nvCxnSpPr>
          <p:cNvPr id="43" name="Connecteur droit avec flèche 42"/>
          <p:cNvCxnSpPr/>
          <p:nvPr/>
        </p:nvCxnSpPr>
        <p:spPr>
          <a:xfrm rot="5400000" flipH="1" flipV="1">
            <a:off x="186861" y="4115937"/>
            <a:ext cx="1643074" cy="1588"/>
          </a:xfrm>
          <a:prstGeom prst="straightConnector1">
            <a:avLst/>
          </a:prstGeom>
          <a:ln w="28575">
            <a:solidFill>
              <a:schemeClr val="accent3"/>
            </a:solidFill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4" name="Connecteur droit avec flèche 43"/>
          <p:cNvCxnSpPr/>
          <p:nvPr/>
        </p:nvCxnSpPr>
        <p:spPr>
          <a:xfrm>
            <a:off x="5004048" y="3295194"/>
            <a:ext cx="0" cy="1641600"/>
          </a:xfrm>
          <a:prstGeom prst="straightConnector1">
            <a:avLst/>
          </a:prstGeom>
          <a:ln w="28575">
            <a:solidFill>
              <a:schemeClr val="accent3"/>
            </a:solidFill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6" name="Connecteur droit avec flèche 45"/>
          <p:cNvCxnSpPr/>
          <p:nvPr/>
        </p:nvCxnSpPr>
        <p:spPr>
          <a:xfrm>
            <a:off x="6624228" y="3295194"/>
            <a:ext cx="0" cy="1641600"/>
          </a:xfrm>
          <a:prstGeom prst="straightConnector1">
            <a:avLst/>
          </a:prstGeom>
          <a:ln w="28575">
            <a:solidFill>
              <a:schemeClr val="accent3"/>
            </a:solidFill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7" name="Connecteur droit avec flèche 46"/>
          <p:cNvCxnSpPr/>
          <p:nvPr/>
        </p:nvCxnSpPr>
        <p:spPr>
          <a:xfrm rot="5400000" flipH="1" flipV="1">
            <a:off x="1913465" y="4105727"/>
            <a:ext cx="1643074" cy="1588"/>
          </a:xfrm>
          <a:prstGeom prst="straightConnector1">
            <a:avLst/>
          </a:prstGeom>
          <a:ln w="28575">
            <a:solidFill>
              <a:schemeClr val="accent3"/>
            </a:solidFill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8" name="Connecteur droit avec flèche 47"/>
          <p:cNvCxnSpPr>
            <a:stCxn id="29" idx="3"/>
            <a:endCxn id="24" idx="1"/>
          </p:cNvCxnSpPr>
          <p:nvPr/>
        </p:nvCxnSpPr>
        <p:spPr>
          <a:xfrm>
            <a:off x="3586032" y="5707462"/>
            <a:ext cx="666016" cy="0"/>
          </a:xfrm>
          <a:prstGeom prst="straightConnector1">
            <a:avLst/>
          </a:prstGeom>
          <a:ln w="28575">
            <a:solidFill>
              <a:schemeClr val="accent3"/>
            </a:solidFill>
            <a:prstDash val="sysDash"/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51" name="Connecteur droit avec flèche 50"/>
          <p:cNvCxnSpPr/>
          <p:nvPr/>
        </p:nvCxnSpPr>
        <p:spPr>
          <a:xfrm flipH="1" flipV="1">
            <a:off x="5184068" y="3789040"/>
            <a:ext cx="0" cy="666000"/>
          </a:xfrm>
          <a:prstGeom prst="straightConnector1">
            <a:avLst/>
          </a:prstGeom>
          <a:ln w="28575">
            <a:solidFill>
              <a:schemeClr val="accent3"/>
            </a:solidFill>
            <a:prstDash val="solid"/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55" name="Picture 3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570116" y="3405536"/>
            <a:ext cx="1238021" cy="129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56" name="Connecteur en angle 55"/>
          <p:cNvCxnSpPr/>
          <p:nvPr/>
        </p:nvCxnSpPr>
        <p:spPr>
          <a:xfrm rot="16200000" flipH="1">
            <a:off x="7391521" y="2798313"/>
            <a:ext cx="1143008" cy="500066"/>
          </a:xfrm>
          <a:prstGeom prst="bentConnector3">
            <a:avLst>
              <a:gd name="adj1" fmla="val -793"/>
            </a:avLst>
          </a:prstGeom>
          <a:ln w="28575">
            <a:solidFill>
              <a:schemeClr val="accent3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Connecteur en angle 30"/>
          <p:cNvCxnSpPr>
            <a:stCxn id="55" idx="2"/>
            <a:endCxn id="23" idx="2"/>
          </p:cNvCxnSpPr>
          <p:nvPr/>
        </p:nvCxnSpPr>
        <p:spPr>
          <a:xfrm rot="5400000">
            <a:off x="6655917" y="4822180"/>
            <a:ext cx="1653854" cy="1412567"/>
          </a:xfrm>
          <a:prstGeom prst="bentConnector3">
            <a:avLst>
              <a:gd name="adj1" fmla="val 113822"/>
            </a:avLst>
          </a:prstGeom>
          <a:ln w="28575">
            <a:solidFill>
              <a:schemeClr val="accent3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Connecteur en angle 33"/>
          <p:cNvCxnSpPr>
            <a:stCxn id="55" idx="2"/>
            <a:endCxn id="24" idx="2"/>
          </p:cNvCxnSpPr>
          <p:nvPr/>
        </p:nvCxnSpPr>
        <p:spPr>
          <a:xfrm rot="5400000">
            <a:off x="5798661" y="3964924"/>
            <a:ext cx="1653854" cy="3127079"/>
          </a:xfrm>
          <a:prstGeom prst="bentConnector3">
            <a:avLst>
              <a:gd name="adj1" fmla="val 113822"/>
            </a:avLst>
          </a:prstGeom>
          <a:ln w="28575">
            <a:solidFill>
              <a:schemeClr val="accent3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Connecteur droit avec flèche 36"/>
          <p:cNvCxnSpPr/>
          <p:nvPr/>
        </p:nvCxnSpPr>
        <p:spPr>
          <a:xfrm flipH="1" flipV="1">
            <a:off x="5364088" y="3789040"/>
            <a:ext cx="0" cy="666000"/>
          </a:xfrm>
          <a:prstGeom prst="straightConnector1">
            <a:avLst/>
          </a:prstGeom>
          <a:ln w="28575">
            <a:solidFill>
              <a:schemeClr val="accent3"/>
            </a:solidFill>
            <a:prstDash val="solid"/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8" name="Connecteur droit avec flèche 37"/>
          <p:cNvCxnSpPr/>
          <p:nvPr/>
        </p:nvCxnSpPr>
        <p:spPr>
          <a:xfrm flipH="1" flipV="1">
            <a:off x="6840252" y="3789040"/>
            <a:ext cx="0" cy="666000"/>
          </a:xfrm>
          <a:prstGeom prst="straightConnector1">
            <a:avLst/>
          </a:prstGeom>
          <a:ln w="28575">
            <a:solidFill>
              <a:schemeClr val="accent3"/>
            </a:solidFill>
            <a:prstDash val="solid"/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9" name="Rectangle 38"/>
          <p:cNvSpPr/>
          <p:nvPr/>
        </p:nvSpPr>
        <p:spPr>
          <a:xfrm>
            <a:off x="7668344" y="2096852"/>
            <a:ext cx="64807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 smtClean="0">
                <a:latin typeface="+mn-lt"/>
              </a:rPr>
              <a:t>CO2</a:t>
            </a:r>
            <a:endParaRPr lang="en-US" sz="2000" b="1" dirty="0" smtClean="0">
              <a:latin typeface="+mn-lt"/>
            </a:endParaRPr>
          </a:p>
        </p:txBody>
      </p:sp>
      <p:cxnSp>
        <p:nvCxnSpPr>
          <p:cNvPr id="54" name="Forme 53"/>
          <p:cNvCxnSpPr/>
          <p:nvPr/>
        </p:nvCxnSpPr>
        <p:spPr>
          <a:xfrm rot="16200000" flipH="1">
            <a:off x="6737842" y="2055248"/>
            <a:ext cx="2640758" cy="1355817"/>
          </a:xfrm>
          <a:prstGeom prst="bentConnector4">
            <a:avLst>
              <a:gd name="adj1" fmla="val -568"/>
              <a:gd name="adj2" fmla="val 116861"/>
            </a:avLst>
          </a:prstGeom>
          <a:ln w="28575">
            <a:solidFill>
              <a:schemeClr val="bg1">
                <a:lumMod val="50000"/>
              </a:schemeClr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Rectangle 59"/>
          <p:cNvSpPr/>
          <p:nvPr/>
        </p:nvSpPr>
        <p:spPr>
          <a:xfrm>
            <a:off x="3851920" y="1160748"/>
            <a:ext cx="349238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 smtClean="0">
                <a:latin typeface="+mn-lt"/>
              </a:rPr>
              <a:t>a</a:t>
            </a:r>
            <a:r>
              <a:rPr lang="en-US" sz="2000" b="1" dirty="0" smtClean="0">
                <a:latin typeface="+mn-lt"/>
              </a:rPr>
              <a:t>ll non-CO2 species and effects</a:t>
            </a:r>
            <a:endParaRPr lang="en-US" sz="2000" b="1" dirty="0" smtClean="0">
              <a:latin typeface="+mn-lt"/>
            </a:endParaRPr>
          </a:p>
        </p:txBody>
      </p:sp>
      <p:cxnSp>
        <p:nvCxnSpPr>
          <p:cNvPr id="67" name="Connecteur droit avec flèche 66"/>
          <p:cNvCxnSpPr/>
          <p:nvPr/>
        </p:nvCxnSpPr>
        <p:spPr>
          <a:xfrm flipH="1" flipV="1">
            <a:off x="5544108" y="3789040"/>
            <a:ext cx="0" cy="666000"/>
          </a:xfrm>
          <a:prstGeom prst="straightConnector1">
            <a:avLst/>
          </a:prstGeom>
          <a:ln w="28575">
            <a:solidFill>
              <a:schemeClr val="bg1">
                <a:lumMod val="50000"/>
              </a:schemeClr>
            </a:solidFill>
            <a:prstDash val="solid"/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68" name="Connecteur droit avec flèche 67"/>
          <p:cNvCxnSpPr/>
          <p:nvPr/>
        </p:nvCxnSpPr>
        <p:spPr>
          <a:xfrm flipH="1" flipV="1">
            <a:off x="7020272" y="3789040"/>
            <a:ext cx="0" cy="666000"/>
          </a:xfrm>
          <a:prstGeom prst="straightConnector1">
            <a:avLst/>
          </a:prstGeom>
          <a:ln w="28575">
            <a:solidFill>
              <a:schemeClr val="bg1">
                <a:lumMod val="50000"/>
              </a:schemeClr>
            </a:solidFill>
            <a:prstDash val="solid"/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69" name="Forme 68"/>
          <p:cNvCxnSpPr/>
          <p:nvPr/>
        </p:nvCxnSpPr>
        <p:spPr>
          <a:xfrm rot="5400000">
            <a:off x="7677167" y="5202019"/>
            <a:ext cx="1224136" cy="198378"/>
          </a:xfrm>
          <a:prstGeom prst="bentConnector3">
            <a:avLst>
              <a:gd name="adj1" fmla="val 50000"/>
            </a:avLst>
          </a:prstGeom>
          <a:ln w="28575">
            <a:solidFill>
              <a:schemeClr val="bg1">
                <a:lumMod val="50000"/>
              </a:schemeClr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/>
      <p:bldP spid="60" grpId="0"/>
    </p:bldLst>
  </p:timing>
</p:sld>
</file>

<file path=ppt/theme/theme1.xml><?xml version="1.0" encoding="utf-8"?>
<a:theme xmlns:a="http://schemas.openxmlformats.org/drawingml/2006/main" name="Thème Office">
  <a:themeElements>
    <a:clrScheme name="Solstice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22882</TotalTime>
  <Words>1224</Words>
  <Application>Microsoft Office PowerPoint</Application>
  <PresentationFormat>Affichage à l'écran (4:3)</PresentationFormat>
  <Paragraphs>283</Paragraphs>
  <Slides>24</Slides>
  <Notes>24</Notes>
  <HiddenSlides>2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24</vt:i4>
      </vt:variant>
    </vt:vector>
  </HeadingPairs>
  <TitlesOfParts>
    <vt:vector size="25" baseType="lpstr">
      <vt:lpstr>Thème Office</vt:lpstr>
      <vt:lpstr>Attribution of the effect of anthropogenic climate change on the carbon cycle</vt:lpstr>
      <vt:lpstr>Diapositive 2</vt:lpstr>
      <vt:lpstr>Diapositive 3</vt:lpstr>
      <vt:lpstr>Diapositive 4</vt:lpstr>
      <vt:lpstr>Diapositive 5</vt:lpstr>
      <vt:lpstr>Diapositive 6</vt:lpstr>
      <vt:lpstr>Diapositive 7</vt:lpstr>
      <vt:lpstr>Diapositive 8</vt:lpstr>
      <vt:lpstr>Diapositive 9</vt:lpstr>
      <vt:lpstr>Diapositive 10</vt:lpstr>
      <vt:lpstr>Diapositive 11</vt:lpstr>
      <vt:lpstr>Diapositive 12</vt:lpstr>
      <vt:lpstr>Diapositive 13</vt:lpstr>
      <vt:lpstr>Diapositive 14</vt:lpstr>
      <vt:lpstr>Diapositive 15</vt:lpstr>
      <vt:lpstr>Diapositive 16</vt:lpstr>
      <vt:lpstr>Diapositive 17</vt:lpstr>
      <vt:lpstr>Diapositive 18</vt:lpstr>
      <vt:lpstr>Diapositive 19</vt:lpstr>
      <vt:lpstr>Diapositive 20</vt:lpstr>
      <vt:lpstr>Diapositive 21</vt:lpstr>
      <vt:lpstr>Diapositive 22</vt:lpstr>
      <vt:lpstr>Diapositive 23</vt:lpstr>
      <vt:lpstr>Diapositive 24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rsELUC OSCAR</dc:title>
  <dc:creator>Thomas Gasser</dc:creator>
  <cp:lastModifiedBy>Thomas Gasser</cp:lastModifiedBy>
  <cp:revision>1975</cp:revision>
  <dcterms:modified xsi:type="dcterms:W3CDTF">2014-05-15T05:35:24Z</dcterms:modified>
</cp:coreProperties>
</file>