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Lst>
  <p:notesMasterIdLst>
    <p:notesMasterId r:id="rId22"/>
  </p:notesMasterIdLst>
  <p:sldIdLst>
    <p:sldId id="256" r:id="rId2"/>
    <p:sldId id="279" r:id="rId3"/>
    <p:sldId id="293" r:id="rId4"/>
    <p:sldId id="294" r:id="rId5"/>
    <p:sldId id="295" r:id="rId6"/>
    <p:sldId id="290" r:id="rId7"/>
    <p:sldId id="297" r:id="rId8"/>
    <p:sldId id="296" r:id="rId9"/>
    <p:sldId id="257" r:id="rId10"/>
    <p:sldId id="281" r:id="rId11"/>
    <p:sldId id="282" r:id="rId12"/>
    <p:sldId id="283" r:id="rId13"/>
    <p:sldId id="299" r:id="rId14"/>
    <p:sldId id="301" r:id="rId15"/>
    <p:sldId id="303" r:id="rId16"/>
    <p:sldId id="289" r:id="rId17"/>
    <p:sldId id="305" r:id="rId18"/>
    <p:sldId id="298" r:id="rId19"/>
    <p:sldId id="292" r:id="rId20"/>
    <p:sldId id="306" r:id="rId21"/>
  </p:sldIdLst>
  <p:sldSz cx="9144000" cy="6858000" type="screen4x3"/>
  <p:notesSz cx="6858000" cy="9144000"/>
  <p:defaultTextStyle>
    <a:defPPr>
      <a:defRPr lang="fr-FR"/>
    </a:defPPr>
    <a:lvl1pPr algn="l" rtl="0" fontAlgn="base">
      <a:spcBef>
        <a:spcPct val="0"/>
      </a:spcBef>
      <a:spcAft>
        <a:spcPct val="0"/>
      </a:spcAft>
      <a:defRPr sz="1400" kern="1200">
        <a:solidFill>
          <a:schemeClr val="tx1"/>
        </a:solidFill>
        <a:latin typeface="Times" pitchFamily="18" charset="0"/>
        <a:ea typeface="宋体" charset="-122"/>
        <a:cs typeface="+mn-cs"/>
      </a:defRPr>
    </a:lvl1pPr>
    <a:lvl2pPr marL="457200" algn="l" rtl="0" fontAlgn="base">
      <a:spcBef>
        <a:spcPct val="0"/>
      </a:spcBef>
      <a:spcAft>
        <a:spcPct val="0"/>
      </a:spcAft>
      <a:defRPr sz="1400" kern="1200">
        <a:solidFill>
          <a:schemeClr val="tx1"/>
        </a:solidFill>
        <a:latin typeface="Times" pitchFamily="18" charset="0"/>
        <a:ea typeface="宋体" charset="-122"/>
        <a:cs typeface="+mn-cs"/>
      </a:defRPr>
    </a:lvl2pPr>
    <a:lvl3pPr marL="914400" algn="l" rtl="0" fontAlgn="base">
      <a:spcBef>
        <a:spcPct val="0"/>
      </a:spcBef>
      <a:spcAft>
        <a:spcPct val="0"/>
      </a:spcAft>
      <a:defRPr sz="1400" kern="1200">
        <a:solidFill>
          <a:schemeClr val="tx1"/>
        </a:solidFill>
        <a:latin typeface="Times" pitchFamily="18" charset="0"/>
        <a:ea typeface="宋体" charset="-122"/>
        <a:cs typeface="+mn-cs"/>
      </a:defRPr>
    </a:lvl3pPr>
    <a:lvl4pPr marL="1371600" algn="l" rtl="0" fontAlgn="base">
      <a:spcBef>
        <a:spcPct val="0"/>
      </a:spcBef>
      <a:spcAft>
        <a:spcPct val="0"/>
      </a:spcAft>
      <a:defRPr sz="1400" kern="1200">
        <a:solidFill>
          <a:schemeClr val="tx1"/>
        </a:solidFill>
        <a:latin typeface="Times" pitchFamily="18" charset="0"/>
        <a:ea typeface="宋体" charset="-122"/>
        <a:cs typeface="+mn-cs"/>
      </a:defRPr>
    </a:lvl4pPr>
    <a:lvl5pPr marL="1828800" algn="l" rtl="0" fontAlgn="base">
      <a:spcBef>
        <a:spcPct val="0"/>
      </a:spcBef>
      <a:spcAft>
        <a:spcPct val="0"/>
      </a:spcAft>
      <a:defRPr sz="1400" kern="1200">
        <a:solidFill>
          <a:schemeClr val="tx1"/>
        </a:solidFill>
        <a:latin typeface="Times" pitchFamily="18" charset="0"/>
        <a:ea typeface="宋体" charset="-122"/>
        <a:cs typeface="+mn-cs"/>
      </a:defRPr>
    </a:lvl5pPr>
    <a:lvl6pPr marL="2286000" algn="l" defTabSz="914400" rtl="0" eaLnBrk="1" latinLnBrk="0" hangingPunct="1">
      <a:defRPr sz="1400" kern="1200">
        <a:solidFill>
          <a:schemeClr val="tx1"/>
        </a:solidFill>
        <a:latin typeface="Times" pitchFamily="18" charset="0"/>
        <a:ea typeface="宋体" charset="-122"/>
        <a:cs typeface="+mn-cs"/>
      </a:defRPr>
    </a:lvl6pPr>
    <a:lvl7pPr marL="2743200" algn="l" defTabSz="914400" rtl="0" eaLnBrk="1" latinLnBrk="0" hangingPunct="1">
      <a:defRPr sz="1400" kern="1200">
        <a:solidFill>
          <a:schemeClr val="tx1"/>
        </a:solidFill>
        <a:latin typeface="Times" pitchFamily="18" charset="0"/>
        <a:ea typeface="宋体" charset="-122"/>
        <a:cs typeface="+mn-cs"/>
      </a:defRPr>
    </a:lvl7pPr>
    <a:lvl8pPr marL="3200400" algn="l" defTabSz="914400" rtl="0" eaLnBrk="1" latinLnBrk="0" hangingPunct="1">
      <a:defRPr sz="1400" kern="1200">
        <a:solidFill>
          <a:schemeClr val="tx1"/>
        </a:solidFill>
        <a:latin typeface="Times" pitchFamily="18" charset="0"/>
        <a:ea typeface="宋体" charset="-122"/>
        <a:cs typeface="+mn-cs"/>
      </a:defRPr>
    </a:lvl8pPr>
    <a:lvl9pPr marL="3657600" algn="l" defTabSz="914400" rtl="0" eaLnBrk="1" latinLnBrk="0" hangingPunct="1">
      <a:defRPr sz="1400" kern="1200">
        <a:solidFill>
          <a:schemeClr val="tx1"/>
        </a:solidFill>
        <a:latin typeface="Times" pitchFamily="18"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5A7B"/>
    <a:srgbClr val="DEDEDE"/>
    <a:srgbClr val="A5A5A5"/>
    <a:srgbClr val="BDE7DE"/>
    <a:srgbClr val="8452FF"/>
    <a:srgbClr val="8CFFFF"/>
    <a:srgbClr val="000000"/>
    <a:srgbClr val="A81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104" y="-7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200">
                <a:latin typeface="Calibri" panose="020F0502020204030204" pitchFamily="34" charset="0"/>
                <a:ea typeface="MS PGothic" panose="020B0600070205080204" pitchFamily="34" charset="-128"/>
              </a:defRPr>
            </a:lvl1pPr>
          </a:lstStyle>
          <a:p>
            <a:pPr>
              <a:defRPr/>
            </a:pPr>
            <a:endParaRPr lang="fr-FR" altLang="zh-CN"/>
          </a:p>
        </p:txBody>
      </p:sp>
      <p:sp>
        <p:nvSpPr>
          <p:cNvPr id="68611"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200">
                <a:latin typeface="Calibri" panose="020F0502020204030204" pitchFamily="34" charset="0"/>
                <a:ea typeface="MS PGothic" panose="020B0600070205080204" pitchFamily="34" charset="-128"/>
              </a:defRPr>
            </a:lvl1pPr>
          </a:lstStyle>
          <a:p>
            <a:pPr>
              <a:defRPr/>
            </a:pPr>
            <a:endParaRPr lang="fr-FR"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861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p>
        </p:txBody>
      </p:sp>
      <p:sp>
        <p:nvSpPr>
          <p:cNvPr id="68614"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eaLnBrk="0" hangingPunct="0">
              <a:defRPr sz="1200">
                <a:latin typeface="Calibri" panose="020F0502020204030204" pitchFamily="34" charset="0"/>
                <a:ea typeface="MS PGothic" panose="020B0600070205080204" pitchFamily="34" charset="-128"/>
              </a:defRPr>
            </a:lvl1pPr>
          </a:lstStyle>
          <a:p>
            <a:pPr>
              <a:defRPr/>
            </a:pPr>
            <a:endParaRPr lang="fr-FR" altLang="zh-CN"/>
          </a:p>
        </p:txBody>
      </p:sp>
      <p:sp>
        <p:nvSpPr>
          <p:cNvPr id="6861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r" eaLnBrk="0" hangingPunct="0">
              <a:defRPr sz="1200">
                <a:latin typeface="Calibri" panose="020F0502020204030204" pitchFamily="34" charset="0"/>
                <a:ea typeface="MS PGothic" panose="020B0600070205080204" pitchFamily="34" charset="-128"/>
              </a:defRPr>
            </a:lvl1pPr>
          </a:lstStyle>
          <a:p>
            <a:pPr>
              <a:defRPr/>
            </a:pPr>
            <a:fld id="{013961FD-8E66-4829-B6E5-B585400AE092}" type="slidenum">
              <a:rPr lang="fr-FR" altLang="zh-CN"/>
              <a:pPr>
                <a:defRPr/>
              </a:pPr>
              <a:t>‹N°›</a:t>
            </a:fld>
            <a:endParaRPr lang="fr-FR" altLang="zh-CN"/>
          </a:p>
        </p:txBody>
      </p:sp>
    </p:spTree>
    <p:extLst>
      <p:ext uri="{BB962C8B-B14F-4D97-AF65-F5344CB8AC3E}">
        <p14:creationId xmlns:p14="http://schemas.microsoft.com/office/powerpoint/2010/main" val="2332311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4108E914-44E0-4773-BCFB-EBB2F3B2B503}" type="datetimeFigureOut">
              <a:rPr lang="fr-FR" altLang="zh-CN"/>
              <a:pPr>
                <a:defRPr/>
              </a:pPr>
              <a:t>17/10/2014</a:t>
            </a:fld>
            <a:endParaRPr lang="fr-FR" altLang="zh-CN"/>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B21182F3-74F4-43DB-B935-C96511642709}" type="slidenum">
              <a:rPr lang="fr-FR" altLang="zh-CN"/>
              <a:pPr>
                <a:defRPr/>
              </a:pPr>
              <a:t>‹N°›</a:t>
            </a:fld>
            <a:endParaRPr lang="fr-FR"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14057E1D-4DAB-4FAF-B503-1003D95A982D}" type="datetimeFigureOut">
              <a:rPr lang="fr-FR" altLang="zh-CN"/>
              <a:pPr>
                <a:defRPr/>
              </a:pPr>
              <a:t>17/10/2014</a:t>
            </a:fld>
            <a:endParaRPr lang="fr-FR" altLang="zh-CN"/>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58E477CF-A288-4104-9B33-61993D6E3235}" type="slidenum">
              <a:rPr lang="fr-FR" altLang="zh-CN"/>
              <a:pPr>
                <a:defRPr/>
              </a:pPr>
              <a:t>‹N°›</a:t>
            </a:fld>
            <a:endParaRPr lang="fr-FR"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8256"/>
            <a:ext cx="8229600" cy="1143000"/>
          </a:xfrm>
          <a:prstGeom prst="rect">
            <a:avLst/>
          </a:prstGeom>
        </p:spPr>
        <p:txBody>
          <a:bodyPr/>
          <a:lstStyle/>
          <a:p>
            <a:r>
              <a:rPr lang="zh-CN" altLang="en-US" smtClean="0"/>
              <a:t>单击此处编辑母版标题样式</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95CD7FE6-8884-453F-8989-383297D5601A}" type="datetimeFigureOut">
              <a:rPr lang="fr-FR" altLang="zh-CN"/>
              <a:pPr>
                <a:defRPr/>
              </a:pPr>
              <a:t>17/10/2014</a:t>
            </a:fld>
            <a:endParaRPr lang="fr-FR" altLang="zh-CN"/>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E0B7CF76-120D-46B9-B9F6-8638D0A707A6}" type="slidenum">
              <a:rPr lang="fr-FR" altLang="zh-CN"/>
              <a:pPr>
                <a:defRPr/>
              </a:pPr>
              <a:t>‹N°›</a:t>
            </a:fld>
            <a:endParaRPr lang="fr-FR"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9FB672FE-F3C5-4BB5-883F-7AB2AE9DDD6C}" type="datetimeFigureOut">
              <a:rPr lang="fr-FR" altLang="zh-CN"/>
              <a:pPr>
                <a:defRPr/>
              </a:pPr>
              <a:t>17/10/2014</a:t>
            </a:fld>
            <a:endParaRPr lang="fr-FR" altLang="zh-CN"/>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6282265F-150E-4B57-95E4-4CF85CE2EF33}" type="slidenum">
              <a:rPr lang="fr-FR" altLang="zh-CN"/>
              <a:pPr>
                <a:defRPr/>
              </a:pPr>
              <a:t>‹N°›</a:t>
            </a:fld>
            <a:endParaRPr lang="fr-FR"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8ED0D524-2545-4119-ADEE-7831B040485C}" type="datetimeFigureOut">
              <a:rPr lang="fr-FR" altLang="zh-CN"/>
              <a:pPr>
                <a:defRPr/>
              </a:pPr>
              <a:t>17/10/2014</a:t>
            </a:fld>
            <a:endParaRPr lang="fr-FR" altLang="zh-CN"/>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787E227C-3113-49DD-8FCB-5D881AF4E2F2}" type="slidenum">
              <a:rPr lang="fr-FR" altLang="zh-CN"/>
              <a:pPr>
                <a:defRPr/>
              </a:pPr>
              <a:t>‹N°›</a:t>
            </a:fld>
            <a:endParaRPr lang="fr-FR"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3FBC43A1-74A3-456E-A8FA-F4A2F54A4600}" type="datetimeFigureOut">
              <a:rPr lang="fr-FR" altLang="zh-CN"/>
              <a:pPr>
                <a:defRPr/>
              </a:pPr>
              <a:t>17/10/2014</a:t>
            </a:fld>
            <a:endParaRPr lang="fr-FR" altLang="zh-CN"/>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F5682ADB-9901-433D-BF4B-699445872F58}" type="slidenum">
              <a:rPr lang="fr-FR" altLang="zh-CN"/>
              <a:pPr>
                <a:defRPr/>
              </a:pPr>
              <a:t>‹N°›</a:t>
            </a:fld>
            <a:endParaRPr lang="fr-FR"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a:prstGeom prst="rect">
            <a:avLst/>
          </a:prstGeom>
        </p:spPr>
        <p:txBody>
          <a:bodyPr/>
          <a:lstStyle/>
          <a:p>
            <a:r>
              <a:rPr lang="zh-CN" altLang="en-US" smtClean="0"/>
              <a:t>单击此处编辑母版标题样式</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4F752EA1-4208-4911-87A1-854A329AB3A2}" type="datetimeFigureOut">
              <a:rPr lang="fr-FR" altLang="zh-CN"/>
              <a:pPr>
                <a:defRPr/>
              </a:pPr>
              <a:t>17/10/2014</a:t>
            </a:fld>
            <a:endParaRPr lang="fr-FR" altLang="zh-CN"/>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55FE781A-5A58-4BE8-91D0-12C336C3705C}" type="slidenum">
              <a:rPr lang="fr-FR" altLang="zh-CN"/>
              <a:pPr>
                <a:defRPr/>
              </a:pPr>
              <a:t>‹N°›</a:t>
            </a:fld>
            <a:endParaRPr lang="fr-FR"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Titre 1"/>
          <p:cNvSpPr>
            <a:spLocks noGrp="1"/>
          </p:cNvSpPr>
          <p:nvPr>
            <p:ph type="title"/>
          </p:nvPr>
        </p:nvSpPr>
        <p:spPr>
          <a:xfrm>
            <a:off x="457200" y="-18256"/>
            <a:ext cx="8229600" cy="1143000"/>
          </a:xfrm>
          <a:prstGeom prst="rect">
            <a:avLst/>
          </a:prstGeom>
        </p:spPr>
        <p:txBody>
          <a:bodyPr/>
          <a:lstStyle/>
          <a:p>
            <a:r>
              <a:rPr lang="zh-CN" altLang="en-US" smtClean="0"/>
              <a:t>单击此处编辑母版标题样式</a:t>
            </a:r>
            <a:endParaRPr lang="fr-FR"/>
          </a:p>
        </p:txBody>
      </p:sp>
      <p:sp>
        <p:nvSpPr>
          <p:cNvPr id="3" name="Espace réservé de la date 1"/>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4D45DAF0-C2C3-4D85-A666-751B9A4236B4}" type="datetimeFigureOut">
              <a:rPr lang="fr-FR" altLang="zh-CN"/>
              <a:pPr>
                <a:defRPr/>
              </a:pPr>
              <a:t>17/10/2014</a:t>
            </a:fld>
            <a:endParaRPr lang="fr-FR" altLang="zh-CN"/>
          </a:p>
        </p:txBody>
      </p:sp>
      <p:sp>
        <p:nvSpPr>
          <p:cNvPr id="4" name="Espace réservé du pied de page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6" name="Espace réservé du numéro de diapositive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A90CDE80-A1EA-467D-BFA1-3B656DE8BCAF}" type="slidenum">
              <a:rPr lang="fr-FR" altLang="zh-CN"/>
              <a:pPr>
                <a:defRPr/>
              </a:pPr>
              <a:t>‹N°›</a:t>
            </a:fld>
            <a:endParaRPr lang="fr-FR"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E1DB1BCD-4C31-4062-9ABC-845C609B7A66}" type="datetimeFigureOut">
              <a:rPr lang="fr-FR" altLang="zh-CN"/>
              <a:pPr>
                <a:defRPr/>
              </a:pPr>
              <a:t>17/10/2014</a:t>
            </a:fld>
            <a:endParaRPr lang="fr-FR" altLang="zh-CN"/>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4F9420A9-D7C1-438E-853C-0D4663A0A88D}" type="slidenum">
              <a:rPr lang="fr-FR" altLang="zh-CN"/>
              <a:pPr>
                <a:defRPr/>
              </a:pPr>
              <a:t>‹N°›</a:t>
            </a:fld>
            <a:endParaRPr lang="fr-FR"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a:defRPr>
                <a:ea typeface="MS PGothic" panose="020B0600070205080204" pitchFamily="34" charset="-128"/>
              </a:defRPr>
            </a:lvl1pPr>
          </a:lstStyle>
          <a:p>
            <a:pPr>
              <a:defRPr/>
            </a:pPr>
            <a:fld id="{53CDBC19-2AFE-4C3D-A616-8C2AB24AC238}" type="datetimeFigureOut">
              <a:rPr lang="fr-FR" altLang="zh-CN"/>
              <a:pPr>
                <a:defRPr/>
              </a:pPr>
              <a:t>17/10/2014</a:t>
            </a:fld>
            <a:endParaRPr lang="fr-FR" altLang="zh-CN"/>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Calibri" panose="020F0502020204030204" pitchFamily="34" charset="0"/>
                <a:ea typeface="MS PGothic" panose="020B0600070205080204" pitchFamily="34" charset="-128"/>
              </a:defRPr>
            </a:lvl1pPr>
          </a:lstStyle>
          <a:p>
            <a:pPr>
              <a:defRPr/>
            </a:pPr>
            <a:endParaRPr lang="fr-FR" altLang="zh-CN"/>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ea typeface="MS PGothic" panose="020B0600070205080204" pitchFamily="34" charset="-128"/>
              </a:defRPr>
            </a:lvl1pPr>
          </a:lstStyle>
          <a:p>
            <a:pPr>
              <a:defRPr/>
            </a:pPr>
            <a:fld id="{32AA9D6C-347B-451A-BDAA-BD6A3BC35463}" type="slidenum">
              <a:rPr lang="fr-FR" altLang="zh-CN"/>
              <a:pPr>
                <a:defRPr/>
              </a:pPr>
              <a:t>‹N°›</a:t>
            </a:fld>
            <a:endParaRPr lang="fr-FR"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Espace réservé du texte 2"/>
          <p:cNvSpPr>
            <a:spLocks noGrp="1"/>
          </p:cNvSpPr>
          <p:nvPr>
            <p:ph type="body" idx="1"/>
          </p:nvPr>
        </p:nvSpPr>
        <p:spPr bwMode="auto">
          <a:xfrm>
            <a:off x="457200" y="1270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zh-CN" smtClean="0"/>
              <a:t>Cliquez pour modifier les styles du texte du masque</a:t>
            </a:r>
          </a:p>
          <a:p>
            <a:pPr lvl="1"/>
            <a:r>
              <a:rPr lang="fr-FR" altLang="zh-CN" smtClean="0"/>
              <a:t>Deuxième niveau</a:t>
            </a:r>
          </a:p>
          <a:p>
            <a:pPr lvl="2"/>
            <a:r>
              <a:rPr lang="fr-FR" altLang="zh-CN" smtClean="0"/>
              <a:t>Troisième niveau</a:t>
            </a:r>
          </a:p>
          <a:p>
            <a:pPr lvl="3"/>
            <a:r>
              <a:rPr lang="fr-FR" altLang="zh-CN" smtClean="0"/>
              <a:t>Quatrième niveau</a:t>
            </a:r>
          </a:p>
          <a:p>
            <a:pPr lvl="4"/>
            <a:r>
              <a:rPr lang="fr-FR" altLang="zh-CN" smtClean="0"/>
              <a:t>Cinquième niveau</a:t>
            </a:r>
          </a:p>
        </p:txBody>
      </p:sp>
      <p:sp>
        <p:nvSpPr>
          <p:cNvPr id="8" name="Espace réservé du pied de page 4"/>
          <p:cNvSpPr txBox="1">
            <a:spLocks/>
          </p:cNvSpPr>
          <p:nvPr/>
        </p:nvSpPr>
        <p:spPr>
          <a:xfrm>
            <a:off x="2555875" y="6448425"/>
            <a:ext cx="4248150" cy="365125"/>
          </a:xfrm>
          <a:prstGeom prst="rect">
            <a:avLst/>
          </a:prstGeom>
        </p:spPr>
        <p:txBody>
          <a:bodyPr anchor="ctr"/>
          <a:lstStyle>
            <a:defPPr>
              <a:defRPr lang="fr-FR"/>
            </a:defPPr>
            <a:lvl1pPr algn="ctr" rtl="0" eaLnBrk="0" fontAlgn="base" hangingPunct="0">
              <a:spcBef>
                <a:spcPct val="0"/>
              </a:spcBef>
              <a:spcAft>
                <a:spcPct val="0"/>
              </a:spcAft>
              <a:defRPr sz="1100" kern="1200">
                <a:solidFill>
                  <a:schemeClr val="tx1">
                    <a:tint val="75000"/>
                  </a:schemeClr>
                </a:solidFill>
                <a:latin typeface="Times" charset="0"/>
                <a:ea typeface="ＭＳ Ｐゴシック" charset="0"/>
                <a:cs typeface="+mn-cs"/>
              </a:defRPr>
            </a:lvl1pPr>
            <a:lvl2pPr marL="457200" algn="l" rtl="0" eaLnBrk="0" fontAlgn="base" hangingPunct="0">
              <a:spcBef>
                <a:spcPct val="0"/>
              </a:spcBef>
              <a:spcAft>
                <a:spcPct val="0"/>
              </a:spcAft>
              <a:defRPr sz="1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1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1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1400" kern="1200">
                <a:solidFill>
                  <a:schemeClr val="tx1"/>
                </a:solidFill>
                <a:latin typeface="Times" charset="0"/>
                <a:ea typeface="ＭＳ Ｐゴシック" charset="0"/>
                <a:cs typeface="+mn-cs"/>
              </a:defRPr>
            </a:lvl5pPr>
            <a:lvl6pPr marL="2286000" algn="l" defTabSz="457200" rtl="0" eaLnBrk="1" latinLnBrk="0" hangingPunct="1">
              <a:defRPr sz="1400" kern="1200">
                <a:solidFill>
                  <a:schemeClr val="tx1"/>
                </a:solidFill>
                <a:latin typeface="Times" charset="0"/>
                <a:ea typeface="ＭＳ Ｐゴシック" charset="0"/>
                <a:cs typeface="+mn-cs"/>
              </a:defRPr>
            </a:lvl6pPr>
            <a:lvl7pPr marL="2743200" algn="l" defTabSz="457200" rtl="0" eaLnBrk="1" latinLnBrk="0" hangingPunct="1">
              <a:defRPr sz="1400" kern="1200">
                <a:solidFill>
                  <a:schemeClr val="tx1"/>
                </a:solidFill>
                <a:latin typeface="Times" charset="0"/>
                <a:ea typeface="ＭＳ Ｐゴシック" charset="0"/>
                <a:cs typeface="+mn-cs"/>
              </a:defRPr>
            </a:lvl7pPr>
            <a:lvl8pPr marL="3200400" algn="l" defTabSz="457200" rtl="0" eaLnBrk="1" latinLnBrk="0" hangingPunct="1">
              <a:defRPr sz="1400" kern="1200">
                <a:solidFill>
                  <a:schemeClr val="tx1"/>
                </a:solidFill>
                <a:latin typeface="Times" charset="0"/>
                <a:ea typeface="ＭＳ Ｐゴシック" charset="0"/>
                <a:cs typeface="+mn-cs"/>
              </a:defRPr>
            </a:lvl8pPr>
            <a:lvl9pPr marL="3657600" algn="l" defTabSz="457200" rtl="0" eaLnBrk="1" latinLnBrk="0" hangingPunct="1">
              <a:defRPr sz="1400" kern="1200">
                <a:solidFill>
                  <a:schemeClr val="tx1"/>
                </a:solidFill>
                <a:latin typeface="Times" charset="0"/>
                <a:ea typeface="ＭＳ Ｐゴシック" charset="0"/>
                <a:cs typeface="+mn-cs"/>
              </a:defRPr>
            </a:lvl9pPr>
          </a:lstStyle>
          <a:p>
            <a:pPr>
              <a:defRPr/>
            </a:pPr>
            <a:r>
              <a:rPr lang="en-US" altLang="zh-CN" dirty="0" smtClean="0">
                <a:latin typeface="Calibri"/>
                <a:cs typeface="Calibri"/>
              </a:rPr>
              <a:t>Paris Workshop, Sino-French institute for earth system sciences (SOFIE)</a:t>
            </a:r>
            <a:endParaRPr lang="fr-FR" dirty="0" smtClean="0">
              <a:latin typeface="Calibri"/>
              <a:cs typeface="Calibri"/>
            </a:endParaRPr>
          </a:p>
          <a:p>
            <a:pPr>
              <a:defRPr/>
            </a:pPr>
            <a:r>
              <a:rPr lang="fr-FR" dirty="0" smtClean="0">
                <a:latin typeface="Calibri"/>
                <a:cs typeface="Calibri"/>
              </a:rPr>
              <a:t>Nov. 12-14 2013</a:t>
            </a:r>
            <a:endParaRPr lang="fr-FR" dirty="0">
              <a:latin typeface="Calibri"/>
              <a:cs typeface="Calibri"/>
            </a:endParaRPr>
          </a:p>
        </p:txBody>
      </p:sp>
      <p:sp>
        <p:nvSpPr>
          <p:cNvPr id="9" name="Espace réservé du numéro de diapositive 5"/>
          <p:cNvSpPr txBox="1">
            <a:spLocks/>
          </p:cNvSpPr>
          <p:nvPr/>
        </p:nvSpPr>
        <p:spPr>
          <a:xfrm>
            <a:off x="6948488" y="6376988"/>
            <a:ext cx="2133600" cy="365125"/>
          </a:xfrm>
          <a:prstGeom prst="rect">
            <a:avLst/>
          </a:prstGeom>
        </p:spPr>
        <p:txBody>
          <a:bodyPr anchor="ctr"/>
          <a:lstStyle>
            <a:lvl1pPr eaLnBrk="0" hangingPunct="0">
              <a:defRPr sz="1400">
                <a:solidFill>
                  <a:schemeClr val="tx1"/>
                </a:solidFill>
                <a:latin typeface="Times" panose="02020603050405020304" pitchFamily="18" charset="0"/>
                <a:ea typeface="MS PGothic" panose="020B0600070205080204" pitchFamily="34" charset="-128"/>
              </a:defRPr>
            </a:lvl1pPr>
            <a:lvl2pPr marL="742950" indent="-285750" eaLnBrk="0" hangingPunct="0">
              <a:defRPr sz="1400">
                <a:solidFill>
                  <a:schemeClr val="tx1"/>
                </a:solidFill>
                <a:latin typeface="Times" panose="02020603050405020304" pitchFamily="18" charset="0"/>
                <a:ea typeface="MS PGothic" panose="020B0600070205080204" pitchFamily="34" charset="-128"/>
              </a:defRPr>
            </a:lvl2pPr>
            <a:lvl3pPr marL="1143000" indent="-228600" eaLnBrk="0" hangingPunct="0">
              <a:defRPr sz="1400">
                <a:solidFill>
                  <a:schemeClr val="tx1"/>
                </a:solidFill>
                <a:latin typeface="Times" panose="02020603050405020304" pitchFamily="18" charset="0"/>
                <a:ea typeface="MS PGothic" panose="020B0600070205080204" pitchFamily="34" charset="-128"/>
              </a:defRPr>
            </a:lvl3pPr>
            <a:lvl4pPr marL="1600200" indent="-228600" eaLnBrk="0" hangingPunct="0">
              <a:defRPr sz="1400">
                <a:solidFill>
                  <a:schemeClr val="tx1"/>
                </a:solidFill>
                <a:latin typeface="Times" panose="02020603050405020304" pitchFamily="18" charset="0"/>
                <a:ea typeface="MS PGothic" panose="020B0600070205080204" pitchFamily="34" charset="-128"/>
              </a:defRPr>
            </a:lvl4pPr>
            <a:lvl5pPr marL="2057400" indent="-228600" eaLnBrk="0" hangingPunct="0">
              <a:defRPr sz="1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imes" panose="02020603050405020304" pitchFamily="18" charset="0"/>
                <a:ea typeface="MS PGothic" panose="020B0600070205080204" pitchFamily="34" charset="-128"/>
              </a:defRPr>
            </a:lvl9pPr>
          </a:lstStyle>
          <a:p>
            <a:pPr algn="r">
              <a:defRPr/>
            </a:pPr>
            <a:fld id="{06E78159-3F5B-43CC-9EFA-E6A1A2E3CC42}" type="slidenum">
              <a:rPr lang="fr-FR" altLang="zh-CN" sz="1200" smtClean="0">
                <a:solidFill>
                  <a:srgbClr val="898989"/>
                </a:solidFill>
                <a:latin typeface="Calibri" panose="020F0502020204030204" pitchFamily="34" charset="0"/>
              </a:rPr>
              <a:pPr algn="r">
                <a:defRPr/>
              </a:pPr>
              <a:t>‹N°›</a:t>
            </a:fld>
            <a:endParaRPr lang="fr-FR" altLang="zh-CN" sz="1200" dirty="0">
              <a:solidFill>
                <a:srgbClr val="898989"/>
              </a:solidFill>
              <a:latin typeface="Calibri" panose="020F0502020204030204" pitchFamily="34" charset="0"/>
            </a:endParaRPr>
          </a:p>
        </p:txBody>
      </p:sp>
      <p:sp>
        <p:nvSpPr>
          <p:cNvPr id="1029" name="Line 4"/>
          <p:cNvSpPr>
            <a:spLocks noChangeShapeType="1"/>
          </p:cNvSpPr>
          <p:nvPr/>
        </p:nvSpPr>
        <p:spPr bwMode="auto">
          <a:xfrm>
            <a:off x="611188" y="981075"/>
            <a:ext cx="8061325" cy="0"/>
          </a:xfrm>
          <a:prstGeom prst="line">
            <a:avLst/>
          </a:prstGeom>
          <a:noFill/>
          <a:ln w="28575">
            <a:solidFill>
              <a:srgbClr val="FFB310"/>
            </a:solidFill>
            <a:round/>
            <a:headEnd/>
            <a:tailEnd/>
          </a:ln>
        </p:spPr>
        <p:txBody>
          <a:bodyPr wrap="none" anchor="ctr"/>
          <a:lstStyle/>
          <a:p>
            <a:endParaRPr lang="zh-CN" altLang="en-US"/>
          </a:p>
        </p:txBody>
      </p:sp>
      <p:sp>
        <p:nvSpPr>
          <p:cNvPr id="1030" name="Line 6"/>
          <p:cNvSpPr>
            <a:spLocks noChangeShapeType="1"/>
          </p:cNvSpPr>
          <p:nvPr/>
        </p:nvSpPr>
        <p:spPr bwMode="auto">
          <a:xfrm>
            <a:off x="684213" y="6324600"/>
            <a:ext cx="8061325" cy="0"/>
          </a:xfrm>
          <a:prstGeom prst="line">
            <a:avLst/>
          </a:prstGeom>
          <a:noFill/>
          <a:ln w="28575">
            <a:solidFill>
              <a:srgbClr val="70BC1F"/>
            </a:solidFill>
            <a:round/>
            <a:headEnd/>
            <a:tailEnd/>
          </a:ln>
        </p:spPr>
        <p:txBody>
          <a:bodyPr wrap="none" anchor="ctr"/>
          <a:lstStyle/>
          <a:p>
            <a:endParaRPr lang="zh-CN" altLang="en-US"/>
          </a:p>
        </p:txBody>
      </p:sp>
      <p:sp>
        <p:nvSpPr>
          <p:cNvPr id="1031" name="Espace réservé du titre 14"/>
          <p:cNvSpPr>
            <a:spLocks noGrp="1"/>
          </p:cNvSpPr>
          <p:nvPr>
            <p:ph type="title"/>
          </p:nvPr>
        </p:nvSpPr>
        <p:spPr bwMode="auto">
          <a:xfrm>
            <a:off x="684213" y="-17463"/>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zh-CN" smtClean="0"/>
              <a:t>Cliquez et modifiez le titre</a:t>
            </a:r>
          </a:p>
        </p:txBody>
      </p:sp>
      <p:pic>
        <p:nvPicPr>
          <p:cNvPr id="1032" name="Picture 10" descr="F:\Kuaipan\Paris_Nov2013\SOFIE.JPG"/>
          <p:cNvPicPr>
            <a:picLocks noChangeAspect="1" noChangeArrowheads="1"/>
          </p:cNvPicPr>
          <p:nvPr/>
        </p:nvPicPr>
        <p:blipFill>
          <a:blip r:embed="rId13"/>
          <a:srcRect/>
          <a:stretch>
            <a:fillRect/>
          </a:stretch>
        </p:blipFill>
        <p:spPr bwMode="auto">
          <a:xfrm>
            <a:off x="12700" y="6372225"/>
            <a:ext cx="2543175" cy="511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1" fontAlgn="base" hangingPunct="1">
        <a:spcBef>
          <a:spcPct val="0"/>
        </a:spcBef>
        <a:spcAft>
          <a:spcPct val="0"/>
        </a:spcAft>
        <a:defRPr sz="3200" kern="1200">
          <a:solidFill>
            <a:srgbClr val="3366FF"/>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3200">
          <a:solidFill>
            <a:srgbClr val="3366FF"/>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3200">
          <a:solidFill>
            <a:srgbClr val="3366FF"/>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3200">
          <a:solidFill>
            <a:srgbClr val="3366FF"/>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3200">
          <a:solidFill>
            <a:srgbClr val="3366FF"/>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3200">
          <a:solidFill>
            <a:srgbClr val="3366FF"/>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3200">
          <a:solidFill>
            <a:srgbClr val="3366FF"/>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3200">
          <a:solidFill>
            <a:srgbClr val="3366FF"/>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3200">
          <a:solidFill>
            <a:srgbClr val="3366FF"/>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ctrTitle"/>
          </p:nvPr>
        </p:nvSpPr>
        <p:spPr>
          <a:xfrm>
            <a:off x="755576" y="1484784"/>
            <a:ext cx="7772400" cy="1470025"/>
          </a:xfrm>
        </p:spPr>
        <p:txBody>
          <a:bodyPr/>
          <a:lstStyle/>
          <a:p>
            <a:r>
              <a:rPr lang="en-US" altLang="zh-CN" sz="4000" b="1" dirty="0" smtClean="0">
                <a:solidFill>
                  <a:schemeClr val="tx1"/>
                </a:solidFill>
              </a:rPr>
              <a:t>Estimation of human-accelerated loss in soil carbon and nitrogen in the steppe of China</a:t>
            </a:r>
            <a:endParaRPr lang="zh-CN" altLang="zh-CN" sz="4000" dirty="0">
              <a:solidFill>
                <a:schemeClr val="tx1"/>
              </a:solidFill>
            </a:endParaRPr>
          </a:p>
        </p:txBody>
      </p:sp>
      <p:sp>
        <p:nvSpPr>
          <p:cNvPr id="3" name="副标题 2"/>
          <p:cNvSpPr>
            <a:spLocks noGrp="1"/>
          </p:cNvSpPr>
          <p:nvPr>
            <p:ph type="subTitle" idx="1"/>
          </p:nvPr>
        </p:nvSpPr>
        <p:spPr>
          <a:xfrm>
            <a:off x="1371600" y="3980656"/>
            <a:ext cx="6400800" cy="1752600"/>
          </a:xfrm>
        </p:spPr>
        <p:txBody>
          <a:bodyPr/>
          <a:lstStyle/>
          <a:p>
            <a:pPr>
              <a:buFont typeface="Arial" panose="020B0604020202020204" pitchFamily="34" charset="0"/>
              <a:buNone/>
              <a:defRPr/>
            </a:pPr>
            <a:r>
              <a:rPr lang="en-US" altLang="zh-CN" sz="2800" dirty="0" err="1" smtClean="0">
                <a:solidFill>
                  <a:schemeClr val="tx1"/>
                </a:solidFill>
              </a:rPr>
              <a:t>Hongyan</a:t>
            </a:r>
            <a:r>
              <a:rPr lang="en-US" altLang="zh-CN" sz="2800" dirty="0" smtClean="0">
                <a:solidFill>
                  <a:schemeClr val="tx1"/>
                </a:solidFill>
              </a:rPr>
              <a:t> Liu</a:t>
            </a:r>
          </a:p>
          <a:p>
            <a:pPr>
              <a:buFont typeface="Arial" panose="020B0604020202020204" pitchFamily="34" charset="0"/>
              <a:buNone/>
              <a:defRPr/>
            </a:pPr>
            <a:endParaRPr lang="en-US" altLang="zh-CN" sz="2800" dirty="0" smtClean="0">
              <a:solidFill>
                <a:schemeClr val="tx1"/>
              </a:solidFill>
            </a:endParaRPr>
          </a:p>
          <a:p>
            <a:pPr>
              <a:buFont typeface="Arial" panose="020B0604020202020204" pitchFamily="34" charset="0"/>
              <a:buNone/>
              <a:defRPr/>
            </a:pPr>
            <a:r>
              <a:rPr lang="en-US" altLang="zh-CN" sz="2400" dirty="0" smtClean="0">
                <a:solidFill>
                  <a:schemeClr val="tx1"/>
                </a:solidFill>
              </a:rPr>
              <a:t>College of Urban and Environmental Sciences, Peking University, Beijing, 100871, China</a:t>
            </a:r>
            <a:endParaRPr lang="zh-CN" altLang="en-US" sz="2400" dirty="0">
              <a:solidFill>
                <a:schemeClr val="tx1"/>
              </a:solidFill>
            </a:endParaRPr>
          </a:p>
        </p:txBody>
      </p:sp>
      <p:sp>
        <p:nvSpPr>
          <p:cNvPr id="4" name="TextBox 3"/>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457200" y="-17463"/>
            <a:ext cx="8229600" cy="1143001"/>
          </a:xfrm>
        </p:spPr>
        <p:txBody>
          <a:bodyPr/>
          <a:lstStyle/>
          <a:p>
            <a:r>
              <a:rPr lang="en-US" altLang="zh-CN" b="1" dirty="0" smtClean="0">
                <a:solidFill>
                  <a:schemeClr val="tx1"/>
                </a:solidFill>
              </a:rPr>
              <a:t>Densities of SOC and TN for land uses</a:t>
            </a:r>
            <a:endParaRPr lang="zh-CN" altLang="en-US" b="1" dirty="0" smtClean="0">
              <a:solidFill>
                <a:schemeClr val="tx1"/>
              </a:solidFill>
            </a:endParaRPr>
          </a:p>
        </p:txBody>
      </p:sp>
      <p:sp>
        <p:nvSpPr>
          <p:cNvPr id="6" name="内容占位符 2"/>
          <p:cNvSpPr txBox="1">
            <a:spLocks/>
          </p:cNvSpPr>
          <p:nvPr/>
        </p:nvSpPr>
        <p:spPr bwMode="auto">
          <a:xfrm>
            <a:off x="395536" y="980728"/>
            <a:ext cx="82296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Land use types show different SOCD and TND.</a:t>
            </a:r>
          </a:p>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lang="en-US" altLang="zh-CN" sz="2400" dirty="0" smtClean="0">
                <a:latin typeface="+mn-lt"/>
                <a:ea typeface="MS PGothic" panose="020B0600070205080204" pitchFamily="34" charset="-128"/>
                <a:cs typeface="ＭＳ Ｐゴシック" charset="0"/>
              </a:rPr>
              <a:t>Patterns of SOCD and TND differ.</a:t>
            </a:r>
          </a:p>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Patterns of upper and lower layers differ.</a:t>
            </a:r>
            <a:endParaRPr kumimoji="0" lang="zh-CN" altLang="en-US"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pic>
        <p:nvPicPr>
          <p:cNvPr id="5" name="图片 4" descr="cn新"/>
          <p:cNvPicPr/>
          <p:nvPr/>
        </p:nvPicPr>
        <p:blipFill>
          <a:blip r:embed="rId2" cstate="print"/>
          <a:srcRect/>
          <a:stretch>
            <a:fillRect/>
          </a:stretch>
        </p:blipFill>
        <p:spPr bwMode="auto">
          <a:xfrm>
            <a:off x="3275856" y="2333997"/>
            <a:ext cx="5340945" cy="4407371"/>
          </a:xfrm>
          <a:prstGeom prst="rect">
            <a:avLst/>
          </a:prstGeom>
          <a:noFill/>
          <a:ln w="9525">
            <a:noFill/>
            <a:miter lim="800000"/>
            <a:headEnd/>
            <a:tailEnd/>
          </a:ln>
        </p:spPr>
      </p:pic>
      <p:grpSp>
        <p:nvGrpSpPr>
          <p:cNvPr id="12" name="组合 11"/>
          <p:cNvGrpSpPr/>
          <p:nvPr/>
        </p:nvGrpSpPr>
        <p:grpSpPr>
          <a:xfrm>
            <a:off x="1043608" y="4077072"/>
            <a:ext cx="2130744" cy="1584176"/>
            <a:chOff x="1793184" y="4581128"/>
            <a:chExt cx="2130744" cy="1584176"/>
          </a:xfrm>
        </p:grpSpPr>
        <p:sp>
          <p:nvSpPr>
            <p:cNvPr id="13" name="TextBox 12"/>
            <p:cNvSpPr txBox="1"/>
            <p:nvPr/>
          </p:nvSpPr>
          <p:spPr>
            <a:xfrm>
              <a:off x="2081216" y="4581709"/>
              <a:ext cx="1008112" cy="307777"/>
            </a:xfrm>
            <a:prstGeom prst="rect">
              <a:avLst/>
            </a:prstGeom>
            <a:solidFill>
              <a:schemeClr val="bg1"/>
            </a:solidFill>
          </p:spPr>
          <p:txBody>
            <a:bodyPr wrap="square" rtlCol="0">
              <a:spAutoFit/>
            </a:bodyPr>
            <a:lstStyle/>
            <a:p>
              <a:r>
                <a:rPr lang="en-US" altLang="zh-CN" dirty="0" smtClean="0"/>
                <a:t>Cropland</a:t>
              </a:r>
              <a:endParaRPr lang="zh-CN" altLang="en-US" dirty="0"/>
            </a:p>
          </p:txBody>
        </p:sp>
        <p:sp>
          <p:nvSpPr>
            <p:cNvPr id="14" name="TextBox 13"/>
            <p:cNvSpPr txBox="1"/>
            <p:nvPr/>
          </p:nvSpPr>
          <p:spPr>
            <a:xfrm>
              <a:off x="2066468" y="4835248"/>
              <a:ext cx="1857460" cy="307777"/>
            </a:xfrm>
            <a:prstGeom prst="rect">
              <a:avLst/>
            </a:prstGeom>
            <a:solidFill>
              <a:schemeClr val="bg1"/>
            </a:solidFill>
          </p:spPr>
          <p:txBody>
            <a:bodyPr wrap="square" rtlCol="0">
              <a:spAutoFit/>
            </a:bodyPr>
            <a:lstStyle/>
            <a:p>
              <a:r>
                <a:rPr lang="en-US" altLang="zh-CN" dirty="0" smtClean="0"/>
                <a:t>Abandoned cropland</a:t>
              </a:r>
              <a:endParaRPr lang="zh-CN" altLang="en-US" dirty="0"/>
            </a:p>
          </p:txBody>
        </p:sp>
        <p:sp>
          <p:nvSpPr>
            <p:cNvPr id="15" name="TextBox 14"/>
            <p:cNvSpPr txBox="1"/>
            <p:nvPr/>
          </p:nvSpPr>
          <p:spPr>
            <a:xfrm>
              <a:off x="2094232" y="5115261"/>
              <a:ext cx="1008112" cy="307777"/>
            </a:xfrm>
            <a:prstGeom prst="rect">
              <a:avLst/>
            </a:prstGeom>
            <a:solidFill>
              <a:schemeClr val="bg1"/>
            </a:solidFill>
          </p:spPr>
          <p:txBody>
            <a:bodyPr wrap="square" rtlCol="0">
              <a:spAutoFit/>
            </a:bodyPr>
            <a:lstStyle/>
            <a:p>
              <a:r>
                <a:rPr lang="en-US" altLang="zh-CN" dirty="0" smtClean="0"/>
                <a:t>Plantation</a:t>
              </a:r>
              <a:endParaRPr lang="zh-CN" altLang="en-US" dirty="0"/>
            </a:p>
          </p:txBody>
        </p:sp>
        <p:sp>
          <p:nvSpPr>
            <p:cNvPr id="16" name="TextBox 15"/>
            <p:cNvSpPr txBox="1"/>
            <p:nvPr/>
          </p:nvSpPr>
          <p:spPr>
            <a:xfrm>
              <a:off x="2079484" y="5373797"/>
              <a:ext cx="1454908" cy="307777"/>
            </a:xfrm>
            <a:prstGeom prst="rect">
              <a:avLst/>
            </a:prstGeom>
            <a:solidFill>
              <a:schemeClr val="bg1"/>
            </a:solidFill>
          </p:spPr>
          <p:txBody>
            <a:bodyPr wrap="square" rtlCol="0">
              <a:spAutoFit/>
            </a:bodyPr>
            <a:lstStyle/>
            <a:p>
              <a:r>
                <a:rPr lang="en-US" altLang="zh-CN" dirty="0" smtClean="0"/>
                <a:t>Grassland (sandy)</a:t>
              </a:r>
              <a:endParaRPr lang="zh-CN" altLang="en-US" dirty="0"/>
            </a:p>
          </p:txBody>
        </p:sp>
        <p:sp>
          <p:nvSpPr>
            <p:cNvPr id="17" name="TextBox 16"/>
            <p:cNvSpPr txBox="1"/>
            <p:nvPr/>
          </p:nvSpPr>
          <p:spPr>
            <a:xfrm>
              <a:off x="2094232" y="5642084"/>
              <a:ext cx="1454908" cy="523220"/>
            </a:xfrm>
            <a:prstGeom prst="rect">
              <a:avLst/>
            </a:prstGeom>
            <a:solidFill>
              <a:schemeClr val="bg1"/>
            </a:solidFill>
          </p:spPr>
          <p:txBody>
            <a:bodyPr wrap="square" rtlCol="0">
              <a:spAutoFit/>
            </a:bodyPr>
            <a:lstStyle/>
            <a:p>
              <a:r>
                <a:rPr lang="en-US" altLang="zh-CN" dirty="0" smtClean="0"/>
                <a:t>Grassland (non-sandy)</a:t>
              </a:r>
              <a:endParaRPr lang="zh-CN" altLang="en-US" dirty="0"/>
            </a:p>
          </p:txBody>
        </p:sp>
        <p:sp>
          <p:nvSpPr>
            <p:cNvPr id="18" name="TextBox 17"/>
            <p:cNvSpPr txBox="1"/>
            <p:nvPr/>
          </p:nvSpPr>
          <p:spPr>
            <a:xfrm>
              <a:off x="1793184" y="4581128"/>
              <a:ext cx="432048" cy="307777"/>
            </a:xfrm>
            <a:prstGeom prst="rect">
              <a:avLst/>
            </a:prstGeom>
            <a:noFill/>
          </p:spPr>
          <p:txBody>
            <a:bodyPr wrap="square" rtlCol="0">
              <a:spAutoFit/>
            </a:bodyPr>
            <a:lstStyle/>
            <a:p>
              <a:r>
                <a:rPr lang="en-US" altLang="zh-CN" dirty="0" smtClean="0"/>
                <a:t>A</a:t>
              </a:r>
              <a:endParaRPr lang="zh-CN" altLang="en-US" dirty="0"/>
            </a:p>
          </p:txBody>
        </p:sp>
        <p:sp>
          <p:nvSpPr>
            <p:cNvPr id="19" name="TextBox 18"/>
            <p:cNvSpPr txBox="1"/>
            <p:nvPr/>
          </p:nvSpPr>
          <p:spPr>
            <a:xfrm>
              <a:off x="1820948" y="4854412"/>
              <a:ext cx="432048" cy="307777"/>
            </a:xfrm>
            <a:prstGeom prst="rect">
              <a:avLst/>
            </a:prstGeom>
            <a:noFill/>
          </p:spPr>
          <p:txBody>
            <a:bodyPr wrap="square" rtlCol="0">
              <a:spAutoFit/>
            </a:bodyPr>
            <a:lstStyle/>
            <a:p>
              <a:r>
                <a:rPr lang="en-US" altLang="zh-CN" dirty="0" smtClean="0"/>
                <a:t>B</a:t>
              </a:r>
              <a:endParaRPr lang="zh-CN" altLang="en-US" dirty="0"/>
            </a:p>
          </p:txBody>
        </p:sp>
        <p:sp>
          <p:nvSpPr>
            <p:cNvPr id="20" name="TextBox 19"/>
            <p:cNvSpPr txBox="1"/>
            <p:nvPr/>
          </p:nvSpPr>
          <p:spPr>
            <a:xfrm>
              <a:off x="1822680" y="5122699"/>
              <a:ext cx="432048" cy="307777"/>
            </a:xfrm>
            <a:prstGeom prst="rect">
              <a:avLst/>
            </a:prstGeom>
            <a:noFill/>
          </p:spPr>
          <p:txBody>
            <a:bodyPr wrap="square" rtlCol="0">
              <a:spAutoFit/>
            </a:bodyPr>
            <a:lstStyle/>
            <a:p>
              <a:r>
                <a:rPr lang="en-US" altLang="zh-CN" dirty="0" smtClean="0"/>
                <a:t>C</a:t>
              </a:r>
              <a:endParaRPr lang="zh-CN" altLang="en-US" dirty="0"/>
            </a:p>
          </p:txBody>
        </p:sp>
        <p:sp>
          <p:nvSpPr>
            <p:cNvPr id="21" name="TextBox 20"/>
            <p:cNvSpPr txBox="1"/>
            <p:nvPr/>
          </p:nvSpPr>
          <p:spPr>
            <a:xfrm>
              <a:off x="1835696" y="5387964"/>
              <a:ext cx="432048" cy="307777"/>
            </a:xfrm>
            <a:prstGeom prst="rect">
              <a:avLst/>
            </a:prstGeom>
            <a:noFill/>
          </p:spPr>
          <p:txBody>
            <a:bodyPr wrap="square" rtlCol="0">
              <a:spAutoFit/>
            </a:bodyPr>
            <a:lstStyle/>
            <a:p>
              <a:r>
                <a:rPr lang="en-US" altLang="zh-CN" dirty="0" smtClean="0"/>
                <a:t>D</a:t>
              </a:r>
              <a:endParaRPr lang="zh-CN" altLang="en-US" dirty="0"/>
            </a:p>
          </p:txBody>
        </p:sp>
        <p:sp>
          <p:nvSpPr>
            <p:cNvPr id="22" name="TextBox 21"/>
            <p:cNvSpPr txBox="1"/>
            <p:nvPr/>
          </p:nvSpPr>
          <p:spPr>
            <a:xfrm>
              <a:off x="1850444" y="5646500"/>
              <a:ext cx="432048" cy="307777"/>
            </a:xfrm>
            <a:prstGeom prst="rect">
              <a:avLst/>
            </a:prstGeom>
            <a:noFill/>
          </p:spPr>
          <p:txBody>
            <a:bodyPr wrap="square" rtlCol="0">
              <a:spAutoFit/>
            </a:bodyPr>
            <a:lstStyle/>
            <a:p>
              <a:r>
                <a:rPr lang="en-US" altLang="zh-CN" dirty="0" smtClean="0"/>
                <a:t>E</a:t>
              </a:r>
              <a:endParaRPr lang="zh-CN" altLang="en-US" dirty="0"/>
            </a:p>
          </p:txBody>
        </p:sp>
      </p:grpSp>
      <p:grpSp>
        <p:nvGrpSpPr>
          <p:cNvPr id="28" name="组合 27"/>
          <p:cNvGrpSpPr/>
          <p:nvPr/>
        </p:nvGrpSpPr>
        <p:grpSpPr>
          <a:xfrm>
            <a:off x="3923928" y="4221088"/>
            <a:ext cx="1944216" cy="235769"/>
            <a:chOff x="1763688" y="4206340"/>
            <a:chExt cx="2808312" cy="322525"/>
          </a:xfrm>
        </p:grpSpPr>
        <p:sp>
          <p:nvSpPr>
            <p:cNvPr id="23" name="TextBox 22"/>
            <p:cNvSpPr txBox="1"/>
            <p:nvPr/>
          </p:nvSpPr>
          <p:spPr>
            <a:xfrm>
              <a:off x="1763688" y="4221088"/>
              <a:ext cx="432048" cy="307777"/>
            </a:xfrm>
            <a:prstGeom prst="rect">
              <a:avLst/>
            </a:prstGeom>
            <a:noFill/>
          </p:spPr>
          <p:txBody>
            <a:bodyPr wrap="square" rtlCol="0">
              <a:spAutoFit/>
            </a:bodyPr>
            <a:lstStyle/>
            <a:p>
              <a:r>
                <a:rPr lang="en-US" altLang="zh-CN" dirty="0" smtClean="0"/>
                <a:t>A</a:t>
              </a:r>
              <a:endParaRPr lang="zh-CN" altLang="en-US" dirty="0"/>
            </a:p>
          </p:txBody>
        </p:sp>
        <p:sp>
          <p:nvSpPr>
            <p:cNvPr id="24" name="TextBox 23"/>
            <p:cNvSpPr txBox="1"/>
            <p:nvPr/>
          </p:nvSpPr>
          <p:spPr>
            <a:xfrm>
              <a:off x="2339752" y="4221088"/>
              <a:ext cx="432048" cy="307777"/>
            </a:xfrm>
            <a:prstGeom prst="rect">
              <a:avLst/>
            </a:prstGeom>
            <a:noFill/>
          </p:spPr>
          <p:txBody>
            <a:bodyPr wrap="square" rtlCol="0">
              <a:spAutoFit/>
            </a:bodyPr>
            <a:lstStyle/>
            <a:p>
              <a:r>
                <a:rPr lang="en-US" altLang="zh-CN" dirty="0" smtClean="0"/>
                <a:t>B</a:t>
              </a:r>
              <a:endParaRPr lang="zh-CN" altLang="en-US" dirty="0"/>
            </a:p>
          </p:txBody>
        </p:sp>
        <p:sp>
          <p:nvSpPr>
            <p:cNvPr id="25" name="TextBox 24"/>
            <p:cNvSpPr txBox="1"/>
            <p:nvPr/>
          </p:nvSpPr>
          <p:spPr>
            <a:xfrm>
              <a:off x="2915816" y="4221088"/>
              <a:ext cx="432048" cy="307777"/>
            </a:xfrm>
            <a:prstGeom prst="rect">
              <a:avLst/>
            </a:prstGeom>
            <a:noFill/>
          </p:spPr>
          <p:txBody>
            <a:bodyPr wrap="square" rtlCol="0">
              <a:spAutoFit/>
            </a:bodyPr>
            <a:lstStyle/>
            <a:p>
              <a:r>
                <a:rPr lang="en-US" altLang="zh-CN" dirty="0" smtClean="0"/>
                <a:t>C</a:t>
              </a:r>
              <a:endParaRPr lang="zh-CN" altLang="en-US" dirty="0"/>
            </a:p>
          </p:txBody>
        </p:sp>
        <p:sp>
          <p:nvSpPr>
            <p:cNvPr id="26" name="TextBox 25"/>
            <p:cNvSpPr txBox="1"/>
            <p:nvPr/>
          </p:nvSpPr>
          <p:spPr>
            <a:xfrm>
              <a:off x="3549140" y="4216091"/>
              <a:ext cx="432048" cy="307777"/>
            </a:xfrm>
            <a:prstGeom prst="rect">
              <a:avLst/>
            </a:prstGeom>
            <a:noFill/>
          </p:spPr>
          <p:txBody>
            <a:bodyPr wrap="square" rtlCol="0">
              <a:spAutoFit/>
            </a:bodyPr>
            <a:lstStyle/>
            <a:p>
              <a:r>
                <a:rPr lang="en-US" altLang="zh-CN" dirty="0" smtClean="0"/>
                <a:t>D</a:t>
              </a:r>
              <a:endParaRPr lang="zh-CN" altLang="en-US" dirty="0"/>
            </a:p>
          </p:txBody>
        </p:sp>
        <p:sp>
          <p:nvSpPr>
            <p:cNvPr id="27" name="TextBox 26"/>
            <p:cNvSpPr txBox="1"/>
            <p:nvPr/>
          </p:nvSpPr>
          <p:spPr>
            <a:xfrm>
              <a:off x="4139952" y="4206340"/>
              <a:ext cx="432048" cy="307777"/>
            </a:xfrm>
            <a:prstGeom prst="rect">
              <a:avLst/>
            </a:prstGeom>
            <a:noFill/>
          </p:spPr>
          <p:txBody>
            <a:bodyPr wrap="square" rtlCol="0">
              <a:spAutoFit/>
            </a:bodyPr>
            <a:lstStyle/>
            <a:p>
              <a:r>
                <a:rPr lang="en-US" altLang="zh-CN" dirty="0" smtClean="0"/>
                <a:t>E</a:t>
              </a:r>
              <a:endParaRPr lang="zh-CN" altLang="en-US" dirty="0"/>
            </a:p>
          </p:txBody>
        </p:sp>
      </p:grpSp>
      <p:grpSp>
        <p:nvGrpSpPr>
          <p:cNvPr id="29" name="组合 28"/>
          <p:cNvGrpSpPr/>
          <p:nvPr/>
        </p:nvGrpSpPr>
        <p:grpSpPr>
          <a:xfrm>
            <a:off x="6372200" y="4293096"/>
            <a:ext cx="1944216" cy="235769"/>
            <a:chOff x="1763688" y="4206340"/>
            <a:chExt cx="2808312" cy="322525"/>
          </a:xfrm>
        </p:grpSpPr>
        <p:sp>
          <p:nvSpPr>
            <p:cNvPr id="30" name="TextBox 29"/>
            <p:cNvSpPr txBox="1"/>
            <p:nvPr/>
          </p:nvSpPr>
          <p:spPr>
            <a:xfrm>
              <a:off x="1763688" y="4221088"/>
              <a:ext cx="432048" cy="307777"/>
            </a:xfrm>
            <a:prstGeom prst="rect">
              <a:avLst/>
            </a:prstGeom>
            <a:noFill/>
          </p:spPr>
          <p:txBody>
            <a:bodyPr wrap="square" rtlCol="0">
              <a:spAutoFit/>
            </a:bodyPr>
            <a:lstStyle/>
            <a:p>
              <a:r>
                <a:rPr lang="en-US" altLang="zh-CN" dirty="0" smtClean="0"/>
                <a:t>A</a:t>
              </a:r>
              <a:endParaRPr lang="zh-CN" altLang="en-US" dirty="0"/>
            </a:p>
          </p:txBody>
        </p:sp>
        <p:sp>
          <p:nvSpPr>
            <p:cNvPr id="31" name="TextBox 30"/>
            <p:cNvSpPr txBox="1"/>
            <p:nvPr/>
          </p:nvSpPr>
          <p:spPr>
            <a:xfrm>
              <a:off x="2339752" y="4221088"/>
              <a:ext cx="432048" cy="307777"/>
            </a:xfrm>
            <a:prstGeom prst="rect">
              <a:avLst/>
            </a:prstGeom>
            <a:noFill/>
          </p:spPr>
          <p:txBody>
            <a:bodyPr wrap="square" rtlCol="0">
              <a:spAutoFit/>
            </a:bodyPr>
            <a:lstStyle/>
            <a:p>
              <a:r>
                <a:rPr lang="en-US" altLang="zh-CN" dirty="0" smtClean="0"/>
                <a:t>B</a:t>
              </a:r>
              <a:endParaRPr lang="zh-CN" altLang="en-US" dirty="0"/>
            </a:p>
          </p:txBody>
        </p:sp>
        <p:sp>
          <p:nvSpPr>
            <p:cNvPr id="32" name="TextBox 31"/>
            <p:cNvSpPr txBox="1"/>
            <p:nvPr/>
          </p:nvSpPr>
          <p:spPr>
            <a:xfrm>
              <a:off x="2915816" y="4221088"/>
              <a:ext cx="432048" cy="307777"/>
            </a:xfrm>
            <a:prstGeom prst="rect">
              <a:avLst/>
            </a:prstGeom>
            <a:noFill/>
          </p:spPr>
          <p:txBody>
            <a:bodyPr wrap="square" rtlCol="0">
              <a:spAutoFit/>
            </a:bodyPr>
            <a:lstStyle/>
            <a:p>
              <a:r>
                <a:rPr lang="en-US" altLang="zh-CN" dirty="0" smtClean="0"/>
                <a:t>C</a:t>
              </a:r>
              <a:endParaRPr lang="zh-CN" altLang="en-US" dirty="0"/>
            </a:p>
          </p:txBody>
        </p:sp>
        <p:sp>
          <p:nvSpPr>
            <p:cNvPr id="33" name="TextBox 32"/>
            <p:cNvSpPr txBox="1"/>
            <p:nvPr/>
          </p:nvSpPr>
          <p:spPr>
            <a:xfrm>
              <a:off x="3549140" y="4216091"/>
              <a:ext cx="432048" cy="307777"/>
            </a:xfrm>
            <a:prstGeom prst="rect">
              <a:avLst/>
            </a:prstGeom>
            <a:noFill/>
          </p:spPr>
          <p:txBody>
            <a:bodyPr wrap="square" rtlCol="0">
              <a:spAutoFit/>
            </a:bodyPr>
            <a:lstStyle/>
            <a:p>
              <a:r>
                <a:rPr lang="en-US" altLang="zh-CN" dirty="0" smtClean="0"/>
                <a:t>D</a:t>
              </a:r>
              <a:endParaRPr lang="zh-CN" altLang="en-US" dirty="0"/>
            </a:p>
          </p:txBody>
        </p:sp>
        <p:sp>
          <p:nvSpPr>
            <p:cNvPr id="34" name="TextBox 33"/>
            <p:cNvSpPr txBox="1"/>
            <p:nvPr/>
          </p:nvSpPr>
          <p:spPr>
            <a:xfrm>
              <a:off x="4139952" y="4206340"/>
              <a:ext cx="432048" cy="307777"/>
            </a:xfrm>
            <a:prstGeom prst="rect">
              <a:avLst/>
            </a:prstGeom>
            <a:noFill/>
          </p:spPr>
          <p:txBody>
            <a:bodyPr wrap="square" rtlCol="0">
              <a:spAutoFit/>
            </a:bodyPr>
            <a:lstStyle/>
            <a:p>
              <a:r>
                <a:rPr lang="en-US" altLang="zh-CN" dirty="0" smtClean="0"/>
                <a:t>E</a:t>
              </a:r>
              <a:endParaRPr lang="zh-CN" altLang="en-US" dirty="0"/>
            </a:p>
          </p:txBody>
        </p:sp>
      </p:grpSp>
      <p:grpSp>
        <p:nvGrpSpPr>
          <p:cNvPr id="35" name="组合 34"/>
          <p:cNvGrpSpPr/>
          <p:nvPr/>
        </p:nvGrpSpPr>
        <p:grpSpPr>
          <a:xfrm>
            <a:off x="3923928" y="6289575"/>
            <a:ext cx="1944216" cy="235769"/>
            <a:chOff x="1763688" y="4206340"/>
            <a:chExt cx="2808312" cy="322525"/>
          </a:xfrm>
        </p:grpSpPr>
        <p:sp>
          <p:nvSpPr>
            <p:cNvPr id="36" name="TextBox 35"/>
            <p:cNvSpPr txBox="1"/>
            <p:nvPr/>
          </p:nvSpPr>
          <p:spPr>
            <a:xfrm>
              <a:off x="1763688" y="4221088"/>
              <a:ext cx="432048" cy="307777"/>
            </a:xfrm>
            <a:prstGeom prst="rect">
              <a:avLst/>
            </a:prstGeom>
            <a:noFill/>
          </p:spPr>
          <p:txBody>
            <a:bodyPr wrap="square" rtlCol="0">
              <a:spAutoFit/>
            </a:bodyPr>
            <a:lstStyle/>
            <a:p>
              <a:r>
                <a:rPr lang="en-US" altLang="zh-CN" dirty="0" smtClean="0"/>
                <a:t>A</a:t>
              </a:r>
              <a:endParaRPr lang="zh-CN" altLang="en-US" dirty="0"/>
            </a:p>
          </p:txBody>
        </p:sp>
        <p:sp>
          <p:nvSpPr>
            <p:cNvPr id="37" name="TextBox 36"/>
            <p:cNvSpPr txBox="1"/>
            <p:nvPr/>
          </p:nvSpPr>
          <p:spPr>
            <a:xfrm>
              <a:off x="2339752" y="4221088"/>
              <a:ext cx="432048" cy="307777"/>
            </a:xfrm>
            <a:prstGeom prst="rect">
              <a:avLst/>
            </a:prstGeom>
            <a:noFill/>
          </p:spPr>
          <p:txBody>
            <a:bodyPr wrap="square" rtlCol="0">
              <a:spAutoFit/>
            </a:bodyPr>
            <a:lstStyle/>
            <a:p>
              <a:r>
                <a:rPr lang="en-US" altLang="zh-CN" dirty="0" smtClean="0"/>
                <a:t>B</a:t>
              </a:r>
              <a:endParaRPr lang="zh-CN" altLang="en-US" dirty="0"/>
            </a:p>
          </p:txBody>
        </p:sp>
        <p:sp>
          <p:nvSpPr>
            <p:cNvPr id="38" name="TextBox 37"/>
            <p:cNvSpPr txBox="1"/>
            <p:nvPr/>
          </p:nvSpPr>
          <p:spPr>
            <a:xfrm>
              <a:off x="2915816" y="4221088"/>
              <a:ext cx="432048" cy="307777"/>
            </a:xfrm>
            <a:prstGeom prst="rect">
              <a:avLst/>
            </a:prstGeom>
            <a:noFill/>
          </p:spPr>
          <p:txBody>
            <a:bodyPr wrap="square" rtlCol="0">
              <a:spAutoFit/>
            </a:bodyPr>
            <a:lstStyle/>
            <a:p>
              <a:r>
                <a:rPr lang="en-US" altLang="zh-CN" dirty="0" smtClean="0"/>
                <a:t>C</a:t>
              </a:r>
              <a:endParaRPr lang="zh-CN" altLang="en-US" dirty="0"/>
            </a:p>
          </p:txBody>
        </p:sp>
        <p:sp>
          <p:nvSpPr>
            <p:cNvPr id="39" name="TextBox 38"/>
            <p:cNvSpPr txBox="1"/>
            <p:nvPr/>
          </p:nvSpPr>
          <p:spPr>
            <a:xfrm>
              <a:off x="3549140" y="4216091"/>
              <a:ext cx="432048" cy="307777"/>
            </a:xfrm>
            <a:prstGeom prst="rect">
              <a:avLst/>
            </a:prstGeom>
            <a:noFill/>
          </p:spPr>
          <p:txBody>
            <a:bodyPr wrap="square" rtlCol="0">
              <a:spAutoFit/>
            </a:bodyPr>
            <a:lstStyle/>
            <a:p>
              <a:r>
                <a:rPr lang="en-US" altLang="zh-CN" dirty="0" smtClean="0"/>
                <a:t>D</a:t>
              </a:r>
              <a:endParaRPr lang="zh-CN" altLang="en-US" dirty="0"/>
            </a:p>
          </p:txBody>
        </p:sp>
        <p:sp>
          <p:nvSpPr>
            <p:cNvPr id="40" name="TextBox 39"/>
            <p:cNvSpPr txBox="1"/>
            <p:nvPr/>
          </p:nvSpPr>
          <p:spPr>
            <a:xfrm>
              <a:off x="4139952" y="4206340"/>
              <a:ext cx="432048" cy="307777"/>
            </a:xfrm>
            <a:prstGeom prst="rect">
              <a:avLst/>
            </a:prstGeom>
            <a:noFill/>
          </p:spPr>
          <p:txBody>
            <a:bodyPr wrap="square" rtlCol="0">
              <a:spAutoFit/>
            </a:bodyPr>
            <a:lstStyle/>
            <a:p>
              <a:r>
                <a:rPr lang="en-US" altLang="zh-CN" dirty="0" smtClean="0"/>
                <a:t>E</a:t>
              </a:r>
              <a:endParaRPr lang="zh-CN" altLang="en-US" dirty="0"/>
            </a:p>
          </p:txBody>
        </p:sp>
      </p:grpSp>
      <p:grpSp>
        <p:nvGrpSpPr>
          <p:cNvPr id="41" name="组合 40"/>
          <p:cNvGrpSpPr/>
          <p:nvPr/>
        </p:nvGrpSpPr>
        <p:grpSpPr>
          <a:xfrm>
            <a:off x="6444208" y="6309320"/>
            <a:ext cx="1944216" cy="235769"/>
            <a:chOff x="1763688" y="4206340"/>
            <a:chExt cx="2808312" cy="322525"/>
          </a:xfrm>
        </p:grpSpPr>
        <p:sp>
          <p:nvSpPr>
            <p:cNvPr id="42" name="TextBox 41"/>
            <p:cNvSpPr txBox="1"/>
            <p:nvPr/>
          </p:nvSpPr>
          <p:spPr>
            <a:xfrm>
              <a:off x="1763688" y="4221088"/>
              <a:ext cx="432048" cy="307777"/>
            </a:xfrm>
            <a:prstGeom prst="rect">
              <a:avLst/>
            </a:prstGeom>
            <a:noFill/>
          </p:spPr>
          <p:txBody>
            <a:bodyPr wrap="square" rtlCol="0">
              <a:spAutoFit/>
            </a:bodyPr>
            <a:lstStyle/>
            <a:p>
              <a:r>
                <a:rPr lang="en-US" altLang="zh-CN" dirty="0" smtClean="0"/>
                <a:t>A</a:t>
              </a:r>
              <a:endParaRPr lang="zh-CN" altLang="en-US" dirty="0"/>
            </a:p>
          </p:txBody>
        </p:sp>
        <p:sp>
          <p:nvSpPr>
            <p:cNvPr id="43" name="TextBox 42"/>
            <p:cNvSpPr txBox="1"/>
            <p:nvPr/>
          </p:nvSpPr>
          <p:spPr>
            <a:xfrm>
              <a:off x="2339752" y="4221088"/>
              <a:ext cx="432048" cy="307777"/>
            </a:xfrm>
            <a:prstGeom prst="rect">
              <a:avLst/>
            </a:prstGeom>
            <a:noFill/>
          </p:spPr>
          <p:txBody>
            <a:bodyPr wrap="square" rtlCol="0">
              <a:spAutoFit/>
            </a:bodyPr>
            <a:lstStyle/>
            <a:p>
              <a:r>
                <a:rPr lang="en-US" altLang="zh-CN" dirty="0" smtClean="0"/>
                <a:t>B</a:t>
              </a:r>
              <a:endParaRPr lang="zh-CN" altLang="en-US" dirty="0"/>
            </a:p>
          </p:txBody>
        </p:sp>
        <p:sp>
          <p:nvSpPr>
            <p:cNvPr id="44" name="TextBox 43"/>
            <p:cNvSpPr txBox="1"/>
            <p:nvPr/>
          </p:nvSpPr>
          <p:spPr>
            <a:xfrm>
              <a:off x="2915816" y="4221088"/>
              <a:ext cx="432048" cy="307777"/>
            </a:xfrm>
            <a:prstGeom prst="rect">
              <a:avLst/>
            </a:prstGeom>
            <a:noFill/>
          </p:spPr>
          <p:txBody>
            <a:bodyPr wrap="square" rtlCol="0">
              <a:spAutoFit/>
            </a:bodyPr>
            <a:lstStyle/>
            <a:p>
              <a:r>
                <a:rPr lang="en-US" altLang="zh-CN" dirty="0" smtClean="0"/>
                <a:t>C</a:t>
              </a:r>
              <a:endParaRPr lang="zh-CN" altLang="en-US" dirty="0"/>
            </a:p>
          </p:txBody>
        </p:sp>
        <p:sp>
          <p:nvSpPr>
            <p:cNvPr id="45" name="TextBox 44"/>
            <p:cNvSpPr txBox="1"/>
            <p:nvPr/>
          </p:nvSpPr>
          <p:spPr>
            <a:xfrm>
              <a:off x="3549140" y="4216091"/>
              <a:ext cx="432048" cy="307777"/>
            </a:xfrm>
            <a:prstGeom prst="rect">
              <a:avLst/>
            </a:prstGeom>
            <a:noFill/>
          </p:spPr>
          <p:txBody>
            <a:bodyPr wrap="square" rtlCol="0">
              <a:spAutoFit/>
            </a:bodyPr>
            <a:lstStyle/>
            <a:p>
              <a:r>
                <a:rPr lang="en-US" altLang="zh-CN" dirty="0" smtClean="0"/>
                <a:t>D</a:t>
              </a:r>
              <a:endParaRPr lang="zh-CN" altLang="en-US" dirty="0"/>
            </a:p>
          </p:txBody>
        </p:sp>
        <p:sp>
          <p:nvSpPr>
            <p:cNvPr id="46" name="TextBox 45"/>
            <p:cNvSpPr txBox="1"/>
            <p:nvPr/>
          </p:nvSpPr>
          <p:spPr>
            <a:xfrm>
              <a:off x="4139952" y="4206340"/>
              <a:ext cx="432048" cy="307777"/>
            </a:xfrm>
            <a:prstGeom prst="rect">
              <a:avLst/>
            </a:prstGeom>
            <a:noFill/>
          </p:spPr>
          <p:txBody>
            <a:bodyPr wrap="square" rtlCol="0">
              <a:spAutoFit/>
            </a:bodyPr>
            <a:lstStyle/>
            <a:p>
              <a:r>
                <a:rPr lang="en-US" altLang="zh-CN" dirty="0" smtClean="0"/>
                <a:t>E</a:t>
              </a:r>
              <a:endParaRPr lang="zh-CN" altLang="en-US"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457200" y="-17463"/>
            <a:ext cx="8229600" cy="1143001"/>
          </a:xfrm>
        </p:spPr>
        <p:txBody>
          <a:bodyPr/>
          <a:lstStyle/>
          <a:p>
            <a:r>
              <a:rPr lang="en-US" altLang="zh-CN" b="1" dirty="0" smtClean="0">
                <a:solidFill>
                  <a:schemeClr val="tx1"/>
                </a:solidFill>
              </a:rPr>
              <a:t>Soil carbon and nitrogen against texture</a:t>
            </a:r>
            <a:endParaRPr lang="zh-CN" altLang="en-US" b="1" dirty="0" smtClean="0">
              <a:solidFill>
                <a:schemeClr val="tx1"/>
              </a:solidFill>
            </a:endParaRPr>
          </a:p>
        </p:txBody>
      </p:sp>
      <p:graphicFrame>
        <p:nvGraphicFramePr>
          <p:cNvPr id="5" name="内容占位符 4"/>
          <p:cNvGraphicFramePr>
            <a:graphicFrameLocks noGrp="1"/>
          </p:cNvGraphicFramePr>
          <p:nvPr>
            <p:ph idx="1"/>
          </p:nvPr>
        </p:nvGraphicFramePr>
        <p:xfrm>
          <a:off x="683568" y="1988839"/>
          <a:ext cx="7560841" cy="3888430"/>
        </p:xfrm>
        <a:graphic>
          <a:graphicData uri="http://schemas.openxmlformats.org/drawingml/2006/table">
            <a:tbl>
              <a:tblPr/>
              <a:tblGrid>
                <a:gridCol w="1478833"/>
                <a:gridCol w="1010713"/>
                <a:gridCol w="879497"/>
                <a:gridCol w="952197"/>
                <a:gridCol w="1079867"/>
                <a:gridCol w="1079867"/>
                <a:gridCol w="1079867"/>
              </a:tblGrid>
              <a:tr h="277745">
                <a:tc>
                  <a:txBody>
                    <a:bodyPr/>
                    <a:lstStyle/>
                    <a:p>
                      <a:pPr algn="just">
                        <a:lnSpc>
                          <a:spcPts val="1800"/>
                        </a:lnSpc>
                        <a:spcAft>
                          <a:spcPts val="0"/>
                        </a:spcAft>
                      </a:pPr>
                      <a:endParaRPr lang="en-US" sz="1400" kern="100" dirty="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ts val="1800"/>
                        </a:lnSpc>
                        <a:spcAft>
                          <a:spcPts val="0"/>
                        </a:spcAft>
                      </a:pPr>
                      <a:r>
                        <a:rPr lang="en-US" sz="1400" kern="100">
                          <a:latin typeface="Times New Roman"/>
                          <a:ea typeface="宋体"/>
                          <a:cs typeface="Times New Roman"/>
                        </a:rPr>
                        <a:t>SOCD (mg/cm</a:t>
                      </a:r>
                      <a:r>
                        <a:rPr lang="en-US" sz="1400" kern="100" baseline="30000">
                          <a:latin typeface="Times New Roman"/>
                          <a:ea typeface="宋体"/>
                          <a:cs typeface="Times New Roman"/>
                        </a:rPr>
                        <a:t>3</a:t>
                      </a:r>
                      <a:r>
                        <a:rPr lang="en-US" sz="1400" kern="100">
                          <a:latin typeface="Times New Roman"/>
                          <a:ea typeface="宋体"/>
                          <a:cs typeface="Times New Roman"/>
                        </a:rPr>
                        <a:t>) of top 5 cm</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just">
                        <a:lnSpc>
                          <a:spcPts val="1800"/>
                        </a:lnSpc>
                        <a:spcAft>
                          <a:spcPts val="0"/>
                        </a:spcAft>
                      </a:pPr>
                      <a:r>
                        <a:rPr lang="en-US" sz="1400" kern="100">
                          <a:latin typeface="Times New Roman"/>
                          <a:ea typeface="宋体"/>
                          <a:cs typeface="Times New Roman"/>
                        </a:rPr>
                        <a:t>TND (mg/cm</a:t>
                      </a:r>
                      <a:r>
                        <a:rPr lang="en-US" sz="1400" kern="100" baseline="30000">
                          <a:latin typeface="Times New Roman"/>
                          <a:ea typeface="宋体"/>
                          <a:cs typeface="Times New Roman"/>
                        </a:rPr>
                        <a:t>3</a:t>
                      </a:r>
                      <a:r>
                        <a:rPr lang="en-US" sz="1400" kern="100">
                          <a:latin typeface="Times New Roman"/>
                          <a:ea typeface="宋体"/>
                          <a:cs typeface="Times New Roman"/>
                        </a:rPr>
                        <a:t>) of top 5 cm</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277745">
                <a:tc>
                  <a:txBody>
                    <a:bodyPr/>
                    <a:lstStyle/>
                    <a:p>
                      <a:pPr algn="just">
                        <a:lnSpc>
                          <a:spcPts val="1800"/>
                        </a:lnSpc>
                        <a:spcAft>
                          <a:spcPts val="0"/>
                        </a:spcAft>
                      </a:pPr>
                      <a:endParaRPr lang="en-US" sz="1400" kern="100" dirty="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a</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b</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R</a:t>
                      </a:r>
                      <a:r>
                        <a:rPr lang="en-US" sz="1400" kern="100" baseline="30000">
                          <a:latin typeface="Times New Roman"/>
                          <a:ea typeface="宋体"/>
                          <a:cs typeface="Times New Roman"/>
                        </a:rPr>
                        <a:t>2</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a</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b</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R</a:t>
                      </a:r>
                      <a:r>
                        <a:rPr lang="en-US" sz="1400" kern="100" baseline="30000">
                          <a:latin typeface="Times New Roman"/>
                          <a:ea typeface="宋体"/>
                          <a:cs typeface="Times New Roman"/>
                        </a:rPr>
                        <a:t>2</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77745">
                <a:tc>
                  <a:txBody>
                    <a:bodyPr/>
                    <a:lstStyle/>
                    <a:p>
                      <a:pPr algn="just">
                        <a:lnSpc>
                          <a:spcPts val="1800"/>
                        </a:lnSpc>
                        <a:spcAft>
                          <a:spcPts val="0"/>
                        </a:spcAft>
                      </a:pPr>
                      <a:r>
                        <a:rPr lang="en-US" sz="1400" b="1" kern="100" dirty="0">
                          <a:latin typeface="Times New Roman"/>
                          <a:ea typeface="宋体"/>
                          <a:cs typeface="Times New Roman"/>
                        </a:rPr>
                        <a:t>Clay (%) </a:t>
                      </a:r>
                      <a:endParaRPr lang="zh-CN" sz="1400" b="1" kern="100" dirty="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3.365</a:t>
                      </a:r>
                      <a:endParaRPr lang="zh-CN" sz="1400" b="1" kern="100" dirty="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2.052</a:t>
                      </a:r>
                      <a:endParaRPr lang="zh-CN" sz="1400" b="1" kern="100" dirty="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0.311</a:t>
                      </a:r>
                      <a:r>
                        <a:rPr lang="en-US" sz="1400" b="1" kern="100" baseline="30000" dirty="0">
                          <a:latin typeface="Times New Roman"/>
                          <a:ea typeface="宋体"/>
                          <a:cs typeface="Times New Roman"/>
                        </a:rPr>
                        <a:t>***</a:t>
                      </a:r>
                      <a:endParaRPr lang="zh-CN" sz="1400" b="1" kern="100" dirty="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0.304</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0.163</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0.308</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a:noFill/>
                    </a:lnB>
                  </a:tcPr>
                </a:tc>
              </a:tr>
              <a:tr h="277745">
                <a:tc>
                  <a:txBody>
                    <a:bodyPr/>
                    <a:lstStyle/>
                    <a:p>
                      <a:pPr algn="just">
                        <a:lnSpc>
                          <a:spcPts val="1800"/>
                        </a:lnSpc>
                        <a:spcAft>
                          <a:spcPts val="0"/>
                        </a:spcAft>
                      </a:pPr>
                      <a:r>
                        <a:rPr lang="en-US" sz="1400" b="1" kern="100">
                          <a:latin typeface="Times New Roman"/>
                          <a:ea typeface="宋体"/>
                          <a:cs typeface="Times New Roman"/>
                        </a:rPr>
                        <a:t>Fine silt (%)</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3.396</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0.351</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0.468</a:t>
                      </a:r>
                      <a:r>
                        <a:rPr lang="en-US" sz="1400" b="1" kern="100" baseline="30000" dirty="0">
                          <a:latin typeface="Times New Roman"/>
                          <a:ea typeface="宋体"/>
                          <a:cs typeface="Times New Roman"/>
                        </a:rPr>
                        <a:t>***</a:t>
                      </a:r>
                      <a:endParaRPr lang="zh-CN" sz="1400" b="1" kern="100" dirty="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0.348</a:t>
                      </a:r>
                      <a:endParaRPr lang="zh-CN" sz="1400" b="1" kern="100" dirty="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0.026</a:t>
                      </a:r>
                      <a:endParaRPr lang="zh-CN" sz="1400" b="1" kern="100" dirty="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0.401</a:t>
                      </a:r>
                      <a:r>
                        <a:rPr lang="en-US" sz="1400" b="1" kern="100" baseline="30000" dirty="0">
                          <a:latin typeface="Times New Roman"/>
                          <a:ea typeface="宋体"/>
                          <a:cs typeface="Times New Roman"/>
                        </a:rPr>
                        <a:t>***</a:t>
                      </a:r>
                      <a:endParaRPr lang="zh-CN" sz="1400" b="1" kern="100" dirty="0">
                        <a:latin typeface="Calibri"/>
                        <a:ea typeface="宋体"/>
                        <a:cs typeface="Times New Roman"/>
                      </a:endParaRPr>
                    </a:p>
                  </a:txBody>
                  <a:tcPr marL="68580" marR="68580" marT="0" marB="0">
                    <a:lnL>
                      <a:noFill/>
                    </a:lnL>
                    <a:lnR>
                      <a:noFill/>
                    </a:lnR>
                    <a:lnT>
                      <a:noFill/>
                    </a:lnT>
                    <a:lnB>
                      <a:noFill/>
                    </a:lnB>
                  </a:tcPr>
                </a:tc>
              </a:tr>
              <a:tr h="277745">
                <a:tc>
                  <a:txBody>
                    <a:bodyPr/>
                    <a:lstStyle/>
                    <a:p>
                      <a:pPr algn="just">
                        <a:lnSpc>
                          <a:spcPts val="1800"/>
                        </a:lnSpc>
                        <a:spcAft>
                          <a:spcPts val="0"/>
                        </a:spcAft>
                      </a:pPr>
                      <a:r>
                        <a:rPr lang="en-US" sz="1400" b="1" kern="100">
                          <a:latin typeface="Times New Roman"/>
                          <a:ea typeface="宋体"/>
                          <a:cs typeface="Times New Roman"/>
                        </a:rPr>
                        <a:t>Coarse silt (%)</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5.453</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0.383</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0.259</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0.558</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0.024</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0.164</a:t>
                      </a:r>
                      <a:r>
                        <a:rPr lang="en-US" sz="1400" b="1" kern="100" baseline="30000" dirty="0">
                          <a:latin typeface="Times New Roman"/>
                          <a:ea typeface="宋体"/>
                          <a:cs typeface="Times New Roman"/>
                        </a:rPr>
                        <a:t>***</a:t>
                      </a:r>
                      <a:endParaRPr lang="zh-CN" sz="1400" b="1" kern="100" dirty="0">
                        <a:latin typeface="Calibri"/>
                        <a:ea typeface="宋体"/>
                        <a:cs typeface="Times New Roman"/>
                      </a:endParaRPr>
                    </a:p>
                  </a:txBody>
                  <a:tcPr marL="68580" marR="68580" marT="0" marB="0">
                    <a:lnL>
                      <a:noFill/>
                    </a:lnL>
                    <a:lnR>
                      <a:noFill/>
                    </a:lnR>
                    <a:lnT>
                      <a:noFill/>
                    </a:lnT>
                    <a:lnB>
                      <a:noFill/>
                    </a:lnB>
                  </a:tcPr>
                </a:tc>
              </a:tr>
              <a:tr h="277745">
                <a:tc>
                  <a:txBody>
                    <a:bodyPr/>
                    <a:lstStyle/>
                    <a:p>
                      <a:pPr algn="just">
                        <a:lnSpc>
                          <a:spcPts val="1800"/>
                        </a:lnSpc>
                        <a:spcAft>
                          <a:spcPts val="0"/>
                        </a:spcAft>
                      </a:pPr>
                      <a:r>
                        <a:rPr lang="en-US" sz="1400" kern="100">
                          <a:latin typeface="Times New Roman"/>
                          <a:ea typeface="宋体"/>
                          <a:cs typeface="Times New Roman"/>
                        </a:rPr>
                        <a:t>Fine sand (%)</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13.125</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-0.063</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0.015</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1.035</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-0.004</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0.008</a:t>
                      </a:r>
                      <a:endParaRPr lang="zh-CN" sz="1400" kern="100">
                        <a:latin typeface="Calibri"/>
                        <a:ea typeface="宋体"/>
                        <a:cs typeface="Times New Roman"/>
                      </a:endParaRPr>
                    </a:p>
                  </a:txBody>
                  <a:tcPr marL="68580" marR="68580" marT="0" marB="0">
                    <a:lnL>
                      <a:noFill/>
                    </a:lnL>
                    <a:lnR>
                      <a:noFill/>
                    </a:lnR>
                    <a:lnT>
                      <a:noFill/>
                    </a:lnT>
                    <a:lnB>
                      <a:noFill/>
                    </a:lnB>
                  </a:tcPr>
                </a:tc>
              </a:tr>
              <a:tr h="277745">
                <a:tc>
                  <a:txBody>
                    <a:bodyPr/>
                    <a:lstStyle/>
                    <a:p>
                      <a:pPr algn="just">
                        <a:lnSpc>
                          <a:spcPts val="1800"/>
                        </a:lnSpc>
                        <a:spcAft>
                          <a:spcPts val="0"/>
                        </a:spcAft>
                      </a:pPr>
                      <a:r>
                        <a:rPr lang="en-US" sz="1400" b="1" kern="100">
                          <a:latin typeface="Times New Roman"/>
                          <a:ea typeface="宋体"/>
                          <a:cs typeface="Times New Roman"/>
                        </a:rPr>
                        <a:t>Coarse sand (%)</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15.090</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-0.159</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0.306</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1.209</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-0.012</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dirty="0">
                          <a:latin typeface="Times New Roman"/>
                          <a:ea typeface="宋体"/>
                          <a:cs typeface="Times New Roman"/>
                        </a:rPr>
                        <a:t>0.253</a:t>
                      </a:r>
                      <a:r>
                        <a:rPr lang="en-US" sz="1400" b="1" kern="100" baseline="30000" dirty="0">
                          <a:latin typeface="Times New Roman"/>
                          <a:ea typeface="宋体"/>
                          <a:cs typeface="Times New Roman"/>
                        </a:rPr>
                        <a:t>***</a:t>
                      </a:r>
                      <a:endParaRPr lang="zh-CN" sz="1400" b="1" kern="100" dirty="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r h="277745">
                <a:tc>
                  <a:txBody>
                    <a:bodyPr/>
                    <a:lstStyle/>
                    <a:p>
                      <a:pPr algn="just">
                        <a:lnSpc>
                          <a:spcPts val="1800"/>
                        </a:lnSpc>
                        <a:spcAft>
                          <a:spcPts val="0"/>
                        </a:spcAft>
                      </a:pPr>
                      <a:endParaRPr lang="en-US" sz="1400" kern="10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ts val="1800"/>
                        </a:lnSpc>
                        <a:spcAft>
                          <a:spcPts val="0"/>
                        </a:spcAft>
                      </a:pPr>
                      <a:r>
                        <a:rPr lang="en-US" sz="1400" kern="100">
                          <a:latin typeface="Times New Roman"/>
                          <a:ea typeface="宋体"/>
                          <a:cs typeface="Times New Roman"/>
                        </a:rPr>
                        <a:t>SOCD (t/hm</a:t>
                      </a:r>
                      <a:r>
                        <a:rPr lang="en-US" sz="1400" kern="100" baseline="30000">
                          <a:latin typeface="Times New Roman"/>
                          <a:ea typeface="宋体"/>
                          <a:cs typeface="Times New Roman"/>
                        </a:rPr>
                        <a:t>2</a:t>
                      </a:r>
                      <a:r>
                        <a:rPr lang="en-US" sz="1400" kern="100">
                          <a:latin typeface="Times New Roman"/>
                          <a:ea typeface="宋体"/>
                          <a:cs typeface="Times New Roman"/>
                        </a:rPr>
                        <a:t>) of entire profile</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just">
                        <a:lnSpc>
                          <a:spcPts val="1800"/>
                        </a:lnSpc>
                        <a:spcAft>
                          <a:spcPts val="0"/>
                        </a:spcAft>
                      </a:pPr>
                      <a:r>
                        <a:rPr lang="en-US" sz="1400" kern="100">
                          <a:latin typeface="Times New Roman"/>
                          <a:ea typeface="宋体"/>
                          <a:cs typeface="Times New Roman"/>
                        </a:rPr>
                        <a:t>TND (t/hm</a:t>
                      </a:r>
                      <a:r>
                        <a:rPr lang="en-US" sz="1400" kern="100" baseline="30000">
                          <a:latin typeface="Times New Roman"/>
                          <a:ea typeface="宋体"/>
                          <a:cs typeface="Times New Roman"/>
                        </a:rPr>
                        <a:t>2</a:t>
                      </a:r>
                      <a:r>
                        <a:rPr lang="en-US" sz="1400" kern="100">
                          <a:latin typeface="Times New Roman"/>
                          <a:ea typeface="宋体"/>
                          <a:cs typeface="Times New Roman"/>
                        </a:rPr>
                        <a:t>) of entire profile</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277745">
                <a:tc>
                  <a:txBody>
                    <a:bodyPr/>
                    <a:lstStyle/>
                    <a:p>
                      <a:pPr algn="just">
                        <a:lnSpc>
                          <a:spcPts val="1800"/>
                        </a:lnSpc>
                        <a:spcAft>
                          <a:spcPts val="0"/>
                        </a:spcAft>
                      </a:pPr>
                      <a:endParaRPr lang="en-US" sz="1400" kern="10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a</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b</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R</a:t>
                      </a:r>
                      <a:r>
                        <a:rPr lang="en-US" sz="1400" kern="100" baseline="30000">
                          <a:latin typeface="Times New Roman"/>
                          <a:ea typeface="宋体"/>
                          <a:cs typeface="Times New Roman"/>
                        </a:rPr>
                        <a:t>2</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a</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b</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400" kern="100">
                          <a:latin typeface="Times New Roman"/>
                          <a:ea typeface="宋体"/>
                          <a:cs typeface="Times New Roman"/>
                        </a:rPr>
                        <a:t>R</a:t>
                      </a:r>
                      <a:r>
                        <a:rPr lang="en-US" sz="1400" kern="100" baseline="30000">
                          <a:latin typeface="Times New Roman"/>
                          <a:ea typeface="宋体"/>
                          <a:cs typeface="Times New Roman"/>
                        </a:rPr>
                        <a:t>2</a:t>
                      </a:r>
                      <a:endParaRPr lang="zh-CN" sz="1400" kern="100">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77745">
                <a:tc>
                  <a:txBody>
                    <a:bodyPr/>
                    <a:lstStyle/>
                    <a:p>
                      <a:pPr algn="just">
                        <a:lnSpc>
                          <a:spcPts val="1800"/>
                        </a:lnSpc>
                        <a:spcAft>
                          <a:spcPts val="0"/>
                        </a:spcAft>
                      </a:pPr>
                      <a:r>
                        <a:rPr lang="en-US" sz="1400" b="1" kern="100">
                          <a:latin typeface="Times New Roman"/>
                          <a:ea typeface="宋体"/>
                          <a:cs typeface="Times New Roman"/>
                        </a:rPr>
                        <a:t>Clay (%) </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3.259</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8.161</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0.460</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0.705</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0.468</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0.439</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a:noFill/>
                    </a:lnB>
                  </a:tcPr>
                </a:tc>
              </a:tr>
              <a:tr h="277745">
                <a:tc>
                  <a:txBody>
                    <a:bodyPr/>
                    <a:lstStyle/>
                    <a:p>
                      <a:pPr algn="just">
                        <a:lnSpc>
                          <a:spcPts val="1800"/>
                        </a:lnSpc>
                        <a:spcAft>
                          <a:spcPts val="0"/>
                        </a:spcAft>
                      </a:pPr>
                      <a:r>
                        <a:rPr lang="en-US" sz="1400" b="1" kern="100">
                          <a:latin typeface="Times New Roman"/>
                          <a:ea typeface="宋体"/>
                          <a:cs typeface="Times New Roman"/>
                        </a:rPr>
                        <a:t>Fine silt (%)</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6.657</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1.132</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0.496</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1.032</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0.059</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0.395</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a:noFill/>
                    </a:lnB>
                  </a:tcPr>
                </a:tc>
              </a:tr>
              <a:tr h="277745">
                <a:tc>
                  <a:txBody>
                    <a:bodyPr/>
                    <a:lstStyle/>
                    <a:p>
                      <a:pPr algn="just">
                        <a:lnSpc>
                          <a:spcPts val="1800"/>
                        </a:lnSpc>
                        <a:spcAft>
                          <a:spcPts val="0"/>
                        </a:spcAft>
                      </a:pPr>
                      <a:r>
                        <a:rPr lang="en-US" sz="1400" b="1" kern="100">
                          <a:latin typeface="Times New Roman"/>
                          <a:ea typeface="宋体"/>
                          <a:cs typeface="Times New Roman"/>
                        </a:rPr>
                        <a:t>Coarse silt (%)</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10.790</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1.540</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0.407</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1.431</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a:latin typeface="Times New Roman"/>
                          <a:ea typeface="宋体"/>
                          <a:cs typeface="Times New Roman"/>
                        </a:rPr>
                        <a:t>0.068</a:t>
                      </a:r>
                      <a:endParaRPr lang="zh-CN" sz="1400" b="1"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b="1" kern="100" dirty="0">
                          <a:latin typeface="Times New Roman"/>
                          <a:ea typeface="宋体"/>
                          <a:cs typeface="Times New Roman"/>
                        </a:rPr>
                        <a:t>0.232</a:t>
                      </a:r>
                      <a:r>
                        <a:rPr lang="en-US" sz="1400" b="1" kern="100" baseline="30000" dirty="0">
                          <a:latin typeface="Times New Roman"/>
                          <a:ea typeface="宋体"/>
                          <a:cs typeface="Times New Roman"/>
                        </a:rPr>
                        <a:t>***</a:t>
                      </a:r>
                      <a:endParaRPr lang="zh-CN" sz="1400" b="1" kern="100" dirty="0">
                        <a:latin typeface="Calibri"/>
                        <a:ea typeface="宋体"/>
                        <a:cs typeface="Times New Roman"/>
                      </a:endParaRPr>
                    </a:p>
                  </a:txBody>
                  <a:tcPr marL="68580" marR="68580" marT="0" marB="0">
                    <a:lnL>
                      <a:noFill/>
                    </a:lnL>
                    <a:lnR>
                      <a:noFill/>
                    </a:lnR>
                    <a:lnT>
                      <a:noFill/>
                    </a:lnT>
                    <a:lnB>
                      <a:noFill/>
                    </a:lnB>
                  </a:tcPr>
                </a:tc>
              </a:tr>
              <a:tr h="277745">
                <a:tc>
                  <a:txBody>
                    <a:bodyPr/>
                    <a:lstStyle/>
                    <a:p>
                      <a:pPr algn="just">
                        <a:lnSpc>
                          <a:spcPts val="1800"/>
                        </a:lnSpc>
                        <a:spcAft>
                          <a:spcPts val="0"/>
                        </a:spcAft>
                      </a:pPr>
                      <a:r>
                        <a:rPr lang="en-US" sz="1400" kern="100">
                          <a:latin typeface="Times New Roman"/>
                          <a:ea typeface="宋体"/>
                          <a:cs typeface="Times New Roman"/>
                        </a:rPr>
                        <a:t>Fine sand (%)</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42.251</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-0.271</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0.025</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2.728</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-0.009</a:t>
                      </a:r>
                      <a:endParaRPr lang="zh-CN" sz="1400" kern="100">
                        <a:latin typeface="Calibri"/>
                        <a:ea typeface="宋体"/>
                        <a:cs typeface="Times New Roman"/>
                      </a:endParaRPr>
                    </a:p>
                  </a:txBody>
                  <a:tcPr marL="68580" marR="68580" marT="0" marB="0">
                    <a:lnL>
                      <a:noFill/>
                    </a:lnL>
                    <a:lnR>
                      <a:noFill/>
                    </a:lnR>
                    <a:lnT>
                      <a:noFill/>
                    </a:lnT>
                    <a:lnB>
                      <a:noFill/>
                    </a:lnB>
                  </a:tcPr>
                </a:tc>
                <a:tc>
                  <a:txBody>
                    <a:bodyPr/>
                    <a:lstStyle/>
                    <a:p>
                      <a:pPr algn="just">
                        <a:lnSpc>
                          <a:spcPts val="1800"/>
                        </a:lnSpc>
                        <a:spcAft>
                          <a:spcPts val="0"/>
                        </a:spcAft>
                      </a:pPr>
                      <a:r>
                        <a:rPr lang="en-US" sz="1400" kern="100">
                          <a:latin typeface="Times New Roman"/>
                          <a:ea typeface="宋体"/>
                          <a:cs typeface="Times New Roman"/>
                        </a:rPr>
                        <a:t>0.008</a:t>
                      </a:r>
                      <a:endParaRPr lang="zh-CN" sz="1400" kern="100">
                        <a:latin typeface="Calibri"/>
                        <a:ea typeface="宋体"/>
                        <a:cs typeface="Times New Roman"/>
                      </a:endParaRPr>
                    </a:p>
                  </a:txBody>
                  <a:tcPr marL="68580" marR="68580" marT="0" marB="0">
                    <a:lnL>
                      <a:noFill/>
                    </a:lnL>
                    <a:lnR>
                      <a:noFill/>
                    </a:lnR>
                    <a:lnT>
                      <a:noFill/>
                    </a:lnT>
                    <a:lnB>
                      <a:noFill/>
                    </a:lnB>
                  </a:tcPr>
                </a:tc>
              </a:tr>
              <a:tr h="277745">
                <a:tc>
                  <a:txBody>
                    <a:bodyPr/>
                    <a:lstStyle/>
                    <a:p>
                      <a:pPr algn="just">
                        <a:lnSpc>
                          <a:spcPts val="1800"/>
                        </a:lnSpc>
                        <a:spcAft>
                          <a:spcPts val="0"/>
                        </a:spcAft>
                      </a:pPr>
                      <a:r>
                        <a:rPr lang="en-US" sz="1400" b="1" kern="100">
                          <a:latin typeface="Times New Roman"/>
                          <a:ea typeface="宋体"/>
                          <a:cs typeface="Times New Roman"/>
                        </a:rPr>
                        <a:t>Coarse sand (%)</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48.032</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-0.575</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0.384</a:t>
                      </a:r>
                      <a:r>
                        <a:rPr lang="en-US" sz="1400" b="1" kern="100" baseline="30000">
                          <a:latin typeface="Times New Roman"/>
                          <a:ea typeface="宋体"/>
                          <a:cs typeface="Times New Roman"/>
                        </a:rPr>
                        <a:t>***</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dirty="0">
                          <a:latin typeface="Times New Roman"/>
                          <a:ea typeface="宋体"/>
                          <a:cs typeface="Times New Roman"/>
                        </a:rPr>
                        <a:t>3.198</a:t>
                      </a:r>
                      <a:endParaRPr lang="zh-CN" sz="1400" b="1" kern="100" dirty="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a:latin typeface="Times New Roman"/>
                          <a:ea typeface="宋体"/>
                          <a:cs typeface="Times New Roman"/>
                        </a:rPr>
                        <a:t>-0.030</a:t>
                      </a:r>
                      <a:endParaRPr lang="zh-CN" sz="1400" b="1" kern="10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400" b="1" kern="100" dirty="0">
                          <a:latin typeface="Times New Roman"/>
                          <a:ea typeface="宋体"/>
                          <a:cs typeface="Times New Roman"/>
                        </a:rPr>
                        <a:t>0.304</a:t>
                      </a:r>
                      <a:r>
                        <a:rPr lang="en-US" sz="1400" b="1" kern="100" baseline="30000" dirty="0">
                          <a:latin typeface="Times New Roman"/>
                          <a:ea typeface="宋体"/>
                          <a:cs typeface="Times New Roman"/>
                        </a:rPr>
                        <a:t>***</a:t>
                      </a:r>
                      <a:endParaRPr lang="zh-CN" sz="1400" b="1" kern="100" dirty="0">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内容占位符 2"/>
          <p:cNvSpPr txBox="1">
            <a:spLocks/>
          </p:cNvSpPr>
          <p:nvPr/>
        </p:nvSpPr>
        <p:spPr bwMode="auto">
          <a:xfrm>
            <a:off x="395536" y="1052737"/>
            <a:ext cx="82296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All particle</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size groups except fine sand show significant relationships with  </a:t>
            </a: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SOCD and TND.</a:t>
            </a:r>
            <a:endParaRPr kumimoji="0" lang="zh-CN" altLang="en-US"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sp>
        <p:nvSpPr>
          <p:cNvPr id="40961" name="Rectangle 1"/>
          <p:cNvSpPr>
            <a:spLocks noChangeArrowheads="1"/>
          </p:cNvSpPr>
          <p:nvPr/>
        </p:nvSpPr>
        <p:spPr bwMode="auto">
          <a:xfrm>
            <a:off x="611560" y="5877272"/>
            <a:ext cx="784887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The regression of soil texture and SOCD, TND. The formula is </a:t>
            </a:r>
            <a:r>
              <a:rPr kumimoji="0" lang="en-US" altLang="zh-CN" b="0" i="1"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SOCD/TND</a:t>
            </a:r>
            <a:r>
              <a:rPr kumimoji="0" lang="en-US" altLang="zh-CN"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 a + b</a:t>
            </a:r>
            <a:r>
              <a:rPr kumimoji="0" lang="en-US" altLang="zh-CN" b="0" i="1"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y</a:t>
            </a:r>
            <a:r>
              <a:rPr kumimoji="0" lang="en-US" altLang="zh-CN"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r>
              <a:rPr kumimoji="0" lang="en-US" altLang="zh-CN" b="0" i="1"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y</a:t>
            </a:r>
            <a:r>
              <a:rPr kumimoji="0" lang="en-US" altLang="zh-CN"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 is particle content).</a:t>
            </a:r>
            <a:endParaRPr kumimoji="0" lang="en-US" altLang="zh-CN"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30000" dirty="0" smtClean="0">
                <a:ln>
                  <a:noFill/>
                </a:ln>
                <a:solidFill>
                  <a:schemeClr val="tx1"/>
                </a:solidFill>
                <a:effectLst/>
                <a:latin typeface="Times New Roman" pitchFamily="18" charset="0"/>
                <a:ea typeface="宋体" pitchFamily="2" charset="-122"/>
                <a:cs typeface="Times New Roman" pitchFamily="18" charset="0"/>
              </a:rPr>
              <a:t>***</a:t>
            </a: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en-US" altLang="zh-CN"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&lt; 0.001</a:t>
            </a:r>
            <a:endParaRPr kumimoji="0" lang="en-US" altLang="zh-CN"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 name="TextBox 6"/>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457200" y="-17463"/>
            <a:ext cx="8229600" cy="1143001"/>
          </a:xfrm>
        </p:spPr>
        <p:txBody>
          <a:bodyPr/>
          <a:lstStyle/>
          <a:p>
            <a:r>
              <a:rPr lang="en-US" altLang="zh-CN" b="1" dirty="0" smtClean="0">
                <a:solidFill>
                  <a:schemeClr val="tx1"/>
                </a:solidFill>
              </a:rPr>
              <a:t>Soil carbon and nitrogen against HDI</a:t>
            </a:r>
            <a:endParaRPr lang="zh-CN" altLang="en-US" b="1" dirty="0" smtClean="0">
              <a:solidFill>
                <a:schemeClr val="tx1"/>
              </a:solidFill>
            </a:endParaRPr>
          </a:p>
        </p:txBody>
      </p:sp>
      <p:sp>
        <p:nvSpPr>
          <p:cNvPr id="6" name="内容占位符 2"/>
          <p:cNvSpPr txBox="1">
            <a:spLocks/>
          </p:cNvSpPr>
          <p:nvPr/>
        </p:nvSpPr>
        <p:spPr bwMode="auto">
          <a:xfrm>
            <a:off x="395536" y="1052737"/>
            <a:ext cx="82296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Both SOCD</a:t>
            </a:r>
            <a:r>
              <a:rPr kumimoji="0" lang="en-US" altLang="zh-CN" sz="28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and TND significantly decrease with HDI.</a:t>
            </a:r>
            <a:r>
              <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 </a:t>
            </a:r>
            <a:endParaRPr kumimoji="0" lang="zh-CN" altLang="en-US" sz="28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pic>
        <p:nvPicPr>
          <p:cNvPr id="5" name="图片 4" descr="Graph6"/>
          <p:cNvPicPr/>
          <p:nvPr/>
        </p:nvPicPr>
        <p:blipFill>
          <a:blip r:embed="rId2" cstate="print"/>
          <a:srcRect/>
          <a:stretch>
            <a:fillRect/>
          </a:stretch>
        </p:blipFill>
        <p:spPr bwMode="auto">
          <a:xfrm>
            <a:off x="1259632" y="1556792"/>
            <a:ext cx="6187008" cy="4871169"/>
          </a:xfrm>
          <a:prstGeom prst="rect">
            <a:avLst/>
          </a:prstGeom>
          <a:noFill/>
          <a:ln w="9525">
            <a:noFill/>
            <a:miter lim="800000"/>
            <a:headEnd/>
            <a:tailEnd/>
          </a:ln>
        </p:spPr>
      </p:pic>
      <p:sp>
        <p:nvSpPr>
          <p:cNvPr id="7" name="TextBox 6"/>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
        <p:nvSpPr>
          <p:cNvPr id="2" name="标题 1"/>
          <p:cNvSpPr>
            <a:spLocks noGrp="1"/>
          </p:cNvSpPr>
          <p:nvPr>
            <p:ph type="title"/>
          </p:nvPr>
        </p:nvSpPr>
        <p:spPr>
          <a:xfrm>
            <a:off x="571500" y="214313"/>
            <a:ext cx="8143875" cy="914400"/>
          </a:xfrm>
        </p:spPr>
        <p:txBody>
          <a:bodyPr/>
          <a:lstStyle/>
          <a:p>
            <a:pPr algn="ctr" eaLnBrk="1" fontAlgn="auto" hangingPunct="1">
              <a:spcAft>
                <a:spcPts val="0"/>
              </a:spcAft>
              <a:defRPr/>
            </a:pPr>
            <a:r>
              <a:rPr lang="en-US" altLang="zh-CN" b="1" dirty="0" smtClean="0">
                <a:solidFill>
                  <a:schemeClr val="tx1"/>
                </a:solidFill>
              </a:rPr>
              <a:t>Vertical distributions of SOCD and TND</a:t>
            </a:r>
            <a:endParaRPr lang="zh-CN" altLang="en-US" b="1" dirty="0" smtClean="0">
              <a:solidFill>
                <a:schemeClr val="tx1"/>
              </a:solidFill>
            </a:endParaRPr>
          </a:p>
        </p:txBody>
      </p:sp>
      <p:sp>
        <p:nvSpPr>
          <p:cNvPr id="37891" name="内容占位符 2"/>
          <p:cNvSpPr>
            <a:spLocks noGrp="1"/>
          </p:cNvSpPr>
          <p:nvPr>
            <p:ph idx="1"/>
          </p:nvPr>
        </p:nvSpPr>
        <p:spPr>
          <a:xfrm>
            <a:off x="6786563" y="1784350"/>
            <a:ext cx="1900237" cy="4572000"/>
          </a:xfrm>
        </p:spPr>
        <p:txBody>
          <a:bodyPr/>
          <a:lstStyle/>
          <a:p>
            <a:pPr eaLnBrk="1" hangingPunct="1"/>
            <a:endParaRPr lang="zh-CN" altLang="en-US" smtClean="0"/>
          </a:p>
        </p:txBody>
      </p:sp>
      <p:sp>
        <p:nvSpPr>
          <p:cNvPr id="19" name="TextBox 18"/>
          <p:cNvSpPr txBox="1"/>
          <p:nvPr/>
        </p:nvSpPr>
        <p:spPr>
          <a:xfrm>
            <a:off x="6228184" y="4653136"/>
            <a:ext cx="1656184" cy="400110"/>
          </a:xfrm>
          <a:prstGeom prst="rect">
            <a:avLst/>
          </a:prstGeom>
          <a:solidFill>
            <a:schemeClr val="bg1"/>
          </a:solidFill>
        </p:spPr>
        <p:txBody>
          <a:bodyPr wrap="square" rtlCol="0">
            <a:spAutoFit/>
          </a:bodyPr>
          <a:lstStyle/>
          <a:p>
            <a:r>
              <a:rPr lang="en-US" altLang="zh-CN" sz="2000" dirty="0" smtClean="0"/>
              <a:t>Depth (cm)</a:t>
            </a:r>
            <a:endParaRPr lang="zh-CN" altLang="en-US" sz="2000" dirty="0"/>
          </a:p>
        </p:txBody>
      </p:sp>
      <p:grpSp>
        <p:nvGrpSpPr>
          <p:cNvPr id="27" name="组合 26"/>
          <p:cNvGrpSpPr/>
          <p:nvPr/>
        </p:nvGrpSpPr>
        <p:grpSpPr>
          <a:xfrm>
            <a:off x="2195736" y="927192"/>
            <a:ext cx="6742500" cy="5738720"/>
            <a:chOff x="642938" y="927192"/>
            <a:chExt cx="8308141" cy="5738720"/>
          </a:xfrm>
        </p:grpSpPr>
        <p:pic>
          <p:nvPicPr>
            <p:cNvPr id="37892" name="Picture 2" descr="E:\00000\要p的图\0605ps\Layout1新的2修改.jpg"/>
            <p:cNvPicPr>
              <a:picLocks noChangeAspect="1" noChangeArrowheads="1"/>
            </p:cNvPicPr>
            <p:nvPr/>
          </p:nvPicPr>
          <p:blipFill>
            <a:blip r:embed="rId2"/>
            <a:srcRect/>
            <a:stretch>
              <a:fillRect/>
            </a:stretch>
          </p:blipFill>
          <p:spPr bwMode="auto">
            <a:xfrm>
              <a:off x="4786313" y="1340768"/>
              <a:ext cx="3933825" cy="5302920"/>
            </a:xfrm>
            <a:prstGeom prst="rect">
              <a:avLst/>
            </a:prstGeom>
            <a:noFill/>
            <a:ln w="9525">
              <a:noFill/>
              <a:miter lim="800000"/>
              <a:headEnd/>
              <a:tailEnd/>
            </a:ln>
          </p:spPr>
        </p:pic>
        <p:pic>
          <p:nvPicPr>
            <p:cNvPr id="37893" name="Picture 2" descr="E:\00000\要p的图\0605ps\Layout2新的2.jpg"/>
            <p:cNvPicPr>
              <a:picLocks noChangeAspect="1" noChangeArrowheads="1"/>
            </p:cNvPicPr>
            <p:nvPr/>
          </p:nvPicPr>
          <p:blipFill>
            <a:blip r:embed="rId3"/>
            <a:srcRect/>
            <a:stretch>
              <a:fillRect/>
            </a:stretch>
          </p:blipFill>
          <p:spPr bwMode="auto">
            <a:xfrm>
              <a:off x="642938" y="1340767"/>
              <a:ext cx="4000500" cy="5325145"/>
            </a:xfrm>
            <a:prstGeom prst="rect">
              <a:avLst/>
            </a:prstGeom>
            <a:noFill/>
            <a:ln w="9525">
              <a:noFill/>
              <a:miter lim="800000"/>
              <a:headEnd/>
              <a:tailEnd/>
            </a:ln>
          </p:spPr>
        </p:pic>
        <p:sp>
          <p:nvSpPr>
            <p:cNvPr id="23" name="TextBox 22"/>
            <p:cNvSpPr txBox="1"/>
            <p:nvPr/>
          </p:nvSpPr>
          <p:spPr>
            <a:xfrm>
              <a:off x="2411760" y="927192"/>
              <a:ext cx="1512168" cy="369332"/>
            </a:xfrm>
            <a:prstGeom prst="rect">
              <a:avLst/>
            </a:prstGeom>
            <a:noFill/>
          </p:spPr>
          <p:txBody>
            <a:bodyPr wrap="square" rtlCol="0">
              <a:spAutoFit/>
            </a:bodyPr>
            <a:lstStyle/>
            <a:p>
              <a:r>
                <a:rPr lang="en-US" altLang="zh-CN" sz="1800" dirty="0" smtClean="0">
                  <a:latin typeface="+mn-lt"/>
                </a:rPr>
                <a:t>SOCD</a:t>
              </a:r>
              <a:endParaRPr lang="zh-CN" altLang="en-US" sz="1800" dirty="0">
                <a:latin typeface="+mn-lt"/>
              </a:endParaRPr>
            </a:p>
          </p:txBody>
        </p:sp>
        <p:sp>
          <p:nvSpPr>
            <p:cNvPr id="24" name="TextBox 23"/>
            <p:cNvSpPr txBox="1"/>
            <p:nvPr/>
          </p:nvSpPr>
          <p:spPr>
            <a:xfrm>
              <a:off x="6372200" y="980728"/>
              <a:ext cx="1224136" cy="369332"/>
            </a:xfrm>
            <a:prstGeom prst="rect">
              <a:avLst/>
            </a:prstGeom>
            <a:noFill/>
          </p:spPr>
          <p:txBody>
            <a:bodyPr wrap="square" rtlCol="0">
              <a:spAutoFit/>
            </a:bodyPr>
            <a:lstStyle/>
            <a:p>
              <a:r>
                <a:rPr lang="en-US" altLang="zh-CN" sz="1800" dirty="0" smtClean="0">
                  <a:latin typeface="+mn-lt"/>
                </a:rPr>
                <a:t>TND</a:t>
              </a:r>
              <a:endParaRPr lang="zh-CN" altLang="en-US" sz="1800" dirty="0">
                <a:latin typeface="+mn-lt"/>
              </a:endParaRPr>
            </a:p>
          </p:txBody>
        </p:sp>
        <p:sp>
          <p:nvSpPr>
            <p:cNvPr id="25" name="TextBox 24"/>
            <p:cNvSpPr txBox="1"/>
            <p:nvPr/>
          </p:nvSpPr>
          <p:spPr>
            <a:xfrm>
              <a:off x="827584" y="1268760"/>
              <a:ext cx="3960440" cy="307777"/>
            </a:xfrm>
            <a:prstGeom prst="rect">
              <a:avLst/>
            </a:prstGeom>
            <a:solidFill>
              <a:schemeClr val="bg1"/>
            </a:solidFill>
          </p:spPr>
          <p:txBody>
            <a:bodyPr wrap="square" rtlCol="0">
              <a:spAutoFit/>
            </a:bodyPr>
            <a:lstStyle/>
            <a:p>
              <a:r>
                <a:rPr lang="en-US" altLang="zh-CN" dirty="0" smtClean="0"/>
                <a:t>Non-eroded                   Eroded</a:t>
              </a:r>
              <a:endParaRPr lang="zh-CN" altLang="en-US" dirty="0"/>
            </a:p>
          </p:txBody>
        </p:sp>
        <p:sp>
          <p:nvSpPr>
            <p:cNvPr id="18" name="TextBox 17"/>
            <p:cNvSpPr txBox="1"/>
            <p:nvPr/>
          </p:nvSpPr>
          <p:spPr>
            <a:xfrm>
              <a:off x="4990640" y="1228474"/>
              <a:ext cx="3960439" cy="307777"/>
            </a:xfrm>
            <a:prstGeom prst="rect">
              <a:avLst/>
            </a:prstGeom>
            <a:solidFill>
              <a:schemeClr val="bg1"/>
            </a:solidFill>
          </p:spPr>
          <p:txBody>
            <a:bodyPr wrap="square" rtlCol="0">
              <a:spAutoFit/>
            </a:bodyPr>
            <a:lstStyle/>
            <a:p>
              <a:r>
                <a:rPr lang="en-US" altLang="zh-CN" dirty="0" smtClean="0"/>
                <a:t>Non-eroded                   Eroded</a:t>
              </a:r>
              <a:endParaRPr lang="zh-CN" altLang="en-US" dirty="0"/>
            </a:p>
          </p:txBody>
        </p:sp>
      </p:grpSp>
      <p:sp>
        <p:nvSpPr>
          <p:cNvPr id="29" name="TextBox 28"/>
          <p:cNvSpPr txBox="1"/>
          <p:nvPr/>
        </p:nvSpPr>
        <p:spPr>
          <a:xfrm>
            <a:off x="539552" y="1988840"/>
            <a:ext cx="1008112" cy="279797"/>
          </a:xfrm>
          <a:prstGeom prst="rect">
            <a:avLst/>
          </a:prstGeom>
          <a:solidFill>
            <a:schemeClr val="bg1"/>
          </a:solidFill>
        </p:spPr>
        <p:txBody>
          <a:bodyPr wrap="square" rtlCol="0">
            <a:spAutoFit/>
          </a:bodyPr>
          <a:lstStyle/>
          <a:p>
            <a:r>
              <a:rPr lang="en-US" altLang="zh-CN" dirty="0" smtClean="0"/>
              <a:t>Cropland</a:t>
            </a:r>
            <a:endParaRPr lang="zh-CN" altLang="en-US" dirty="0"/>
          </a:p>
        </p:txBody>
      </p:sp>
      <p:sp>
        <p:nvSpPr>
          <p:cNvPr id="30" name="TextBox 29"/>
          <p:cNvSpPr txBox="1"/>
          <p:nvPr/>
        </p:nvSpPr>
        <p:spPr>
          <a:xfrm>
            <a:off x="467544" y="3077195"/>
            <a:ext cx="1857460" cy="279797"/>
          </a:xfrm>
          <a:prstGeom prst="rect">
            <a:avLst/>
          </a:prstGeom>
          <a:solidFill>
            <a:schemeClr val="bg1"/>
          </a:solidFill>
        </p:spPr>
        <p:txBody>
          <a:bodyPr wrap="square" rtlCol="0">
            <a:spAutoFit/>
          </a:bodyPr>
          <a:lstStyle/>
          <a:p>
            <a:r>
              <a:rPr lang="en-US" altLang="zh-CN" dirty="0" smtClean="0"/>
              <a:t>Abandoned cropland</a:t>
            </a:r>
            <a:endParaRPr lang="zh-CN" altLang="en-US" dirty="0"/>
          </a:p>
        </p:txBody>
      </p:sp>
      <p:sp>
        <p:nvSpPr>
          <p:cNvPr id="31" name="TextBox 30"/>
          <p:cNvSpPr txBox="1"/>
          <p:nvPr/>
        </p:nvSpPr>
        <p:spPr>
          <a:xfrm>
            <a:off x="539552" y="4005064"/>
            <a:ext cx="1008112" cy="279797"/>
          </a:xfrm>
          <a:prstGeom prst="rect">
            <a:avLst/>
          </a:prstGeom>
          <a:solidFill>
            <a:schemeClr val="bg1"/>
          </a:solidFill>
        </p:spPr>
        <p:txBody>
          <a:bodyPr wrap="square" rtlCol="0">
            <a:spAutoFit/>
          </a:bodyPr>
          <a:lstStyle/>
          <a:p>
            <a:r>
              <a:rPr lang="en-US" altLang="zh-CN" dirty="0" smtClean="0"/>
              <a:t>Plantation</a:t>
            </a:r>
            <a:endParaRPr lang="zh-CN" altLang="en-US" dirty="0"/>
          </a:p>
        </p:txBody>
      </p:sp>
      <p:sp>
        <p:nvSpPr>
          <p:cNvPr id="32" name="TextBox 31"/>
          <p:cNvSpPr txBox="1"/>
          <p:nvPr/>
        </p:nvSpPr>
        <p:spPr>
          <a:xfrm>
            <a:off x="539552" y="4869160"/>
            <a:ext cx="1454908" cy="279797"/>
          </a:xfrm>
          <a:prstGeom prst="rect">
            <a:avLst/>
          </a:prstGeom>
          <a:solidFill>
            <a:schemeClr val="bg1"/>
          </a:solidFill>
        </p:spPr>
        <p:txBody>
          <a:bodyPr wrap="square" rtlCol="0">
            <a:spAutoFit/>
          </a:bodyPr>
          <a:lstStyle/>
          <a:p>
            <a:r>
              <a:rPr lang="en-US" altLang="zh-CN" dirty="0" smtClean="0"/>
              <a:t>Grassland (sandy)</a:t>
            </a:r>
            <a:endParaRPr lang="zh-CN" altLang="en-US" dirty="0"/>
          </a:p>
        </p:txBody>
      </p:sp>
      <p:sp>
        <p:nvSpPr>
          <p:cNvPr id="33" name="TextBox 32"/>
          <p:cNvSpPr txBox="1"/>
          <p:nvPr/>
        </p:nvSpPr>
        <p:spPr>
          <a:xfrm>
            <a:off x="539552" y="5733256"/>
            <a:ext cx="1598924" cy="523220"/>
          </a:xfrm>
          <a:prstGeom prst="rect">
            <a:avLst/>
          </a:prstGeom>
          <a:solidFill>
            <a:schemeClr val="bg1"/>
          </a:solidFill>
        </p:spPr>
        <p:txBody>
          <a:bodyPr wrap="square" rtlCol="0">
            <a:spAutoFit/>
          </a:bodyPr>
          <a:lstStyle/>
          <a:p>
            <a:r>
              <a:rPr lang="en-US" altLang="zh-CN" dirty="0" smtClean="0"/>
              <a:t>Grassland (non-sandy)</a:t>
            </a:r>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9980" y="66328"/>
            <a:ext cx="8572500" cy="914400"/>
          </a:xfrm>
        </p:spPr>
        <p:txBody>
          <a:bodyPr/>
          <a:lstStyle/>
          <a:p>
            <a:pPr algn="ctr" eaLnBrk="1" fontAlgn="auto" hangingPunct="1">
              <a:spcAft>
                <a:spcPts val="0"/>
              </a:spcAft>
              <a:defRPr/>
            </a:pPr>
            <a:r>
              <a:rPr lang="en-US" altLang="zh-CN" b="1" dirty="0" smtClean="0">
                <a:solidFill>
                  <a:schemeClr val="tx1"/>
                </a:solidFill>
              </a:rPr>
              <a:t>Proportion of eroded profiles</a:t>
            </a:r>
            <a:endParaRPr lang="zh-CN" altLang="en-US" b="1" dirty="0" smtClean="0">
              <a:solidFill>
                <a:schemeClr val="tx1"/>
              </a:solidFill>
            </a:endParaRPr>
          </a:p>
        </p:txBody>
      </p:sp>
      <p:graphicFrame>
        <p:nvGraphicFramePr>
          <p:cNvPr id="4" name="内容占位符 3"/>
          <p:cNvGraphicFramePr>
            <a:graphicFrameLocks noGrp="1"/>
          </p:cNvGraphicFramePr>
          <p:nvPr>
            <p:ph idx="1"/>
          </p:nvPr>
        </p:nvGraphicFramePr>
        <p:xfrm>
          <a:off x="755576" y="2071688"/>
          <a:ext cx="7704856" cy="2859090"/>
        </p:xfrm>
        <a:graphic>
          <a:graphicData uri="http://schemas.openxmlformats.org/drawingml/2006/table">
            <a:tbl>
              <a:tblPr/>
              <a:tblGrid>
                <a:gridCol w="3744416"/>
                <a:gridCol w="1944216"/>
                <a:gridCol w="2016224"/>
              </a:tblGrid>
              <a:tr h="565150">
                <a:tc>
                  <a:txBody>
                    <a:bodyPr/>
                    <a:lstStyle/>
                    <a:p>
                      <a:pPr marL="0" marR="0" lvl="0" indent="0" algn="just" defTabSz="914400" rtl="0" eaLnBrk="1" fontAlgn="base" latinLnBrk="0" hangingPunct="1">
                        <a:lnSpc>
                          <a:spcPts val="1800"/>
                        </a:lnSpc>
                        <a:spcBef>
                          <a:spcPct val="0"/>
                        </a:spcBef>
                        <a:spcAft>
                          <a:spcPct val="0"/>
                        </a:spcAft>
                        <a:buClrTx/>
                        <a:buSzTx/>
                        <a:buFontTx/>
                        <a:buNone/>
                        <a:tabLst/>
                      </a:pPr>
                      <a:endParaRPr kumimoji="0" lang="en-US" altLang="zh-CN" sz="2400" b="1" i="0" u="none" strike="noStrike" cap="none" normalizeH="0" baseline="0" dirty="0" smtClean="0">
                        <a:ln>
                          <a:noFill/>
                        </a:ln>
                        <a:solidFill>
                          <a:srgbClr val="FFFFFF"/>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38AC8"/>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Times New Roman" pitchFamily="18" charset="0"/>
                          <a:ea typeface="宋体" pitchFamily="2" charset="-122"/>
                          <a:cs typeface="Times New Roman" pitchFamily="18" charset="0"/>
                        </a:rPr>
                        <a:t>SOCD</a:t>
                      </a:r>
                      <a:endParaRPr kumimoji="0" lang="zh-CN" sz="2400" b="1" i="0" u="none" strike="noStrike" cap="none" normalizeH="0" baseline="0" dirty="0" smtClean="0">
                        <a:ln>
                          <a:noFill/>
                        </a:ln>
                        <a:solidFill>
                          <a:srgbClr val="FFFFFF"/>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38AC8"/>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Times New Roman" pitchFamily="18" charset="0"/>
                          <a:ea typeface="宋体" pitchFamily="2" charset="-122"/>
                          <a:cs typeface="Times New Roman" pitchFamily="18" charset="0"/>
                        </a:rPr>
                        <a:t>TND</a:t>
                      </a:r>
                      <a:endParaRPr kumimoji="0" lang="zh-CN" sz="2400" b="1" i="0" u="none" strike="noStrike" cap="none" normalizeH="0" baseline="0" dirty="0" smtClean="0">
                        <a:ln>
                          <a:noFill/>
                        </a:ln>
                        <a:solidFill>
                          <a:srgbClr val="FFFFFF"/>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38AC8"/>
                    </a:solidFill>
                  </a:tcPr>
                </a:tc>
              </a:tr>
              <a:tr h="458788">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Cropland</a:t>
                      </a:r>
                      <a:endParaRPr kumimoji="0" 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1" i="0" u="none" strike="noStrike" cap="none" normalizeH="0" baseline="0" dirty="0" smtClean="0">
                          <a:ln>
                            <a:noFill/>
                          </a:ln>
                          <a:solidFill>
                            <a:schemeClr val="tx2">
                              <a:lumMod val="50000"/>
                            </a:schemeClr>
                          </a:solidFill>
                          <a:effectLst/>
                          <a:latin typeface="Times New Roman" pitchFamily="18" charset="0"/>
                          <a:ea typeface="宋体" pitchFamily="2" charset="-122"/>
                          <a:cs typeface="Times New Roman" pitchFamily="18" charset="0"/>
                        </a:rPr>
                        <a:t>75%</a:t>
                      </a:r>
                      <a:endParaRPr kumimoji="0" lang="zh-CN" altLang="zh-CN" sz="2400" b="1" i="0" u="none" strike="noStrike" cap="none" normalizeH="0" baseline="0" dirty="0" smtClean="0">
                        <a:ln>
                          <a:noFill/>
                        </a:ln>
                        <a:solidFill>
                          <a:schemeClr val="tx2">
                            <a:lumMod val="50000"/>
                          </a:schemeClr>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1" i="0" u="none" strike="noStrike" cap="none" normalizeH="0" baseline="0" dirty="0" smtClean="0">
                          <a:ln>
                            <a:noFill/>
                          </a:ln>
                          <a:solidFill>
                            <a:schemeClr val="tx2">
                              <a:lumMod val="50000"/>
                            </a:schemeClr>
                          </a:solidFill>
                          <a:effectLst/>
                          <a:latin typeface="Times New Roman" pitchFamily="18" charset="0"/>
                          <a:ea typeface="宋体" pitchFamily="2" charset="-122"/>
                          <a:cs typeface="Times New Roman" pitchFamily="18" charset="0"/>
                        </a:rPr>
                        <a:t>40%</a:t>
                      </a:r>
                      <a:endParaRPr kumimoji="0" lang="zh-CN" altLang="zh-CN" sz="2400" b="1" i="0" u="none" strike="noStrike" cap="none" normalizeH="0" baseline="0" dirty="0" smtClean="0">
                        <a:ln>
                          <a:noFill/>
                        </a:ln>
                        <a:solidFill>
                          <a:schemeClr val="tx2">
                            <a:lumMod val="50000"/>
                          </a:schemeClr>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r>
              <a:tr h="458788">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Abandoned cropland</a:t>
                      </a:r>
                      <a:endParaRPr kumimoji="0" 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EDF5"/>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86%</a:t>
                      </a:r>
                      <a:endParaRPr kumimoji="0" lang="zh-CN"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EDF5"/>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71%</a:t>
                      </a:r>
                      <a:endParaRPr kumimoji="0" lang="zh-CN"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EDF5"/>
                    </a:solidFill>
                  </a:tcPr>
                </a:tc>
              </a:tr>
              <a:tr h="458788">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Plantation</a:t>
                      </a:r>
                      <a:endParaRPr kumimoji="0" 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89%</a:t>
                      </a:r>
                      <a:endParaRPr kumimoji="0" lang="zh-CN" altLang="zh-CN" sz="24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78%</a:t>
                      </a:r>
                      <a:endParaRPr kumimoji="0" lang="zh-CN"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r>
              <a:tr h="458788">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Grassland (sandy soil)</a:t>
                      </a:r>
                      <a:endParaRPr kumimoji="0" 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EDF5"/>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82%</a:t>
                      </a:r>
                      <a:endParaRPr kumimoji="0" lang="zh-CN"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EDF5"/>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82%</a:t>
                      </a:r>
                      <a:endParaRPr kumimoji="0" lang="zh-CN" altLang="zh-CN" sz="2400" b="1"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EDF5"/>
                    </a:solidFill>
                  </a:tcPr>
                </a:tc>
              </a:tr>
              <a:tr h="458788">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Grassland (non-sandy soil</a:t>
                      </a:r>
                      <a:endParaRPr kumimoji="0" 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85%</a:t>
                      </a:r>
                      <a:endParaRPr kumimoji="0" lang="zh-CN"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60%</a:t>
                      </a:r>
                      <a:endParaRPr kumimoji="0" lang="zh-CN" altLang="zh-CN" sz="2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endParaRP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AEB"/>
                    </a:solidFill>
                  </a:tcPr>
                </a:tc>
              </a:tr>
            </a:tbl>
          </a:graphicData>
        </a:graphic>
      </p:graphicFrame>
      <p:sp>
        <p:nvSpPr>
          <p:cNvPr id="5" name="TextBox 4"/>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5813" y="0"/>
            <a:ext cx="7900987" cy="980729"/>
          </a:xfrm>
        </p:spPr>
        <p:txBody>
          <a:bodyPr/>
          <a:lstStyle/>
          <a:p>
            <a:pPr algn="ctr" eaLnBrk="1" fontAlgn="auto" hangingPunct="1">
              <a:spcAft>
                <a:spcPts val="0"/>
              </a:spcAft>
              <a:defRPr/>
            </a:pPr>
            <a:r>
              <a:rPr lang="en-US" altLang="zh-CN" b="1" dirty="0" smtClean="0">
                <a:solidFill>
                  <a:schemeClr val="tx1"/>
                </a:solidFill>
              </a:rPr>
              <a:t>Carbon and nitrogen reductions per hectare</a:t>
            </a:r>
            <a:endParaRPr lang="zh-CN" altLang="en-US" b="1" dirty="0" smtClean="0">
              <a:solidFill>
                <a:schemeClr val="tx1"/>
              </a:solidFill>
            </a:endParaRPr>
          </a:p>
        </p:txBody>
      </p:sp>
      <p:graphicFrame>
        <p:nvGraphicFramePr>
          <p:cNvPr id="5" name="内容占位符 4"/>
          <p:cNvGraphicFramePr>
            <a:graphicFrameLocks noGrp="1"/>
          </p:cNvGraphicFramePr>
          <p:nvPr>
            <p:ph idx="1"/>
          </p:nvPr>
        </p:nvGraphicFramePr>
        <p:xfrm>
          <a:off x="395536" y="1124744"/>
          <a:ext cx="8543984" cy="2016222"/>
        </p:xfrm>
        <a:graphic>
          <a:graphicData uri="http://schemas.openxmlformats.org/drawingml/2006/table">
            <a:tbl>
              <a:tblPr firstRow="1" bandRow="1">
                <a:tableStyleId>{7DF18680-E054-41AD-8BC1-D1AEF772440D}</a:tableStyleId>
              </a:tblPr>
              <a:tblGrid>
                <a:gridCol w="4358828"/>
                <a:gridCol w="2088232"/>
                <a:gridCol w="2096924"/>
              </a:tblGrid>
              <a:tr h="336037">
                <a:tc>
                  <a:txBody>
                    <a:bodyPr/>
                    <a:lstStyle/>
                    <a:p>
                      <a:pPr algn="just">
                        <a:lnSpc>
                          <a:spcPts val="1800"/>
                        </a:lnSpc>
                        <a:spcAft>
                          <a:spcPts val="0"/>
                        </a:spcAft>
                      </a:pPr>
                      <a:r>
                        <a:rPr lang="en-US" altLang="zh-CN" sz="2400" kern="100" dirty="0" smtClean="0">
                          <a:latin typeface="Times New Roman" pitchFamily="18" charset="0"/>
                          <a:ea typeface="+mn-ea"/>
                          <a:cs typeface="Times New Roman" pitchFamily="18" charset="0"/>
                        </a:rPr>
                        <a:t>Land use type</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kern="100" dirty="0" smtClean="0">
                          <a:latin typeface="Times New Roman" pitchFamily="18" charset="0"/>
                          <a:ea typeface="+mn-ea"/>
                          <a:cs typeface="Times New Roman" pitchFamily="18" charset="0"/>
                        </a:rPr>
                        <a:t>SOCD (t/hm</a:t>
                      </a:r>
                      <a:r>
                        <a:rPr lang="en-US" sz="2400" kern="100" baseline="30000" dirty="0" smtClean="0">
                          <a:latin typeface="Times New Roman" pitchFamily="18" charset="0"/>
                          <a:ea typeface="+mn-ea"/>
                          <a:cs typeface="Times New Roman" pitchFamily="18" charset="0"/>
                        </a:rPr>
                        <a:t>2</a:t>
                      </a:r>
                      <a:r>
                        <a:rPr lang="en-US" sz="2400" kern="100" baseline="0" dirty="0">
                          <a:latin typeface="Times New Roman" pitchFamily="18" charset="0"/>
                          <a:ea typeface="+mn-ea"/>
                          <a:cs typeface="Times New Roman" pitchFamily="18" charset="0"/>
                        </a:rPr>
                        <a:t>)</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kern="100" dirty="0" smtClean="0">
                          <a:latin typeface="Times New Roman" pitchFamily="18" charset="0"/>
                          <a:ea typeface="+mn-ea"/>
                          <a:cs typeface="Times New Roman" pitchFamily="18" charset="0"/>
                        </a:rPr>
                        <a:t>TND</a:t>
                      </a:r>
                      <a:r>
                        <a:rPr lang="en-US" sz="2400" kern="100" baseline="0" dirty="0">
                          <a:latin typeface="Times New Roman" pitchFamily="18" charset="0"/>
                          <a:ea typeface="+mn-ea"/>
                          <a:cs typeface="Times New Roman" pitchFamily="18" charset="0"/>
                        </a:rPr>
                        <a:t> </a:t>
                      </a:r>
                      <a:r>
                        <a:rPr lang="en-US" sz="2400" kern="100" baseline="0" dirty="0" smtClean="0">
                          <a:latin typeface="Times New Roman" pitchFamily="18" charset="0"/>
                          <a:ea typeface="+mn-ea"/>
                          <a:cs typeface="Times New Roman" pitchFamily="18" charset="0"/>
                        </a:rPr>
                        <a:t>(</a:t>
                      </a:r>
                      <a:r>
                        <a:rPr lang="en-US" sz="2400" kern="100" dirty="0" smtClean="0">
                          <a:latin typeface="Times New Roman" pitchFamily="18" charset="0"/>
                          <a:ea typeface="+mn-ea"/>
                          <a:cs typeface="Times New Roman" pitchFamily="18" charset="0"/>
                        </a:rPr>
                        <a:t>t/hm</a:t>
                      </a:r>
                      <a:r>
                        <a:rPr lang="en-US" sz="2400" kern="100" baseline="30000" dirty="0" smtClean="0">
                          <a:latin typeface="Times New Roman" pitchFamily="18" charset="0"/>
                          <a:ea typeface="+mn-ea"/>
                          <a:cs typeface="Times New Roman" pitchFamily="18" charset="0"/>
                        </a:rPr>
                        <a:t>2</a:t>
                      </a:r>
                      <a:r>
                        <a:rPr lang="en-US" altLang="zh-CN" sz="2400" kern="100" baseline="0" dirty="0" smtClean="0">
                          <a:latin typeface="Times New Roman" pitchFamily="18" charset="0"/>
                          <a:ea typeface="+mn-ea"/>
                          <a:cs typeface="Times New Roman" pitchFamily="18" charset="0"/>
                        </a:rPr>
                        <a:t>)</a:t>
                      </a:r>
                      <a:endParaRPr lang="zh-CN" sz="2400" kern="100" dirty="0">
                        <a:latin typeface="Times New Roman" pitchFamily="18" charset="0"/>
                        <a:ea typeface="+mn-ea"/>
                        <a:cs typeface="Times New Roman" pitchFamily="18" charset="0"/>
                      </a:endParaRPr>
                    </a:p>
                  </a:txBody>
                  <a:tcPr marL="68580" marR="68580" marT="0" marB="0" anchor="b"/>
                </a:tc>
              </a:tr>
              <a:tr h="336037">
                <a:tc>
                  <a:txBody>
                    <a:bodyPr/>
                    <a:lstStyle/>
                    <a:p>
                      <a:pPr algn="just">
                        <a:lnSpc>
                          <a:spcPts val="1800"/>
                        </a:lnSpc>
                        <a:spcAft>
                          <a:spcPts val="0"/>
                        </a:spcAft>
                      </a:pPr>
                      <a:r>
                        <a:rPr lang="en-US" altLang="zh-CN" sz="2400" kern="100" dirty="0" smtClean="0">
                          <a:latin typeface="Times New Roman" pitchFamily="18" charset="0"/>
                          <a:ea typeface="+mn-ea"/>
                          <a:cs typeface="Times New Roman" pitchFamily="18" charset="0"/>
                        </a:rPr>
                        <a:t>Cropland</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kern="100" dirty="0" smtClean="0">
                          <a:latin typeface="Times New Roman" pitchFamily="18" charset="0"/>
                          <a:ea typeface="+mn-ea"/>
                          <a:cs typeface="Times New Roman" pitchFamily="18" charset="0"/>
                        </a:rPr>
                        <a:t>10.9</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b="1" kern="100" dirty="0" smtClean="0">
                          <a:solidFill>
                            <a:srgbClr val="FF0000"/>
                          </a:solidFill>
                          <a:latin typeface="Times New Roman" pitchFamily="18" charset="0"/>
                          <a:ea typeface="+mn-ea"/>
                          <a:cs typeface="Times New Roman" pitchFamily="18" charset="0"/>
                        </a:rPr>
                        <a:t>1.0</a:t>
                      </a:r>
                      <a:endParaRPr lang="zh-CN" sz="2400" b="1" kern="100" dirty="0">
                        <a:solidFill>
                          <a:srgbClr val="FF0000"/>
                        </a:solidFill>
                        <a:latin typeface="Times New Roman" pitchFamily="18" charset="0"/>
                        <a:ea typeface="+mn-ea"/>
                        <a:cs typeface="Times New Roman" pitchFamily="18" charset="0"/>
                      </a:endParaRPr>
                    </a:p>
                  </a:txBody>
                  <a:tcPr marL="68580" marR="68580" marT="0" marB="0" anchor="b"/>
                </a:tc>
              </a:tr>
              <a:tr h="336037">
                <a:tc>
                  <a:txBody>
                    <a:bodyPr/>
                    <a:lstStyle/>
                    <a:p>
                      <a:pPr algn="just">
                        <a:lnSpc>
                          <a:spcPts val="1800"/>
                        </a:lnSpc>
                        <a:spcAft>
                          <a:spcPts val="0"/>
                        </a:spcAft>
                      </a:pPr>
                      <a:r>
                        <a:rPr lang="en-US" altLang="zh-CN" sz="2400" kern="100" dirty="0" smtClean="0">
                          <a:latin typeface="Times New Roman" pitchFamily="18" charset="0"/>
                          <a:ea typeface="+mn-ea"/>
                          <a:cs typeface="Times New Roman" pitchFamily="18" charset="0"/>
                        </a:rPr>
                        <a:t>Abandoned</a:t>
                      </a:r>
                      <a:r>
                        <a:rPr lang="en-US" altLang="zh-CN" sz="2400" kern="100" baseline="0" dirty="0" smtClean="0">
                          <a:latin typeface="Times New Roman" pitchFamily="18" charset="0"/>
                          <a:ea typeface="+mn-ea"/>
                          <a:cs typeface="Times New Roman" pitchFamily="18" charset="0"/>
                        </a:rPr>
                        <a:t> cropland</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b="1" kern="100" dirty="0" smtClean="0">
                          <a:solidFill>
                            <a:srgbClr val="0070C0"/>
                          </a:solidFill>
                          <a:latin typeface="Times New Roman" pitchFamily="18" charset="0"/>
                          <a:ea typeface="+mn-ea"/>
                          <a:cs typeface="Times New Roman" pitchFamily="18" charset="0"/>
                        </a:rPr>
                        <a:t>8.4</a:t>
                      </a:r>
                      <a:endParaRPr lang="zh-CN" sz="2400" b="1" kern="100" dirty="0">
                        <a:solidFill>
                          <a:srgbClr val="0070C0"/>
                        </a:solidFill>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kern="100" dirty="0" smtClean="0">
                          <a:latin typeface="Times New Roman" pitchFamily="18" charset="0"/>
                          <a:ea typeface="+mn-ea"/>
                          <a:cs typeface="Times New Roman" pitchFamily="18" charset="0"/>
                        </a:rPr>
                        <a:t>0.7</a:t>
                      </a:r>
                      <a:endParaRPr lang="zh-CN" sz="2400" kern="100" dirty="0">
                        <a:latin typeface="Times New Roman" pitchFamily="18" charset="0"/>
                        <a:ea typeface="+mn-ea"/>
                        <a:cs typeface="Times New Roman" pitchFamily="18" charset="0"/>
                      </a:endParaRPr>
                    </a:p>
                  </a:txBody>
                  <a:tcPr marL="68580" marR="68580" marT="0" marB="0" anchor="b"/>
                </a:tc>
              </a:tr>
              <a:tr h="336037">
                <a:tc>
                  <a:txBody>
                    <a:bodyPr/>
                    <a:lstStyle/>
                    <a:p>
                      <a:pPr algn="just">
                        <a:lnSpc>
                          <a:spcPts val="1800"/>
                        </a:lnSpc>
                        <a:spcAft>
                          <a:spcPts val="0"/>
                        </a:spcAft>
                      </a:pPr>
                      <a:r>
                        <a:rPr lang="en-US" altLang="zh-CN" sz="2400" kern="100" dirty="0" smtClean="0">
                          <a:latin typeface="Times New Roman" pitchFamily="18" charset="0"/>
                          <a:ea typeface="+mn-ea"/>
                          <a:cs typeface="Times New Roman" pitchFamily="18" charset="0"/>
                        </a:rPr>
                        <a:t>Plantation</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kern="100" dirty="0" smtClean="0">
                          <a:solidFill>
                            <a:schemeClr val="dk1"/>
                          </a:solidFill>
                          <a:latin typeface="Times New Roman" pitchFamily="18" charset="0"/>
                          <a:ea typeface="+mn-ea"/>
                          <a:cs typeface="Times New Roman" pitchFamily="18" charset="0"/>
                        </a:rPr>
                        <a:t>13.6</a:t>
                      </a:r>
                      <a:endParaRPr lang="zh-CN" sz="2400" kern="100" dirty="0">
                        <a:solidFill>
                          <a:schemeClr val="dk1"/>
                        </a:solidFill>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kern="100" dirty="0" smtClean="0">
                          <a:latin typeface="Times New Roman" pitchFamily="18" charset="0"/>
                          <a:ea typeface="+mn-ea"/>
                          <a:cs typeface="Times New Roman" pitchFamily="18" charset="0"/>
                        </a:rPr>
                        <a:t>0.8</a:t>
                      </a:r>
                      <a:endParaRPr lang="zh-CN" sz="2400" kern="100" dirty="0">
                        <a:latin typeface="Times New Roman" pitchFamily="18" charset="0"/>
                        <a:ea typeface="+mn-ea"/>
                        <a:cs typeface="Times New Roman" pitchFamily="18" charset="0"/>
                      </a:endParaRPr>
                    </a:p>
                  </a:txBody>
                  <a:tcPr marL="68580" marR="68580" marT="0" marB="0" anchor="b"/>
                </a:tc>
              </a:tr>
              <a:tr h="336037">
                <a:tc>
                  <a:txBody>
                    <a:bodyPr/>
                    <a:lstStyle/>
                    <a:p>
                      <a:pPr algn="just">
                        <a:lnSpc>
                          <a:spcPts val="1800"/>
                        </a:lnSpc>
                        <a:spcAft>
                          <a:spcPts val="0"/>
                        </a:spcAft>
                      </a:pPr>
                      <a:r>
                        <a:rPr lang="en-US" altLang="zh-CN" sz="2400" kern="100" dirty="0" smtClean="0">
                          <a:latin typeface="Times New Roman" pitchFamily="18" charset="0"/>
                          <a:ea typeface="+mn-ea"/>
                          <a:cs typeface="Times New Roman" pitchFamily="18" charset="0"/>
                        </a:rPr>
                        <a:t>Grassland</a:t>
                      </a:r>
                      <a:r>
                        <a:rPr lang="en-US" altLang="zh-CN" sz="2400" kern="100" baseline="0" dirty="0" smtClean="0">
                          <a:latin typeface="Times New Roman" pitchFamily="18" charset="0"/>
                          <a:ea typeface="+mn-ea"/>
                          <a:cs typeface="Times New Roman" pitchFamily="18" charset="0"/>
                        </a:rPr>
                        <a:t> (sandy soil)</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kern="100" dirty="0" smtClean="0">
                          <a:latin typeface="Times New Roman" pitchFamily="18" charset="0"/>
                          <a:ea typeface="+mn-ea"/>
                          <a:cs typeface="Times New Roman" pitchFamily="18" charset="0"/>
                        </a:rPr>
                        <a:t>11.1</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kern="100" dirty="0" smtClean="0">
                          <a:latin typeface="Times New Roman" pitchFamily="18" charset="0"/>
                          <a:ea typeface="+mn-ea"/>
                          <a:cs typeface="Times New Roman" pitchFamily="18" charset="0"/>
                        </a:rPr>
                        <a:t>0.6</a:t>
                      </a:r>
                      <a:endParaRPr lang="zh-CN" sz="2400" kern="100" dirty="0">
                        <a:latin typeface="Times New Roman" pitchFamily="18" charset="0"/>
                        <a:ea typeface="+mn-ea"/>
                        <a:cs typeface="Times New Roman" pitchFamily="18" charset="0"/>
                      </a:endParaRPr>
                    </a:p>
                  </a:txBody>
                  <a:tcPr marL="68580" marR="68580" marT="0" marB="0" anchor="b"/>
                </a:tc>
              </a:tr>
              <a:tr h="336037">
                <a:tc>
                  <a:txBody>
                    <a:bodyPr/>
                    <a:lstStyle/>
                    <a:p>
                      <a:pPr algn="just">
                        <a:lnSpc>
                          <a:spcPts val="1800"/>
                        </a:lnSpc>
                        <a:spcAft>
                          <a:spcPts val="0"/>
                        </a:spcAft>
                      </a:pPr>
                      <a:r>
                        <a:rPr lang="en-US" altLang="zh-CN" sz="2400" kern="100" dirty="0" smtClean="0">
                          <a:latin typeface="Times New Roman" pitchFamily="18" charset="0"/>
                          <a:ea typeface="+mn-ea"/>
                          <a:cs typeface="Times New Roman" pitchFamily="18" charset="0"/>
                        </a:rPr>
                        <a:t>Grassland</a:t>
                      </a:r>
                      <a:r>
                        <a:rPr lang="en-US" altLang="zh-CN" sz="2400" kern="100" baseline="0" dirty="0" smtClean="0">
                          <a:latin typeface="Times New Roman" pitchFamily="18" charset="0"/>
                          <a:ea typeface="+mn-ea"/>
                          <a:cs typeface="Times New Roman" pitchFamily="18" charset="0"/>
                        </a:rPr>
                        <a:t> (non-sandy soil)</a:t>
                      </a:r>
                      <a:endParaRPr lang="zh-CN" sz="2400" kern="100" dirty="0">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b="1" kern="100" dirty="0" smtClean="0">
                          <a:solidFill>
                            <a:srgbClr val="FF0000"/>
                          </a:solidFill>
                          <a:latin typeface="Times New Roman" pitchFamily="18" charset="0"/>
                          <a:ea typeface="+mn-ea"/>
                          <a:cs typeface="Times New Roman" pitchFamily="18" charset="0"/>
                        </a:rPr>
                        <a:t>32.9</a:t>
                      </a:r>
                      <a:endParaRPr lang="zh-CN" sz="2400" b="1" kern="100" dirty="0">
                        <a:solidFill>
                          <a:srgbClr val="FF0000"/>
                        </a:solidFill>
                        <a:latin typeface="Times New Roman" pitchFamily="18" charset="0"/>
                        <a:ea typeface="+mn-ea"/>
                        <a:cs typeface="Times New Roman" pitchFamily="18" charset="0"/>
                      </a:endParaRPr>
                    </a:p>
                  </a:txBody>
                  <a:tcPr marL="68580" marR="68580" marT="0" marB="0" anchor="b"/>
                </a:tc>
                <a:tc>
                  <a:txBody>
                    <a:bodyPr/>
                    <a:lstStyle/>
                    <a:p>
                      <a:pPr algn="just">
                        <a:lnSpc>
                          <a:spcPts val="1800"/>
                        </a:lnSpc>
                        <a:spcAft>
                          <a:spcPts val="0"/>
                        </a:spcAft>
                      </a:pPr>
                      <a:r>
                        <a:rPr lang="en-US" sz="2400" b="1" kern="100" dirty="0" smtClean="0">
                          <a:solidFill>
                            <a:schemeClr val="tx2">
                              <a:lumMod val="50000"/>
                            </a:schemeClr>
                          </a:solidFill>
                          <a:latin typeface="Times New Roman" pitchFamily="18" charset="0"/>
                          <a:ea typeface="+mn-ea"/>
                          <a:cs typeface="Times New Roman" pitchFamily="18" charset="0"/>
                        </a:rPr>
                        <a:t>0.1</a:t>
                      </a:r>
                      <a:endParaRPr lang="zh-CN" sz="2400" b="1" kern="100" dirty="0">
                        <a:solidFill>
                          <a:schemeClr val="tx2">
                            <a:lumMod val="50000"/>
                          </a:schemeClr>
                        </a:solidFill>
                        <a:latin typeface="Times New Roman" pitchFamily="18" charset="0"/>
                        <a:ea typeface="+mn-ea"/>
                        <a:cs typeface="Times New Roman" pitchFamily="18" charset="0"/>
                      </a:endParaRPr>
                    </a:p>
                  </a:txBody>
                  <a:tcPr marL="68580" marR="68580" marT="0" marB="0" anchor="b"/>
                </a:tc>
              </a:tr>
            </a:tbl>
          </a:graphicData>
        </a:graphic>
      </p:graphicFrame>
      <p:sp>
        <p:nvSpPr>
          <p:cNvPr id="4" name="TextBox 3"/>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pic>
        <p:nvPicPr>
          <p:cNvPr id="6" name="Picture 2" descr="E:\00000\要p的图\0605ps\Layout1新的2修改.jpg"/>
          <p:cNvPicPr>
            <a:picLocks noChangeAspect="1" noChangeArrowheads="1"/>
          </p:cNvPicPr>
          <p:nvPr/>
        </p:nvPicPr>
        <p:blipFill>
          <a:blip r:embed="rId2"/>
          <a:srcRect l="4843" t="42447" r="54601" b="39409"/>
          <a:stretch>
            <a:fillRect/>
          </a:stretch>
        </p:blipFill>
        <p:spPr bwMode="auto">
          <a:xfrm>
            <a:off x="539552" y="4437113"/>
            <a:ext cx="3002186" cy="1728192"/>
          </a:xfrm>
          <a:prstGeom prst="rect">
            <a:avLst/>
          </a:prstGeom>
          <a:noFill/>
          <a:ln w="9525">
            <a:noFill/>
            <a:miter lim="800000"/>
            <a:headEnd/>
            <a:tailEnd/>
          </a:ln>
        </p:spPr>
      </p:pic>
      <p:pic>
        <p:nvPicPr>
          <p:cNvPr id="7" name="Picture 2" descr="E:\00000\要p的图\0605ps\Layout1新的2修改.jpg"/>
          <p:cNvPicPr>
            <a:picLocks noChangeAspect="1" noChangeArrowheads="1"/>
          </p:cNvPicPr>
          <p:nvPr/>
        </p:nvPicPr>
        <p:blipFill>
          <a:blip r:embed="rId2"/>
          <a:srcRect l="53011" t="42441" r="7330" b="39409"/>
          <a:stretch>
            <a:fillRect/>
          </a:stretch>
        </p:blipFill>
        <p:spPr bwMode="auto">
          <a:xfrm>
            <a:off x="5076056" y="4365104"/>
            <a:ext cx="3028275" cy="1800200"/>
          </a:xfrm>
          <a:prstGeom prst="rect">
            <a:avLst/>
          </a:prstGeom>
          <a:noFill/>
          <a:ln w="9525">
            <a:noFill/>
            <a:miter lim="800000"/>
            <a:headEnd/>
            <a:tailEnd/>
          </a:ln>
        </p:spPr>
      </p:pic>
      <p:cxnSp>
        <p:nvCxnSpPr>
          <p:cNvPr id="9" name="直接连接符 8"/>
          <p:cNvCxnSpPr/>
          <p:nvPr/>
        </p:nvCxnSpPr>
        <p:spPr>
          <a:xfrm flipV="1">
            <a:off x="539552" y="5389020"/>
            <a:ext cx="7564779" cy="41143"/>
          </a:xfrm>
          <a:prstGeom prst="line">
            <a:avLst/>
          </a:prstGeom>
        </p:spPr>
        <p:style>
          <a:lnRef idx="2">
            <a:schemeClr val="accent1"/>
          </a:lnRef>
          <a:fillRef idx="0">
            <a:schemeClr val="accent1"/>
          </a:fillRef>
          <a:effectRef idx="1">
            <a:schemeClr val="accent1"/>
          </a:effectRef>
          <a:fontRef idx="minor">
            <a:schemeClr val="tx1"/>
          </a:fontRef>
        </p:style>
      </p:cxnSp>
      <p:sp>
        <p:nvSpPr>
          <p:cNvPr id="10" name="矩形 9"/>
          <p:cNvSpPr/>
          <p:nvPr/>
        </p:nvSpPr>
        <p:spPr>
          <a:xfrm>
            <a:off x="1115616" y="4941168"/>
            <a:ext cx="1152128" cy="504056"/>
          </a:xfrm>
          <a:prstGeom prst="rect">
            <a:avLst/>
          </a:prstGeom>
          <a:solidFill>
            <a:srgbClr val="FF0000">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835696" y="6073551"/>
            <a:ext cx="1152128" cy="307777"/>
          </a:xfrm>
          <a:prstGeom prst="rect">
            <a:avLst/>
          </a:prstGeom>
          <a:noFill/>
        </p:spPr>
        <p:txBody>
          <a:bodyPr wrap="square" rtlCol="0">
            <a:spAutoFit/>
          </a:bodyPr>
          <a:lstStyle/>
          <a:p>
            <a:r>
              <a:rPr lang="en-US" altLang="zh-CN" dirty="0" smtClean="0"/>
              <a:t>Depth (cm)</a:t>
            </a:r>
            <a:endParaRPr lang="zh-CN" altLang="en-US" dirty="0"/>
          </a:p>
        </p:txBody>
      </p:sp>
      <p:sp>
        <p:nvSpPr>
          <p:cNvPr id="13" name="TextBox 12"/>
          <p:cNvSpPr txBox="1"/>
          <p:nvPr/>
        </p:nvSpPr>
        <p:spPr>
          <a:xfrm>
            <a:off x="6516216" y="6093296"/>
            <a:ext cx="1008112" cy="307777"/>
          </a:xfrm>
          <a:prstGeom prst="rect">
            <a:avLst/>
          </a:prstGeom>
          <a:noFill/>
        </p:spPr>
        <p:txBody>
          <a:bodyPr wrap="square" rtlCol="0">
            <a:spAutoFit/>
          </a:bodyPr>
          <a:lstStyle/>
          <a:p>
            <a:r>
              <a:rPr lang="en-US" altLang="zh-CN" dirty="0" smtClean="0"/>
              <a:t>Depth (cm)</a:t>
            </a:r>
            <a:endParaRPr lang="zh-CN" altLang="en-US" dirty="0"/>
          </a:p>
        </p:txBody>
      </p:sp>
      <p:sp>
        <p:nvSpPr>
          <p:cNvPr id="14" name="TextBox 13"/>
          <p:cNvSpPr txBox="1"/>
          <p:nvPr/>
        </p:nvSpPr>
        <p:spPr>
          <a:xfrm rot="16200000">
            <a:off x="-190401" y="5075312"/>
            <a:ext cx="1728192" cy="307777"/>
          </a:xfrm>
          <a:prstGeom prst="rect">
            <a:avLst/>
          </a:prstGeom>
          <a:solidFill>
            <a:schemeClr val="bg1"/>
          </a:solidFill>
        </p:spPr>
        <p:txBody>
          <a:bodyPr wrap="square" rtlCol="0">
            <a:spAutoFit/>
          </a:bodyPr>
          <a:lstStyle/>
          <a:p>
            <a:r>
              <a:rPr lang="en-US" altLang="zh-CN" dirty="0" smtClean="0"/>
              <a:t>TND for plantation</a:t>
            </a:r>
            <a:endParaRPr lang="zh-CN" altLang="en-US" dirty="0"/>
          </a:p>
        </p:txBody>
      </p:sp>
      <p:sp>
        <p:nvSpPr>
          <p:cNvPr id="15" name="TextBox 14"/>
          <p:cNvSpPr txBox="1"/>
          <p:nvPr/>
        </p:nvSpPr>
        <p:spPr>
          <a:xfrm rot="16200000">
            <a:off x="4365849" y="5003304"/>
            <a:ext cx="1728192" cy="307777"/>
          </a:xfrm>
          <a:prstGeom prst="rect">
            <a:avLst/>
          </a:prstGeom>
          <a:solidFill>
            <a:schemeClr val="bg1"/>
          </a:solidFill>
        </p:spPr>
        <p:txBody>
          <a:bodyPr wrap="square" rtlCol="0">
            <a:spAutoFit/>
          </a:bodyPr>
          <a:lstStyle/>
          <a:p>
            <a:r>
              <a:rPr lang="en-US" altLang="zh-CN" dirty="0" smtClean="0"/>
              <a:t>TND for plantation</a:t>
            </a:r>
            <a:endParaRPr lang="zh-CN" altLang="en-US" dirty="0"/>
          </a:p>
        </p:txBody>
      </p:sp>
      <p:sp>
        <p:nvSpPr>
          <p:cNvPr id="6145" name="Rectangle 1"/>
          <p:cNvSpPr>
            <a:spLocks noChangeArrowheads="1"/>
          </p:cNvSpPr>
          <p:nvPr/>
        </p:nvSpPr>
        <p:spPr bwMode="auto">
          <a:xfrm>
            <a:off x="539552" y="3212976"/>
            <a:ext cx="5525743"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266700"/>
            <a:r>
              <a:rPr kumimoji="0" lang="it-IT"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Carbon loss = EC</a:t>
            </a:r>
            <a:r>
              <a:rPr kumimoji="0" lang="it-IT" altLang="zh-CN" sz="1600" b="0" i="0" u="none" strike="noStrike" cap="none" normalizeH="0" baseline="-30000" dirty="0" smtClean="0">
                <a:ln>
                  <a:noFill/>
                </a:ln>
                <a:solidFill>
                  <a:schemeClr val="tx1"/>
                </a:solidFill>
                <a:effectLst/>
                <a:latin typeface="Calibri" pitchFamily="34" charset="0"/>
                <a:ea typeface="宋体" pitchFamily="2" charset="-122"/>
                <a:cs typeface="Times New Roman" pitchFamily="18" charset="0"/>
              </a:rPr>
              <a:t>lower</a:t>
            </a:r>
            <a:r>
              <a:rPr kumimoji="0" lang="it-IT" altLang="zh-CN" sz="1600" b="0" i="0" u="none" strike="noStrike" cap="none" normalizeH="0" baseline="-30000" dirty="0" smtClean="0">
                <a:ln>
                  <a:noFill/>
                </a:ln>
                <a:solidFill>
                  <a:schemeClr val="tx1"/>
                </a:solidFill>
                <a:effectLst/>
                <a:latin typeface="Times New Roman" pitchFamily="18" charset="0"/>
                <a:ea typeface="宋体" pitchFamily="2" charset="-122"/>
                <a:cs typeface="Times New Roman" pitchFamily="18" charset="0"/>
              </a:rPr>
              <a:t> </a:t>
            </a:r>
            <a:r>
              <a:rPr kumimoji="0" lang="it-IT"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Ratio (NC) </a:t>
            </a:r>
            <a:r>
              <a:rPr kumimoji="0" lang="it-IT" altLang="zh-CN" sz="1600" b="0" i="0" u="none" strike="noStrike" cap="none" normalizeH="0" baseline="0" dirty="0" smtClean="0">
                <a:ln>
                  <a:noFill/>
                </a:ln>
                <a:solidFill>
                  <a:schemeClr val="tx1"/>
                </a:solidFill>
                <a:effectLst/>
                <a:latin typeface="Arial"/>
                <a:ea typeface="宋体" pitchFamily="2" charset="-122"/>
                <a:cs typeface="Times New Roman" pitchFamily="18" charset="0"/>
              </a:rPr>
              <a:t>–</a:t>
            </a:r>
            <a:r>
              <a:rPr kumimoji="0" lang="it-IT"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EC</a:t>
            </a:r>
            <a:r>
              <a:rPr kumimoji="0" lang="it-IT" altLang="zh-CN" sz="1600" b="0" i="0" u="none" strike="noStrike" cap="none" normalizeH="0" baseline="-30000" dirty="0" smtClean="0">
                <a:ln>
                  <a:noFill/>
                </a:ln>
                <a:solidFill>
                  <a:schemeClr val="tx1"/>
                </a:solidFill>
                <a:effectLst/>
                <a:latin typeface="Calibri" pitchFamily="34" charset="0"/>
                <a:ea typeface="宋体" pitchFamily="2" charset="-122"/>
                <a:cs typeface="Times New Roman" pitchFamily="18" charset="0"/>
              </a:rPr>
              <a:t>upper</a:t>
            </a:r>
            <a:r>
              <a:rPr kumimoji="0" lang="it-IT"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endParaRPr kumimoji="0" lang="it-IT" altLang="zh-CN" sz="16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66700" algn="l" defTabSz="914400" rtl="0" eaLnBrk="0" fontAlgn="base" latinLnBrk="0" hangingPunct="0">
              <a:lnSpc>
                <a:spcPct val="100000"/>
              </a:lnSpc>
              <a:spcBef>
                <a:spcPct val="0"/>
              </a:spcBef>
              <a:spcAft>
                <a:spcPct val="0"/>
              </a:spcAft>
              <a:buClrTx/>
              <a:buSzTx/>
              <a:buFontTx/>
              <a:buNone/>
              <a:tabLst/>
            </a:pPr>
            <a:r>
              <a:rPr lang="it-IT" altLang="zh-CN" sz="1600" dirty="0" smtClean="0">
                <a:latin typeface="Times New Roman" pitchFamily="18" charset="0"/>
                <a:ea typeface="宋体" pitchFamily="2" charset="-122"/>
                <a:cs typeface="Times New Roman" pitchFamily="18" charset="0"/>
              </a:rPr>
              <a:t>Nitrogen loss</a:t>
            </a:r>
            <a:r>
              <a:rPr kumimoji="0" lang="it-IT"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EN</a:t>
            </a:r>
            <a:r>
              <a:rPr kumimoji="0" lang="it-IT" altLang="zh-CN" sz="1600" b="0" i="0" u="none" strike="noStrike" cap="none" normalizeH="0" baseline="-30000" dirty="0" smtClean="0">
                <a:ln>
                  <a:noFill/>
                </a:ln>
                <a:solidFill>
                  <a:schemeClr val="tx1"/>
                </a:solidFill>
                <a:effectLst/>
                <a:latin typeface="Calibri" pitchFamily="34" charset="0"/>
                <a:ea typeface="宋体" pitchFamily="2" charset="-122"/>
                <a:cs typeface="Times New Roman" pitchFamily="18" charset="0"/>
              </a:rPr>
              <a:t>lower</a:t>
            </a:r>
            <a:r>
              <a:rPr kumimoji="0" lang="it-IT"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Ratio (NN) </a:t>
            </a:r>
            <a:r>
              <a:rPr kumimoji="0" lang="it-IT" altLang="zh-CN" sz="1600" b="0" i="0" u="none" strike="noStrike" cap="none" normalizeH="0" baseline="0" dirty="0" smtClean="0">
                <a:ln>
                  <a:noFill/>
                </a:ln>
                <a:solidFill>
                  <a:schemeClr val="tx1"/>
                </a:solidFill>
                <a:effectLst/>
                <a:latin typeface="Arial"/>
                <a:ea typeface="宋体" pitchFamily="2" charset="-122"/>
                <a:cs typeface="Times New Roman" pitchFamily="18" charset="0"/>
              </a:rPr>
              <a:t>–</a:t>
            </a:r>
            <a:r>
              <a:rPr kumimoji="0" lang="it-IT"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En</a:t>
            </a:r>
            <a:r>
              <a:rPr kumimoji="0" lang="it-IT" altLang="zh-CN" sz="1600" b="0" i="0" u="none" strike="noStrike" cap="none" normalizeH="0" baseline="-30000" dirty="0" smtClean="0">
                <a:ln>
                  <a:noFill/>
                </a:ln>
                <a:solidFill>
                  <a:schemeClr val="tx1"/>
                </a:solidFill>
                <a:effectLst/>
                <a:latin typeface="Calibri" pitchFamily="34" charset="0"/>
                <a:ea typeface="宋体" pitchFamily="2" charset="-122"/>
                <a:cs typeface="Times New Roman" pitchFamily="18" charset="0"/>
              </a:rPr>
              <a:t>upper</a:t>
            </a:r>
          </a:p>
          <a:p>
            <a:r>
              <a:rPr lang="fr-FR" altLang="zh-CN" sz="1600" dirty="0" smtClean="0"/>
              <a:t>      Ratio (NC) = NC</a:t>
            </a:r>
            <a:r>
              <a:rPr lang="it-IT" altLang="zh-CN" sz="1600" baseline="-25000" dirty="0" smtClean="0"/>
              <a:t>upper</a:t>
            </a:r>
            <a:r>
              <a:rPr lang="fr-FR" altLang="zh-CN" sz="1600" dirty="0" smtClean="0"/>
              <a:t>/NC</a:t>
            </a:r>
            <a:r>
              <a:rPr lang="it-IT" altLang="zh-CN" sz="1600" baseline="-25000" dirty="0" smtClean="0"/>
              <a:t>lower</a:t>
            </a:r>
            <a:r>
              <a:rPr lang="fr-FR" altLang="zh-CN" sz="1600" dirty="0" smtClean="0"/>
              <a:t>                                </a:t>
            </a:r>
            <a:endParaRPr lang="zh-CN" altLang="zh-CN" sz="1600" dirty="0" smtClean="0"/>
          </a:p>
          <a:p>
            <a:r>
              <a:rPr lang="fr-FR" altLang="zh-CN" sz="1600" dirty="0" smtClean="0"/>
              <a:t>      Ratio (NN) = NN</a:t>
            </a:r>
            <a:r>
              <a:rPr lang="it-IT" altLang="zh-CN" sz="1600" baseline="-25000" dirty="0" smtClean="0"/>
              <a:t>upper</a:t>
            </a:r>
            <a:r>
              <a:rPr lang="fr-FR" altLang="zh-CN" sz="1600" dirty="0" smtClean="0"/>
              <a:t>/NN</a:t>
            </a:r>
            <a:r>
              <a:rPr lang="it-IT" altLang="zh-CN" sz="1600" baseline="-25000" dirty="0" smtClean="0"/>
              <a:t>lower</a:t>
            </a:r>
            <a:r>
              <a:rPr kumimoji="0" lang="it-IT" altLang="zh-CN" sz="1600" b="0" i="0" u="none" strike="noStrike" cap="none" normalizeH="0" baseline="-30000" dirty="0" smtClean="0">
                <a:ln>
                  <a:noFill/>
                </a:ln>
                <a:solidFill>
                  <a:schemeClr val="tx1"/>
                </a:solidFill>
                <a:effectLst/>
                <a:latin typeface="Calibri" pitchFamily="34" charset="0"/>
                <a:ea typeface="宋体" pitchFamily="2" charset="-122"/>
                <a:cs typeface="Times New Roman" pitchFamily="18" charset="0"/>
              </a:rPr>
              <a:t>     </a:t>
            </a:r>
            <a:r>
              <a:rPr kumimoji="0" lang="it-IT"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endParaRPr kumimoji="0" lang="it-IT" altLang="zh-CN" sz="16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457200" y="-17463"/>
            <a:ext cx="8229600" cy="1143001"/>
          </a:xfrm>
        </p:spPr>
        <p:txBody>
          <a:bodyPr/>
          <a:lstStyle/>
          <a:p>
            <a:r>
              <a:rPr lang="en-US" altLang="zh-CN" b="1" dirty="0" smtClean="0">
                <a:solidFill>
                  <a:schemeClr val="tx1"/>
                </a:solidFill>
              </a:rPr>
              <a:t>SOCD and TND distributions with HDI</a:t>
            </a:r>
            <a:endParaRPr lang="zh-CN" altLang="en-US" b="1" dirty="0" smtClean="0">
              <a:solidFill>
                <a:schemeClr val="tx1"/>
              </a:solidFill>
            </a:endParaRPr>
          </a:p>
        </p:txBody>
      </p:sp>
      <p:pic>
        <p:nvPicPr>
          <p:cNvPr id="5" name="图片 4" descr="Graph1新的"/>
          <p:cNvPicPr/>
          <p:nvPr/>
        </p:nvPicPr>
        <p:blipFill>
          <a:blip r:embed="rId2" cstate="print"/>
          <a:srcRect t="4348" b="4348"/>
          <a:stretch>
            <a:fillRect/>
          </a:stretch>
        </p:blipFill>
        <p:spPr bwMode="auto">
          <a:xfrm>
            <a:off x="2195736" y="1052736"/>
            <a:ext cx="5472608" cy="3024336"/>
          </a:xfrm>
          <a:prstGeom prst="rect">
            <a:avLst/>
          </a:prstGeom>
          <a:noFill/>
          <a:ln w="9525">
            <a:noFill/>
            <a:miter lim="800000"/>
            <a:headEnd/>
            <a:tailEnd/>
          </a:ln>
        </p:spPr>
      </p:pic>
      <p:graphicFrame>
        <p:nvGraphicFramePr>
          <p:cNvPr id="7" name="内容占位符 3"/>
          <p:cNvGraphicFramePr>
            <a:graphicFrameLocks noGrp="1"/>
          </p:cNvGraphicFramePr>
          <p:nvPr>
            <p:ph idx="1"/>
          </p:nvPr>
        </p:nvGraphicFramePr>
        <p:xfrm>
          <a:off x="899592" y="4077072"/>
          <a:ext cx="7488831" cy="2111252"/>
        </p:xfrm>
        <a:graphic>
          <a:graphicData uri="http://schemas.openxmlformats.org/drawingml/2006/table">
            <a:tbl>
              <a:tblPr/>
              <a:tblGrid>
                <a:gridCol w="2586642"/>
                <a:gridCol w="2616598"/>
                <a:gridCol w="2285591"/>
              </a:tblGrid>
              <a:tr h="527813">
                <a:tc>
                  <a:txBody>
                    <a:bodyPr/>
                    <a:lstStyle/>
                    <a:p>
                      <a:pPr algn="just">
                        <a:lnSpc>
                          <a:spcPts val="1800"/>
                        </a:lnSpc>
                        <a:spcAft>
                          <a:spcPts val="0"/>
                        </a:spcAft>
                      </a:pPr>
                      <a:endParaRPr lang="en-US" sz="1600" b="0" kern="100" dirty="0">
                        <a:latin typeface="Times New Roman"/>
                        <a:ea typeface="宋体"/>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600" b="0" kern="100">
                          <a:latin typeface="Times New Roman"/>
                          <a:ea typeface="宋体"/>
                          <a:cs typeface="Times New Roman"/>
                        </a:rPr>
                        <a:t>TND(t/hm</a:t>
                      </a:r>
                      <a:r>
                        <a:rPr lang="en-US" sz="1600" b="0" kern="100" baseline="30000">
                          <a:latin typeface="Times New Roman"/>
                          <a:ea typeface="宋体"/>
                          <a:cs typeface="Times New Roman"/>
                        </a:rPr>
                        <a:t>2</a:t>
                      </a:r>
                      <a:r>
                        <a:rPr lang="en-US" sz="1600" b="0" kern="100">
                          <a:latin typeface="Times New Roman"/>
                          <a:ea typeface="宋体"/>
                          <a:cs typeface="Times New Roman"/>
                        </a:rPr>
                        <a:t>)</a:t>
                      </a:r>
                      <a:endParaRPr lang="zh-CN" sz="1600" b="0" kern="100">
                        <a:latin typeface="Calibri"/>
                        <a:ea typeface="宋体"/>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600" b="0" kern="100" dirty="0">
                          <a:latin typeface="Times New Roman"/>
                          <a:ea typeface="宋体"/>
                          <a:cs typeface="Times New Roman"/>
                        </a:rPr>
                        <a:t>SOCD (t/hm</a:t>
                      </a:r>
                      <a:r>
                        <a:rPr lang="en-US" sz="1600" b="0" kern="100" baseline="30000" dirty="0">
                          <a:latin typeface="Times New Roman"/>
                          <a:ea typeface="宋体"/>
                          <a:cs typeface="Times New Roman"/>
                        </a:rPr>
                        <a:t>2</a:t>
                      </a:r>
                      <a:r>
                        <a:rPr lang="en-US" sz="1600" b="0" kern="100" dirty="0">
                          <a:latin typeface="Times New Roman"/>
                          <a:ea typeface="宋体"/>
                          <a:cs typeface="Times New Roman"/>
                        </a:rPr>
                        <a:t>)</a:t>
                      </a:r>
                      <a:endParaRPr lang="zh-CN" sz="1600" b="0" kern="100" dirty="0">
                        <a:latin typeface="Calibri"/>
                        <a:ea typeface="宋体"/>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813">
                <a:tc>
                  <a:txBody>
                    <a:bodyPr/>
                    <a:lstStyle/>
                    <a:p>
                      <a:pPr algn="just">
                        <a:lnSpc>
                          <a:spcPts val="1800"/>
                        </a:lnSpc>
                        <a:spcAft>
                          <a:spcPts val="0"/>
                        </a:spcAft>
                      </a:pPr>
                      <a:r>
                        <a:rPr lang="en-US" sz="1600" b="0" kern="100" dirty="0">
                          <a:latin typeface="Times New Roman"/>
                          <a:ea typeface="宋体"/>
                          <a:cs typeface="Times New Roman"/>
                        </a:rPr>
                        <a:t>HDI1 Severe degradation</a:t>
                      </a:r>
                      <a:endParaRPr lang="zh-CN" sz="1600" b="0" kern="100" dirty="0">
                        <a:latin typeface="Calibri"/>
                        <a:ea typeface="宋体"/>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600" b="0" kern="100">
                          <a:latin typeface="Times New Roman"/>
                          <a:ea typeface="宋体"/>
                          <a:cs typeface="Times New Roman"/>
                        </a:rPr>
                        <a:t>1.28 (0.31)a</a:t>
                      </a:r>
                      <a:endParaRPr lang="zh-CN" sz="1600" b="0" kern="100">
                        <a:latin typeface="Calibri"/>
                        <a:ea typeface="宋体"/>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ts val="1800"/>
                        </a:lnSpc>
                        <a:spcAft>
                          <a:spcPts val="0"/>
                        </a:spcAft>
                      </a:pPr>
                      <a:r>
                        <a:rPr lang="en-US" sz="1600" b="0" kern="100">
                          <a:latin typeface="Times New Roman"/>
                          <a:ea typeface="宋体"/>
                          <a:cs typeface="Times New Roman"/>
                        </a:rPr>
                        <a:t>14.18 (3.32)a</a:t>
                      </a:r>
                      <a:endParaRPr lang="zh-CN" sz="1600" b="0" kern="100">
                        <a:latin typeface="Calibri"/>
                        <a:ea typeface="宋体"/>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527813">
                <a:tc>
                  <a:txBody>
                    <a:bodyPr/>
                    <a:lstStyle/>
                    <a:p>
                      <a:pPr algn="just">
                        <a:lnSpc>
                          <a:spcPts val="1800"/>
                        </a:lnSpc>
                        <a:spcAft>
                          <a:spcPts val="0"/>
                        </a:spcAft>
                      </a:pPr>
                      <a:r>
                        <a:rPr lang="en-US" sz="1600" b="0" kern="100">
                          <a:latin typeface="Times New Roman"/>
                          <a:ea typeface="宋体"/>
                          <a:cs typeface="Times New Roman"/>
                        </a:rPr>
                        <a:t>HDI2 Moderate degradation</a:t>
                      </a:r>
                      <a:endParaRPr lang="zh-CN" sz="1600" b="0" kern="100">
                        <a:latin typeface="Calibri"/>
                        <a:ea typeface="宋体"/>
                        <a:cs typeface="Times New Roman"/>
                      </a:endParaRPr>
                    </a:p>
                  </a:txBody>
                  <a:tcPr marL="68580" marR="68580" marT="0" marB="0" anchor="ctr">
                    <a:lnL>
                      <a:noFill/>
                    </a:lnL>
                    <a:lnR>
                      <a:noFill/>
                    </a:lnR>
                    <a:lnT>
                      <a:noFill/>
                    </a:lnT>
                    <a:lnB>
                      <a:noFill/>
                    </a:lnB>
                  </a:tcPr>
                </a:tc>
                <a:tc>
                  <a:txBody>
                    <a:bodyPr/>
                    <a:lstStyle/>
                    <a:p>
                      <a:pPr algn="just">
                        <a:lnSpc>
                          <a:spcPts val="1800"/>
                        </a:lnSpc>
                        <a:spcAft>
                          <a:spcPts val="0"/>
                        </a:spcAft>
                      </a:pPr>
                      <a:r>
                        <a:rPr lang="en-US" sz="1600" b="0" kern="100">
                          <a:latin typeface="Times New Roman"/>
                          <a:ea typeface="宋体"/>
                          <a:cs typeface="Times New Roman"/>
                        </a:rPr>
                        <a:t>2.00 (0.41)ab</a:t>
                      </a:r>
                      <a:endParaRPr lang="zh-CN" sz="1600" b="0" kern="100">
                        <a:latin typeface="Calibri"/>
                        <a:ea typeface="宋体"/>
                        <a:cs typeface="Times New Roman"/>
                      </a:endParaRPr>
                    </a:p>
                  </a:txBody>
                  <a:tcPr marL="68580" marR="68580" marT="0" marB="0" anchor="ctr">
                    <a:lnL>
                      <a:noFill/>
                    </a:lnL>
                    <a:lnR>
                      <a:noFill/>
                    </a:lnR>
                    <a:lnT>
                      <a:noFill/>
                    </a:lnT>
                    <a:lnB>
                      <a:noFill/>
                    </a:lnB>
                  </a:tcPr>
                </a:tc>
                <a:tc>
                  <a:txBody>
                    <a:bodyPr/>
                    <a:lstStyle/>
                    <a:p>
                      <a:pPr algn="just">
                        <a:lnSpc>
                          <a:spcPts val="1800"/>
                        </a:lnSpc>
                        <a:spcAft>
                          <a:spcPts val="0"/>
                        </a:spcAft>
                      </a:pPr>
                      <a:r>
                        <a:rPr lang="en-US" sz="1600" b="0" kern="100">
                          <a:latin typeface="Times New Roman"/>
                          <a:ea typeface="宋体"/>
                          <a:cs typeface="Times New Roman"/>
                        </a:rPr>
                        <a:t>24.29 (6.42)ab</a:t>
                      </a:r>
                      <a:endParaRPr lang="zh-CN" sz="1600" b="0" kern="100">
                        <a:latin typeface="Calibri"/>
                        <a:ea typeface="宋体"/>
                        <a:cs typeface="Times New Roman"/>
                      </a:endParaRPr>
                    </a:p>
                  </a:txBody>
                  <a:tcPr marL="68580" marR="68580" marT="0" marB="0" anchor="ctr">
                    <a:lnL>
                      <a:noFill/>
                    </a:lnL>
                    <a:lnR>
                      <a:noFill/>
                    </a:lnR>
                    <a:lnT>
                      <a:noFill/>
                    </a:lnT>
                    <a:lnB>
                      <a:noFill/>
                    </a:lnB>
                  </a:tcPr>
                </a:tc>
              </a:tr>
              <a:tr h="527813">
                <a:tc>
                  <a:txBody>
                    <a:bodyPr/>
                    <a:lstStyle/>
                    <a:p>
                      <a:pPr algn="just">
                        <a:lnSpc>
                          <a:spcPts val="1800"/>
                        </a:lnSpc>
                        <a:spcAft>
                          <a:spcPts val="0"/>
                        </a:spcAft>
                      </a:pPr>
                      <a:r>
                        <a:rPr lang="en-US" sz="1600" b="0" kern="100">
                          <a:latin typeface="Times New Roman"/>
                          <a:ea typeface="宋体"/>
                          <a:cs typeface="Times New Roman"/>
                        </a:rPr>
                        <a:t>HDI3 Slight degradation</a:t>
                      </a:r>
                      <a:endParaRPr lang="zh-CN" sz="1600" b="0" kern="100">
                        <a:latin typeface="Calibri"/>
                        <a:ea typeface="宋体"/>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600" b="0" kern="100">
                          <a:latin typeface="Times New Roman"/>
                          <a:ea typeface="宋体"/>
                          <a:cs typeface="Times New Roman"/>
                        </a:rPr>
                        <a:t>3.24 (0.28)b</a:t>
                      </a:r>
                      <a:endParaRPr lang="zh-CN" sz="1600" b="0" kern="100">
                        <a:latin typeface="Calibri"/>
                        <a:ea typeface="宋体"/>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1600" b="0" kern="100" dirty="0">
                          <a:latin typeface="Times New Roman"/>
                          <a:ea typeface="宋体"/>
                          <a:cs typeface="Times New Roman"/>
                        </a:rPr>
                        <a:t>36.72 (3.75)b</a:t>
                      </a:r>
                      <a:endParaRPr lang="zh-CN" sz="1600" b="0" kern="100" dirty="0">
                        <a:latin typeface="Calibri"/>
                        <a:ea typeface="宋体"/>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rot="16200000">
            <a:off x="1634046" y="2262499"/>
            <a:ext cx="1575174" cy="307777"/>
          </a:xfrm>
          <a:prstGeom prst="rect">
            <a:avLst/>
          </a:prstGeom>
          <a:solidFill>
            <a:schemeClr val="bg1"/>
          </a:solidFill>
        </p:spPr>
        <p:txBody>
          <a:bodyPr wrap="square" rtlCol="0">
            <a:spAutoFit/>
          </a:bodyPr>
          <a:lstStyle/>
          <a:p>
            <a:r>
              <a:rPr lang="en-US" altLang="zh-CN" dirty="0" smtClean="0"/>
              <a:t>Soil depth (cm)</a:t>
            </a:r>
            <a:endParaRPr lang="zh-CN" altLang="en-US" dirty="0"/>
          </a:p>
        </p:txBody>
      </p:sp>
      <p:sp>
        <p:nvSpPr>
          <p:cNvPr id="6" name="TextBox 5"/>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eaLnBrk="1" fontAlgn="auto" hangingPunct="1">
              <a:spcAft>
                <a:spcPts val="0"/>
              </a:spcAft>
              <a:defRPr/>
            </a:pPr>
            <a:r>
              <a:rPr lang="en-US" altLang="zh-CN" b="1" dirty="0" smtClean="0">
                <a:solidFill>
                  <a:schemeClr val="tx1"/>
                </a:solidFill>
              </a:rPr>
              <a:t>Historical carbon and nitrogen losses</a:t>
            </a:r>
            <a:endParaRPr lang="zh-CN" altLang="en-US" b="1" dirty="0">
              <a:solidFill>
                <a:schemeClr val="tx1"/>
              </a:solidFill>
            </a:endParaRPr>
          </a:p>
        </p:txBody>
      </p:sp>
      <p:sp>
        <p:nvSpPr>
          <p:cNvPr id="45059" name="内容占位符 2"/>
          <p:cNvSpPr>
            <a:spLocks noGrp="1"/>
          </p:cNvSpPr>
          <p:nvPr>
            <p:ph idx="1"/>
          </p:nvPr>
        </p:nvSpPr>
        <p:spPr>
          <a:xfrm>
            <a:off x="683568" y="980728"/>
            <a:ext cx="7772400" cy="928687"/>
          </a:xfrm>
        </p:spPr>
        <p:txBody>
          <a:bodyPr/>
          <a:lstStyle/>
          <a:p>
            <a:pPr eaLnBrk="1" hangingPunct="1">
              <a:buClr>
                <a:srgbClr val="FF0000"/>
              </a:buClr>
              <a:buFont typeface="Wingdings" pitchFamily="2" charset="2"/>
              <a:buChar char="Ø"/>
            </a:pPr>
            <a:r>
              <a:rPr lang="en-US" altLang="zh-CN" sz="2400" dirty="0" smtClean="0"/>
              <a:t>Grassland degradation was the severest from the 1970s to </a:t>
            </a:r>
            <a:r>
              <a:rPr lang="en-US" altLang="zh-CN" sz="2400" smtClean="0"/>
              <a:t>the 1990s. </a:t>
            </a:r>
            <a:endParaRPr lang="en-US" altLang="zh-CN" sz="2400" dirty="0" smtClean="0"/>
          </a:p>
          <a:p>
            <a:pPr eaLnBrk="1" hangingPunct="1">
              <a:buClr>
                <a:srgbClr val="FF0000"/>
              </a:buClr>
              <a:buFont typeface="Wingdings" pitchFamily="2" charset="2"/>
              <a:buChar char="Ø"/>
            </a:pPr>
            <a:r>
              <a:rPr lang="en-US" altLang="zh-CN" sz="2400" dirty="0" smtClean="0"/>
              <a:t>Degraded area had increased from 2.13 × 10</a:t>
            </a:r>
            <a:r>
              <a:rPr lang="en-US" altLang="zh-CN" sz="2400" baseline="30000" dirty="0" smtClean="0"/>
              <a:t>5</a:t>
            </a:r>
            <a:r>
              <a:rPr lang="en-US" altLang="zh-CN" sz="2400" dirty="0" smtClean="0"/>
              <a:t> km</a:t>
            </a:r>
            <a:r>
              <a:rPr lang="en-US" altLang="zh-CN" sz="2400" baseline="30000" dirty="0" smtClean="0"/>
              <a:t>2 </a:t>
            </a:r>
            <a:r>
              <a:rPr lang="en-US" altLang="zh-CN" sz="2400" dirty="0" smtClean="0"/>
              <a:t>to 3.87 × 10</a:t>
            </a:r>
            <a:r>
              <a:rPr lang="en-US" altLang="zh-CN" sz="2400" baseline="30000" dirty="0" smtClean="0"/>
              <a:t>5</a:t>
            </a:r>
            <a:r>
              <a:rPr lang="en-US" altLang="zh-CN" sz="2400" dirty="0" smtClean="0"/>
              <a:t> km</a:t>
            </a:r>
            <a:r>
              <a:rPr lang="en-US" altLang="zh-CN" sz="2400" baseline="30000" dirty="0" smtClean="0"/>
              <a:t>2 </a:t>
            </a:r>
            <a:r>
              <a:rPr lang="en-US" altLang="zh-CN" sz="2400" dirty="0" smtClean="0"/>
              <a:t>, but level of degradation is not clear.</a:t>
            </a:r>
          </a:p>
          <a:p>
            <a:pPr eaLnBrk="1" hangingPunct="1">
              <a:buClr>
                <a:srgbClr val="FF0000"/>
              </a:buClr>
              <a:buFont typeface="Wingdings" pitchFamily="2" charset="2"/>
              <a:buChar char="Ø"/>
            </a:pPr>
            <a:r>
              <a:rPr lang="en-US" altLang="zh-CN" sz="2400" dirty="0" smtClean="0"/>
              <a:t>We assume three scenarios.</a:t>
            </a:r>
          </a:p>
          <a:p>
            <a:pPr eaLnBrk="1" hangingPunct="1"/>
            <a:endParaRPr lang="en-US" altLang="zh-CN" dirty="0" smtClean="0">
              <a:cs typeface="Times New Roman" pitchFamily="18" charset="0"/>
            </a:endParaRPr>
          </a:p>
          <a:p>
            <a:pPr eaLnBrk="1" hangingPunct="1"/>
            <a:endParaRPr lang="zh-CN" altLang="en-US" dirty="0" smtClean="0">
              <a:cs typeface="Times New Roman" pitchFamily="18" charset="0"/>
            </a:endParaRPr>
          </a:p>
        </p:txBody>
      </p:sp>
      <p:sp>
        <p:nvSpPr>
          <p:cNvPr id="45060" name="TextBox 4"/>
          <p:cNvSpPr txBox="1">
            <a:spLocks noChangeArrowheads="1"/>
          </p:cNvSpPr>
          <p:nvPr/>
        </p:nvSpPr>
        <p:spPr bwMode="auto">
          <a:xfrm>
            <a:off x="1835696" y="5919663"/>
            <a:ext cx="6215062" cy="461665"/>
          </a:xfrm>
          <a:prstGeom prst="rect">
            <a:avLst/>
          </a:prstGeom>
          <a:noFill/>
          <a:ln w="9525">
            <a:noFill/>
            <a:miter lim="800000"/>
            <a:headEnd/>
            <a:tailEnd/>
          </a:ln>
        </p:spPr>
        <p:txBody>
          <a:bodyPr>
            <a:spAutoFit/>
          </a:bodyPr>
          <a:lstStyle/>
          <a:p>
            <a:r>
              <a:rPr lang="en-US" altLang="zh-CN" sz="2400" dirty="0" smtClean="0"/>
              <a:t>N loss: 13Tg—34Tg; C loss:176Tg—391Tg</a:t>
            </a:r>
            <a:endParaRPr lang="zh-CN" altLang="en-US" sz="2400" dirty="0"/>
          </a:p>
        </p:txBody>
      </p:sp>
      <p:grpSp>
        <p:nvGrpSpPr>
          <p:cNvPr id="17" name="组合 16"/>
          <p:cNvGrpSpPr/>
          <p:nvPr/>
        </p:nvGrpSpPr>
        <p:grpSpPr>
          <a:xfrm>
            <a:off x="539552" y="2996952"/>
            <a:ext cx="7662344" cy="2923803"/>
            <a:chOff x="539552" y="2371700"/>
            <a:chExt cx="7662344" cy="2923803"/>
          </a:xfrm>
        </p:grpSpPr>
        <p:sp>
          <p:nvSpPr>
            <p:cNvPr id="7" name="矩形 6"/>
            <p:cNvSpPr/>
            <p:nvPr/>
          </p:nvSpPr>
          <p:spPr>
            <a:xfrm>
              <a:off x="539552" y="4581128"/>
              <a:ext cx="2520280" cy="7143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p:cNvSpPr/>
            <p:nvPr/>
          </p:nvSpPr>
          <p:spPr>
            <a:xfrm>
              <a:off x="3357563" y="2371700"/>
              <a:ext cx="2214562" cy="71437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5857875" y="4514825"/>
              <a:ext cx="2214563" cy="714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右箭头 9"/>
            <p:cNvSpPr/>
            <p:nvPr/>
          </p:nvSpPr>
          <p:spPr>
            <a:xfrm rot="8154763">
              <a:off x="2001838" y="3741712"/>
              <a:ext cx="1770062" cy="10318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右箭头 10"/>
            <p:cNvSpPr/>
            <p:nvPr/>
          </p:nvSpPr>
          <p:spPr>
            <a:xfrm rot="3076053">
              <a:off x="5307806" y="3569469"/>
              <a:ext cx="1755775" cy="23336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右箭头 11"/>
            <p:cNvSpPr/>
            <p:nvPr/>
          </p:nvSpPr>
          <p:spPr>
            <a:xfrm>
              <a:off x="3143250" y="4729137"/>
              <a:ext cx="2643188" cy="2143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45067" name="TextBox 13"/>
            <p:cNvSpPr txBox="1">
              <a:spLocks noChangeArrowheads="1"/>
            </p:cNvSpPr>
            <p:nvPr/>
          </p:nvSpPr>
          <p:spPr bwMode="auto">
            <a:xfrm>
              <a:off x="3491880" y="2564904"/>
              <a:ext cx="2000250" cy="369332"/>
            </a:xfrm>
            <a:prstGeom prst="rect">
              <a:avLst/>
            </a:prstGeom>
            <a:noFill/>
            <a:ln w="9525">
              <a:noFill/>
              <a:miter lim="800000"/>
              <a:headEnd/>
              <a:tailEnd/>
            </a:ln>
          </p:spPr>
          <p:txBody>
            <a:bodyPr>
              <a:spAutoFit/>
            </a:bodyPr>
            <a:lstStyle/>
            <a:p>
              <a:r>
                <a:rPr lang="en-US" altLang="zh-CN" sz="1800" b="1" dirty="0" smtClean="0">
                  <a:solidFill>
                    <a:schemeClr val="bg1"/>
                  </a:solidFill>
                </a:rPr>
                <a:t>Slight degradation</a:t>
              </a:r>
              <a:endParaRPr lang="zh-CN" altLang="en-US" sz="1800" b="1" dirty="0">
                <a:solidFill>
                  <a:schemeClr val="bg1"/>
                </a:solidFill>
              </a:endParaRPr>
            </a:p>
          </p:txBody>
        </p:sp>
        <p:sp>
          <p:nvSpPr>
            <p:cNvPr id="45068" name="TextBox 14"/>
            <p:cNvSpPr txBox="1">
              <a:spLocks noChangeArrowheads="1"/>
            </p:cNvSpPr>
            <p:nvPr/>
          </p:nvSpPr>
          <p:spPr bwMode="auto">
            <a:xfrm>
              <a:off x="539552" y="4699822"/>
              <a:ext cx="2520280" cy="400110"/>
            </a:xfrm>
            <a:prstGeom prst="rect">
              <a:avLst/>
            </a:prstGeom>
            <a:noFill/>
            <a:ln w="9525">
              <a:noFill/>
              <a:miter lim="800000"/>
              <a:headEnd/>
              <a:tailEnd/>
            </a:ln>
          </p:spPr>
          <p:txBody>
            <a:bodyPr wrap="square">
              <a:spAutoFit/>
            </a:bodyPr>
            <a:lstStyle/>
            <a:p>
              <a:r>
                <a:rPr lang="en-US" altLang="zh-CN" sz="2000" b="1" dirty="0" smtClean="0">
                  <a:solidFill>
                    <a:schemeClr val="bg1"/>
                  </a:solidFill>
                </a:rPr>
                <a:t>Medium degradation</a:t>
              </a:r>
              <a:endParaRPr lang="zh-CN" altLang="en-US" sz="2000" b="1" dirty="0">
                <a:solidFill>
                  <a:schemeClr val="bg1"/>
                </a:solidFill>
              </a:endParaRPr>
            </a:p>
          </p:txBody>
        </p:sp>
        <p:sp>
          <p:nvSpPr>
            <p:cNvPr id="45069" name="TextBox 15"/>
            <p:cNvSpPr txBox="1">
              <a:spLocks noChangeArrowheads="1"/>
            </p:cNvSpPr>
            <p:nvPr/>
          </p:nvSpPr>
          <p:spPr bwMode="auto">
            <a:xfrm>
              <a:off x="5814793" y="4509120"/>
              <a:ext cx="2387103" cy="584775"/>
            </a:xfrm>
            <a:prstGeom prst="rect">
              <a:avLst/>
            </a:prstGeom>
            <a:noFill/>
            <a:ln w="9525">
              <a:noFill/>
              <a:miter lim="800000"/>
              <a:headEnd/>
              <a:tailEnd/>
            </a:ln>
          </p:spPr>
          <p:txBody>
            <a:bodyPr wrap="square">
              <a:spAutoFit/>
            </a:bodyPr>
            <a:lstStyle/>
            <a:p>
              <a:r>
                <a:rPr lang="en-US" altLang="zh-CN" sz="2000" b="1" dirty="0" smtClean="0">
                  <a:solidFill>
                    <a:schemeClr val="bg1"/>
                  </a:solidFill>
                </a:rPr>
                <a:t>Severe degradation</a:t>
              </a:r>
              <a:r>
                <a:rPr lang="en-US" altLang="zh-CN" sz="3200" b="1" dirty="0" smtClean="0">
                  <a:solidFill>
                    <a:schemeClr val="bg1"/>
                  </a:solidFill>
                </a:rPr>
                <a:t> </a:t>
              </a:r>
              <a:endParaRPr lang="zh-CN" altLang="en-US" sz="3200" b="1" dirty="0">
                <a:solidFill>
                  <a:schemeClr val="bg1"/>
                </a:solidFill>
              </a:endParaRPr>
            </a:p>
          </p:txBody>
        </p:sp>
        <p:sp>
          <p:nvSpPr>
            <p:cNvPr id="45070" name="TextBox 18"/>
            <p:cNvSpPr txBox="1">
              <a:spLocks noChangeArrowheads="1"/>
            </p:cNvSpPr>
            <p:nvPr/>
          </p:nvSpPr>
          <p:spPr bwMode="auto">
            <a:xfrm>
              <a:off x="6143625" y="2943200"/>
              <a:ext cx="1928813" cy="523220"/>
            </a:xfrm>
            <a:prstGeom prst="rect">
              <a:avLst/>
            </a:prstGeom>
            <a:noFill/>
            <a:ln w="9525">
              <a:noFill/>
              <a:miter lim="800000"/>
              <a:headEnd/>
              <a:tailEnd/>
            </a:ln>
          </p:spPr>
          <p:txBody>
            <a:bodyPr>
              <a:spAutoFit/>
            </a:bodyPr>
            <a:lstStyle/>
            <a:p>
              <a:r>
                <a:rPr lang="en-US" altLang="zh-CN" dirty="0"/>
                <a:t>34 </a:t>
              </a:r>
              <a:r>
                <a:rPr lang="en-US" altLang="zh-CN" dirty="0" err="1"/>
                <a:t>Tg</a:t>
              </a:r>
              <a:r>
                <a:rPr lang="en-US" altLang="zh-CN" dirty="0"/>
                <a:t> N </a:t>
              </a:r>
              <a:r>
                <a:rPr lang="en-US" altLang="zh-CN" dirty="0" smtClean="0"/>
                <a:t>loss</a:t>
              </a:r>
              <a:endParaRPr lang="en-US" altLang="zh-CN" dirty="0"/>
            </a:p>
            <a:p>
              <a:r>
                <a:rPr lang="en-US" altLang="zh-CN" dirty="0"/>
                <a:t>391 </a:t>
              </a:r>
              <a:r>
                <a:rPr lang="en-US" altLang="zh-CN" dirty="0" err="1"/>
                <a:t>Tg</a:t>
              </a:r>
              <a:r>
                <a:rPr lang="en-US" altLang="zh-CN" dirty="0"/>
                <a:t> </a:t>
              </a:r>
              <a:r>
                <a:rPr lang="en-US" altLang="zh-CN" dirty="0" smtClean="0"/>
                <a:t>C</a:t>
              </a:r>
              <a:r>
                <a:rPr lang="zh-CN" altLang="en-US" dirty="0" smtClean="0"/>
                <a:t> </a:t>
              </a:r>
              <a:r>
                <a:rPr lang="en-US" altLang="zh-CN" dirty="0" smtClean="0"/>
                <a:t>loss</a:t>
              </a:r>
              <a:endParaRPr lang="zh-CN" altLang="en-US" dirty="0"/>
            </a:p>
          </p:txBody>
        </p:sp>
        <p:sp>
          <p:nvSpPr>
            <p:cNvPr id="45071" name="矩形 20"/>
            <p:cNvSpPr>
              <a:spLocks noChangeArrowheads="1"/>
            </p:cNvSpPr>
            <p:nvPr/>
          </p:nvSpPr>
          <p:spPr bwMode="auto">
            <a:xfrm>
              <a:off x="1000125" y="3228950"/>
              <a:ext cx="1857375" cy="523220"/>
            </a:xfrm>
            <a:prstGeom prst="rect">
              <a:avLst/>
            </a:prstGeom>
            <a:noFill/>
            <a:ln w="9525">
              <a:noFill/>
              <a:miter lim="800000"/>
              <a:headEnd/>
              <a:tailEnd/>
            </a:ln>
          </p:spPr>
          <p:txBody>
            <a:bodyPr>
              <a:spAutoFit/>
            </a:bodyPr>
            <a:lstStyle/>
            <a:p>
              <a:r>
                <a:rPr lang="en-US" altLang="zh-CN" dirty="0"/>
                <a:t>22 </a:t>
              </a:r>
              <a:r>
                <a:rPr lang="en-US" altLang="zh-CN" dirty="0" err="1"/>
                <a:t>Tg</a:t>
              </a:r>
              <a:r>
                <a:rPr lang="en-US" altLang="zh-CN" dirty="0"/>
                <a:t> N </a:t>
              </a:r>
              <a:r>
                <a:rPr lang="en-US" altLang="zh-CN" dirty="0" smtClean="0"/>
                <a:t>loss</a:t>
              </a:r>
              <a:endParaRPr lang="en-US" altLang="zh-CN" dirty="0"/>
            </a:p>
            <a:p>
              <a:r>
                <a:rPr lang="en-US" altLang="zh-CN" dirty="0"/>
                <a:t>216 </a:t>
              </a:r>
              <a:r>
                <a:rPr lang="en-US" altLang="zh-CN" dirty="0" err="1"/>
                <a:t>Tg</a:t>
              </a:r>
              <a:r>
                <a:rPr lang="en-US" altLang="zh-CN" dirty="0"/>
                <a:t> </a:t>
              </a:r>
              <a:r>
                <a:rPr lang="en-US" altLang="zh-CN" dirty="0" smtClean="0"/>
                <a:t>C</a:t>
              </a:r>
              <a:r>
                <a:rPr lang="zh-CN" altLang="en-US" dirty="0" smtClean="0"/>
                <a:t> </a:t>
              </a:r>
              <a:r>
                <a:rPr lang="en-US" altLang="zh-CN" dirty="0" smtClean="0"/>
                <a:t>loss</a:t>
              </a:r>
              <a:endParaRPr lang="zh-CN" altLang="en-US" dirty="0"/>
            </a:p>
          </p:txBody>
        </p:sp>
        <p:sp>
          <p:nvSpPr>
            <p:cNvPr id="45072" name="矩形 21"/>
            <p:cNvSpPr>
              <a:spLocks noChangeArrowheads="1"/>
            </p:cNvSpPr>
            <p:nvPr/>
          </p:nvSpPr>
          <p:spPr bwMode="auto">
            <a:xfrm>
              <a:off x="3571875" y="4086200"/>
              <a:ext cx="1857375" cy="523220"/>
            </a:xfrm>
            <a:prstGeom prst="rect">
              <a:avLst/>
            </a:prstGeom>
            <a:noFill/>
            <a:ln w="9525">
              <a:noFill/>
              <a:miter lim="800000"/>
              <a:headEnd/>
              <a:tailEnd/>
            </a:ln>
          </p:spPr>
          <p:txBody>
            <a:bodyPr>
              <a:spAutoFit/>
            </a:bodyPr>
            <a:lstStyle/>
            <a:p>
              <a:r>
                <a:rPr lang="en-US" altLang="zh-CN" dirty="0"/>
                <a:t>13 </a:t>
              </a:r>
              <a:r>
                <a:rPr lang="en-US" altLang="zh-CN" dirty="0" err="1"/>
                <a:t>Tg</a:t>
              </a:r>
              <a:r>
                <a:rPr lang="en-US" altLang="zh-CN" dirty="0"/>
                <a:t> N </a:t>
              </a:r>
              <a:r>
                <a:rPr lang="en-US" altLang="zh-CN" dirty="0" smtClean="0"/>
                <a:t>loss</a:t>
              </a:r>
              <a:endParaRPr lang="en-US" altLang="zh-CN" dirty="0"/>
            </a:p>
            <a:p>
              <a:r>
                <a:rPr lang="en-US" altLang="zh-CN" dirty="0"/>
                <a:t>176 </a:t>
              </a:r>
              <a:r>
                <a:rPr lang="en-US" altLang="zh-CN" dirty="0" err="1"/>
                <a:t>Tg</a:t>
              </a:r>
              <a:r>
                <a:rPr lang="en-US" altLang="zh-CN" dirty="0"/>
                <a:t> </a:t>
              </a:r>
              <a:r>
                <a:rPr lang="en-US" altLang="zh-CN" dirty="0" smtClean="0"/>
                <a:t>C loss</a:t>
              </a:r>
              <a:endParaRPr lang="zh-CN" altLang="en-US" dirty="0"/>
            </a:p>
          </p:txBody>
        </p:sp>
      </p:grpSp>
      <p:sp>
        <p:nvSpPr>
          <p:cNvPr id="18" name="TextBox 17"/>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chemeClr val="tx1"/>
                </a:solidFill>
              </a:rPr>
              <a:t>Human contribution to C and N losses</a:t>
            </a:r>
            <a:endParaRPr lang="zh-CN" altLang="en-US" b="1" dirty="0">
              <a:solidFill>
                <a:schemeClr val="tx1"/>
              </a:solidFill>
            </a:endParaRPr>
          </a:p>
        </p:txBody>
      </p:sp>
      <p:sp>
        <p:nvSpPr>
          <p:cNvPr id="3" name="内容占位符 2"/>
          <p:cNvSpPr>
            <a:spLocks noGrp="1"/>
          </p:cNvSpPr>
          <p:nvPr>
            <p:ph idx="1"/>
          </p:nvPr>
        </p:nvSpPr>
        <p:spPr>
          <a:xfrm>
            <a:off x="467544" y="1196752"/>
            <a:ext cx="8229600" cy="4525963"/>
          </a:xfrm>
        </p:spPr>
        <p:txBody>
          <a:bodyPr/>
          <a:lstStyle/>
          <a:p>
            <a:pPr>
              <a:lnSpc>
                <a:spcPct val="120000"/>
              </a:lnSpc>
              <a:buClr>
                <a:srgbClr val="FF0000"/>
              </a:buClr>
              <a:buFont typeface="Wingdings" pitchFamily="2" charset="2"/>
              <a:buChar char="Ø"/>
            </a:pPr>
            <a:r>
              <a:rPr lang="en-US" altLang="zh-CN" sz="2400" dirty="0" smtClean="0"/>
              <a:t>Particle size of long-distance transported dust</a:t>
            </a:r>
            <a:r>
              <a:rPr lang="zh-CN" altLang="en-US" sz="2400" dirty="0" smtClean="0"/>
              <a:t> </a:t>
            </a:r>
            <a:r>
              <a:rPr lang="en-US" altLang="zh-CN" sz="2400" dirty="0" smtClean="0"/>
              <a:t>is confined to 2—16 µm (clay and silt). Carbon and nitrogen are adhered to fine particles.  Eroded fine particles lead to carbon and nitrogen losses, implying that most of the eroded carbon and nitrogen were transported a long-distance to downwind regions.</a:t>
            </a:r>
          </a:p>
          <a:p>
            <a:pPr>
              <a:lnSpc>
                <a:spcPct val="120000"/>
              </a:lnSpc>
              <a:buClr>
                <a:srgbClr val="FF0000"/>
              </a:buClr>
              <a:buFont typeface="Wingdings" pitchFamily="2" charset="2"/>
              <a:buChar char="Ø"/>
            </a:pPr>
            <a:r>
              <a:rPr lang="en-US" altLang="zh-CN" sz="2400" dirty="0" smtClean="0"/>
              <a:t>Human accelerated carbon and nitrogen losses are not necessary related to vegetation cover. Annuals in degraded grassland, cropland and plantation might not function well as perennials in mature grassland.</a:t>
            </a:r>
            <a:endParaRPr lang="zh-CN" altLang="en-US" sz="2400" dirty="0"/>
          </a:p>
        </p:txBody>
      </p:sp>
      <p:sp>
        <p:nvSpPr>
          <p:cNvPr id="4" name="TextBox 3"/>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1279301"/>
            <a:ext cx="8229600" cy="4525963"/>
          </a:xfrm>
        </p:spPr>
        <p:txBody>
          <a:bodyPr/>
          <a:lstStyle/>
          <a:p>
            <a:pPr>
              <a:lnSpc>
                <a:spcPct val="120000"/>
              </a:lnSpc>
              <a:buClr>
                <a:srgbClr val="FF0000"/>
              </a:buClr>
              <a:buFont typeface="Wingdings" pitchFamily="2" charset="2"/>
              <a:buChar char="Ø"/>
            </a:pPr>
            <a:r>
              <a:rPr lang="en-US" altLang="zh-CN" sz="2400" dirty="0" smtClean="0"/>
              <a:t>Application of human disturbance index (HDI) reveals how human land use accelerates carbon and nitrogen losses.</a:t>
            </a:r>
          </a:p>
          <a:p>
            <a:pPr>
              <a:lnSpc>
                <a:spcPct val="120000"/>
              </a:lnSpc>
              <a:buClr>
                <a:srgbClr val="FF0000"/>
              </a:buClr>
              <a:buFont typeface="Wingdings" pitchFamily="2" charset="2"/>
              <a:buChar char="Ø"/>
            </a:pPr>
            <a:r>
              <a:rPr lang="en-US" altLang="zh-CN" sz="2400" dirty="0" smtClean="0"/>
              <a:t>Early stage of grassland degradation has the highest carbon loss. Grassland on non-sandy soil has the highest soil carbon density and should be protected from further erosion.</a:t>
            </a:r>
          </a:p>
          <a:p>
            <a:pPr>
              <a:lnSpc>
                <a:spcPct val="120000"/>
              </a:lnSpc>
              <a:buClr>
                <a:srgbClr val="FF0000"/>
              </a:buClr>
              <a:buFont typeface="Wingdings" pitchFamily="2" charset="2"/>
              <a:buChar char="Ø"/>
            </a:pPr>
            <a:r>
              <a:rPr lang="en-US" altLang="zh-CN" sz="2400" dirty="0" smtClean="0"/>
              <a:t>Simply planting trees and grasses to restore vegetation cover should be avoided. Increase perennial cover is recommended.</a:t>
            </a:r>
          </a:p>
          <a:p>
            <a:pPr>
              <a:lnSpc>
                <a:spcPct val="120000"/>
              </a:lnSpc>
              <a:buClr>
                <a:srgbClr val="FF0000"/>
              </a:buClr>
              <a:buFont typeface="Wingdings" pitchFamily="2" charset="2"/>
              <a:buChar char="Ø"/>
            </a:pPr>
            <a:r>
              <a:rPr lang="en-US" altLang="zh-CN" sz="2400" b="1" dirty="0" smtClean="0"/>
              <a:t>Next step</a:t>
            </a:r>
            <a:r>
              <a:rPr lang="en-US" altLang="zh-CN" sz="2400" dirty="0" smtClean="0"/>
              <a:t>: to add the recent collected 235 soil profiles to the </a:t>
            </a:r>
            <a:r>
              <a:rPr lang="en-US" altLang="zh-CN" sz="2400" smtClean="0"/>
              <a:t>current database with 114 </a:t>
            </a:r>
            <a:r>
              <a:rPr lang="en-US" altLang="zh-CN" sz="2400" dirty="0" smtClean="0"/>
              <a:t>soil profiles used in this study.</a:t>
            </a:r>
            <a:endParaRPr lang="zh-CN" altLang="zh-CN" sz="2400" dirty="0" smtClean="0"/>
          </a:p>
          <a:p>
            <a:pPr>
              <a:lnSpc>
                <a:spcPct val="120000"/>
              </a:lnSpc>
            </a:pPr>
            <a:endParaRPr lang="zh-CN" altLang="en-US" sz="2400" dirty="0"/>
          </a:p>
        </p:txBody>
      </p:sp>
      <p:sp>
        <p:nvSpPr>
          <p:cNvPr id="4" name="TextBox 3"/>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
        <p:nvSpPr>
          <p:cNvPr id="6" name="标题 1"/>
          <p:cNvSpPr>
            <a:spLocks noGrp="1"/>
          </p:cNvSpPr>
          <p:nvPr>
            <p:ph type="title"/>
          </p:nvPr>
        </p:nvSpPr>
        <p:spPr>
          <a:xfrm>
            <a:off x="457200" y="-18256"/>
            <a:ext cx="8229600" cy="1143000"/>
          </a:xfrm>
        </p:spPr>
        <p:txBody>
          <a:bodyPr/>
          <a:lstStyle/>
          <a:p>
            <a:r>
              <a:rPr lang="en-US" altLang="zh-CN" b="1" dirty="0" smtClean="0">
                <a:solidFill>
                  <a:schemeClr val="tx1"/>
                </a:solidFill>
              </a:rPr>
              <a:t>Summary</a:t>
            </a:r>
            <a:endParaRPr lang="zh-CN" altLang="en-US" b="1" dirty="0" smtClean="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457200" y="-17463"/>
            <a:ext cx="8229600" cy="1143001"/>
          </a:xfrm>
        </p:spPr>
        <p:txBody>
          <a:bodyPr/>
          <a:lstStyle/>
          <a:p>
            <a:r>
              <a:rPr lang="en-US" altLang="zh-CN" sz="3600" b="1" dirty="0" smtClean="0">
                <a:solidFill>
                  <a:schemeClr val="tx1"/>
                </a:solidFill>
              </a:rPr>
              <a:t>Contents</a:t>
            </a:r>
            <a:endParaRPr lang="zh-CN" altLang="en-US" sz="3600" b="1" dirty="0" smtClean="0">
              <a:solidFill>
                <a:schemeClr val="tx1"/>
              </a:solidFill>
            </a:endParaRPr>
          </a:p>
        </p:txBody>
      </p:sp>
      <p:sp>
        <p:nvSpPr>
          <p:cNvPr id="13315" name="内容占位符 2"/>
          <p:cNvSpPr>
            <a:spLocks noGrp="1"/>
          </p:cNvSpPr>
          <p:nvPr>
            <p:ph idx="1"/>
          </p:nvPr>
        </p:nvSpPr>
        <p:spPr>
          <a:xfrm>
            <a:off x="467544" y="1235893"/>
            <a:ext cx="8363272" cy="5073427"/>
          </a:xfrm>
        </p:spPr>
        <p:txBody>
          <a:bodyPr/>
          <a:lstStyle/>
          <a:p>
            <a:pPr>
              <a:buClr>
                <a:srgbClr val="C00000"/>
              </a:buClr>
              <a:buFont typeface="Wingdings" pitchFamily="2" charset="2"/>
              <a:buChar char="Ø"/>
            </a:pPr>
            <a:r>
              <a:rPr lang="en-US" altLang="zh-CN" sz="2800" dirty="0" smtClean="0"/>
              <a:t> Scientific questions</a:t>
            </a:r>
          </a:p>
          <a:p>
            <a:pPr>
              <a:buClr>
                <a:srgbClr val="C00000"/>
              </a:buClr>
              <a:buFont typeface="Wingdings" pitchFamily="2" charset="2"/>
              <a:buChar char="Ø"/>
            </a:pPr>
            <a:r>
              <a:rPr lang="en-US" altLang="zh-CN" sz="2800" dirty="0" smtClean="0"/>
              <a:t> Study area and methods</a:t>
            </a:r>
          </a:p>
          <a:p>
            <a:pPr>
              <a:buClr>
                <a:srgbClr val="C00000"/>
              </a:buClr>
              <a:buFont typeface="Wingdings" pitchFamily="2" charset="2"/>
              <a:buChar char="Ø"/>
            </a:pPr>
            <a:r>
              <a:rPr lang="en-US" altLang="zh-CN" sz="2800" dirty="0" smtClean="0"/>
              <a:t>Results</a:t>
            </a:r>
          </a:p>
          <a:p>
            <a:pPr>
              <a:buClr>
                <a:srgbClr val="C00000"/>
              </a:buClr>
              <a:buNone/>
            </a:pPr>
            <a:r>
              <a:rPr lang="en-US" altLang="zh-CN" sz="2400" dirty="0" smtClean="0"/>
              <a:t>      Determinants of soil carbon and nitrogen contents</a:t>
            </a:r>
          </a:p>
          <a:p>
            <a:pPr>
              <a:buClr>
                <a:srgbClr val="C00000"/>
              </a:buClr>
              <a:buNone/>
            </a:pPr>
            <a:r>
              <a:rPr lang="en-US" altLang="zh-CN" sz="2400" dirty="0" smtClean="0"/>
              <a:t>      Land use-related carbon and nitrogen losses</a:t>
            </a:r>
          </a:p>
          <a:p>
            <a:pPr>
              <a:buClr>
                <a:srgbClr val="C00000"/>
              </a:buClr>
              <a:buNone/>
            </a:pPr>
            <a:r>
              <a:rPr lang="en-US" altLang="zh-CN" sz="2400" dirty="0" smtClean="0"/>
              <a:t>      Grassland degradation-related carbon and nitrogen losses</a:t>
            </a:r>
          </a:p>
          <a:p>
            <a:pPr>
              <a:buClr>
                <a:srgbClr val="C00000"/>
              </a:buClr>
              <a:buFont typeface="Wingdings" pitchFamily="2" charset="2"/>
              <a:buChar char="Ø"/>
            </a:pPr>
            <a:r>
              <a:rPr lang="en-US" altLang="zh-CN" sz="2800" dirty="0" smtClean="0"/>
              <a:t> Discussion</a:t>
            </a:r>
          </a:p>
          <a:p>
            <a:pPr>
              <a:buClr>
                <a:srgbClr val="C00000"/>
              </a:buClr>
              <a:buNone/>
            </a:pPr>
            <a:r>
              <a:rPr lang="en-US" altLang="zh-CN" sz="2400" dirty="0" smtClean="0"/>
              <a:t>      How soil carbon and nitrogen losses related to wind erosion</a:t>
            </a:r>
          </a:p>
          <a:p>
            <a:pPr>
              <a:buClr>
                <a:srgbClr val="C00000"/>
              </a:buClr>
              <a:buNone/>
            </a:pPr>
            <a:r>
              <a:rPr lang="en-US" altLang="zh-CN" sz="2400" dirty="0" smtClean="0"/>
              <a:t>      How human land use accelerated carbon and nitrogen losses</a:t>
            </a:r>
          </a:p>
          <a:p>
            <a:pPr>
              <a:buClr>
                <a:srgbClr val="C00000"/>
              </a:buClr>
              <a:buFont typeface="Wingdings" pitchFamily="2" charset="2"/>
              <a:buChar char="Ø"/>
            </a:pPr>
            <a:r>
              <a:rPr lang="en-US" altLang="zh-CN" sz="2800" dirty="0" smtClean="0"/>
              <a:t> Summary</a:t>
            </a:r>
            <a:endParaRPr lang="zh-CN" altLang="en-US" sz="2800" dirty="0" smtClean="0"/>
          </a:p>
        </p:txBody>
      </p:sp>
      <p:sp>
        <p:nvSpPr>
          <p:cNvPr id="4" name="TextBox 3"/>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bwMode="auto">
          <a:xfrm>
            <a:off x="827584" y="2636912"/>
            <a:ext cx="7848872" cy="915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US" altLang="zh-CN" sz="3200" b="1" i="0" u="none" strike="noStrike" kern="1200" cap="none" spc="0" normalizeH="0" baseline="0" noProof="0" smtClean="0">
                <a:ln>
                  <a:noFill/>
                </a:ln>
                <a:solidFill>
                  <a:schemeClr val="tx1"/>
                </a:solidFill>
                <a:effectLst/>
                <a:uLnTx/>
                <a:uFillTx/>
                <a:latin typeface="+mn-lt"/>
                <a:ea typeface="MS PGothic" panose="020B0600070205080204" pitchFamily="34" charset="-128"/>
                <a:cs typeface="ＭＳ Ｐゴシック" charset="0"/>
              </a:rPr>
              <a:t>Thank you very much for your attention!</a:t>
            </a:r>
            <a:endParaRPr kumimoji="0" lang="zh-CN" altLang="en-US" sz="3200" b="1"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chemeClr val="tx1"/>
                </a:solidFill>
              </a:rPr>
              <a:t>Northern China as a dust source</a:t>
            </a:r>
            <a:endParaRPr lang="zh-CN" altLang="en-US" b="1" dirty="0">
              <a:solidFill>
                <a:schemeClr val="tx1"/>
              </a:solidFill>
            </a:endParaRPr>
          </a:p>
        </p:txBody>
      </p:sp>
      <p:pic>
        <p:nvPicPr>
          <p:cNvPr id="4" name="Picture 1028" descr="SandstormNOAA-2k040616"/>
          <p:cNvPicPr>
            <a:picLocks noGrp="1" noChangeAspect="1" noChangeArrowheads="1"/>
          </p:cNvPicPr>
          <p:nvPr>
            <p:ph idx="1"/>
          </p:nvPr>
        </p:nvPicPr>
        <p:blipFill>
          <a:blip r:embed="rId2"/>
          <a:srcRect/>
          <a:stretch>
            <a:fillRect/>
          </a:stretch>
        </p:blipFill>
        <p:spPr bwMode="auto">
          <a:xfrm>
            <a:off x="1763688" y="2060848"/>
            <a:ext cx="4968552" cy="2808312"/>
          </a:xfrm>
          <a:prstGeom prst="rect">
            <a:avLst/>
          </a:prstGeom>
          <a:noFill/>
          <a:ln w="9525">
            <a:noFill/>
            <a:miter lim="800000"/>
            <a:headEnd/>
            <a:tailEnd/>
          </a:ln>
        </p:spPr>
      </p:pic>
      <p:sp>
        <p:nvSpPr>
          <p:cNvPr id="5" name="内容占位符 2"/>
          <p:cNvSpPr txBox="1">
            <a:spLocks/>
          </p:cNvSpPr>
          <p:nvPr/>
        </p:nvSpPr>
        <p:spPr bwMode="auto">
          <a:xfrm>
            <a:off x="395536" y="1052737"/>
            <a:ext cx="82296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One of the main dust</a:t>
            </a:r>
            <a:r>
              <a:rPr kumimoji="0" lang="en-US" altLang="zh-CN" sz="28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source over the world.</a:t>
            </a:r>
          </a:p>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Strongly affects the NH climate and environment.</a:t>
            </a:r>
            <a:endParaRPr kumimoji="0" lang="zh-CN" altLang="en-US" sz="28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pic>
        <p:nvPicPr>
          <p:cNvPr id="6" name="Picture 3" descr="C:\Users\chenxi\Desktop\ppt用图\Transport of  Dust.jpg"/>
          <p:cNvPicPr>
            <a:picLocks noChangeAspect="1" noChangeArrowheads="1"/>
          </p:cNvPicPr>
          <p:nvPr/>
        </p:nvPicPr>
        <p:blipFill>
          <a:blip r:embed="rId3"/>
          <a:srcRect/>
          <a:stretch>
            <a:fillRect/>
          </a:stretch>
        </p:blipFill>
        <p:spPr bwMode="auto">
          <a:xfrm>
            <a:off x="899592" y="4365104"/>
            <a:ext cx="6583462" cy="2038036"/>
          </a:xfrm>
          <a:prstGeom prst="rect">
            <a:avLst/>
          </a:prstGeom>
          <a:noFill/>
          <a:ln w="9525">
            <a:noFill/>
            <a:miter lim="800000"/>
            <a:headEnd/>
            <a:tailEnd/>
          </a:ln>
        </p:spPr>
      </p:pic>
      <p:sp>
        <p:nvSpPr>
          <p:cNvPr id="7" name="TextBox 6"/>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chemeClr val="tx1"/>
                </a:solidFill>
              </a:rPr>
              <a:t>Previous efforts on carbon loss estimation</a:t>
            </a:r>
            <a:endParaRPr lang="zh-CN" altLang="en-US" b="1" dirty="0">
              <a:solidFill>
                <a:schemeClr val="tx1"/>
              </a:solidFill>
            </a:endParaRPr>
          </a:p>
        </p:txBody>
      </p:sp>
      <p:sp>
        <p:nvSpPr>
          <p:cNvPr id="4" name="内容占位符 2"/>
          <p:cNvSpPr txBox="1">
            <a:spLocks/>
          </p:cNvSpPr>
          <p:nvPr/>
        </p:nvSpPr>
        <p:spPr bwMode="auto">
          <a:xfrm>
            <a:off x="251520" y="1052737"/>
            <a:ext cx="8496944"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endPar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endParaRPr>
          </a:p>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Very limited studies (e.g. an</a:t>
            </a:r>
            <a:r>
              <a:rPr kumimoji="0" lang="en-US" altLang="zh-CN" sz="28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et al., 2005; He et al., 2011)</a:t>
            </a:r>
            <a:endPar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endParaRPr>
          </a:p>
          <a:p>
            <a:pPr marL="342900" marR="0" lvl="0" indent="-342900" algn="l" defTabSz="457200" rtl="0" eaLnBrk="1" fontAlgn="base" latinLnBrk="0" hangingPunct="1">
              <a:spcBef>
                <a:spcPct val="20000"/>
              </a:spcBef>
              <a:spcAft>
                <a:spcPct val="0"/>
              </a:spcAft>
              <a:buClr>
                <a:srgbClr val="C00000"/>
              </a:buClr>
              <a:buSzTx/>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    Based mostly</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on surface soil data that can not reflect the source-sink relationship</a:t>
            </a:r>
            <a:endPar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endParaRPr>
          </a:p>
          <a:p>
            <a:pPr marL="342900" marR="0" lvl="0" indent="-342900" algn="l" defTabSz="457200" rtl="0" eaLnBrk="1" fontAlgn="base" latinLnBrk="0" hangingPunct="1">
              <a:spcBef>
                <a:spcPct val="20000"/>
              </a:spcBef>
              <a:spcAft>
                <a:spcPct val="0"/>
              </a:spcAft>
              <a:buClr>
                <a:srgbClr val="C00000"/>
              </a:buClr>
              <a:buSzTx/>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    Remote sensing estimation based on vegetation cover</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that is not a surrogate of human activities</a:t>
            </a: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a:t>
            </a:r>
          </a:p>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endParaRPr lang="en-US" altLang="zh-CN" sz="2800" dirty="0" smtClean="0">
              <a:latin typeface="+mn-lt"/>
              <a:ea typeface="MS PGothic" panose="020B0600070205080204" pitchFamily="34" charset="-128"/>
              <a:cs typeface="ＭＳ Ｐゴシック" charset="0"/>
            </a:endParaRPr>
          </a:p>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Knowledge gap</a:t>
            </a:r>
          </a:p>
          <a:p>
            <a:pPr marL="342900" marR="0" lvl="0" indent="-342900" algn="l" defTabSz="457200" rtl="0" eaLnBrk="1" fontAlgn="base" latinLnBrk="0" hangingPunct="1">
              <a:spcBef>
                <a:spcPct val="20000"/>
              </a:spcBef>
              <a:spcAft>
                <a:spcPct val="0"/>
              </a:spcAft>
              <a:buClr>
                <a:srgbClr val="C00000"/>
              </a:buClr>
              <a:buSzTx/>
              <a:tabLst/>
              <a:defRPr/>
            </a:pPr>
            <a:r>
              <a:rPr lang="en-US" altLang="zh-CN" sz="2400" dirty="0" smtClean="0">
                <a:latin typeface="+mn-lt"/>
                <a:ea typeface="MS PGothic" panose="020B0600070205080204" pitchFamily="34" charset="-128"/>
                <a:cs typeface="ＭＳ Ｐゴシック" charset="0"/>
              </a:rPr>
              <a:t>     Although there are quantitative estimations of wind-eroded carbon loss, t</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he relationship between eroded carbon and human land use remains unclear.</a:t>
            </a:r>
            <a:endParaRPr kumimoji="0" lang="zh-CN" altLang="en-US"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sp>
        <p:nvSpPr>
          <p:cNvPr id="5" name="TextBox 4"/>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chemeClr val="tx1"/>
                </a:solidFill>
              </a:rPr>
              <a:t>Aims of this study</a:t>
            </a:r>
            <a:endParaRPr lang="zh-CN" altLang="en-US" b="1" dirty="0">
              <a:solidFill>
                <a:schemeClr val="tx1"/>
              </a:solidFill>
            </a:endParaRPr>
          </a:p>
        </p:txBody>
      </p:sp>
      <p:sp>
        <p:nvSpPr>
          <p:cNvPr id="4" name="内容占位符 2"/>
          <p:cNvSpPr txBox="1">
            <a:spLocks/>
          </p:cNvSpPr>
          <p:nvPr/>
        </p:nvSpPr>
        <p:spPr bwMode="auto">
          <a:xfrm>
            <a:off x="395536" y="1052737"/>
            <a:ext cx="82296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lang="en-US" altLang="zh-CN" sz="2800" dirty="0" smtClean="0">
                <a:latin typeface="+mn-lt"/>
                <a:ea typeface="MS PGothic" panose="020B0600070205080204" pitchFamily="34" charset="-128"/>
                <a:cs typeface="ＭＳ Ｐゴシック" charset="0"/>
              </a:rPr>
              <a:t>Hypothesis</a:t>
            </a:r>
          </a:p>
          <a:p>
            <a:pPr marL="342900" marR="0" lvl="0" indent="-342900" algn="l" defTabSz="457200" rtl="0" eaLnBrk="1" fontAlgn="base" latinLnBrk="0" hangingPunct="1">
              <a:spcBef>
                <a:spcPct val="20000"/>
              </a:spcBef>
              <a:spcAft>
                <a:spcPct val="0"/>
              </a:spcAft>
              <a:buClr>
                <a:srgbClr val="C00000"/>
              </a:buClr>
              <a:buSzTx/>
              <a:tabLst/>
              <a:defRPr/>
            </a:pPr>
            <a:r>
              <a:rPr kumimoji="0" lang="en-US" altLang="zh-CN" sz="28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We hypothesize that plant species </a:t>
            </a:r>
            <a:r>
              <a:rPr lang="en-US" altLang="zh-CN" sz="2400" dirty="0" smtClean="0">
                <a:latin typeface="+mn-lt"/>
                <a:ea typeface="MS PGothic" panose="020B0600070205080204" pitchFamily="34" charset="-128"/>
                <a:cs typeface="ＭＳ Ｐゴシック" charset="0"/>
              </a:rPr>
              <a:t>rather than </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vegetation cover better indicated human-induced soil carbon and nitrogen losses because of turnover of plant species along grassland degradation sequence.</a:t>
            </a:r>
          </a:p>
          <a:p>
            <a:pPr marL="342900" marR="0" lvl="0" indent="-342900" algn="l" defTabSz="457200" rtl="0" eaLnBrk="1" fontAlgn="base" latinLnBrk="0" hangingPunct="1">
              <a:spcBef>
                <a:spcPct val="20000"/>
              </a:spcBef>
              <a:spcAft>
                <a:spcPct val="0"/>
              </a:spcAft>
              <a:buClr>
                <a:srgbClr val="C00000"/>
              </a:buClr>
              <a:buSzTx/>
              <a:tabLst/>
              <a:defRPr/>
            </a:pPr>
            <a:endPar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endParaRPr>
          </a:p>
        </p:txBody>
      </p:sp>
      <p:sp>
        <p:nvSpPr>
          <p:cNvPr id="5" name="TextBox 4"/>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
        <p:nvSpPr>
          <p:cNvPr id="6" name="内容占位符 2"/>
          <p:cNvSpPr txBox="1">
            <a:spLocks/>
          </p:cNvSpPr>
          <p:nvPr/>
        </p:nvSpPr>
        <p:spPr bwMode="auto">
          <a:xfrm>
            <a:off x="410284" y="3429000"/>
            <a:ext cx="40177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lang="en-US" altLang="zh-CN" sz="2800" dirty="0" smtClean="0">
                <a:latin typeface="+mn-lt"/>
                <a:ea typeface="MS PGothic" panose="020B0600070205080204" pitchFamily="34" charset="-128"/>
                <a:cs typeface="ＭＳ Ｐゴシック" charset="0"/>
              </a:rPr>
              <a:t>Implication</a:t>
            </a:r>
          </a:p>
          <a:p>
            <a:pPr marL="342900" marR="0" lvl="0" indent="-342900" algn="l" defTabSz="457200" rtl="0" eaLnBrk="1" fontAlgn="base" latinLnBrk="0" hangingPunct="1">
              <a:spcBef>
                <a:spcPct val="20000"/>
              </a:spcBef>
              <a:spcAft>
                <a:spcPct val="0"/>
              </a:spcAft>
              <a:buClr>
                <a:srgbClr val="C00000"/>
              </a:buClr>
              <a:buSzTx/>
              <a:tabLst/>
              <a:defRPr/>
            </a:pP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Is the </a:t>
            </a:r>
            <a:r>
              <a:rPr lang="en-US" altLang="zh-CN" sz="2400" dirty="0" smtClean="0">
                <a:latin typeface="+mn-lt"/>
                <a:ea typeface="MS PGothic" panose="020B0600070205080204" pitchFamily="34" charset="-128"/>
                <a:cs typeface="ＭＳ Ｐゴシック" charset="0"/>
              </a:rPr>
              <a:t>current vegetation restoration emphasizing vegetation cover effective in preventing soil carbon and nitrogen losses?</a:t>
            </a:r>
            <a:endPar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endParaRPr>
          </a:p>
          <a:p>
            <a:pPr marL="342900" marR="0" lvl="0" indent="-342900" algn="l" defTabSz="457200" rtl="0" eaLnBrk="1" fontAlgn="base" latinLnBrk="0" hangingPunct="1">
              <a:spcBef>
                <a:spcPct val="20000"/>
              </a:spcBef>
              <a:spcAft>
                <a:spcPct val="0"/>
              </a:spcAft>
              <a:buClr>
                <a:srgbClr val="C00000"/>
              </a:buClr>
              <a:buSzTx/>
              <a:tabLst/>
              <a:defRPr/>
            </a:pPr>
            <a:endParaRPr kumimoji="0" lang="en-US" altLang="zh-CN" sz="28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endParaRPr>
          </a:p>
        </p:txBody>
      </p:sp>
      <p:pic>
        <p:nvPicPr>
          <p:cNvPr id="7" name="Picture 4" descr="P1020439"/>
          <p:cNvPicPr>
            <a:picLocks noChangeArrowheads="1"/>
          </p:cNvPicPr>
          <p:nvPr/>
        </p:nvPicPr>
        <p:blipFill>
          <a:blip r:embed="rId2"/>
          <a:srcRect/>
          <a:stretch>
            <a:fillRect/>
          </a:stretch>
        </p:blipFill>
        <p:spPr bwMode="auto">
          <a:xfrm>
            <a:off x="4716016" y="3501008"/>
            <a:ext cx="4249167" cy="2736304"/>
          </a:xfrm>
          <a:prstGeom prst="rect">
            <a:avLst/>
          </a:prstGeom>
          <a:noFill/>
        </p:spPr>
      </p:pic>
      <p:sp>
        <p:nvSpPr>
          <p:cNvPr id="8" name="TextBox 7"/>
          <p:cNvSpPr txBox="1"/>
          <p:nvPr/>
        </p:nvSpPr>
        <p:spPr>
          <a:xfrm>
            <a:off x="5364088" y="3501008"/>
            <a:ext cx="3096344" cy="400110"/>
          </a:xfrm>
          <a:prstGeom prst="rect">
            <a:avLst/>
          </a:prstGeom>
          <a:noFill/>
        </p:spPr>
        <p:txBody>
          <a:bodyPr wrap="square" rtlCol="0">
            <a:spAutoFit/>
          </a:bodyPr>
          <a:lstStyle/>
          <a:p>
            <a:r>
              <a:rPr lang="en-US" altLang="zh-CN" sz="2000" dirty="0" smtClean="0">
                <a:solidFill>
                  <a:srgbClr val="FF0000"/>
                </a:solidFill>
                <a:latin typeface="+mn-lt"/>
              </a:rPr>
              <a:t>Planting trees on grassland</a:t>
            </a:r>
            <a:endParaRPr lang="zh-CN" altLang="en-US" sz="2000" dirty="0">
              <a:solidFill>
                <a:srgbClr val="FF0000"/>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457200" y="-17463"/>
            <a:ext cx="8229600" cy="1143001"/>
          </a:xfrm>
        </p:spPr>
        <p:txBody>
          <a:bodyPr/>
          <a:lstStyle/>
          <a:p>
            <a:r>
              <a:rPr lang="en-US" altLang="zh-CN" b="1" dirty="0" smtClean="0">
                <a:solidFill>
                  <a:schemeClr val="tx1"/>
                </a:solidFill>
              </a:rPr>
              <a:t>Study area</a:t>
            </a:r>
            <a:endParaRPr lang="zh-CN" altLang="en-US" b="1" dirty="0" smtClean="0">
              <a:solidFill>
                <a:schemeClr val="tx1"/>
              </a:solidFill>
            </a:endParaRPr>
          </a:p>
        </p:txBody>
      </p:sp>
      <p:sp>
        <p:nvSpPr>
          <p:cNvPr id="6" name="内容占位符 2"/>
          <p:cNvSpPr txBox="1">
            <a:spLocks/>
          </p:cNvSpPr>
          <p:nvPr/>
        </p:nvSpPr>
        <p:spPr bwMode="auto">
          <a:xfrm>
            <a:off x="395536" y="1052736"/>
            <a:ext cx="822960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Main part of the Inner Asian steppe,</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with huge area of dust sheet</a:t>
            </a: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a:t>
            </a:r>
            <a:endParaRPr kumimoji="0" lang="zh-CN" altLang="en-US"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pic>
        <p:nvPicPr>
          <p:cNvPr id="5" name="内容占位符 4"/>
          <p:cNvPicPr>
            <a:picLocks noGrp="1"/>
          </p:cNvPicPr>
          <p:nvPr>
            <p:ph idx="1"/>
          </p:nvPr>
        </p:nvPicPr>
        <p:blipFill>
          <a:blip r:embed="rId2" cstate="print"/>
          <a:srcRect/>
          <a:stretch>
            <a:fillRect/>
          </a:stretch>
        </p:blipFill>
        <p:spPr bwMode="auto">
          <a:xfrm>
            <a:off x="1115616" y="1772816"/>
            <a:ext cx="6840759" cy="4464496"/>
          </a:xfrm>
          <a:prstGeom prst="rect">
            <a:avLst/>
          </a:prstGeom>
          <a:noFill/>
          <a:ln w="9525">
            <a:noFill/>
            <a:miter lim="800000"/>
            <a:headEnd/>
            <a:tailEnd/>
          </a:ln>
        </p:spPr>
      </p:pic>
      <p:grpSp>
        <p:nvGrpSpPr>
          <p:cNvPr id="24" name="组合 23"/>
          <p:cNvGrpSpPr/>
          <p:nvPr/>
        </p:nvGrpSpPr>
        <p:grpSpPr>
          <a:xfrm>
            <a:off x="1403648" y="2370366"/>
            <a:ext cx="6120680" cy="3578914"/>
            <a:chOff x="1403648" y="2024493"/>
            <a:chExt cx="6120680" cy="3578914"/>
          </a:xfrm>
        </p:grpSpPr>
        <p:sp>
          <p:nvSpPr>
            <p:cNvPr id="7" name="TextBox 6"/>
            <p:cNvSpPr txBox="1"/>
            <p:nvPr/>
          </p:nvSpPr>
          <p:spPr>
            <a:xfrm>
              <a:off x="3434620" y="2024493"/>
              <a:ext cx="1080120" cy="338554"/>
            </a:xfrm>
            <a:prstGeom prst="rect">
              <a:avLst/>
            </a:prstGeom>
            <a:solidFill>
              <a:schemeClr val="bg1"/>
            </a:solidFill>
          </p:spPr>
          <p:txBody>
            <a:bodyPr wrap="square" rtlCol="0">
              <a:spAutoFit/>
            </a:bodyPr>
            <a:lstStyle/>
            <a:p>
              <a:r>
                <a:rPr lang="en-US" altLang="zh-CN" sz="1600" dirty="0" smtClean="0">
                  <a:latin typeface="Arial Unicode MS" pitchFamily="34" charset="-122"/>
                  <a:ea typeface="Arial Unicode MS" pitchFamily="34" charset="-122"/>
                  <a:cs typeface="Arial Unicode MS" pitchFamily="34" charset="-122"/>
                </a:rPr>
                <a:t>Mongolia</a:t>
              </a:r>
              <a:endParaRPr lang="zh-CN" altLang="en-US" sz="1600" dirty="0">
                <a:latin typeface="Arial Unicode MS" pitchFamily="34" charset="-122"/>
                <a:ea typeface="Arial Unicode MS" pitchFamily="34" charset="-122"/>
                <a:cs typeface="Arial Unicode MS" pitchFamily="34" charset="-122"/>
              </a:endParaRPr>
            </a:p>
          </p:txBody>
        </p:sp>
        <p:sp>
          <p:nvSpPr>
            <p:cNvPr id="9" name="TextBox 8"/>
            <p:cNvSpPr txBox="1"/>
            <p:nvPr/>
          </p:nvSpPr>
          <p:spPr>
            <a:xfrm>
              <a:off x="1763688" y="4019812"/>
              <a:ext cx="1008112" cy="307777"/>
            </a:xfrm>
            <a:prstGeom prst="rect">
              <a:avLst/>
            </a:prstGeom>
            <a:solidFill>
              <a:schemeClr val="bg1"/>
            </a:solidFill>
          </p:spPr>
          <p:txBody>
            <a:bodyPr wrap="square" rtlCol="0">
              <a:spAutoFit/>
            </a:bodyPr>
            <a:lstStyle/>
            <a:p>
              <a:r>
                <a:rPr lang="en-US" altLang="zh-CN" dirty="0" smtClean="0"/>
                <a:t>Cropland</a:t>
              </a:r>
              <a:endParaRPr lang="zh-CN" altLang="en-US" dirty="0"/>
            </a:p>
          </p:txBody>
        </p:sp>
        <p:sp>
          <p:nvSpPr>
            <p:cNvPr id="10" name="TextBox 9"/>
            <p:cNvSpPr txBox="1"/>
            <p:nvPr/>
          </p:nvSpPr>
          <p:spPr>
            <a:xfrm>
              <a:off x="1778436" y="4273351"/>
              <a:ext cx="1857460" cy="307777"/>
            </a:xfrm>
            <a:prstGeom prst="rect">
              <a:avLst/>
            </a:prstGeom>
            <a:solidFill>
              <a:schemeClr val="bg1"/>
            </a:solidFill>
          </p:spPr>
          <p:txBody>
            <a:bodyPr wrap="square" rtlCol="0">
              <a:spAutoFit/>
            </a:bodyPr>
            <a:lstStyle/>
            <a:p>
              <a:r>
                <a:rPr lang="en-US" altLang="zh-CN" dirty="0" smtClean="0"/>
                <a:t>Abandoned cropland</a:t>
              </a:r>
              <a:endParaRPr lang="zh-CN" altLang="en-US" dirty="0"/>
            </a:p>
          </p:txBody>
        </p:sp>
        <p:sp>
          <p:nvSpPr>
            <p:cNvPr id="11" name="TextBox 10"/>
            <p:cNvSpPr txBox="1"/>
            <p:nvPr/>
          </p:nvSpPr>
          <p:spPr>
            <a:xfrm>
              <a:off x="1806200" y="4553364"/>
              <a:ext cx="1008112" cy="307777"/>
            </a:xfrm>
            <a:prstGeom prst="rect">
              <a:avLst/>
            </a:prstGeom>
            <a:solidFill>
              <a:schemeClr val="bg1"/>
            </a:solidFill>
          </p:spPr>
          <p:txBody>
            <a:bodyPr wrap="square" rtlCol="0">
              <a:spAutoFit/>
            </a:bodyPr>
            <a:lstStyle/>
            <a:p>
              <a:r>
                <a:rPr lang="en-US" altLang="zh-CN" dirty="0" smtClean="0"/>
                <a:t>Plantation</a:t>
              </a:r>
              <a:endParaRPr lang="zh-CN" altLang="en-US" dirty="0"/>
            </a:p>
          </p:txBody>
        </p:sp>
        <p:sp>
          <p:nvSpPr>
            <p:cNvPr id="12" name="TextBox 11"/>
            <p:cNvSpPr txBox="1"/>
            <p:nvPr/>
          </p:nvSpPr>
          <p:spPr>
            <a:xfrm>
              <a:off x="1820948" y="4811900"/>
              <a:ext cx="1454908" cy="307777"/>
            </a:xfrm>
            <a:prstGeom prst="rect">
              <a:avLst/>
            </a:prstGeom>
            <a:solidFill>
              <a:schemeClr val="bg1"/>
            </a:solidFill>
          </p:spPr>
          <p:txBody>
            <a:bodyPr wrap="square" rtlCol="0">
              <a:spAutoFit/>
            </a:bodyPr>
            <a:lstStyle/>
            <a:p>
              <a:r>
                <a:rPr lang="en-US" altLang="zh-CN" dirty="0" smtClean="0"/>
                <a:t>Grassland (sandy)</a:t>
              </a:r>
              <a:endParaRPr lang="zh-CN" altLang="en-US" dirty="0"/>
            </a:p>
          </p:txBody>
        </p:sp>
        <p:sp>
          <p:nvSpPr>
            <p:cNvPr id="13" name="TextBox 12"/>
            <p:cNvSpPr txBox="1"/>
            <p:nvPr/>
          </p:nvSpPr>
          <p:spPr>
            <a:xfrm>
              <a:off x="1835696" y="5080187"/>
              <a:ext cx="1454908" cy="523220"/>
            </a:xfrm>
            <a:prstGeom prst="rect">
              <a:avLst/>
            </a:prstGeom>
            <a:solidFill>
              <a:schemeClr val="bg1"/>
            </a:solidFill>
          </p:spPr>
          <p:txBody>
            <a:bodyPr wrap="square" rtlCol="0">
              <a:spAutoFit/>
            </a:bodyPr>
            <a:lstStyle/>
            <a:p>
              <a:r>
                <a:rPr lang="en-US" altLang="zh-CN" dirty="0" smtClean="0"/>
                <a:t>Grassland (non-sandy)</a:t>
              </a:r>
              <a:endParaRPr lang="zh-CN" altLang="en-US" dirty="0"/>
            </a:p>
          </p:txBody>
        </p:sp>
        <p:sp>
          <p:nvSpPr>
            <p:cNvPr id="14" name="TextBox 13"/>
            <p:cNvSpPr txBox="1"/>
            <p:nvPr/>
          </p:nvSpPr>
          <p:spPr>
            <a:xfrm>
              <a:off x="4067944" y="5085184"/>
              <a:ext cx="1008112" cy="307777"/>
            </a:xfrm>
            <a:prstGeom prst="rect">
              <a:avLst/>
            </a:prstGeom>
            <a:solidFill>
              <a:schemeClr val="bg1"/>
            </a:solidFill>
          </p:spPr>
          <p:txBody>
            <a:bodyPr wrap="square" rtlCol="0">
              <a:spAutoFit/>
            </a:bodyPr>
            <a:lstStyle/>
            <a:p>
              <a:r>
                <a:rPr lang="en-US" altLang="zh-CN" dirty="0" smtClean="0"/>
                <a:t>Sand sheet</a:t>
              </a:r>
              <a:endParaRPr lang="zh-CN" altLang="en-US" dirty="0"/>
            </a:p>
          </p:txBody>
        </p:sp>
        <p:sp>
          <p:nvSpPr>
            <p:cNvPr id="15" name="TextBox 14"/>
            <p:cNvSpPr txBox="1"/>
            <p:nvPr/>
          </p:nvSpPr>
          <p:spPr>
            <a:xfrm>
              <a:off x="6228184" y="2240517"/>
              <a:ext cx="720080" cy="338554"/>
            </a:xfrm>
            <a:prstGeom prst="rect">
              <a:avLst/>
            </a:prstGeom>
            <a:solidFill>
              <a:schemeClr val="bg1"/>
            </a:solidFill>
          </p:spPr>
          <p:txBody>
            <a:bodyPr wrap="square" rtlCol="0">
              <a:spAutoFit/>
            </a:bodyPr>
            <a:lstStyle/>
            <a:p>
              <a:r>
                <a:rPr lang="en-US" altLang="zh-CN" sz="1600" dirty="0" smtClean="0">
                  <a:latin typeface="Arial Unicode MS" pitchFamily="34" charset="-122"/>
                  <a:ea typeface="Arial Unicode MS" pitchFamily="34" charset="-122"/>
                  <a:cs typeface="Arial Unicode MS" pitchFamily="34" charset="-122"/>
                </a:rPr>
                <a:t>China</a:t>
              </a:r>
              <a:endParaRPr lang="zh-CN" altLang="en-US" sz="1600" dirty="0">
                <a:latin typeface="Arial Unicode MS" pitchFamily="34" charset="-122"/>
                <a:ea typeface="Arial Unicode MS" pitchFamily="34" charset="-122"/>
                <a:cs typeface="Arial Unicode MS" pitchFamily="34" charset="-122"/>
              </a:endParaRPr>
            </a:p>
          </p:txBody>
        </p:sp>
        <p:sp>
          <p:nvSpPr>
            <p:cNvPr id="16" name="TextBox 15"/>
            <p:cNvSpPr txBox="1"/>
            <p:nvPr/>
          </p:nvSpPr>
          <p:spPr>
            <a:xfrm>
              <a:off x="1403648" y="3666510"/>
              <a:ext cx="1872208" cy="338554"/>
            </a:xfrm>
            <a:prstGeom prst="rect">
              <a:avLst/>
            </a:prstGeom>
            <a:solidFill>
              <a:schemeClr val="bg1"/>
            </a:solidFill>
          </p:spPr>
          <p:txBody>
            <a:bodyPr wrap="square" rtlCol="0">
              <a:spAutoFit/>
            </a:bodyPr>
            <a:lstStyle/>
            <a:p>
              <a:r>
                <a:rPr lang="en-US" altLang="zh-CN" sz="1600" dirty="0" smtClean="0">
                  <a:latin typeface="Arial Unicode MS" pitchFamily="34" charset="-122"/>
                  <a:ea typeface="Arial Unicode MS" pitchFamily="34" charset="-122"/>
                  <a:cs typeface="Arial Unicode MS" pitchFamily="34" charset="-122"/>
                </a:rPr>
                <a:t>Land Use Types</a:t>
              </a:r>
              <a:endParaRPr lang="zh-CN" altLang="en-US" sz="1600" dirty="0">
                <a:latin typeface="Arial Unicode MS" pitchFamily="34" charset="-122"/>
                <a:ea typeface="Arial Unicode MS" pitchFamily="34" charset="-122"/>
                <a:cs typeface="Arial Unicode MS" pitchFamily="34" charset="-122"/>
              </a:endParaRPr>
            </a:p>
          </p:txBody>
        </p:sp>
        <p:sp>
          <p:nvSpPr>
            <p:cNvPr id="17" name="TextBox 16"/>
            <p:cNvSpPr txBox="1"/>
            <p:nvPr/>
          </p:nvSpPr>
          <p:spPr>
            <a:xfrm>
              <a:off x="5220072" y="3558269"/>
              <a:ext cx="1224136" cy="276999"/>
            </a:xfrm>
            <a:prstGeom prst="rect">
              <a:avLst/>
            </a:prstGeom>
            <a:solidFill>
              <a:schemeClr val="bg1"/>
            </a:solidFill>
          </p:spPr>
          <p:txBody>
            <a:bodyPr wrap="square" rtlCol="0">
              <a:spAutoFit/>
            </a:bodyPr>
            <a:lstStyle/>
            <a:p>
              <a:r>
                <a:rPr lang="en-US" altLang="zh-CN" sz="1200" i="1" dirty="0" smtClean="0">
                  <a:latin typeface="Arial Unicode MS" pitchFamily="34" charset="-122"/>
                  <a:ea typeface="Arial Unicode MS" pitchFamily="34" charset="-122"/>
                  <a:cs typeface="Arial Unicode MS" pitchFamily="34" charset="-122"/>
                </a:rPr>
                <a:t>Inner Mongolia</a:t>
              </a:r>
              <a:endParaRPr lang="zh-CN" altLang="en-US" sz="1200" i="1" dirty="0">
                <a:latin typeface="Arial Unicode MS" pitchFamily="34" charset="-122"/>
                <a:ea typeface="Arial Unicode MS" pitchFamily="34" charset="-122"/>
                <a:cs typeface="Arial Unicode MS" pitchFamily="34" charset="-122"/>
              </a:endParaRPr>
            </a:p>
          </p:txBody>
        </p:sp>
        <p:sp>
          <p:nvSpPr>
            <p:cNvPr id="19" name="TextBox 18"/>
            <p:cNvSpPr txBox="1"/>
            <p:nvPr/>
          </p:nvSpPr>
          <p:spPr>
            <a:xfrm>
              <a:off x="6660232" y="4293097"/>
              <a:ext cx="432048" cy="276999"/>
            </a:xfrm>
            <a:prstGeom prst="rect">
              <a:avLst/>
            </a:prstGeom>
            <a:solidFill>
              <a:schemeClr val="bg1"/>
            </a:solidFill>
          </p:spPr>
          <p:txBody>
            <a:bodyPr wrap="square" rtlCol="0">
              <a:spAutoFit/>
            </a:bodyPr>
            <a:lstStyle/>
            <a:p>
              <a:r>
                <a:rPr lang="en-US" altLang="zh-CN" sz="1200" i="1" dirty="0" smtClean="0">
                  <a:latin typeface="Arial Unicode MS" pitchFamily="34" charset="-122"/>
                  <a:ea typeface="Arial Unicode MS" pitchFamily="34" charset="-122"/>
                  <a:cs typeface="Arial Unicode MS" pitchFamily="34" charset="-122"/>
                </a:rPr>
                <a:t>LN</a:t>
              </a:r>
              <a:endParaRPr lang="zh-CN" altLang="en-US" sz="1200" i="1" dirty="0">
                <a:latin typeface="Arial Unicode MS" pitchFamily="34" charset="-122"/>
                <a:ea typeface="Arial Unicode MS" pitchFamily="34" charset="-122"/>
                <a:cs typeface="Arial Unicode MS" pitchFamily="34" charset="-122"/>
              </a:endParaRPr>
            </a:p>
          </p:txBody>
        </p:sp>
        <p:sp>
          <p:nvSpPr>
            <p:cNvPr id="20" name="TextBox 19"/>
            <p:cNvSpPr txBox="1"/>
            <p:nvPr/>
          </p:nvSpPr>
          <p:spPr>
            <a:xfrm>
              <a:off x="5436096" y="4509120"/>
              <a:ext cx="504056" cy="276999"/>
            </a:xfrm>
            <a:prstGeom prst="rect">
              <a:avLst/>
            </a:prstGeom>
            <a:solidFill>
              <a:schemeClr val="bg1"/>
            </a:solidFill>
          </p:spPr>
          <p:txBody>
            <a:bodyPr wrap="square" rtlCol="0">
              <a:spAutoFit/>
            </a:bodyPr>
            <a:lstStyle/>
            <a:p>
              <a:r>
                <a:rPr lang="en-US" altLang="zh-CN" sz="1200" i="1" dirty="0" smtClean="0">
                  <a:latin typeface="Arial Unicode MS" pitchFamily="34" charset="-122"/>
                  <a:ea typeface="Arial Unicode MS" pitchFamily="34" charset="-122"/>
                  <a:cs typeface="Arial Unicode MS" pitchFamily="34" charset="-122"/>
                </a:rPr>
                <a:t>HB</a:t>
              </a:r>
              <a:endParaRPr lang="zh-CN" altLang="en-US" sz="1200" i="1" dirty="0">
                <a:latin typeface="Arial Unicode MS" pitchFamily="34" charset="-122"/>
                <a:ea typeface="Arial Unicode MS" pitchFamily="34" charset="-122"/>
                <a:cs typeface="Arial Unicode MS" pitchFamily="34" charset="-122"/>
              </a:endParaRPr>
            </a:p>
          </p:txBody>
        </p:sp>
        <p:sp>
          <p:nvSpPr>
            <p:cNvPr id="21" name="TextBox 20"/>
            <p:cNvSpPr txBox="1"/>
            <p:nvPr/>
          </p:nvSpPr>
          <p:spPr>
            <a:xfrm>
              <a:off x="7020272" y="2276872"/>
              <a:ext cx="504056" cy="276999"/>
            </a:xfrm>
            <a:prstGeom prst="rect">
              <a:avLst/>
            </a:prstGeom>
            <a:solidFill>
              <a:schemeClr val="bg1"/>
            </a:solidFill>
          </p:spPr>
          <p:txBody>
            <a:bodyPr wrap="square" rtlCol="0">
              <a:spAutoFit/>
            </a:bodyPr>
            <a:lstStyle/>
            <a:p>
              <a:r>
                <a:rPr lang="en-US" altLang="zh-CN" sz="1200" i="1" dirty="0" smtClean="0">
                  <a:latin typeface="Arial Unicode MS" pitchFamily="34" charset="-122"/>
                  <a:ea typeface="Arial Unicode MS" pitchFamily="34" charset="-122"/>
                  <a:cs typeface="Arial Unicode MS" pitchFamily="34" charset="-122"/>
                </a:rPr>
                <a:t>HLJ</a:t>
              </a:r>
              <a:endParaRPr lang="zh-CN" altLang="en-US" sz="1200" i="1" dirty="0">
                <a:latin typeface="Arial Unicode MS" pitchFamily="34" charset="-122"/>
                <a:ea typeface="Arial Unicode MS" pitchFamily="34" charset="-122"/>
                <a:cs typeface="Arial Unicode MS" pitchFamily="34" charset="-122"/>
              </a:endParaRPr>
            </a:p>
          </p:txBody>
        </p:sp>
        <p:sp>
          <p:nvSpPr>
            <p:cNvPr id="22" name="TextBox 21"/>
            <p:cNvSpPr txBox="1"/>
            <p:nvPr/>
          </p:nvSpPr>
          <p:spPr>
            <a:xfrm>
              <a:off x="6876256" y="3068961"/>
              <a:ext cx="360040" cy="276999"/>
            </a:xfrm>
            <a:prstGeom prst="rect">
              <a:avLst/>
            </a:prstGeom>
            <a:solidFill>
              <a:schemeClr val="bg1"/>
            </a:solidFill>
          </p:spPr>
          <p:txBody>
            <a:bodyPr wrap="square" rtlCol="0">
              <a:spAutoFit/>
            </a:bodyPr>
            <a:lstStyle/>
            <a:p>
              <a:r>
                <a:rPr lang="en-US" altLang="zh-CN" sz="1200" i="1" dirty="0" smtClean="0">
                  <a:latin typeface="Arial Unicode MS" pitchFamily="34" charset="-122"/>
                  <a:ea typeface="Arial Unicode MS" pitchFamily="34" charset="-122"/>
                  <a:cs typeface="Arial Unicode MS" pitchFamily="34" charset="-122"/>
                </a:rPr>
                <a:t>JL</a:t>
              </a:r>
              <a:endParaRPr lang="zh-CN" altLang="en-US" sz="1200" i="1" dirty="0">
                <a:latin typeface="Arial Unicode MS" pitchFamily="34" charset="-122"/>
                <a:ea typeface="Arial Unicode MS" pitchFamily="34" charset="-122"/>
                <a:cs typeface="Arial Unicode MS" pitchFamily="34" charset="-122"/>
              </a:endParaRPr>
            </a:p>
          </p:txBody>
        </p:sp>
        <p:sp>
          <p:nvSpPr>
            <p:cNvPr id="23" name="TextBox 22"/>
            <p:cNvSpPr txBox="1"/>
            <p:nvPr/>
          </p:nvSpPr>
          <p:spPr>
            <a:xfrm>
              <a:off x="6444208" y="4898656"/>
              <a:ext cx="432048" cy="307777"/>
            </a:xfrm>
            <a:prstGeom prst="rect">
              <a:avLst/>
            </a:prstGeom>
            <a:solidFill>
              <a:schemeClr val="bg1"/>
            </a:solidFill>
          </p:spPr>
          <p:txBody>
            <a:bodyPr wrap="square" rtlCol="0">
              <a:spAutoFit/>
            </a:bodyPr>
            <a:lstStyle/>
            <a:p>
              <a:r>
                <a:rPr lang="en-US" altLang="zh-CN" dirty="0" smtClean="0"/>
                <a:t>km</a:t>
              </a:r>
              <a:endParaRPr lang="zh-CN" altLang="en-US" dirty="0"/>
            </a:p>
          </p:txBody>
        </p:sp>
      </p:grpSp>
      <p:sp>
        <p:nvSpPr>
          <p:cNvPr id="25" name="TextBox 24"/>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Picture 2" descr="E:\soil\2009暑期\采样工作照片\土壤剖面和周围环境\S5003953.JPG"/>
          <p:cNvPicPr>
            <a:picLocks noChangeAspect="1" noChangeArrowheads="1"/>
          </p:cNvPicPr>
          <p:nvPr/>
        </p:nvPicPr>
        <p:blipFill>
          <a:blip r:embed="rId2"/>
          <a:srcRect l="2890" t="39098" r="29140"/>
          <a:stretch>
            <a:fillRect/>
          </a:stretch>
        </p:blipFill>
        <p:spPr bwMode="auto">
          <a:xfrm>
            <a:off x="0" y="3786188"/>
            <a:ext cx="3929063" cy="3071812"/>
          </a:xfrm>
          <a:prstGeom prst="rect">
            <a:avLst/>
          </a:prstGeom>
          <a:noFill/>
          <a:ln w="9525">
            <a:noFill/>
            <a:miter lim="800000"/>
            <a:headEnd/>
            <a:tailEnd/>
          </a:ln>
        </p:spPr>
      </p:pic>
      <p:pic>
        <p:nvPicPr>
          <p:cNvPr id="5" name="Picture 4" descr="E:\soil\2009暑期\采样工作照片\土壤剖面和周围环境\S5004213.JPG"/>
          <p:cNvPicPr>
            <a:picLocks noChangeAspect="1" noChangeArrowheads="1"/>
          </p:cNvPicPr>
          <p:nvPr/>
        </p:nvPicPr>
        <p:blipFill>
          <a:blip r:embed="rId3"/>
          <a:srcRect l="43924" t="42477" r="19183" b="10069"/>
          <a:stretch>
            <a:fillRect/>
          </a:stretch>
        </p:blipFill>
        <p:spPr bwMode="auto">
          <a:xfrm>
            <a:off x="0" y="0"/>
            <a:ext cx="3929063" cy="3790950"/>
          </a:xfrm>
          <a:prstGeom prst="rect">
            <a:avLst/>
          </a:prstGeom>
          <a:noFill/>
          <a:ln w="9525">
            <a:noFill/>
            <a:miter lim="800000"/>
            <a:headEnd/>
            <a:tailEnd/>
          </a:ln>
        </p:spPr>
      </p:pic>
      <p:pic>
        <p:nvPicPr>
          <p:cNvPr id="6" name="Picture 5" descr="E:\soil\2009暑期\采样工作照片\土壤剖面和周围环境\S5004248.JPG"/>
          <p:cNvPicPr>
            <a:picLocks noChangeAspect="1" noChangeArrowheads="1"/>
          </p:cNvPicPr>
          <p:nvPr/>
        </p:nvPicPr>
        <p:blipFill>
          <a:blip r:embed="rId4"/>
          <a:srcRect l="53906" t="39583" r="14410" b="20486"/>
          <a:stretch>
            <a:fillRect/>
          </a:stretch>
        </p:blipFill>
        <p:spPr bwMode="auto">
          <a:xfrm>
            <a:off x="2643188" y="0"/>
            <a:ext cx="3786187" cy="3781425"/>
          </a:xfrm>
          <a:prstGeom prst="rect">
            <a:avLst/>
          </a:prstGeom>
          <a:noFill/>
          <a:ln w="9525">
            <a:noFill/>
            <a:miter lim="800000"/>
            <a:headEnd/>
            <a:tailEnd/>
          </a:ln>
        </p:spPr>
      </p:pic>
      <p:pic>
        <p:nvPicPr>
          <p:cNvPr id="7" name="Picture 6" descr="E:\soil\2009暑期\采样工作照片\土壤剖面和周围环境\S5004184.JPG"/>
          <p:cNvPicPr>
            <a:picLocks noChangeAspect="1" noChangeArrowheads="1"/>
          </p:cNvPicPr>
          <p:nvPr/>
        </p:nvPicPr>
        <p:blipFill>
          <a:blip r:embed="rId5"/>
          <a:srcRect l="58832" t="37399" r="13107" b="32060"/>
          <a:stretch>
            <a:fillRect/>
          </a:stretch>
        </p:blipFill>
        <p:spPr bwMode="auto">
          <a:xfrm>
            <a:off x="2643188" y="3786188"/>
            <a:ext cx="3429000" cy="3071812"/>
          </a:xfrm>
          <a:prstGeom prst="rect">
            <a:avLst/>
          </a:prstGeom>
          <a:noFill/>
          <a:ln w="9525">
            <a:noFill/>
            <a:miter lim="800000"/>
            <a:headEnd/>
            <a:tailEnd/>
          </a:ln>
        </p:spPr>
      </p:pic>
      <p:pic>
        <p:nvPicPr>
          <p:cNvPr id="8" name="Picture 3" descr="E:\soil\2009暑期\采样工作照片\土壤剖面和周围环境\S5004088.JPG"/>
          <p:cNvPicPr>
            <a:picLocks noChangeAspect="1" noChangeArrowheads="1"/>
          </p:cNvPicPr>
          <p:nvPr/>
        </p:nvPicPr>
        <p:blipFill>
          <a:blip r:embed="rId6"/>
          <a:srcRect l="52312" t="26894" r="15277" b="9535"/>
          <a:stretch>
            <a:fillRect/>
          </a:stretch>
        </p:blipFill>
        <p:spPr bwMode="auto">
          <a:xfrm>
            <a:off x="6000750" y="0"/>
            <a:ext cx="3143250" cy="6858000"/>
          </a:xfrm>
          <a:prstGeom prst="rect">
            <a:avLst/>
          </a:prstGeom>
          <a:noFill/>
          <a:ln w="9525">
            <a:noFill/>
            <a:miter lim="800000"/>
            <a:headEnd/>
            <a:tailEnd/>
          </a:ln>
        </p:spPr>
      </p:pic>
      <p:sp>
        <p:nvSpPr>
          <p:cNvPr id="10" name="TextBox 9"/>
          <p:cNvSpPr txBox="1"/>
          <p:nvPr/>
        </p:nvSpPr>
        <p:spPr>
          <a:xfrm>
            <a:off x="827584" y="188640"/>
            <a:ext cx="1152128" cy="369332"/>
          </a:xfrm>
          <a:prstGeom prst="rect">
            <a:avLst/>
          </a:prstGeom>
          <a:noFill/>
        </p:spPr>
        <p:txBody>
          <a:bodyPr wrap="square" rtlCol="0">
            <a:spAutoFit/>
          </a:bodyPr>
          <a:lstStyle/>
          <a:p>
            <a:r>
              <a:rPr lang="en-US" altLang="zh-CN" sz="1800" dirty="0" smtClean="0">
                <a:solidFill>
                  <a:schemeClr val="bg1"/>
                </a:solidFill>
              </a:rPr>
              <a:t>Cropland</a:t>
            </a:r>
            <a:endParaRPr lang="zh-CN" altLang="en-US" sz="1800" dirty="0">
              <a:solidFill>
                <a:schemeClr val="bg1"/>
              </a:solidFill>
            </a:endParaRPr>
          </a:p>
        </p:txBody>
      </p:sp>
      <p:sp>
        <p:nvSpPr>
          <p:cNvPr id="11" name="TextBox 10"/>
          <p:cNvSpPr txBox="1"/>
          <p:nvPr/>
        </p:nvSpPr>
        <p:spPr>
          <a:xfrm>
            <a:off x="3275856" y="236608"/>
            <a:ext cx="2808312" cy="369332"/>
          </a:xfrm>
          <a:prstGeom prst="rect">
            <a:avLst/>
          </a:prstGeom>
          <a:noFill/>
        </p:spPr>
        <p:txBody>
          <a:bodyPr wrap="square" rtlCol="0">
            <a:spAutoFit/>
          </a:bodyPr>
          <a:lstStyle/>
          <a:p>
            <a:r>
              <a:rPr lang="en-US" altLang="zh-CN" sz="1800" dirty="0" smtClean="0">
                <a:solidFill>
                  <a:schemeClr val="bg1"/>
                </a:solidFill>
              </a:rPr>
              <a:t>Abandoned Cropland</a:t>
            </a:r>
            <a:endParaRPr lang="zh-CN" altLang="en-US" sz="1800" dirty="0">
              <a:solidFill>
                <a:schemeClr val="bg1"/>
              </a:solidFill>
            </a:endParaRPr>
          </a:p>
        </p:txBody>
      </p:sp>
      <p:sp>
        <p:nvSpPr>
          <p:cNvPr id="12" name="TextBox 11"/>
          <p:cNvSpPr txBox="1"/>
          <p:nvPr/>
        </p:nvSpPr>
        <p:spPr>
          <a:xfrm>
            <a:off x="7092280" y="260648"/>
            <a:ext cx="2051720" cy="369332"/>
          </a:xfrm>
          <a:prstGeom prst="rect">
            <a:avLst/>
          </a:prstGeom>
          <a:noFill/>
        </p:spPr>
        <p:txBody>
          <a:bodyPr wrap="square" rtlCol="0">
            <a:spAutoFit/>
          </a:bodyPr>
          <a:lstStyle/>
          <a:p>
            <a:r>
              <a:rPr lang="en-US" altLang="zh-CN" sz="1800" dirty="0" smtClean="0">
                <a:solidFill>
                  <a:schemeClr val="bg1"/>
                </a:solidFill>
              </a:rPr>
              <a:t>Plantation</a:t>
            </a:r>
            <a:endParaRPr lang="zh-CN" altLang="en-US" sz="1800" dirty="0">
              <a:solidFill>
                <a:schemeClr val="bg1"/>
              </a:solidFill>
            </a:endParaRPr>
          </a:p>
        </p:txBody>
      </p:sp>
      <p:sp>
        <p:nvSpPr>
          <p:cNvPr id="13" name="TextBox 12"/>
          <p:cNvSpPr txBox="1"/>
          <p:nvPr/>
        </p:nvSpPr>
        <p:spPr>
          <a:xfrm>
            <a:off x="467544" y="4077072"/>
            <a:ext cx="1872208" cy="646331"/>
          </a:xfrm>
          <a:prstGeom prst="rect">
            <a:avLst/>
          </a:prstGeom>
          <a:noFill/>
        </p:spPr>
        <p:txBody>
          <a:bodyPr wrap="square" rtlCol="0">
            <a:spAutoFit/>
          </a:bodyPr>
          <a:lstStyle/>
          <a:p>
            <a:pPr algn="ctr"/>
            <a:r>
              <a:rPr lang="en-US" altLang="zh-CN" sz="1800" dirty="0" smtClean="0">
                <a:solidFill>
                  <a:schemeClr val="bg1"/>
                </a:solidFill>
              </a:rPr>
              <a:t>Grassland on sandy soil</a:t>
            </a:r>
            <a:endParaRPr lang="zh-CN" altLang="en-US" sz="1800" dirty="0">
              <a:solidFill>
                <a:schemeClr val="bg1"/>
              </a:solidFill>
            </a:endParaRPr>
          </a:p>
        </p:txBody>
      </p:sp>
      <p:sp>
        <p:nvSpPr>
          <p:cNvPr id="14" name="TextBox 13"/>
          <p:cNvSpPr txBox="1"/>
          <p:nvPr/>
        </p:nvSpPr>
        <p:spPr>
          <a:xfrm>
            <a:off x="3491880" y="4019812"/>
            <a:ext cx="1728192" cy="646331"/>
          </a:xfrm>
          <a:prstGeom prst="rect">
            <a:avLst/>
          </a:prstGeom>
          <a:noFill/>
        </p:spPr>
        <p:txBody>
          <a:bodyPr wrap="square" rtlCol="0">
            <a:spAutoFit/>
          </a:bodyPr>
          <a:lstStyle/>
          <a:p>
            <a:pPr algn="ctr"/>
            <a:r>
              <a:rPr lang="en-US" altLang="zh-CN" sz="1800" dirty="0" smtClean="0">
                <a:solidFill>
                  <a:schemeClr val="bg1"/>
                </a:solidFill>
              </a:rPr>
              <a:t>Grassland on non-sandy soil</a:t>
            </a:r>
            <a:endParaRPr lang="zh-CN" altLang="en-US" sz="18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chemeClr val="tx1"/>
                </a:solidFill>
              </a:rPr>
              <a:t>Methods</a:t>
            </a:r>
            <a:endParaRPr lang="zh-CN" altLang="en-US" dirty="0"/>
          </a:p>
        </p:txBody>
      </p:sp>
      <p:grpSp>
        <p:nvGrpSpPr>
          <p:cNvPr id="23" name="组合 22"/>
          <p:cNvGrpSpPr/>
          <p:nvPr/>
        </p:nvGrpSpPr>
        <p:grpSpPr>
          <a:xfrm>
            <a:off x="1907704" y="3068960"/>
            <a:ext cx="4896544" cy="1296144"/>
            <a:chOff x="1907704" y="2996952"/>
            <a:chExt cx="4896544" cy="1287248"/>
          </a:xfrm>
        </p:grpSpPr>
        <p:sp>
          <p:nvSpPr>
            <p:cNvPr id="4" name="TextBox 3"/>
            <p:cNvSpPr txBox="1"/>
            <p:nvPr/>
          </p:nvSpPr>
          <p:spPr>
            <a:xfrm>
              <a:off x="2296481" y="3861048"/>
              <a:ext cx="2087052" cy="423152"/>
            </a:xfrm>
            <a:prstGeom prst="rect">
              <a:avLst/>
            </a:prstGeom>
            <a:noFill/>
          </p:spPr>
          <p:txBody>
            <a:bodyPr wrap="square" rtlCol="0">
              <a:spAutoFit/>
            </a:bodyPr>
            <a:lstStyle/>
            <a:p>
              <a:r>
                <a:rPr lang="en-US" altLang="zh-CN" dirty="0" smtClean="0"/>
                <a:t>Non-eroded soil profile</a:t>
              </a:r>
              <a:endParaRPr lang="zh-CN" altLang="en-US" dirty="0"/>
            </a:p>
          </p:txBody>
        </p:sp>
        <p:sp>
          <p:nvSpPr>
            <p:cNvPr id="5" name="TextBox 4"/>
            <p:cNvSpPr txBox="1"/>
            <p:nvPr/>
          </p:nvSpPr>
          <p:spPr>
            <a:xfrm>
              <a:off x="4731944" y="3356992"/>
              <a:ext cx="642170" cy="423152"/>
            </a:xfrm>
            <a:prstGeom prst="rect">
              <a:avLst/>
            </a:prstGeom>
            <a:noFill/>
          </p:spPr>
          <p:txBody>
            <a:bodyPr wrap="square" rtlCol="0">
              <a:spAutoFit/>
            </a:bodyPr>
            <a:lstStyle/>
            <a:p>
              <a:r>
                <a:rPr lang="en-US" altLang="zh-CN" dirty="0" smtClean="0"/>
                <a:t>No</a:t>
              </a:r>
              <a:endParaRPr lang="zh-CN" altLang="en-US" dirty="0"/>
            </a:p>
          </p:txBody>
        </p:sp>
        <p:sp>
          <p:nvSpPr>
            <p:cNvPr id="8" name="TextBox 7"/>
            <p:cNvSpPr txBox="1"/>
            <p:nvPr/>
          </p:nvSpPr>
          <p:spPr>
            <a:xfrm>
              <a:off x="1907704" y="2996952"/>
              <a:ext cx="4896544" cy="307777"/>
            </a:xfrm>
            <a:prstGeom prst="rect">
              <a:avLst/>
            </a:prstGeom>
            <a:noFill/>
          </p:spPr>
          <p:txBody>
            <a:bodyPr wrap="square" rtlCol="0">
              <a:spAutoFit/>
            </a:bodyPr>
            <a:lstStyle/>
            <a:p>
              <a:r>
                <a:rPr lang="en-US" altLang="zh-CN" b="1" dirty="0" smtClean="0"/>
                <a:t>Negative exponential distribution of C, N along the profile</a:t>
              </a:r>
              <a:endParaRPr lang="zh-CN" altLang="en-US" b="1" dirty="0"/>
            </a:p>
          </p:txBody>
        </p:sp>
        <p:sp>
          <p:nvSpPr>
            <p:cNvPr id="9" name="TextBox 8"/>
            <p:cNvSpPr txBox="1"/>
            <p:nvPr/>
          </p:nvSpPr>
          <p:spPr>
            <a:xfrm>
              <a:off x="2915816" y="3356992"/>
              <a:ext cx="1043526" cy="423152"/>
            </a:xfrm>
            <a:prstGeom prst="rect">
              <a:avLst/>
            </a:prstGeom>
            <a:noFill/>
          </p:spPr>
          <p:txBody>
            <a:bodyPr wrap="square" rtlCol="0">
              <a:spAutoFit/>
            </a:bodyPr>
            <a:lstStyle/>
            <a:p>
              <a:r>
                <a:rPr lang="en-US" altLang="zh-CN" dirty="0" smtClean="0"/>
                <a:t>Yes</a:t>
              </a:r>
              <a:endParaRPr lang="zh-CN" altLang="en-US" dirty="0"/>
            </a:p>
          </p:txBody>
        </p:sp>
        <p:sp>
          <p:nvSpPr>
            <p:cNvPr id="10" name="TextBox 9"/>
            <p:cNvSpPr txBox="1"/>
            <p:nvPr/>
          </p:nvSpPr>
          <p:spPr>
            <a:xfrm>
              <a:off x="4417391" y="3861048"/>
              <a:ext cx="2087052" cy="423152"/>
            </a:xfrm>
            <a:prstGeom prst="rect">
              <a:avLst/>
            </a:prstGeom>
            <a:noFill/>
          </p:spPr>
          <p:txBody>
            <a:bodyPr wrap="square" rtlCol="0">
              <a:spAutoFit/>
            </a:bodyPr>
            <a:lstStyle/>
            <a:p>
              <a:r>
                <a:rPr lang="en-US" altLang="zh-CN" dirty="0" smtClean="0"/>
                <a:t>Eroded soil profile</a:t>
              </a:r>
              <a:endParaRPr lang="zh-CN" altLang="en-US" dirty="0"/>
            </a:p>
          </p:txBody>
        </p:sp>
        <p:cxnSp>
          <p:nvCxnSpPr>
            <p:cNvPr id="14" name="直接箭头连接符 13"/>
            <p:cNvCxnSpPr/>
            <p:nvPr/>
          </p:nvCxnSpPr>
          <p:spPr>
            <a:xfrm>
              <a:off x="3347864" y="3284737"/>
              <a:ext cx="0" cy="576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直接箭头连接符 14"/>
            <p:cNvCxnSpPr/>
            <p:nvPr/>
          </p:nvCxnSpPr>
          <p:spPr>
            <a:xfrm>
              <a:off x="4716016" y="3303639"/>
              <a:ext cx="15928" cy="557409"/>
            </a:xfrm>
            <a:prstGeom prst="straightConnector1">
              <a:avLst/>
            </a:prstGeom>
            <a:ln w="25400">
              <a:tailEnd type="arrow"/>
            </a:ln>
          </p:spPr>
          <p:style>
            <a:lnRef idx="2">
              <a:schemeClr val="accent2"/>
            </a:lnRef>
            <a:fillRef idx="0">
              <a:schemeClr val="accent2"/>
            </a:fillRef>
            <a:effectRef idx="1">
              <a:schemeClr val="accent2"/>
            </a:effectRef>
            <a:fontRef idx="minor">
              <a:schemeClr val="tx1"/>
            </a:fontRef>
          </p:style>
        </p:cxnSp>
      </p:grpSp>
      <p:sp>
        <p:nvSpPr>
          <p:cNvPr id="18" name="TextBox 17"/>
          <p:cNvSpPr txBox="1"/>
          <p:nvPr/>
        </p:nvSpPr>
        <p:spPr>
          <a:xfrm>
            <a:off x="467544" y="4653136"/>
            <a:ext cx="3888432" cy="400110"/>
          </a:xfrm>
          <a:prstGeom prst="rect">
            <a:avLst/>
          </a:prstGeom>
          <a:noFill/>
        </p:spPr>
        <p:txBody>
          <a:bodyPr wrap="square" rtlCol="0">
            <a:spAutoFit/>
          </a:bodyPr>
          <a:lstStyle/>
          <a:p>
            <a:r>
              <a:rPr lang="en-US" altLang="zh-CN" sz="2000" dirty="0" smtClean="0">
                <a:latin typeface="+mn-lt"/>
                <a:ea typeface="MS PGothic" panose="020B0600070205080204" pitchFamily="34" charset="-128"/>
                <a:cs typeface="ＭＳ Ｐゴシック" charset="0"/>
              </a:rPr>
              <a:t>Percentages of eroded soil profiles</a:t>
            </a:r>
            <a:endParaRPr lang="zh-CN" altLang="en-US" sz="2000" dirty="0">
              <a:latin typeface="+mn-lt"/>
              <a:ea typeface="MS PGothic" panose="020B0600070205080204" pitchFamily="34" charset="-128"/>
              <a:cs typeface="ＭＳ Ｐゴシック" charset="0"/>
            </a:endParaRPr>
          </a:p>
        </p:txBody>
      </p:sp>
      <p:sp>
        <p:nvSpPr>
          <p:cNvPr id="19" name="TextBox 18"/>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sp>
        <p:nvSpPr>
          <p:cNvPr id="20" name="内容占位符 2"/>
          <p:cNvSpPr txBox="1">
            <a:spLocks/>
          </p:cNvSpPr>
          <p:nvPr/>
        </p:nvSpPr>
        <p:spPr bwMode="auto">
          <a:xfrm>
            <a:off x="179512" y="980728"/>
            <a:ext cx="864096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Field vegetation survey and soil sampling at 5 cm interval, at least 30 cm in depth</a:t>
            </a:r>
            <a:r>
              <a:rPr kumimoji="0" lang="en-US" altLang="zh-CN" sz="20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a:t>
            </a:r>
            <a:endParaRPr kumimoji="0" lang="zh-CN"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sp>
        <p:nvSpPr>
          <p:cNvPr id="21" name="内容占位符 2"/>
          <p:cNvSpPr txBox="1">
            <a:spLocks/>
          </p:cNvSpPr>
          <p:nvPr/>
        </p:nvSpPr>
        <p:spPr bwMode="auto">
          <a:xfrm>
            <a:off x="179512" y="1772816"/>
            <a:ext cx="864096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Human disturbance index (HDI) based</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on plant species composition for each plot</a:t>
            </a: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a:t>
            </a:r>
            <a:endParaRPr kumimoji="0" lang="zh-CN" altLang="en-US"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sp>
        <p:nvSpPr>
          <p:cNvPr id="22" name="内容占位符 2"/>
          <p:cNvSpPr txBox="1">
            <a:spLocks/>
          </p:cNvSpPr>
          <p:nvPr/>
        </p:nvSpPr>
        <p:spPr bwMode="auto">
          <a:xfrm>
            <a:off x="179512" y="2564904"/>
            <a:ext cx="828092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Soil</a:t>
            </a:r>
            <a:r>
              <a:rPr kumimoji="0" lang="en-US" altLang="zh-CN" sz="24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profile categorization:</a:t>
            </a:r>
            <a:endParaRPr kumimoji="0" lang="zh-CN" altLang="en-US"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sp>
        <p:nvSpPr>
          <p:cNvPr id="24" name="内容占位符 2"/>
          <p:cNvSpPr txBox="1">
            <a:spLocks/>
          </p:cNvSpPr>
          <p:nvPr/>
        </p:nvSpPr>
        <p:spPr bwMode="auto">
          <a:xfrm>
            <a:off x="179512" y="5445224"/>
            <a:ext cx="8820472"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Historical loss of carbon and nitrogen due to grassland degradation:</a:t>
            </a:r>
          </a:p>
          <a:p>
            <a:pPr marL="342900" marR="0" lvl="0" indent="-342900" algn="l" defTabSz="457200" rtl="0" eaLnBrk="1" fontAlgn="base" latinLnBrk="0" hangingPunct="1">
              <a:spcBef>
                <a:spcPct val="20000"/>
              </a:spcBef>
              <a:spcAft>
                <a:spcPct val="0"/>
              </a:spcAft>
              <a:buClr>
                <a:srgbClr val="C00000"/>
              </a:buClr>
              <a:buSzTx/>
              <a:tabLst/>
              <a:defRPr/>
            </a:pPr>
            <a:r>
              <a:rPr lang="en-US" altLang="zh-CN" sz="2000" dirty="0" smtClean="0">
                <a:latin typeface="+mn-lt"/>
                <a:ea typeface="MS PGothic" panose="020B0600070205080204" pitchFamily="34" charset="-128"/>
                <a:cs typeface="ＭＳ Ｐゴシック" charset="0"/>
              </a:rPr>
              <a:t>       HDI change </a:t>
            </a:r>
            <a:r>
              <a:rPr kumimoji="0" lang="en-US" altLang="zh-CN" sz="20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     HDI related soil carbon and nitrogen reduction</a:t>
            </a:r>
            <a:endParaRPr kumimoji="0" lang="zh-CN"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sp>
        <p:nvSpPr>
          <p:cNvPr id="31" name="内容占位符 2"/>
          <p:cNvSpPr txBox="1">
            <a:spLocks/>
          </p:cNvSpPr>
          <p:nvPr/>
        </p:nvSpPr>
        <p:spPr bwMode="auto">
          <a:xfrm>
            <a:off x="179512" y="4293096"/>
            <a:ext cx="828092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Historical loss of carbon and nitrogen due to land use change:</a:t>
            </a:r>
            <a:endParaRPr kumimoji="0" lang="zh-CN" altLang="en-US"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sp>
        <p:nvSpPr>
          <p:cNvPr id="32" name="TextBox 31"/>
          <p:cNvSpPr txBox="1"/>
          <p:nvPr/>
        </p:nvSpPr>
        <p:spPr>
          <a:xfrm>
            <a:off x="467544" y="4941168"/>
            <a:ext cx="4860032" cy="400110"/>
          </a:xfrm>
          <a:prstGeom prst="rect">
            <a:avLst/>
          </a:prstGeom>
          <a:noFill/>
        </p:spPr>
        <p:txBody>
          <a:bodyPr wrap="square" rtlCol="0">
            <a:spAutoFit/>
          </a:bodyPr>
          <a:lstStyle/>
          <a:p>
            <a:r>
              <a:rPr lang="en-US" altLang="zh-CN" sz="2000" dirty="0" smtClean="0">
                <a:latin typeface="+mn-lt"/>
                <a:ea typeface="MS PGothic" panose="020B0600070205080204" pitchFamily="34" charset="-128"/>
                <a:cs typeface="ＭＳ Ｐゴシック" charset="0"/>
              </a:rPr>
              <a:t>Reduction in carbon and nitrogen densities</a:t>
            </a:r>
            <a:endParaRPr lang="zh-CN" altLang="en-US" sz="2000" dirty="0">
              <a:latin typeface="+mn-lt"/>
              <a:ea typeface="MS PGothic" panose="020B0600070205080204" pitchFamily="34" charset="-128"/>
              <a:cs typeface="ＭＳ Ｐゴシック" charset="0"/>
            </a:endParaRPr>
          </a:p>
        </p:txBody>
      </p:sp>
      <p:sp>
        <p:nvSpPr>
          <p:cNvPr id="36" name="TextBox 35"/>
          <p:cNvSpPr txBox="1"/>
          <p:nvPr/>
        </p:nvSpPr>
        <p:spPr>
          <a:xfrm>
            <a:off x="4082692" y="4654868"/>
            <a:ext cx="402552" cy="400110"/>
          </a:xfrm>
          <a:prstGeom prst="rect">
            <a:avLst/>
          </a:prstGeom>
          <a:noFill/>
        </p:spPr>
        <p:txBody>
          <a:bodyPr wrap="square" rtlCol="0">
            <a:spAutoFit/>
          </a:bodyPr>
          <a:lstStyle/>
          <a:p>
            <a:r>
              <a:rPr lang="en-US" altLang="zh-CN" sz="2000" dirty="0" smtClean="0">
                <a:latin typeface="+mn-lt"/>
              </a:rPr>
              <a:t>X</a:t>
            </a:r>
            <a:endParaRPr lang="zh-CN" altLang="en-US" sz="2000" dirty="0">
              <a:latin typeface="+mn-lt"/>
            </a:endParaRPr>
          </a:p>
        </p:txBody>
      </p:sp>
      <p:sp>
        <p:nvSpPr>
          <p:cNvPr id="37" name="TextBox 36"/>
          <p:cNvSpPr txBox="1"/>
          <p:nvPr/>
        </p:nvSpPr>
        <p:spPr>
          <a:xfrm>
            <a:off x="1865192" y="5881446"/>
            <a:ext cx="402552" cy="400110"/>
          </a:xfrm>
          <a:prstGeom prst="rect">
            <a:avLst/>
          </a:prstGeom>
          <a:noFill/>
        </p:spPr>
        <p:txBody>
          <a:bodyPr wrap="square" rtlCol="0">
            <a:spAutoFit/>
          </a:bodyPr>
          <a:lstStyle/>
          <a:p>
            <a:r>
              <a:rPr lang="en-US" altLang="zh-CN" sz="2000" dirty="0" smtClean="0">
                <a:latin typeface="+mn-lt"/>
              </a:rPr>
              <a:t>X</a:t>
            </a:r>
            <a:endParaRPr lang="zh-CN" altLang="en-US" sz="2000" dirty="0">
              <a:latin typeface="+mn-lt"/>
            </a:endParaRPr>
          </a:p>
        </p:txBody>
      </p:sp>
      <p:sp>
        <p:nvSpPr>
          <p:cNvPr id="25" name="TextBox 24"/>
          <p:cNvSpPr txBox="1"/>
          <p:nvPr/>
        </p:nvSpPr>
        <p:spPr>
          <a:xfrm>
            <a:off x="4355976" y="4653136"/>
            <a:ext cx="3412140" cy="400110"/>
          </a:xfrm>
          <a:prstGeom prst="rect">
            <a:avLst/>
          </a:prstGeom>
          <a:noFill/>
        </p:spPr>
        <p:txBody>
          <a:bodyPr wrap="square" rtlCol="0">
            <a:spAutoFit/>
          </a:bodyPr>
          <a:lstStyle/>
          <a:p>
            <a:r>
              <a:rPr lang="en-US" altLang="zh-CN" sz="2000" dirty="0" smtClean="0">
                <a:latin typeface="+mn-lt"/>
                <a:ea typeface="MS PGothic" panose="020B0600070205080204" pitchFamily="34" charset="-128"/>
                <a:cs typeface="ＭＳ Ｐゴシック" charset="0"/>
              </a:rPr>
              <a:t>Area of each land use type</a:t>
            </a:r>
            <a:endParaRPr lang="zh-CN" altLang="en-US" sz="2000" dirty="0">
              <a:latin typeface="+mn-lt"/>
              <a:ea typeface="MS PGothic" panose="020B0600070205080204" pitchFamily="34" charset="-128"/>
              <a:cs typeface="ＭＳ Ｐゴシック" charset="0"/>
            </a:endParaRPr>
          </a:p>
        </p:txBody>
      </p:sp>
      <p:sp>
        <p:nvSpPr>
          <p:cNvPr id="26" name="TextBox 25"/>
          <p:cNvSpPr txBox="1"/>
          <p:nvPr/>
        </p:nvSpPr>
        <p:spPr>
          <a:xfrm>
            <a:off x="7195516" y="4667884"/>
            <a:ext cx="402552" cy="400110"/>
          </a:xfrm>
          <a:prstGeom prst="rect">
            <a:avLst/>
          </a:prstGeom>
          <a:noFill/>
        </p:spPr>
        <p:txBody>
          <a:bodyPr wrap="square" rtlCol="0">
            <a:spAutoFit/>
          </a:bodyPr>
          <a:lstStyle/>
          <a:p>
            <a:r>
              <a:rPr lang="en-US" altLang="zh-CN" sz="2000" dirty="0" smtClean="0">
                <a:latin typeface="+mn-lt"/>
              </a:rPr>
              <a:t>X</a:t>
            </a:r>
            <a:endParaRPr lang="zh-CN" altLang="en-US" sz="200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457200" y="-17463"/>
            <a:ext cx="8229600" cy="1143001"/>
          </a:xfrm>
        </p:spPr>
        <p:txBody>
          <a:bodyPr/>
          <a:lstStyle/>
          <a:p>
            <a:r>
              <a:rPr lang="en-US" altLang="zh-CN" b="1" dirty="0" smtClean="0">
                <a:solidFill>
                  <a:schemeClr val="tx1"/>
                </a:solidFill>
              </a:rPr>
              <a:t>Human disturbance index (HDI)</a:t>
            </a:r>
            <a:endParaRPr lang="zh-CN" altLang="en-US" b="1" dirty="0" smtClean="0">
              <a:solidFill>
                <a:schemeClr val="tx1"/>
              </a:solidFill>
            </a:endParaRPr>
          </a:p>
        </p:txBody>
      </p:sp>
      <p:sp>
        <p:nvSpPr>
          <p:cNvPr id="6" name="内容占位符 2"/>
          <p:cNvSpPr txBox="1">
            <a:spLocks/>
          </p:cNvSpPr>
          <p:nvPr/>
        </p:nvSpPr>
        <p:spPr bwMode="auto">
          <a:xfrm>
            <a:off x="395536" y="980728"/>
            <a:ext cx="828092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HDI based on species composition well indicates human land use. </a:t>
            </a:r>
            <a:endParaRPr kumimoji="0" lang="zh-CN"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pic>
        <p:nvPicPr>
          <p:cNvPr id="8" name="内容占位符 7" descr="Graph2新的"/>
          <p:cNvPicPr>
            <a:picLocks noGrp="1"/>
          </p:cNvPicPr>
          <p:nvPr>
            <p:ph idx="1"/>
          </p:nvPr>
        </p:nvPicPr>
        <p:blipFill>
          <a:blip r:embed="rId2" cstate="print"/>
          <a:srcRect b="12500"/>
          <a:stretch>
            <a:fillRect/>
          </a:stretch>
        </p:blipFill>
        <p:spPr bwMode="auto">
          <a:xfrm>
            <a:off x="827584" y="2636912"/>
            <a:ext cx="4212975" cy="1872208"/>
          </a:xfrm>
          <a:prstGeom prst="rect">
            <a:avLst/>
          </a:prstGeom>
          <a:noFill/>
          <a:ln w="9525">
            <a:noFill/>
            <a:miter lim="800000"/>
            <a:headEnd/>
            <a:tailEnd/>
          </a:ln>
        </p:spPr>
      </p:pic>
      <p:sp>
        <p:nvSpPr>
          <p:cNvPr id="7" name="TextBox 6"/>
          <p:cNvSpPr txBox="1"/>
          <p:nvPr/>
        </p:nvSpPr>
        <p:spPr>
          <a:xfrm>
            <a:off x="1763688" y="4509120"/>
            <a:ext cx="432048" cy="307777"/>
          </a:xfrm>
          <a:prstGeom prst="rect">
            <a:avLst/>
          </a:prstGeom>
          <a:noFill/>
        </p:spPr>
        <p:txBody>
          <a:bodyPr wrap="square" rtlCol="0">
            <a:spAutoFit/>
          </a:bodyPr>
          <a:lstStyle/>
          <a:p>
            <a:r>
              <a:rPr lang="en-US" altLang="zh-CN" dirty="0" smtClean="0"/>
              <a:t>A</a:t>
            </a:r>
            <a:endParaRPr lang="zh-CN" altLang="en-US" dirty="0"/>
          </a:p>
        </p:txBody>
      </p:sp>
      <p:sp>
        <p:nvSpPr>
          <p:cNvPr id="9" name="TextBox 8"/>
          <p:cNvSpPr txBox="1"/>
          <p:nvPr/>
        </p:nvSpPr>
        <p:spPr>
          <a:xfrm>
            <a:off x="2339752" y="4509120"/>
            <a:ext cx="432048" cy="307777"/>
          </a:xfrm>
          <a:prstGeom prst="rect">
            <a:avLst/>
          </a:prstGeom>
          <a:noFill/>
        </p:spPr>
        <p:txBody>
          <a:bodyPr wrap="square" rtlCol="0">
            <a:spAutoFit/>
          </a:bodyPr>
          <a:lstStyle/>
          <a:p>
            <a:r>
              <a:rPr lang="en-US" altLang="zh-CN" dirty="0" smtClean="0"/>
              <a:t>B</a:t>
            </a:r>
            <a:endParaRPr lang="zh-CN" altLang="en-US" dirty="0"/>
          </a:p>
        </p:txBody>
      </p:sp>
      <p:sp>
        <p:nvSpPr>
          <p:cNvPr id="10" name="TextBox 9"/>
          <p:cNvSpPr txBox="1"/>
          <p:nvPr/>
        </p:nvSpPr>
        <p:spPr>
          <a:xfrm>
            <a:off x="2915816" y="4509120"/>
            <a:ext cx="432048" cy="307777"/>
          </a:xfrm>
          <a:prstGeom prst="rect">
            <a:avLst/>
          </a:prstGeom>
          <a:noFill/>
        </p:spPr>
        <p:txBody>
          <a:bodyPr wrap="square" rtlCol="0">
            <a:spAutoFit/>
          </a:bodyPr>
          <a:lstStyle/>
          <a:p>
            <a:r>
              <a:rPr lang="en-US" altLang="zh-CN" dirty="0" smtClean="0"/>
              <a:t>C</a:t>
            </a:r>
            <a:endParaRPr lang="zh-CN" altLang="en-US" dirty="0"/>
          </a:p>
        </p:txBody>
      </p:sp>
      <p:sp>
        <p:nvSpPr>
          <p:cNvPr id="11" name="TextBox 10"/>
          <p:cNvSpPr txBox="1"/>
          <p:nvPr/>
        </p:nvSpPr>
        <p:spPr>
          <a:xfrm>
            <a:off x="3549140" y="4504123"/>
            <a:ext cx="432048" cy="307777"/>
          </a:xfrm>
          <a:prstGeom prst="rect">
            <a:avLst/>
          </a:prstGeom>
          <a:noFill/>
        </p:spPr>
        <p:txBody>
          <a:bodyPr wrap="square" rtlCol="0">
            <a:spAutoFit/>
          </a:bodyPr>
          <a:lstStyle/>
          <a:p>
            <a:r>
              <a:rPr lang="en-US" altLang="zh-CN" dirty="0" smtClean="0"/>
              <a:t>D</a:t>
            </a:r>
            <a:endParaRPr lang="zh-CN" altLang="en-US" dirty="0"/>
          </a:p>
        </p:txBody>
      </p:sp>
      <p:sp>
        <p:nvSpPr>
          <p:cNvPr id="12" name="TextBox 11"/>
          <p:cNvSpPr txBox="1"/>
          <p:nvPr/>
        </p:nvSpPr>
        <p:spPr>
          <a:xfrm>
            <a:off x="4139952" y="4494372"/>
            <a:ext cx="432048" cy="307777"/>
          </a:xfrm>
          <a:prstGeom prst="rect">
            <a:avLst/>
          </a:prstGeom>
          <a:noFill/>
        </p:spPr>
        <p:txBody>
          <a:bodyPr wrap="square" rtlCol="0">
            <a:spAutoFit/>
          </a:bodyPr>
          <a:lstStyle/>
          <a:p>
            <a:r>
              <a:rPr lang="en-US" altLang="zh-CN" dirty="0" smtClean="0"/>
              <a:t>E</a:t>
            </a:r>
            <a:endParaRPr lang="zh-CN" altLang="en-US" dirty="0"/>
          </a:p>
        </p:txBody>
      </p:sp>
      <p:grpSp>
        <p:nvGrpSpPr>
          <p:cNvPr id="30" name="组合 29"/>
          <p:cNvGrpSpPr/>
          <p:nvPr/>
        </p:nvGrpSpPr>
        <p:grpSpPr>
          <a:xfrm>
            <a:off x="1793184" y="4725144"/>
            <a:ext cx="2130744" cy="1440160"/>
            <a:chOff x="1793184" y="4581128"/>
            <a:chExt cx="2130744" cy="1584176"/>
          </a:xfrm>
        </p:grpSpPr>
        <p:sp>
          <p:nvSpPr>
            <p:cNvPr id="14" name="TextBox 13"/>
            <p:cNvSpPr txBox="1"/>
            <p:nvPr/>
          </p:nvSpPr>
          <p:spPr>
            <a:xfrm>
              <a:off x="2081216" y="4581709"/>
              <a:ext cx="1008112" cy="307777"/>
            </a:xfrm>
            <a:prstGeom prst="rect">
              <a:avLst/>
            </a:prstGeom>
            <a:solidFill>
              <a:schemeClr val="bg1"/>
            </a:solidFill>
          </p:spPr>
          <p:txBody>
            <a:bodyPr wrap="square" rtlCol="0">
              <a:spAutoFit/>
            </a:bodyPr>
            <a:lstStyle/>
            <a:p>
              <a:r>
                <a:rPr lang="en-US" altLang="zh-CN" dirty="0" smtClean="0"/>
                <a:t>Cropland</a:t>
              </a:r>
              <a:endParaRPr lang="zh-CN" altLang="en-US" dirty="0"/>
            </a:p>
          </p:txBody>
        </p:sp>
        <p:sp>
          <p:nvSpPr>
            <p:cNvPr id="15" name="TextBox 14"/>
            <p:cNvSpPr txBox="1"/>
            <p:nvPr/>
          </p:nvSpPr>
          <p:spPr>
            <a:xfrm>
              <a:off x="2066468" y="4835248"/>
              <a:ext cx="1857460" cy="307777"/>
            </a:xfrm>
            <a:prstGeom prst="rect">
              <a:avLst/>
            </a:prstGeom>
            <a:solidFill>
              <a:schemeClr val="bg1"/>
            </a:solidFill>
          </p:spPr>
          <p:txBody>
            <a:bodyPr wrap="square" rtlCol="0">
              <a:spAutoFit/>
            </a:bodyPr>
            <a:lstStyle/>
            <a:p>
              <a:r>
                <a:rPr lang="en-US" altLang="zh-CN" dirty="0" smtClean="0"/>
                <a:t>Abandoned cropland</a:t>
              </a:r>
              <a:endParaRPr lang="zh-CN" altLang="en-US" dirty="0"/>
            </a:p>
          </p:txBody>
        </p:sp>
        <p:sp>
          <p:nvSpPr>
            <p:cNvPr id="16" name="TextBox 15"/>
            <p:cNvSpPr txBox="1"/>
            <p:nvPr/>
          </p:nvSpPr>
          <p:spPr>
            <a:xfrm>
              <a:off x="2094232" y="5115261"/>
              <a:ext cx="1008112" cy="307777"/>
            </a:xfrm>
            <a:prstGeom prst="rect">
              <a:avLst/>
            </a:prstGeom>
            <a:solidFill>
              <a:schemeClr val="bg1"/>
            </a:solidFill>
          </p:spPr>
          <p:txBody>
            <a:bodyPr wrap="square" rtlCol="0">
              <a:spAutoFit/>
            </a:bodyPr>
            <a:lstStyle/>
            <a:p>
              <a:r>
                <a:rPr lang="en-US" altLang="zh-CN" dirty="0" smtClean="0"/>
                <a:t>Plantation</a:t>
              </a:r>
              <a:endParaRPr lang="zh-CN" altLang="en-US" dirty="0"/>
            </a:p>
          </p:txBody>
        </p:sp>
        <p:sp>
          <p:nvSpPr>
            <p:cNvPr id="17" name="TextBox 16"/>
            <p:cNvSpPr txBox="1"/>
            <p:nvPr/>
          </p:nvSpPr>
          <p:spPr>
            <a:xfrm>
              <a:off x="2079484" y="5373797"/>
              <a:ext cx="1454908" cy="307777"/>
            </a:xfrm>
            <a:prstGeom prst="rect">
              <a:avLst/>
            </a:prstGeom>
            <a:solidFill>
              <a:schemeClr val="bg1"/>
            </a:solidFill>
          </p:spPr>
          <p:txBody>
            <a:bodyPr wrap="square" rtlCol="0">
              <a:spAutoFit/>
            </a:bodyPr>
            <a:lstStyle/>
            <a:p>
              <a:r>
                <a:rPr lang="en-US" altLang="zh-CN" dirty="0" smtClean="0"/>
                <a:t>Grassland (sandy)</a:t>
              </a:r>
              <a:endParaRPr lang="zh-CN" altLang="en-US" dirty="0"/>
            </a:p>
          </p:txBody>
        </p:sp>
        <p:sp>
          <p:nvSpPr>
            <p:cNvPr id="18" name="TextBox 17"/>
            <p:cNvSpPr txBox="1"/>
            <p:nvPr/>
          </p:nvSpPr>
          <p:spPr>
            <a:xfrm>
              <a:off x="2094232" y="5642084"/>
              <a:ext cx="1454908" cy="523220"/>
            </a:xfrm>
            <a:prstGeom prst="rect">
              <a:avLst/>
            </a:prstGeom>
            <a:solidFill>
              <a:schemeClr val="bg1"/>
            </a:solidFill>
          </p:spPr>
          <p:txBody>
            <a:bodyPr wrap="square" rtlCol="0">
              <a:spAutoFit/>
            </a:bodyPr>
            <a:lstStyle/>
            <a:p>
              <a:r>
                <a:rPr lang="en-US" altLang="zh-CN" dirty="0" smtClean="0"/>
                <a:t>Grassland (non-sandy)</a:t>
              </a:r>
              <a:endParaRPr lang="zh-CN" altLang="en-US" dirty="0"/>
            </a:p>
          </p:txBody>
        </p:sp>
        <p:sp>
          <p:nvSpPr>
            <p:cNvPr id="19" name="TextBox 18"/>
            <p:cNvSpPr txBox="1"/>
            <p:nvPr/>
          </p:nvSpPr>
          <p:spPr>
            <a:xfrm>
              <a:off x="1793184" y="4581128"/>
              <a:ext cx="432048" cy="307777"/>
            </a:xfrm>
            <a:prstGeom prst="rect">
              <a:avLst/>
            </a:prstGeom>
            <a:noFill/>
          </p:spPr>
          <p:txBody>
            <a:bodyPr wrap="square" rtlCol="0">
              <a:spAutoFit/>
            </a:bodyPr>
            <a:lstStyle/>
            <a:p>
              <a:r>
                <a:rPr lang="en-US" altLang="zh-CN" dirty="0" smtClean="0"/>
                <a:t>A</a:t>
              </a:r>
              <a:endParaRPr lang="zh-CN" altLang="en-US" dirty="0"/>
            </a:p>
          </p:txBody>
        </p:sp>
        <p:sp>
          <p:nvSpPr>
            <p:cNvPr id="20" name="TextBox 19"/>
            <p:cNvSpPr txBox="1"/>
            <p:nvPr/>
          </p:nvSpPr>
          <p:spPr>
            <a:xfrm>
              <a:off x="1820948" y="4854412"/>
              <a:ext cx="432048" cy="307777"/>
            </a:xfrm>
            <a:prstGeom prst="rect">
              <a:avLst/>
            </a:prstGeom>
            <a:noFill/>
          </p:spPr>
          <p:txBody>
            <a:bodyPr wrap="square" rtlCol="0">
              <a:spAutoFit/>
            </a:bodyPr>
            <a:lstStyle/>
            <a:p>
              <a:r>
                <a:rPr lang="en-US" altLang="zh-CN" dirty="0" smtClean="0"/>
                <a:t>B</a:t>
              </a:r>
              <a:endParaRPr lang="zh-CN" altLang="en-US" dirty="0"/>
            </a:p>
          </p:txBody>
        </p:sp>
        <p:sp>
          <p:nvSpPr>
            <p:cNvPr id="21" name="TextBox 20"/>
            <p:cNvSpPr txBox="1"/>
            <p:nvPr/>
          </p:nvSpPr>
          <p:spPr>
            <a:xfrm>
              <a:off x="1822680" y="5122699"/>
              <a:ext cx="432048" cy="307777"/>
            </a:xfrm>
            <a:prstGeom prst="rect">
              <a:avLst/>
            </a:prstGeom>
            <a:noFill/>
          </p:spPr>
          <p:txBody>
            <a:bodyPr wrap="square" rtlCol="0">
              <a:spAutoFit/>
            </a:bodyPr>
            <a:lstStyle/>
            <a:p>
              <a:r>
                <a:rPr lang="en-US" altLang="zh-CN" dirty="0" smtClean="0"/>
                <a:t>C</a:t>
              </a:r>
              <a:endParaRPr lang="zh-CN" altLang="en-US" dirty="0"/>
            </a:p>
          </p:txBody>
        </p:sp>
        <p:sp>
          <p:nvSpPr>
            <p:cNvPr id="22" name="TextBox 21"/>
            <p:cNvSpPr txBox="1"/>
            <p:nvPr/>
          </p:nvSpPr>
          <p:spPr>
            <a:xfrm>
              <a:off x="1835696" y="5387964"/>
              <a:ext cx="432048" cy="307777"/>
            </a:xfrm>
            <a:prstGeom prst="rect">
              <a:avLst/>
            </a:prstGeom>
            <a:noFill/>
          </p:spPr>
          <p:txBody>
            <a:bodyPr wrap="square" rtlCol="0">
              <a:spAutoFit/>
            </a:bodyPr>
            <a:lstStyle/>
            <a:p>
              <a:r>
                <a:rPr lang="en-US" altLang="zh-CN" dirty="0" smtClean="0"/>
                <a:t>D</a:t>
              </a:r>
              <a:endParaRPr lang="zh-CN" altLang="en-US" dirty="0"/>
            </a:p>
          </p:txBody>
        </p:sp>
        <p:sp>
          <p:nvSpPr>
            <p:cNvPr id="23" name="TextBox 22"/>
            <p:cNvSpPr txBox="1"/>
            <p:nvPr/>
          </p:nvSpPr>
          <p:spPr>
            <a:xfrm>
              <a:off x="1850444" y="5646500"/>
              <a:ext cx="432048" cy="307777"/>
            </a:xfrm>
            <a:prstGeom prst="rect">
              <a:avLst/>
            </a:prstGeom>
            <a:noFill/>
          </p:spPr>
          <p:txBody>
            <a:bodyPr wrap="square" rtlCol="0">
              <a:spAutoFit/>
            </a:bodyPr>
            <a:lstStyle/>
            <a:p>
              <a:r>
                <a:rPr lang="en-US" altLang="zh-CN" dirty="0" smtClean="0"/>
                <a:t>E</a:t>
              </a:r>
              <a:endParaRPr lang="zh-CN" altLang="en-US" dirty="0"/>
            </a:p>
          </p:txBody>
        </p:sp>
      </p:grpSp>
      <p:sp>
        <p:nvSpPr>
          <p:cNvPr id="29" name="内容占位符 2"/>
          <p:cNvSpPr txBox="1">
            <a:spLocks/>
          </p:cNvSpPr>
          <p:nvPr/>
        </p:nvSpPr>
        <p:spPr bwMode="auto">
          <a:xfrm>
            <a:off x="395536" y="1412776"/>
            <a:ext cx="4896544"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spcBef>
                <a:spcPct val="20000"/>
              </a:spcBef>
              <a:spcAft>
                <a:spcPct val="0"/>
              </a:spcAft>
              <a:buClr>
                <a:srgbClr val="C00000"/>
              </a:buClr>
              <a:buSzTx/>
              <a:buFont typeface="Wingdings" pitchFamily="2" charset="2"/>
              <a:buChar char="Ø"/>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S PGothic" panose="020B0600070205080204" pitchFamily="34" charset="-128"/>
                <a:cs typeface="ＭＳ Ｐゴシック" charset="0"/>
              </a:rPr>
              <a:t>HDI is</a:t>
            </a:r>
            <a:r>
              <a:rPr kumimoji="0" lang="en-US" altLang="zh-CN" sz="2000" b="0" i="0" u="none" strike="noStrike" kern="1200" cap="none" spc="0" normalizeH="0" noProof="0" dirty="0" smtClean="0">
                <a:ln>
                  <a:noFill/>
                </a:ln>
                <a:solidFill>
                  <a:schemeClr val="tx1"/>
                </a:solidFill>
                <a:effectLst/>
                <a:uLnTx/>
                <a:uFillTx/>
                <a:latin typeface="+mn-lt"/>
                <a:ea typeface="MS PGothic" panose="020B0600070205080204" pitchFamily="34" charset="-128"/>
                <a:cs typeface="ＭＳ Ｐゴシック" charset="0"/>
              </a:rPr>
              <a:t> negatively correlated with  vegetation cover only for </a:t>
            </a:r>
            <a:r>
              <a:rPr lang="en-US" altLang="zh-CN" sz="2000" dirty="0" smtClean="0">
                <a:latin typeface="+mn-lt"/>
                <a:ea typeface="MS PGothic" panose="020B0600070205080204" pitchFamily="34" charset="-128"/>
                <a:cs typeface="ＭＳ Ｐゴシック" charset="0"/>
              </a:rPr>
              <a:t>abandoned cropland and grassland on non-sandy soil.</a:t>
            </a:r>
            <a:endParaRPr kumimoji="0" lang="zh-CN" altLang="en-US" sz="20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ＭＳ Ｐゴシック" charset="0"/>
            </a:endParaRPr>
          </a:p>
        </p:txBody>
      </p:sp>
      <p:sp>
        <p:nvSpPr>
          <p:cNvPr id="36" name="TextBox 35"/>
          <p:cNvSpPr txBox="1"/>
          <p:nvPr/>
        </p:nvSpPr>
        <p:spPr>
          <a:xfrm>
            <a:off x="2483768" y="6381328"/>
            <a:ext cx="4464496" cy="415498"/>
          </a:xfrm>
          <a:prstGeom prst="rect">
            <a:avLst/>
          </a:prstGeom>
          <a:solidFill>
            <a:schemeClr val="bg1"/>
          </a:solidFill>
        </p:spPr>
        <p:txBody>
          <a:bodyPr wrap="square" rtlCol="0">
            <a:spAutoFit/>
          </a:bodyPr>
          <a:lstStyle/>
          <a:p>
            <a:pPr algn="ctr"/>
            <a:r>
              <a:rPr lang="en-US" altLang="zh-CN" sz="1050" dirty="0" smtClean="0"/>
              <a:t>Paris workshop, Sino-French Institute for Earth System Science (SOFIE)</a:t>
            </a:r>
          </a:p>
          <a:p>
            <a:pPr algn="ctr"/>
            <a:r>
              <a:rPr lang="en-US" altLang="zh-CN" sz="1050" dirty="0" smtClean="0"/>
              <a:t>Oct. 13-14, 2014</a:t>
            </a:r>
            <a:endParaRPr lang="zh-CN" altLang="en-US" sz="1050" dirty="0"/>
          </a:p>
        </p:txBody>
      </p:sp>
      <p:grpSp>
        <p:nvGrpSpPr>
          <p:cNvPr id="42" name="组合 41"/>
          <p:cNvGrpSpPr/>
          <p:nvPr/>
        </p:nvGrpSpPr>
        <p:grpSpPr>
          <a:xfrm>
            <a:off x="5400600" y="1412776"/>
            <a:ext cx="3563888" cy="4968552"/>
            <a:chOff x="4932040" y="1412776"/>
            <a:chExt cx="3563888" cy="4968552"/>
          </a:xfrm>
        </p:grpSpPr>
        <p:grpSp>
          <p:nvGrpSpPr>
            <p:cNvPr id="37" name="组合 36"/>
            <p:cNvGrpSpPr/>
            <p:nvPr/>
          </p:nvGrpSpPr>
          <p:grpSpPr>
            <a:xfrm>
              <a:off x="4932040" y="1412776"/>
              <a:ext cx="3563888" cy="4968552"/>
              <a:chOff x="4932040" y="1032198"/>
              <a:chExt cx="3563888" cy="4968552"/>
            </a:xfrm>
          </p:grpSpPr>
          <p:pic>
            <p:nvPicPr>
              <p:cNvPr id="5" name="图片 4" descr="hdi新新的"/>
              <p:cNvPicPr/>
              <p:nvPr/>
            </p:nvPicPr>
            <p:blipFill>
              <a:blip r:embed="rId3" cstate="print"/>
              <a:srcRect/>
              <a:stretch>
                <a:fillRect/>
              </a:stretch>
            </p:blipFill>
            <p:spPr bwMode="auto">
              <a:xfrm>
                <a:off x="4932040" y="1196752"/>
                <a:ext cx="3563888" cy="4803998"/>
              </a:xfrm>
              <a:prstGeom prst="rect">
                <a:avLst/>
              </a:prstGeom>
              <a:noFill/>
              <a:ln w="9525">
                <a:noFill/>
                <a:miter lim="800000"/>
                <a:headEnd/>
                <a:tailEnd/>
              </a:ln>
            </p:spPr>
          </p:pic>
          <p:sp>
            <p:nvSpPr>
              <p:cNvPr id="25" name="TextBox 24"/>
              <p:cNvSpPr txBox="1"/>
              <p:nvPr/>
            </p:nvSpPr>
            <p:spPr>
              <a:xfrm>
                <a:off x="7380312" y="1052736"/>
                <a:ext cx="432048" cy="307777"/>
              </a:xfrm>
              <a:prstGeom prst="rect">
                <a:avLst/>
              </a:prstGeom>
              <a:solidFill>
                <a:schemeClr val="bg1"/>
              </a:solidFill>
            </p:spPr>
            <p:txBody>
              <a:bodyPr wrap="square" rtlCol="0">
                <a:spAutoFit/>
              </a:bodyPr>
              <a:lstStyle/>
              <a:p>
                <a:r>
                  <a:rPr lang="en-US" altLang="zh-CN" dirty="0" smtClean="0"/>
                  <a:t>B</a:t>
                </a:r>
                <a:endParaRPr lang="zh-CN" altLang="en-US" dirty="0"/>
              </a:p>
            </p:txBody>
          </p:sp>
          <p:sp>
            <p:nvSpPr>
              <p:cNvPr id="26" name="TextBox 25"/>
              <p:cNvSpPr txBox="1"/>
              <p:nvPr/>
            </p:nvSpPr>
            <p:spPr>
              <a:xfrm>
                <a:off x="5796136" y="2636912"/>
                <a:ext cx="432048" cy="307777"/>
              </a:xfrm>
              <a:prstGeom prst="rect">
                <a:avLst/>
              </a:prstGeom>
              <a:solidFill>
                <a:schemeClr val="bg1"/>
              </a:solidFill>
            </p:spPr>
            <p:txBody>
              <a:bodyPr wrap="square" rtlCol="0">
                <a:spAutoFit/>
              </a:bodyPr>
              <a:lstStyle/>
              <a:p>
                <a:r>
                  <a:rPr lang="en-US" altLang="zh-CN" dirty="0" smtClean="0"/>
                  <a:t>C</a:t>
                </a:r>
                <a:endParaRPr lang="zh-CN" altLang="en-US" dirty="0"/>
              </a:p>
            </p:txBody>
          </p:sp>
          <p:sp>
            <p:nvSpPr>
              <p:cNvPr id="27" name="TextBox 26"/>
              <p:cNvSpPr txBox="1"/>
              <p:nvPr/>
            </p:nvSpPr>
            <p:spPr>
              <a:xfrm>
                <a:off x="7380312" y="2664676"/>
                <a:ext cx="432048" cy="307777"/>
              </a:xfrm>
              <a:prstGeom prst="rect">
                <a:avLst/>
              </a:prstGeom>
              <a:solidFill>
                <a:schemeClr val="bg1"/>
              </a:solidFill>
            </p:spPr>
            <p:txBody>
              <a:bodyPr wrap="square" rtlCol="0">
                <a:spAutoFit/>
              </a:bodyPr>
              <a:lstStyle/>
              <a:p>
                <a:r>
                  <a:rPr lang="en-US" altLang="zh-CN" dirty="0" smtClean="0"/>
                  <a:t>D</a:t>
                </a:r>
                <a:endParaRPr lang="zh-CN" altLang="en-US" dirty="0"/>
              </a:p>
            </p:txBody>
          </p:sp>
          <p:sp>
            <p:nvSpPr>
              <p:cNvPr id="28" name="TextBox 27"/>
              <p:cNvSpPr txBox="1"/>
              <p:nvPr/>
            </p:nvSpPr>
            <p:spPr>
              <a:xfrm>
                <a:off x="5652120" y="4365105"/>
                <a:ext cx="720080" cy="307777"/>
              </a:xfrm>
              <a:prstGeom prst="rect">
                <a:avLst/>
              </a:prstGeom>
              <a:solidFill>
                <a:schemeClr val="bg1"/>
              </a:solidFill>
            </p:spPr>
            <p:txBody>
              <a:bodyPr wrap="square" rtlCol="0">
                <a:spAutoFit/>
              </a:bodyPr>
              <a:lstStyle/>
              <a:p>
                <a:r>
                  <a:rPr lang="en-US" altLang="zh-CN" dirty="0" smtClean="0"/>
                  <a:t>    E</a:t>
                </a:r>
                <a:endParaRPr lang="zh-CN" altLang="en-US" dirty="0"/>
              </a:p>
            </p:txBody>
          </p:sp>
          <p:sp>
            <p:nvSpPr>
              <p:cNvPr id="32" name="TextBox 31"/>
              <p:cNvSpPr txBox="1"/>
              <p:nvPr/>
            </p:nvSpPr>
            <p:spPr>
              <a:xfrm rot="16200000">
                <a:off x="6319815" y="1674456"/>
                <a:ext cx="864096" cy="307777"/>
              </a:xfrm>
              <a:prstGeom prst="rect">
                <a:avLst/>
              </a:prstGeom>
              <a:solidFill>
                <a:schemeClr val="bg1"/>
              </a:solidFill>
            </p:spPr>
            <p:txBody>
              <a:bodyPr wrap="square" rtlCol="0">
                <a:spAutoFit/>
              </a:bodyPr>
              <a:lstStyle/>
              <a:p>
                <a:r>
                  <a:rPr lang="en-US" altLang="zh-CN" dirty="0" smtClean="0"/>
                  <a:t>Cover</a:t>
                </a:r>
                <a:endParaRPr lang="zh-CN" altLang="en-US" dirty="0"/>
              </a:p>
            </p:txBody>
          </p:sp>
          <p:sp>
            <p:nvSpPr>
              <p:cNvPr id="34" name="TextBox 33"/>
              <p:cNvSpPr txBox="1"/>
              <p:nvPr/>
            </p:nvSpPr>
            <p:spPr>
              <a:xfrm rot="16200000">
                <a:off x="6297049" y="3229136"/>
                <a:ext cx="864096" cy="307777"/>
              </a:xfrm>
              <a:prstGeom prst="rect">
                <a:avLst/>
              </a:prstGeom>
              <a:solidFill>
                <a:schemeClr val="bg1"/>
              </a:solidFill>
            </p:spPr>
            <p:txBody>
              <a:bodyPr wrap="square" rtlCol="0">
                <a:spAutoFit/>
              </a:bodyPr>
              <a:lstStyle/>
              <a:p>
                <a:r>
                  <a:rPr lang="en-US" altLang="zh-CN" dirty="0" smtClean="0"/>
                  <a:t>Cover</a:t>
                </a:r>
                <a:endParaRPr lang="zh-CN" altLang="en-US" dirty="0"/>
              </a:p>
            </p:txBody>
          </p:sp>
          <p:sp>
            <p:nvSpPr>
              <p:cNvPr id="38" name="TextBox 37"/>
              <p:cNvSpPr txBox="1"/>
              <p:nvPr/>
            </p:nvSpPr>
            <p:spPr>
              <a:xfrm>
                <a:off x="5724128" y="1032198"/>
                <a:ext cx="432048" cy="307777"/>
              </a:xfrm>
              <a:prstGeom prst="rect">
                <a:avLst/>
              </a:prstGeom>
              <a:solidFill>
                <a:schemeClr val="bg1"/>
              </a:solidFill>
            </p:spPr>
            <p:txBody>
              <a:bodyPr wrap="square" rtlCol="0">
                <a:spAutoFit/>
              </a:bodyPr>
              <a:lstStyle/>
              <a:p>
                <a:r>
                  <a:rPr lang="en-US" altLang="zh-CN" dirty="0" smtClean="0"/>
                  <a:t>A</a:t>
                </a:r>
                <a:endParaRPr lang="zh-CN" altLang="en-US" dirty="0"/>
              </a:p>
            </p:txBody>
          </p:sp>
        </p:grpSp>
        <p:sp>
          <p:nvSpPr>
            <p:cNvPr id="35" name="TextBox 34"/>
            <p:cNvSpPr txBox="1"/>
            <p:nvPr/>
          </p:nvSpPr>
          <p:spPr>
            <a:xfrm rot="16200000">
              <a:off x="4712873" y="5363343"/>
              <a:ext cx="864096" cy="307777"/>
            </a:xfrm>
            <a:prstGeom prst="rect">
              <a:avLst/>
            </a:prstGeom>
            <a:solidFill>
              <a:schemeClr val="bg1"/>
            </a:solidFill>
          </p:spPr>
          <p:txBody>
            <a:bodyPr wrap="square" rtlCol="0">
              <a:spAutoFit/>
            </a:bodyPr>
            <a:lstStyle/>
            <a:p>
              <a:r>
                <a:rPr lang="en-US" altLang="zh-CN" dirty="0" smtClean="0"/>
                <a:t>Cover</a:t>
              </a:r>
              <a:endParaRPr lang="zh-CN" altLang="en-US" dirty="0"/>
            </a:p>
          </p:txBody>
        </p:sp>
        <p:sp>
          <p:nvSpPr>
            <p:cNvPr id="39" name="TextBox 38"/>
            <p:cNvSpPr txBox="1"/>
            <p:nvPr/>
          </p:nvSpPr>
          <p:spPr>
            <a:xfrm rot="16200000">
              <a:off x="4725890" y="1978968"/>
              <a:ext cx="864096" cy="307777"/>
            </a:xfrm>
            <a:prstGeom prst="rect">
              <a:avLst/>
            </a:prstGeom>
            <a:solidFill>
              <a:schemeClr val="bg1"/>
            </a:solidFill>
          </p:spPr>
          <p:txBody>
            <a:bodyPr wrap="square" rtlCol="0">
              <a:spAutoFit/>
            </a:bodyPr>
            <a:lstStyle/>
            <a:p>
              <a:r>
                <a:rPr lang="en-US" altLang="zh-CN" dirty="0" smtClean="0"/>
                <a:t>Cover</a:t>
              </a:r>
              <a:endParaRPr lang="zh-CN" altLang="en-US" dirty="0"/>
            </a:p>
          </p:txBody>
        </p:sp>
        <p:sp>
          <p:nvSpPr>
            <p:cNvPr id="40" name="TextBox 39"/>
            <p:cNvSpPr txBox="1"/>
            <p:nvPr/>
          </p:nvSpPr>
          <p:spPr>
            <a:xfrm rot="16200000">
              <a:off x="4725889" y="3491136"/>
              <a:ext cx="864096" cy="307777"/>
            </a:xfrm>
            <a:prstGeom prst="rect">
              <a:avLst/>
            </a:prstGeom>
            <a:solidFill>
              <a:schemeClr val="bg1"/>
            </a:solidFill>
          </p:spPr>
          <p:txBody>
            <a:bodyPr wrap="square" rtlCol="0">
              <a:spAutoFit/>
            </a:bodyPr>
            <a:lstStyle/>
            <a:p>
              <a:r>
                <a:rPr lang="en-US" altLang="zh-CN" dirty="0" smtClean="0"/>
                <a:t>Cover</a:t>
              </a:r>
              <a:endParaRPr lang="zh-CN" altLang="en-US" dirty="0"/>
            </a:p>
          </p:txBody>
        </p:sp>
      </p:grpSp>
      <p:sp>
        <p:nvSpPr>
          <p:cNvPr id="41" name="TextBox 40"/>
          <p:cNvSpPr txBox="1"/>
          <p:nvPr/>
        </p:nvSpPr>
        <p:spPr>
          <a:xfrm>
            <a:off x="6228184" y="4509120"/>
            <a:ext cx="576064" cy="276999"/>
          </a:xfrm>
          <a:prstGeom prst="rect">
            <a:avLst/>
          </a:prstGeom>
          <a:solidFill>
            <a:schemeClr val="bg1"/>
          </a:solidFill>
        </p:spPr>
        <p:txBody>
          <a:bodyPr wrap="square" rtlCol="0">
            <a:spAutoFit/>
          </a:bodyPr>
          <a:lstStyle/>
          <a:p>
            <a:r>
              <a:rPr lang="en-US" altLang="zh-CN" sz="1200" dirty="0" smtClean="0"/>
              <a:t>HDI</a:t>
            </a:r>
            <a:endParaRPr lang="zh-CN" altLang="en-US" sz="1200" dirty="0"/>
          </a:p>
        </p:txBody>
      </p:sp>
      <p:sp>
        <p:nvSpPr>
          <p:cNvPr id="43" name="TextBox 42"/>
          <p:cNvSpPr txBox="1"/>
          <p:nvPr/>
        </p:nvSpPr>
        <p:spPr>
          <a:xfrm>
            <a:off x="7812360" y="4523868"/>
            <a:ext cx="576064" cy="276999"/>
          </a:xfrm>
          <a:prstGeom prst="rect">
            <a:avLst/>
          </a:prstGeom>
          <a:solidFill>
            <a:schemeClr val="bg1"/>
          </a:solidFill>
        </p:spPr>
        <p:txBody>
          <a:bodyPr wrap="square" rtlCol="0">
            <a:spAutoFit/>
          </a:bodyPr>
          <a:lstStyle/>
          <a:p>
            <a:r>
              <a:rPr lang="en-US" altLang="zh-CN" sz="1200" dirty="0" smtClean="0"/>
              <a:t>HDI</a:t>
            </a:r>
            <a:endParaRPr lang="zh-CN" altLang="en-US" sz="1200" dirty="0"/>
          </a:p>
        </p:txBody>
      </p:sp>
      <p:sp>
        <p:nvSpPr>
          <p:cNvPr id="44" name="TextBox 43"/>
          <p:cNvSpPr txBox="1"/>
          <p:nvPr/>
        </p:nvSpPr>
        <p:spPr>
          <a:xfrm>
            <a:off x="6228184" y="6193068"/>
            <a:ext cx="576064" cy="276999"/>
          </a:xfrm>
          <a:prstGeom prst="rect">
            <a:avLst/>
          </a:prstGeom>
          <a:solidFill>
            <a:schemeClr val="bg1"/>
          </a:solidFill>
        </p:spPr>
        <p:txBody>
          <a:bodyPr wrap="square" rtlCol="0">
            <a:spAutoFit/>
          </a:bodyPr>
          <a:lstStyle/>
          <a:p>
            <a:r>
              <a:rPr lang="en-US" altLang="zh-CN" sz="1200" dirty="0" smtClean="0"/>
              <a:t>HDI</a:t>
            </a:r>
            <a:endParaRPr lang="zh-CN" altLang="en-US"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OF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KU-LSCE.potx" id="{4B486D7D-F1FC-40F1-A008-68B5813BF629}" vid="{E9F106D7-F540-46D4-8876-4B6B108062CB}"/>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SOFIE</Template>
  <TotalTime>2361</TotalTime>
  <Words>1540</Words>
  <Application>Microsoft Office PowerPoint</Application>
  <PresentationFormat>Affichage à l'écran (4:3)</PresentationFormat>
  <Paragraphs>355</Paragraphs>
  <Slides>20</Slides>
  <Notes>0</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SOFIE</vt:lpstr>
      <vt:lpstr>Estimation of human-accelerated loss in soil carbon and nitrogen in the steppe of China</vt:lpstr>
      <vt:lpstr>Contents</vt:lpstr>
      <vt:lpstr>Northern China as a dust source</vt:lpstr>
      <vt:lpstr>Previous efforts on carbon loss estimation</vt:lpstr>
      <vt:lpstr>Aims of this study</vt:lpstr>
      <vt:lpstr>Study area</vt:lpstr>
      <vt:lpstr>Présentation PowerPoint</vt:lpstr>
      <vt:lpstr>Methods</vt:lpstr>
      <vt:lpstr>Human disturbance index (HDI)</vt:lpstr>
      <vt:lpstr>Densities of SOC and TN for land uses</vt:lpstr>
      <vt:lpstr>Soil carbon and nitrogen against texture</vt:lpstr>
      <vt:lpstr>Soil carbon and nitrogen against HDI</vt:lpstr>
      <vt:lpstr>Vertical distributions of SOCD and TND</vt:lpstr>
      <vt:lpstr>Proportion of eroded profiles</vt:lpstr>
      <vt:lpstr>Carbon and nitrogen reductions per hectare</vt:lpstr>
      <vt:lpstr>SOCD and TND distributions with HDI</vt:lpstr>
      <vt:lpstr>Historical carbon and nitrogen losses</vt:lpstr>
      <vt:lpstr>Human contribution to C and N losses</vt:lpstr>
      <vt:lpstr>Summary</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garrec</cp:lastModifiedBy>
  <cp:revision>178</cp:revision>
  <cp:lastPrinted>2002-03-01T18:53:00Z</cp:lastPrinted>
  <dcterms:created xsi:type="dcterms:W3CDTF">2013-11-10T01:02:08Z</dcterms:created>
  <dcterms:modified xsi:type="dcterms:W3CDTF">2014-10-17T09:59:58Z</dcterms:modified>
</cp:coreProperties>
</file>