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9144000" cy="6858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860" autoAdjust="0"/>
  </p:normalViewPr>
  <p:slideViewPr>
    <p:cSldViewPr snapToGrid="0" snapToObjects="1">
      <p:cViewPr varScale="1">
        <p:scale>
          <a:sx n="84" d="100"/>
          <a:sy n="84" d="100"/>
        </p:scale>
        <p:origin x="8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D94DE-E817-4670-A27B-C86EA8B8B690}" type="datetimeFigureOut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BBE12-63AD-4805-8968-F1F94F980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4640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1195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5398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2657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609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59979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77300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3178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1867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1556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4956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0923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21350-EF5F-5C4E-B4C1-463599779515}" type="datetimeFigureOut">
              <a:rPr kumimoji="1" lang="zh-CN" altLang="en-US" smtClean="0"/>
              <a:t>2014/5/12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CE681-457D-294F-A187-AAC8402870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3010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95161" y="-681468"/>
            <a:ext cx="7772400" cy="6019300"/>
          </a:xfrm>
        </p:spPr>
        <p:txBody>
          <a:bodyPr>
            <a:normAutofit/>
          </a:bodyPr>
          <a:lstStyle/>
          <a:p>
            <a:pPr algn="l"/>
            <a:r>
              <a:rPr kumimoji="1" lang="en-US" altLang="zh-CN" sz="2400" b="1" dirty="0" smtClean="0"/>
              <a:t>Question</a:t>
            </a:r>
            <a:r>
              <a:rPr kumimoji="1" lang="zh-CN" altLang="en-US" sz="2400" b="1" dirty="0" smtClean="0"/>
              <a:t> </a:t>
            </a:r>
            <a:r>
              <a:rPr kumimoji="1" lang="en-US" altLang="zh-CN" sz="2400" b="1" dirty="0" smtClean="0"/>
              <a:t>2:</a:t>
            </a:r>
            <a:r>
              <a:rPr kumimoji="1" lang="zh-CN" altLang="en-US" sz="2400" b="1" dirty="0" smtClean="0"/>
              <a:t> </a:t>
            </a:r>
            <a:r>
              <a:rPr kumimoji="1" lang="en-US" altLang="zh-CN" sz="2400" b="1" dirty="0" smtClean="0"/>
              <a:t/>
            </a:r>
            <a:br>
              <a:rPr kumimoji="1" lang="en-US" altLang="zh-CN" sz="2400" b="1" dirty="0" smtClean="0"/>
            </a:br>
            <a:r>
              <a:rPr kumimoji="1" lang="en-US" altLang="zh-CN" sz="2400" b="1" dirty="0"/>
              <a:t/>
            </a:r>
            <a:br>
              <a:rPr kumimoji="1" lang="en-US" altLang="zh-CN" sz="2400" b="1" dirty="0"/>
            </a:br>
            <a:r>
              <a:rPr kumimoji="1" lang="en-US" altLang="zh-CN" sz="2400" b="1" dirty="0" smtClean="0"/>
              <a:t/>
            </a:r>
            <a:br>
              <a:rPr kumimoji="1" lang="en-US" altLang="zh-CN" sz="2400" b="1" dirty="0" smtClean="0"/>
            </a:br>
            <a:r>
              <a:rPr kumimoji="1" lang="en-US" altLang="zh-CN" sz="2400" dirty="0" smtClean="0"/>
              <a:t>How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to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understand/assess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the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uncertainties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in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the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direct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radiative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forcing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of</a:t>
            </a:r>
            <a:r>
              <a:rPr kumimoji="1" lang="zh-CN" altLang="en-US" sz="2400" dirty="0" smtClean="0"/>
              <a:t> </a:t>
            </a:r>
            <a:r>
              <a:rPr kumimoji="1" lang="en-US" altLang="zh-CN" sz="2400" dirty="0" smtClean="0"/>
              <a:t>aerosols?</a:t>
            </a:r>
            <a:br>
              <a:rPr kumimoji="1" lang="en-US" altLang="zh-CN" sz="2400" dirty="0" smtClean="0"/>
            </a:br>
            <a:endParaRPr kumimoji="1"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4575132" y="5112791"/>
            <a:ext cx="43905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zh-CN" sz="2000" dirty="0" smtClean="0"/>
              <a:t>Maiheliyaer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Sadeke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(Mac)</a:t>
            </a:r>
          </a:p>
          <a:p>
            <a:pPr algn="r"/>
            <a:r>
              <a:rPr kumimoji="1" lang="en-US" altLang="zh-CN" sz="2000" dirty="0" smtClean="0"/>
              <a:t>Senior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student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Environmental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Science</a:t>
            </a:r>
          </a:p>
          <a:p>
            <a:pPr algn="r"/>
            <a:r>
              <a:rPr kumimoji="1" lang="en-US" altLang="zh-CN" sz="2000" dirty="0" smtClean="0"/>
              <a:t>Advised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Prof.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Junfeng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Liu</a:t>
            </a:r>
          </a:p>
        </p:txBody>
      </p:sp>
    </p:spTree>
    <p:extLst>
      <p:ext uri="{BB962C8B-B14F-4D97-AF65-F5344CB8AC3E}">
        <p14:creationId xmlns:p14="http://schemas.microsoft.com/office/powerpoint/2010/main" val="168843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66" y="1175870"/>
            <a:ext cx="6528700" cy="3533659"/>
          </a:xfrm>
          <a:prstGeom prst="rect">
            <a:avLst/>
          </a:prstGeom>
        </p:spPr>
      </p:pic>
      <p:cxnSp>
        <p:nvCxnSpPr>
          <p:cNvPr id="16" name="直线箭头连接符 15"/>
          <p:cNvCxnSpPr/>
          <p:nvPr/>
        </p:nvCxnSpPr>
        <p:spPr>
          <a:xfrm flipV="1">
            <a:off x="5246643" y="1739528"/>
            <a:ext cx="1877462" cy="9664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7109507" y="1319720"/>
            <a:ext cx="1989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FF0000"/>
                </a:solidFill>
              </a:rPr>
              <a:t>Can</a:t>
            </a:r>
            <a:r>
              <a:rPr kumimoji="1" lang="zh-CN" altLang="en-US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dirty="0" smtClean="0">
                <a:solidFill>
                  <a:srgbClr val="FF0000"/>
                </a:solidFill>
              </a:rPr>
              <a:t>be</a:t>
            </a:r>
            <a:r>
              <a:rPr kumimoji="1" lang="zh-CN" altLang="en-US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dirty="0" smtClean="0">
                <a:solidFill>
                  <a:srgbClr val="FF0000"/>
                </a:solidFill>
              </a:rPr>
              <a:t>constrained</a:t>
            </a:r>
            <a:r>
              <a:rPr kumimoji="1" lang="zh-CN" altLang="en-US" dirty="0" smtClean="0">
                <a:solidFill>
                  <a:srgbClr val="FF0000"/>
                </a:solidFill>
              </a:rPr>
              <a:t> </a:t>
            </a:r>
            <a:endParaRPr kumimoji="1" lang="en-US" altLang="zh-CN" dirty="0" smtClean="0">
              <a:solidFill>
                <a:srgbClr val="FF0000"/>
              </a:solidFill>
            </a:endParaRPr>
          </a:p>
          <a:p>
            <a:r>
              <a:rPr kumimoji="1" lang="en-US" altLang="zh-CN" dirty="0" smtClean="0">
                <a:solidFill>
                  <a:srgbClr val="FF0000"/>
                </a:solidFill>
              </a:rPr>
              <a:t>by</a:t>
            </a:r>
            <a:r>
              <a:rPr kumimoji="1" lang="zh-CN" altLang="en-US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dirty="0" smtClean="0">
                <a:solidFill>
                  <a:srgbClr val="FF0000"/>
                </a:solidFill>
              </a:rPr>
              <a:t>measurements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35024" y="4666344"/>
            <a:ext cx="657144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/>
              <a:t>Uncertainty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>
                <a:solidFill>
                  <a:srgbClr val="FF0000"/>
                </a:solidFill>
              </a:rPr>
              <a:t>BC</a:t>
            </a:r>
            <a:r>
              <a:rPr kumimoji="1" lang="zh-CN" altLang="en-US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dirty="0" smtClean="0">
                <a:solidFill>
                  <a:srgbClr val="FF0000"/>
                </a:solidFill>
              </a:rPr>
              <a:t>DRF</a:t>
            </a:r>
            <a:r>
              <a:rPr kumimoji="1" lang="zh-CN" altLang="en-US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dirty="0" smtClean="0"/>
              <a:t>can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attributed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variations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four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factors: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/>
              <a:t>Emission: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6000-18000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Gg</a:t>
            </a:r>
            <a:r>
              <a:rPr kumimoji="1" lang="en-US" altLang="zh-CN" dirty="0" smtClean="0"/>
              <a:t>/</a:t>
            </a:r>
            <a:r>
              <a:rPr kumimoji="1" lang="en-US" altLang="zh-CN" dirty="0" err="1" smtClean="0"/>
              <a:t>yr</a:t>
            </a:r>
            <a:endParaRPr kumimoji="1" lang="en-US" altLang="zh-CN" dirty="0" smtClean="0"/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/>
              <a:t>Lifetime:</a:t>
            </a:r>
            <a:r>
              <a:rPr kumimoji="1" lang="zh-CN" altLang="en-US" dirty="0" smtClean="0"/>
              <a:t> </a:t>
            </a:r>
            <a:r>
              <a:rPr kumimoji="1" lang="zh-CN" altLang="zh-CN" dirty="0" smtClean="0"/>
              <a:t>3</a:t>
            </a:r>
            <a:r>
              <a:rPr kumimoji="1" lang="en-US" altLang="zh-CN" dirty="0" smtClean="0"/>
              <a:t>.8-11.4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days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/>
              <a:t>MAC: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4.4-13.4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m2/g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/>
              <a:t>AFE: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90-270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W/m2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AAOD</a:t>
            </a:r>
            <a:endParaRPr kumimoji="1" lang="zh-CN" altLang="en-US" dirty="0"/>
          </a:p>
        </p:txBody>
      </p:sp>
      <p:sp>
        <p:nvSpPr>
          <p:cNvPr id="19" name="文本框 18"/>
          <p:cNvSpPr txBox="1"/>
          <p:nvPr/>
        </p:nvSpPr>
        <p:spPr>
          <a:xfrm>
            <a:off x="6709166" y="6314759"/>
            <a:ext cx="2117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/>
              <a:t>T.C.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Bond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al.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2013</a:t>
            </a:r>
            <a:endParaRPr kumimoji="1" lang="zh-CN" altLang="en-US" dirty="0"/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24" y="674888"/>
            <a:ext cx="4718249" cy="355741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57200" y="174188"/>
            <a:ext cx="2049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</a:rPr>
              <a:t>Introduction</a:t>
            </a:r>
            <a:endParaRPr kumimoji="1" lang="zh-CN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77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屏幕快照 2014-05-11 上午8.02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15" y="533117"/>
            <a:ext cx="6989709" cy="621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67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000" dirty="0" smtClean="0"/>
              <a:t>Impact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/>
              <a:t>e</a:t>
            </a:r>
            <a:r>
              <a:rPr kumimoji="1" lang="en-US" altLang="zh-CN" sz="2000" dirty="0" smtClean="0"/>
              <a:t>mission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rate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RF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varies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regionally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and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globally</a:t>
            </a:r>
            <a:r>
              <a:rPr kumimoji="1" lang="en-US" altLang="zh-CN" sz="2000" dirty="0" smtClean="0"/>
              <a:t>.</a:t>
            </a:r>
          </a:p>
          <a:p>
            <a:r>
              <a:rPr kumimoji="1" lang="en-US" altLang="zh-CN" sz="2000" dirty="0" smtClean="0"/>
              <a:t>Representation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scavenging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affects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the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magnitude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seasonality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BC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concentration</a:t>
            </a:r>
            <a:r>
              <a:rPr kumimoji="1" lang="zh-CN" altLang="en-US" sz="2000" dirty="0" smtClean="0"/>
              <a:t>.</a:t>
            </a:r>
            <a:r>
              <a:rPr kumimoji="1" lang="en-US" altLang="zh-CN" sz="2000" dirty="0" smtClean="0"/>
              <a:t>(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Internal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mix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&amp;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External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mix</a:t>
            </a:r>
            <a:r>
              <a:rPr kumimoji="1" lang="en-US" altLang="zh-CN" sz="2000" dirty="0" smtClean="0"/>
              <a:t>)</a:t>
            </a:r>
          </a:p>
          <a:p>
            <a:endParaRPr kumimoji="1" lang="en-US" altLang="zh-CN" sz="2000" dirty="0" smtClean="0"/>
          </a:p>
          <a:p>
            <a:r>
              <a:rPr kumimoji="1" lang="en-US" altLang="zh-CN" sz="2000" dirty="0" smtClean="0"/>
              <a:t>In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most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models,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simulated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surface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BC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concentration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weak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over-predicted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Europe,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under predicted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biomass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burning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regions,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large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under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predicted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for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eastern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southern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Asia.</a:t>
            </a:r>
            <a:r>
              <a:rPr kumimoji="1" lang="zh-CN" altLang="en-US" sz="2000" dirty="0" smtClean="0"/>
              <a:t>  </a:t>
            </a:r>
            <a:r>
              <a:rPr kumimoji="1" lang="en-US" altLang="zh-CN" sz="2000" dirty="0" smtClean="0"/>
              <a:t>[Bond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al.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2013]</a:t>
            </a:r>
          </a:p>
          <a:p>
            <a:r>
              <a:rPr kumimoji="1" lang="en-US" altLang="zh-CN" sz="2000" dirty="0" smtClean="0">
                <a:solidFill>
                  <a:srgbClr val="FF0000"/>
                </a:solidFill>
              </a:rPr>
              <a:t>Vertical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profiles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BC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show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that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simulated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concentrations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have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large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biases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the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free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troposphere. [B.H. </a:t>
            </a:r>
            <a:r>
              <a:rPr kumimoji="1" lang="en-US" altLang="zh-CN" sz="2000" dirty="0" err="1" smtClean="0"/>
              <a:t>Samset</a:t>
            </a:r>
            <a:r>
              <a:rPr kumimoji="1" lang="en-US" altLang="zh-CN" sz="2000" dirty="0" smtClean="0"/>
              <a:t> et al.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2012]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57200" y="806624"/>
            <a:ext cx="4797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</a:rPr>
              <a:t>Emission,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Lifetime,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and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Burden</a:t>
            </a:r>
            <a:endParaRPr kumimoji="1" lang="zh-CN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91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000" dirty="0" smtClean="0"/>
              <a:t>AAOD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provoked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per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gram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 burden,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absorbing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ability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pollutant.</a:t>
            </a:r>
          </a:p>
          <a:p>
            <a:r>
              <a:rPr kumimoji="1" lang="en-US" altLang="zh-CN" sz="2000" dirty="0" smtClean="0"/>
              <a:t>MAC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depends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refractive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index,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water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content,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particle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size,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mixing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state</a:t>
            </a:r>
            <a:r>
              <a:rPr kumimoji="1" lang="en-US" altLang="zh-CN" sz="2000" dirty="0" smtClean="0"/>
              <a:t>.</a:t>
            </a:r>
          </a:p>
          <a:p>
            <a:endParaRPr kumimoji="1" lang="en-US" altLang="zh-CN" sz="2000" dirty="0" smtClean="0"/>
          </a:p>
          <a:p>
            <a:r>
              <a:rPr kumimoji="1" lang="en-US" altLang="zh-CN" sz="2000" dirty="0" smtClean="0">
                <a:solidFill>
                  <a:srgbClr val="FF0000"/>
                </a:solidFill>
              </a:rPr>
              <a:t>Mixing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state</a:t>
            </a:r>
            <a:r>
              <a:rPr kumimoji="1" lang="en-US" altLang="zh-CN" sz="2000" dirty="0" smtClean="0"/>
              <a:t>: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/>
              <a:t>m</a:t>
            </a:r>
            <a:r>
              <a:rPr kumimoji="1" lang="en-US" altLang="zh-CN" sz="2000" dirty="0" smtClean="0"/>
              <a:t>ixing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with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other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aerosol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components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increases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MAC,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leading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to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increase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absorption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positive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forcing</a:t>
            </a:r>
            <a:r>
              <a:rPr kumimoji="1" lang="zh-CN" altLang="en-US" sz="2000" dirty="0" smtClean="0"/>
              <a:t>. </a:t>
            </a:r>
            <a:r>
              <a:rPr kumimoji="1" lang="en-US" altLang="zh-CN" sz="2000" dirty="0"/>
              <a:t>[</a:t>
            </a:r>
            <a:r>
              <a:rPr kumimoji="1" lang="en-US" altLang="zh-CN" sz="2000" dirty="0" smtClean="0"/>
              <a:t>Haywood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Shine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1995]</a:t>
            </a:r>
          </a:p>
          <a:p>
            <a:r>
              <a:rPr kumimoji="1" lang="en-US" altLang="zh-CN" sz="2000" dirty="0" smtClean="0"/>
              <a:t>Chung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Seinfeld</a:t>
            </a:r>
            <a:r>
              <a:rPr kumimoji="1" lang="zh-CN" altLang="en-US" sz="2000" dirty="0"/>
              <a:t> </a:t>
            </a:r>
            <a:r>
              <a:rPr kumimoji="1" lang="zh-CN" altLang="zh-CN" sz="2000" dirty="0"/>
              <a:t>[</a:t>
            </a:r>
            <a:r>
              <a:rPr kumimoji="1" lang="en-US" altLang="zh-CN" sz="2000" dirty="0" smtClean="0"/>
              <a:t>2002]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found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forcing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increase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36%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for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BC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with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homogeneous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internal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mixing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/>
              <a:t>compared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with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external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mixing.</a:t>
            </a:r>
          </a:p>
          <a:p>
            <a:endParaRPr kumimoji="1" lang="en-US" altLang="zh-CN" sz="2000" dirty="0" smtClean="0"/>
          </a:p>
          <a:p>
            <a:endParaRPr kumimoji="1" lang="zh-CN" altLang="en-US" sz="2000" dirty="0"/>
          </a:p>
        </p:txBody>
      </p:sp>
      <p:sp>
        <p:nvSpPr>
          <p:cNvPr id="4" name="文本框 3"/>
          <p:cNvSpPr txBox="1"/>
          <p:nvPr/>
        </p:nvSpPr>
        <p:spPr>
          <a:xfrm>
            <a:off x="457200" y="806624"/>
            <a:ext cx="578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</a:rPr>
              <a:t>Mass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Absorption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Cross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Section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(MAC)</a:t>
            </a:r>
            <a:endParaRPr kumimoji="1" lang="zh-CN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70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000" dirty="0" smtClean="0"/>
              <a:t>AAOD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the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product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emission,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lifetime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MAC,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can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scaled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to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observations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to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reduce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uncertainty.</a:t>
            </a:r>
          </a:p>
          <a:p>
            <a:r>
              <a:rPr kumimoji="1" lang="en-US" altLang="zh-CN" sz="2000" dirty="0" smtClean="0">
                <a:solidFill>
                  <a:srgbClr val="FF0000"/>
                </a:solidFill>
              </a:rPr>
              <a:t>Top-down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method</a:t>
            </a:r>
            <a:r>
              <a:rPr kumimoji="1" lang="en-US" altLang="zh-CN" sz="2000" dirty="0" smtClean="0"/>
              <a:t>.</a:t>
            </a:r>
          </a:p>
          <a:p>
            <a:r>
              <a:rPr kumimoji="1" lang="en-US" altLang="zh-CN" sz="2000" dirty="0" smtClean="0"/>
              <a:t>AAOD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constraining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brings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bias:</a:t>
            </a:r>
          </a:p>
          <a:p>
            <a:pPr marL="0" indent="0">
              <a:buNone/>
            </a:pPr>
            <a:r>
              <a:rPr kumimoji="1" lang="en-US" altLang="zh-CN" sz="2000" dirty="0" smtClean="0"/>
              <a:t>BC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AAOD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was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got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from</a:t>
            </a:r>
            <a:r>
              <a:rPr kumimoji="1" lang="zh-CN" altLang="en-US" sz="2000" dirty="0"/>
              <a:t> </a:t>
            </a:r>
            <a:r>
              <a:rPr kumimoji="1" lang="en-US" altLang="zh-CN" sz="2000" dirty="0" smtClean="0"/>
              <a:t>total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AAOD</a:t>
            </a:r>
            <a:r>
              <a:rPr kumimoji="1" lang="zh-CN" altLang="en-US" sz="2000" dirty="0" smtClean="0"/>
              <a:t> </a:t>
            </a:r>
            <a:endParaRPr kumimoji="1" lang="en-US" altLang="zh-CN" sz="2000" dirty="0"/>
          </a:p>
          <a:p>
            <a:pPr marL="0" indent="0">
              <a:buNone/>
            </a:pPr>
            <a:r>
              <a:rPr kumimoji="1" lang="en-US" altLang="zh-CN" sz="2000" dirty="0"/>
              <a:t>s</a:t>
            </a:r>
            <a:r>
              <a:rPr kumimoji="1" lang="en-US" altLang="zh-CN" sz="2000" dirty="0" smtClean="0"/>
              <a:t>ubtracting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dust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AAOD</a:t>
            </a:r>
            <a:r>
              <a:rPr kumimoji="1" lang="en-US" altLang="zh-CN" sz="2000" dirty="0" smtClean="0"/>
              <a:t>(high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bias).</a:t>
            </a:r>
            <a:endParaRPr kumimoji="1" lang="en-US" altLang="zh-CN" sz="2000" dirty="0"/>
          </a:p>
          <a:p>
            <a:pPr marL="0" indent="0">
              <a:buNone/>
            </a:pPr>
            <a:endParaRPr kumimoji="1" lang="en-US" altLang="zh-CN" sz="2000" dirty="0" smtClean="0"/>
          </a:p>
        </p:txBody>
      </p:sp>
      <p:sp>
        <p:nvSpPr>
          <p:cNvPr id="4" name="文本框 3"/>
          <p:cNvSpPr txBox="1"/>
          <p:nvPr/>
        </p:nvSpPr>
        <p:spPr>
          <a:xfrm>
            <a:off x="457200" y="806624"/>
            <a:ext cx="5198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</a:rPr>
              <a:t>AAOD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observation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vs.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simulation:</a:t>
            </a:r>
            <a:endParaRPr kumimoji="1" lang="zh-CN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8106" y="2501703"/>
            <a:ext cx="4363290" cy="419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89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000" dirty="0" smtClean="0"/>
              <a:t>Radiation perturbation caused by one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unit of AAOD.</a:t>
            </a:r>
          </a:p>
          <a:p>
            <a:r>
              <a:rPr kumimoji="1" lang="en-US" altLang="zh-CN" sz="2000" dirty="0" smtClean="0"/>
              <a:t>Forcing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efficiency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depends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highly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environmental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variables,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especially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the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reflectivity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the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underlying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surface.</a:t>
            </a:r>
          </a:p>
          <a:p>
            <a:r>
              <a:rPr kumimoji="1" lang="en-US" altLang="zh-CN" sz="2000" dirty="0" smtClean="0">
                <a:solidFill>
                  <a:srgbClr val="FF0000"/>
                </a:solidFill>
              </a:rPr>
              <a:t>Vertical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location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BC: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AFE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enhanced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when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BC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is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over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clouds.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The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model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with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lowest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AFE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has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14%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BC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above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5km</a:t>
            </a:r>
            <a:r>
              <a:rPr kumimoji="1" lang="en-US" altLang="zh-CN" sz="2000" dirty="0" smtClean="0"/>
              <a:t>,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while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the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highest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has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37%.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[</a:t>
            </a:r>
            <a:r>
              <a:rPr kumimoji="1" lang="en-US" altLang="zh-CN" sz="2000" dirty="0" err="1" smtClean="0"/>
              <a:t>Textor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al.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2006]</a:t>
            </a:r>
          </a:p>
          <a:p>
            <a:r>
              <a:rPr kumimoji="1" lang="en-US" altLang="zh-CN" sz="2000" dirty="0" smtClean="0"/>
              <a:t>Horizontal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distribution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BC.</a:t>
            </a:r>
          </a:p>
          <a:p>
            <a:endParaRPr kumimoji="1" lang="en-US" altLang="zh-CN" sz="2000" dirty="0" smtClean="0"/>
          </a:p>
          <a:p>
            <a:endParaRPr kumimoji="1" lang="zh-CN" altLang="en-US" sz="2000" dirty="0"/>
          </a:p>
        </p:txBody>
      </p:sp>
      <p:sp>
        <p:nvSpPr>
          <p:cNvPr id="4" name="文本框 3"/>
          <p:cNvSpPr txBox="1"/>
          <p:nvPr/>
        </p:nvSpPr>
        <p:spPr>
          <a:xfrm>
            <a:off x="457200" y="806624"/>
            <a:ext cx="28603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</a:rPr>
              <a:t>Forcing</a:t>
            </a:r>
            <a:r>
              <a:rPr kumimoji="1"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</a:rPr>
              <a:t>Efficiency:</a:t>
            </a:r>
            <a:endParaRPr kumimoji="1" lang="zh-CN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689" y="3549941"/>
            <a:ext cx="3962532" cy="33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84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zh-CN" sz="2000" dirty="0" smtClean="0"/>
              <a:t>Bond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al.</a:t>
            </a:r>
            <a:r>
              <a:rPr kumimoji="1" lang="zh-CN" altLang="en-US" sz="2000" dirty="0"/>
              <a:t>[</a:t>
            </a:r>
            <a:r>
              <a:rPr kumimoji="1" lang="en-US" altLang="zh-CN" sz="2000" dirty="0" smtClean="0"/>
              <a:t>2013]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have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the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final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estimate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90%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uncertainty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range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+0.08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to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+1.27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W/m2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with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central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estimate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+0.71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W/m2 (BC DRF)</a:t>
            </a:r>
            <a:r>
              <a:rPr kumimoji="1" lang="en-US" altLang="zh-CN" sz="2000" dirty="0" smtClean="0"/>
              <a:t>. Uncertainty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comes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from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>
                <a:solidFill>
                  <a:srgbClr val="FF0000"/>
                </a:solidFill>
              </a:rPr>
              <a:t>u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ncertainties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in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AAOD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and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50%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uncertainty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in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sz="2000" dirty="0" smtClean="0">
                <a:solidFill>
                  <a:srgbClr val="FF0000"/>
                </a:solidFill>
              </a:rPr>
              <a:t>AFE.</a:t>
            </a:r>
          </a:p>
          <a:p>
            <a:pPr marL="0" indent="0">
              <a:buNone/>
            </a:pPr>
            <a:endParaRPr kumimoji="1" lang="en-US" altLang="zh-CN" sz="2000" dirty="0" smtClean="0"/>
          </a:p>
          <a:p>
            <a:r>
              <a:rPr kumimoji="1" lang="en-US" altLang="zh-CN" sz="2000" dirty="0" smtClean="0"/>
              <a:t>Bottom-up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method</a:t>
            </a:r>
            <a:endParaRPr kumimoji="1" lang="en-US" altLang="zh-CN" sz="2000" dirty="0"/>
          </a:p>
          <a:p>
            <a:pPr marL="457200" indent="-457200">
              <a:buFont typeface="+mj-lt"/>
              <a:buAutoNum type="arabicPeriod"/>
            </a:pPr>
            <a:r>
              <a:rPr kumimoji="1" lang="en-US" altLang="zh-CN" sz="2000" dirty="0" smtClean="0"/>
              <a:t>Emission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en-US" altLang="zh-CN" sz="2000" dirty="0" smtClean="0"/>
              <a:t>Lifetime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en-US" altLang="zh-CN" sz="2000" dirty="0" smtClean="0"/>
              <a:t>AAOD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en-US" altLang="zh-CN" sz="2000" dirty="0" smtClean="0"/>
              <a:t>AFE</a:t>
            </a:r>
          </a:p>
          <a:p>
            <a:pPr marL="0" indent="0">
              <a:buNone/>
            </a:pPr>
            <a:endParaRPr kumimoji="1" lang="en-US" altLang="zh-CN" sz="2000" dirty="0" smtClean="0"/>
          </a:p>
          <a:p>
            <a:r>
              <a:rPr kumimoji="1" lang="en-US" altLang="zh-CN" sz="2000" dirty="0" smtClean="0"/>
              <a:t>Top-down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method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en-US" altLang="zh-CN" sz="2000" dirty="0" smtClean="0"/>
              <a:t>Observation</a:t>
            </a:r>
          </a:p>
          <a:p>
            <a:pPr marL="0" indent="0">
              <a:buNone/>
            </a:pPr>
            <a:endParaRPr kumimoji="1" lang="en-US" altLang="zh-CN" sz="2000" dirty="0" smtClean="0"/>
          </a:p>
        </p:txBody>
      </p:sp>
      <p:sp>
        <p:nvSpPr>
          <p:cNvPr id="4" name="文本框 3"/>
          <p:cNvSpPr txBox="1"/>
          <p:nvPr/>
        </p:nvSpPr>
        <p:spPr>
          <a:xfrm>
            <a:off x="457200" y="806624"/>
            <a:ext cx="17052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</a:rPr>
              <a:t>Summary:</a:t>
            </a:r>
            <a:endParaRPr kumimoji="1" lang="zh-CN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80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356764"/>
            <a:ext cx="8229600" cy="1143000"/>
          </a:xfrm>
        </p:spPr>
        <p:txBody>
          <a:bodyPr/>
          <a:lstStyle/>
          <a:p>
            <a:r>
              <a:rPr kumimoji="1" lang="en-US" altLang="zh-CN" dirty="0" smtClean="0"/>
              <a:t>Thanks for your listening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909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432</Words>
  <Application>Microsoft Office PowerPoint</Application>
  <PresentationFormat>全屏显示(4:3)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3" baseType="lpstr">
      <vt:lpstr>宋体</vt:lpstr>
      <vt:lpstr>Arial</vt:lpstr>
      <vt:lpstr>Calibri</vt:lpstr>
      <vt:lpstr>Office 主题</vt:lpstr>
      <vt:lpstr>Question 2:    How to understand/assess the uncertainties in the direct radiative forcing of aerosols?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 for your listening</vt:lpstr>
    </vt:vector>
  </TitlesOfParts>
  <Company>PKU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2:  How to understand/assess the uncertainties in the direct radiative forcing of aerosols? </dc:title>
  <dc:creator>mehliyar Sa</dc:creator>
  <cp:lastModifiedBy>Thinking</cp:lastModifiedBy>
  <cp:revision>32</cp:revision>
  <cp:lastPrinted>2014-05-12T00:19:40Z</cp:lastPrinted>
  <dcterms:created xsi:type="dcterms:W3CDTF">2014-05-10T19:09:02Z</dcterms:created>
  <dcterms:modified xsi:type="dcterms:W3CDTF">2014-05-12T00:20:12Z</dcterms:modified>
</cp:coreProperties>
</file>