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5" r:id="rId2"/>
    <p:sldId id="266" r:id="rId3"/>
    <p:sldId id="267" r:id="rId4"/>
    <p:sldId id="268" r:id="rId5"/>
    <p:sldId id="269" r:id="rId6"/>
    <p:sldId id="271" r:id="rId7"/>
    <p:sldId id="277" r:id="rId8"/>
    <p:sldId id="279" r:id="rId9"/>
    <p:sldId id="283" r:id="rId10"/>
    <p:sldId id="282" r:id="rId11"/>
    <p:sldId id="284" r:id="rId12"/>
    <p:sldId id="273" r:id="rId13"/>
    <p:sldId id="274" r:id="rId14"/>
    <p:sldId id="276" r:id="rId15"/>
    <p:sldId id="263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BFC0F-F730-4995-A6DE-E668D63AAA34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CD94E-DAC6-41BA-A2A2-AEB0EF450C0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7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37F7B-C115-49FE-A117-EC1E774DC9D2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FDA7-CD48-4A6C-8238-BA9A230E2AA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94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37F7B-C115-49FE-A117-EC1E774DC9D2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FDA7-CD48-4A6C-8238-BA9A230E2AA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8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37F7B-C115-49FE-A117-EC1E774DC9D2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FDA7-CD48-4A6C-8238-BA9A230E2AA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52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37F7B-C115-49FE-A117-EC1E774DC9D2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FDA7-CD48-4A6C-8238-BA9A230E2AA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1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37F7B-C115-49FE-A117-EC1E774DC9D2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FDA7-CD48-4A6C-8238-BA9A230E2AA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05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37F7B-C115-49FE-A117-EC1E774DC9D2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FDA7-CD48-4A6C-8238-BA9A230E2AA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9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37F7B-C115-49FE-A117-EC1E774DC9D2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FDA7-CD48-4A6C-8238-BA9A230E2AA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5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37F7B-C115-49FE-A117-EC1E774DC9D2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FDA7-CD48-4A6C-8238-BA9A230E2AA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9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37F7B-C115-49FE-A117-EC1E774DC9D2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FDA7-CD48-4A6C-8238-BA9A230E2AA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89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37F7B-C115-49FE-A117-EC1E774DC9D2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FDA7-CD48-4A6C-8238-BA9A230E2AA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0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37F7B-C115-49FE-A117-EC1E774DC9D2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FDA7-CD48-4A6C-8238-BA9A230E2AA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30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37F7B-C115-49FE-A117-EC1E774DC9D2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CFDA7-CD48-4A6C-8238-BA9A230E2AA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4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18488"/>
            <a:ext cx="88296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-7448" y="4463534"/>
            <a:ext cx="9317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DIVGRASS: functional diversity of </a:t>
            </a:r>
            <a:r>
              <a:rPr lang="en-US" sz="2800" dirty="0" err="1" smtClean="0"/>
              <a:t>french</a:t>
            </a:r>
            <a:r>
              <a:rPr lang="en-US" sz="2800" dirty="0" smtClean="0"/>
              <a:t> permanent grasslands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517232"/>
            <a:ext cx="22764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5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4736668" y="1087199"/>
            <a:ext cx="4251006" cy="4129278"/>
            <a:chOff x="5292080" y="1988646"/>
            <a:chExt cx="3399790" cy="3491998"/>
          </a:xfrm>
        </p:grpSpPr>
        <p:pic>
          <p:nvPicPr>
            <p:cNvPr id="3" name="Image 2" descr="E:\DRAFTS\PAPIER SYNTH ENV\FIGURE3_PAPIER2_V3.tif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672"/>
            <a:stretch/>
          </p:blipFill>
          <p:spPr bwMode="auto">
            <a:xfrm>
              <a:off x="5292080" y="2166897"/>
              <a:ext cx="3399790" cy="33137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Image 3" descr="E:\DRAFTS\PAPIER SYNTH ENV\FIGURE3_PAPIER2_V3.tif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887"/>
            <a:stretch/>
          </p:blipFill>
          <p:spPr bwMode="auto">
            <a:xfrm>
              <a:off x="5292080" y="1988646"/>
              <a:ext cx="3399790" cy="20097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Groupe 7"/>
          <p:cNvGrpSpPr/>
          <p:nvPr/>
        </p:nvGrpSpPr>
        <p:grpSpPr>
          <a:xfrm>
            <a:off x="390469" y="1078088"/>
            <a:ext cx="4251005" cy="4138389"/>
            <a:chOff x="1297752" y="203646"/>
            <a:chExt cx="3399790" cy="3499703"/>
          </a:xfrm>
        </p:grpSpPr>
        <p:pic>
          <p:nvPicPr>
            <p:cNvPr id="6" name="Image 5" descr="E:\DRAFTS\PAPIER SYNTH ENV\FIGURE3_PAPIER2_V3.tif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328"/>
            <a:stretch/>
          </p:blipFill>
          <p:spPr bwMode="auto">
            <a:xfrm>
              <a:off x="1297752" y="203646"/>
              <a:ext cx="3399790" cy="31422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 6" descr="E:\DRAFTS\PAPIER SYNTH ENV\FIGURE3_PAPIER2_V3.tif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505"/>
            <a:stretch/>
          </p:blipFill>
          <p:spPr bwMode="auto">
            <a:xfrm>
              <a:off x="1297752" y="3348612"/>
              <a:ext cx="3399790" cy="3547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ZoneTexte 10"/>
          <p:cNvSpPr txBox="1"/>
          <p:nvPr/>
        </p:nvSpPr>
        <p:spPr>
          <a:xfrm>
            <a:off x="2123728" y="179929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Residuals ~ Fertilization</a:t>
            </a:r>
            <a:endParaRPr lang="en-US" sz="32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44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AutoShape 48"/>
          <p:cNvCxnSpPr>
            <a:cxnSpLocks noChangeShapeType="1"/>
            <a:stCxn id="3" idx="2"/>
            <a:endCxn id="4" idx="0"/>
          </p:cNvCxnSpPr>
          <p:nvPr/>
        </p:nvCxnSpPr>
        <p:spPr bwMode="auto">
          <a:xfrm rot="16200000" flipH="1">
            <a:off x="4023364" y="4317919"/>
            <a:ext cx="1058974" cy="285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66C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50"/>
          <p:cNvSpPr>
            <a:spLocks noChangeArrowheads="1"/>
          </p:cNvSpPr>
          <p:nvPr/>
        </p:nvSpPr>
        <p:spPr bwMode="auto">
          <a:xfrm>
            <a:off x="4288592" y="3418348"/>
            <a:ext cx="525659" cy="371513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3600" tIns="46800" rIns="93600" bIns="46800" anchor="ctr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SLA</a:t>
            </a:r>
            <a:endParaRPr lang="fr-FR" baseline="-25000" noProof="1">
              <a:solidFill>
                <a:schemeClr val="tx1"/>
              </a:solidFill>
            </a:endParaRPr>
          </a:p>
        </p:txBody>
      </p:sp>
      <p:sp>
        <p:nvSpPr>
          <p:cNvPr id="4" name="Rectangle 51"/>
          <p:cNvSpPr>
            <a:spLocks noChangeArrowheads="1"/>
          </p:cNvSpPr>
          <p:nvPr/>
        </p:nvSpPr>
        <p:spPr bwMode="auto">
          <a:xfrm>
            <a:off x="4199021" y="4848835"/>
            <a:ext cx="710518" cy="371513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3600" tIns="46800" rIns="93600" bIns="46800" anchor="ctr">
            <a:spAutoFit/>
          </a:bodyPr>
          <a:lstStyle/>
          <a:p>
            <a:r>
              <a:rPr lang="fr-FR" dirty="0" err="1" smtClean="0">
                <a:solidFill>
                  <a:schemeClr val="tx1"/>
                </a:solidFill>
              </a:rPr>
              <a:t>fPAR</a:t>
            </a:r>
            <a:endParaRPr lang="fr-FR" baseline="-25000" noProof="1">
              <a:solidFill>
                <a:schemeClr val="tx1"/>
              </a:solidFill>
            </a:endParaRPr>
          </a:p>
        </p:txBody>
      </p:sp>
      <p:sp>
        <p:nvSpPr>
          <p:cNvPr id="5" name="Text Box 57"/>
          <p:cNvSpPr txBox="1">
            <a:spLocks noChangeArrowheads="1"/>
          </p:cNvSpPr>
          <p:nvPr/>
        </p:nvSpPr>
        <p:spPr bwMode="auto">
          <a:xfrm>
            <a:off x="5684364" y="4755413"/>
            <a:ext cx="487187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3600" tIns="46800" rIns="93600" bIns="46800">
            <a:spAutoFit/>
          </a:bodyPr>
          <a:lstStyle/>
          <a:p>
            <a:r>
              <a:rPr lang="fr-FR" sz="1200" dirty="0" smtClean="0"/>
              <a:t>0.24</a:t>
            </a:r>
            <a:endParaRPr lang="fr-FR" sz="1200" noProof="1"/>
          </a:p>
        </p:txBody>
      </p:sp>
      <p:cxnSp>
        <p:nvCxnSpPr>
          <p:cNvPr id="6" name="AutoShape 60"/>
          <p:cNvCxnSpPr>
            <a:cxnSpLocks noChangeShapeType="1"/>
            <a:stCxn id="11" idx="2"/>
            <a:endCxn id="4" idx="3"/>
          </p:cNvCxnSpPr>
          <p:nvPr/>
        </p:nvCxnSpPr>
        <p:spPr bwMode="auto">
          <a:xfrm rot="5400000">
            <a:off x="4705987" y="2804389"/>
            <a:ext cx="2433756" cy="2026651"/>
          </a:xfrm>
          <a:prstGeom prst="bentConnector2">
            <a:avLst/>
          </a:prstGeom>
          <a:noFill/>
          <a:ln w="38100">
            <a:solidFill>
              <a:srgbClr val="0066C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53"/>
          <p:cNvSpPr>
            <a:spLocks noChangeArrowheads="1"/>
          </p:cNvSpPr>
          <p:nvPr/>
        </p:nvSpPr>
        <p:spPr bwMode="auto">
          <a:xfrm>
            <a:off x="1584217" y="2229324"/>
            <a:ext cx="881525" cy="3715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3600" tIns="46800" rIns="93600" bIns="46800" anchor="ctr">
            <a:spAutoFit/>
          </a:bodyPr>
          <a:lstStyle/>
          <a:p>
            <a:r>
              <a:rPr lang="fr-FR" noProof="1" smtClean="0">
                <a:solidFill>
                  <a:schemeClr val="tx1"/>
                </a:solidFill>
              </a:rPr>
              <a:t>GSLtw</a:t>
            </a:r>
            <a:endParaRPr lang="fr-FR" baseline="-25000" noProof="1">
              <a:solidFill>
                <a:schemeClr val="tx1"/>
              </a:solidFill>
            </a:endParaRPr>
          </a:p>
        </p:txBody>
      </p:sp>
      <p:cxnSp>
        <p:nvCxnSpPr>
          <p:cNvPr id="8" name="AutoShape 47"/>
          <p:cNvCxnSpPr>
            <a:cxnSpLocks noChangeShapeType="1"/>
            <a:stCxn id="7" idx="2"/>
            <a:endCxn id="4" idx="1"/>
          </p:cNvCxnSpPr>
          <p:nvPr/>
        </p:nvCxnSpPr>
        <p:spPr bwMode="auto">
          <a:xfrm rot="16200000" flipH="1">
            <a:off x="1895123" y="2730693"/>
            <a:ext cx="2433755" cy="2174041"/>
          </a:xfrm>
          <a:prstGeom prst="bentConnector2">
            <a:avLst/>
          </a:prstGeom>
          <a:noFill/>
          <a:ln w="57150">
            <a:solidFill>
              <a:srgbClr val="0066C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 Box 56"/>
          <p:cNvSpPr txBox="1">
            <a:spLocks noChangeArrowheads="1"/>
          </p:cNvSpPr>
          <p:nvPr/>
        </p:nvSpPr>
        <p:spPr bwMode="auto">
          <a:xfrm>
            <a:off x="2751734" y="4739436"/>
            <a:ext cx="487187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3600" tIns="46800" rIns="93600" bIns="46800">
            <a:spAutoFit/>
          </a:bodyPr>
          <a:lstStyle/>
          <a:p>
            <a:r>
              <a:rPr lang="fr-FR" sz="1200" dirty="0" smtClean="0"/>
              <a:t>0.41</a:t>
            </a:r>
            <a:endParaRPr lang="fr-FR" sz="1200" noProof="1"/>
          </a:p>
        </p:txBody>
      </p:sp>
      <p:cxnSp>
        <p:nvCxnSpPr>
          <p:cNvPr id="10" name="AutoShape 48"/>
          <p:cNvCxnSpPr>
            <a:cxnSpLocks noChangeShapeType="1"/>
            <a:stCxn id="7" idx="3"/>
            <a:endCxn id="3" idx="0"/>
          </p:cNvCxnSpPr>
          <p:nvPr/>
        </p:nvCxnSpPr>
        <p:spPr bwMode="auto">
          <a:xfrm>
            <a:off x="2465742" y="2415081"/>
            <a:ext cx="2085680" cy="1003267"/>
          </a:xfrm>
          <a:prstGeom prst="bentConnector2">
            <a:avLst/>
          </a:prstGeom>
          <a:noFill/>
          <a:ln w="57150">
            <a:solidFill>
              <a:srgbClr val="0066CC"/>
            </a:solidFill>
            <a:prstDash val="solid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53"/>
          <p:cNvSpPr>
            <a:spLocks noChangeArrowheads="1"/>
          </p:cNvSpPr>
          <p:nvPr/>
        </p:nvSpPr>
        <p:spPr bwMode="auto">
          <a:xfrm>
            <a:off x="6251771" y="2229323"/>
            <a:ext cx="1368838" cy="3715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3600" tIns="46800" rIns="93600" bIns="46800" anchor="ctr">
            <a:spAutoFit/>
          </a:bodyPr>
          <a:lstStyle/>
          <a:p>
            <a:r>
              <a:rPr lang="fr-FR" noProof="1" smtClean="0">
                <a:solidFill>
                  <a:schemeClr val="tx1"/>
                </a:solidFill>
              </a:rPr>
              <a:t>Fertilisation</a:t>
            </a:r>
            <a:endParaRPr lang="fr-FR" baseline="-25000" noProof="1">
              <a:solidFill>
                <a:schemeClr val="tx1"/>
              </a:solidFill>
            </a:endParaRPr>
          </a:p>
        </p:txBody>
      </p:sp>
      <p:cxnSp>
        <p:nvCxnSpPr>
          <p:cNvPr id="12" name="AutoShape 48"/>
          <p:cNvCxnSpPr>
            <a:cxnSpLocks noChangeShapeType="1"/>
            <a:stCxn id="11" idx="1"/>
            <a:endCxn id="3" idx="0"/>
          </p:cNvCxnSpPr>
          <p:nvPr/>
        </p:nvCxnSpPr>
        <p:spPr bwMode="auto">
          <a:xfrm rot="10800000" flipV="1">
            <a:off x="4551423" y="2415080"/>
            <a:ext cx="1700349" cy="1003268"/>
          </a:xfrm>
          <a:prstGeom prst="bentConnector2">
            <a:avLst/>
          </a:prstGeom>
          <a:noFill/>
          <a:ln w="38100">
            <a:solidFill>
              <a:srgbClr val="0066CC"/>
            </a:solidFill>
            <a:prstDash val="solid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56"/>
          <p:cNvSpPr txBox="1">
            <a:spLocks noChangeArrowheads="1"/>
          </p:cNvSpPr>
          <p:nvPr/>
        </p:nvSpPr>
        <p:spPr bwMode="auto">
          <a:xfrm>
            <a:off x="4561133" y="4308440"/>
            <a:ext cx="487187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3600" tIns="46800" rIns="93600" bIns="46800">
            <a:spAutoFit/>
          </a:bodyPr>
          <a:lstStyle/>
          <a:p>
            <a:r>
              <a:rPr lang="fr-FR" sz="1200" dirty="0" smtClean="0"/>
              <a:t>0.14</a:t>
            </a:r>
            <a:endParaRPr lang="fr-FR" sz="1200" noProof="1"/>
          </a:p>
        </p:txBody>
      </p:sp>
      <p:sp>
        <p:nvSpPr>
          <p:cNvPr id="14" name="Text Box 56"/>
          <p:cNvSpPr txBox="1">
            <a:spLocks noChangeArrowheads="1"/>
          </p:cNvSpPr>
          <p:nvPr/>
        </p:nvSpPr>
        <p:spPr bwMode="auto">
          <a:xfrm>
            <a:off x="3238921" y="2135901"/>
            <a:ext cx="487187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3600" tIns="46800" rIns="93600" bIns="46800">
            <a:spAutoFit/>
          </a:bodyPr>
          <a:lstStyle/>
          <a:p>
            <a:r>
              <a:rPr lang="fr-FR" sz="1200" dirty="0" smtClean="0"/>
              <a:t>0.43</a:t>
            </a:r>
            <a:endParaRPr lang="fr-FR" sz="1200" noProof="1"/>
          </a:p>
        </p:txBody>
      </p:sp>
      <p:sp>
        <p:nvSpPr>
          <p:cNvPr id="15" name="Text Box 56"/>
          <p:cNvSpPr txBox="1">
            <a:spLocks noChangeArrowheads="1"/>
          </p:cNvSpPr>
          <p:nvPr/>
        </p:nvSpPr>
        <p:spPr bwMode="auto">
          <a:xfrm>
            <a:off x="5220072" y="2132856"/>
            <a:ext cx="487187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3600" tIns="46800" rIns="93600" bIns="46800">
            <a:spAutoFit/>
          </a:bodyPr>
          <a:lstStyle/>
          <a:p>
            <a:r>
              <a:rPr lang="fr-FR" sz="1200" dirty="0" smtClean="0"/>
              <a:t>0.36</a:t>
            </a:r>
            <a:endParaRPr lang="fr-FR" sz="1200" noProof="1"/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276225" y="274638"/>
            <a:ext cx="8658225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err="1" smtClean="0">
                <a:solidFill>
                  <a:schemeClr val="accent2"/>
                </a:solidFill>
              </a:rPr>
              <a:t>Correlations</a:t>
            </a:r>
            <a:r>
              <a:rPr lang="fr-FR" sz="3600" dirty="0" smtClean="0">
                <a:solidFill>
                  <a:schemeClr val="accent2"/>
                </a:solidFill>
              </a:rPr>
              <a:t> </a:t>
            </a:r>
            <a:r>
              <a:rPr lang="fr-FR" sz="3600" dirty="0" err="1" smtClean="0">
                <a:solidFill>
                  <a:schemeClr val="accent2"/>
                </a:solidFill>
              </a:rPr>
              <a:t>between</a:t>
            </a:r>
            <a:r>
              <a:rPr lang="fr-FR" sz="3600" dirty="0" smtClean="0">
                <a:solidFill>
                  <a:schemeClr val="accent2"/>
                </a:solidFill>
              </a:rPr>
              <a:t> drivers and traits</a:t>
            </a:r>
            <a:endParaRPr lang="fr-FR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20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Maps of estimated traits </a:t>
            </a:r>
            <a:br>
              <a:rPr lang="en-US" dirty="0" smtClean="0"/>
            </a:br>
            <a:r>
              <a:rPr lang="en-US" dirty="0" smtClean="0"/>
              <a:t>(SLA and </a:t>
            </a:r>
            <a:r>
              <a:rPr lang="en-US" dirty="0" err="1" smtClean="0"/>
              <a:t>Vcmax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6" b="8266"/>
          <a:stretch/>
        </p:blipFill>
        <p:spPr>
          <a:xfrm>
            <a:off x="107504" y="2340695"/>
            <a:ext cx="4410579" cy="298058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1" b="9525"/>
          <a:stretch/>
        </p:blipFill>
        <p:spPr>
          <a:xfrm>
            <a:off x="4518083" y="2348880"/>
            <a:ext cx="4625917" cy="306142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953777" y="5421918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SLA 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6588224" y="5447099"/>
            <a:ext cx="794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Vcmax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633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6" b="8266"/>
          <a:stretch/>
        </p:blipFill>
        <p:spPr>
          <a:xfrm>
            <a:off x="3657735" y="836712"/>
            <a:ext cx="2770434" cy="187220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6" b="8493"/>
          <a:stretch/>
        </p:blipFill>
        <p:spPr>
          <a:xfrm>
            <a:off x="2940296" y="4879631"/>
            <a:ext cx="2575473" cy="175051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0" b="8152"/>
          <a:stretch/>
        </p:blipFill>
        <p:spPr>
          <a:xfrm>
            <a:off x="5479338" y="2825544"/>
            <a:ext cx="2931536" cy="198107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3" b="8719"/>
          <a:stretch/>
        </p:blipFill>
        <p:spPr>
          <a:xfrm>
            <a:off x="158997" y="2851288"/>
            <a:ext cx="2880320" cy="192959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1" b="9525"/>
          <a:stretch/>
        </p:blipFill>
        <p:spPr>
          <a:xfrm>
            <a:off x="6446440" y="851783"/>
            <a:ext cx="2697560" cy="178523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564031" y="513229"/>
            <a:ext cx="997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CWM SLA</a:t>
            </a:r>
            <a:endParaRPr lang="fr-FR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7402863" y="491532"/>
            <a:ext cx="1238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CWM </a:t>
            </a:r>
            <a:r>
              <a:rPr lang="fr-FR" sz="1600" dirty="0" err="1" smtClean="0"/>
              <a:t>Vcmax</a:t>
            </a:r>
            <a:endParaRPr lang="fr-FR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3141637" y="6524026"/>
            <a:ext cx="2369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Annual</a:t>
            </a:r>
            <a:r>
              <a:rPr lang="fr-FR" sz="1600" dirty="0" smtClean="0"/>
              <a:t> NPP </a:t>
            </a:r>
            <a:r>
              <a:rPr lang="fr-FR" sz="1600" dirty="0" err="1" smtClean="0"/>
              <a:t>difference</a:t>
            </a:r>
            <a:r>
              <a:rPr lang="fr-FR" sz="1600" dirty="0" smtClean="0"/>
              <a:t> (%)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393315" y="4611601"/>
            <a:ext cx="3285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 smtClean="0"/>
              <a:t>Annual</a:t>
            </a:r>
            <a:r>
              <a:rPr lang="fr-FR" sz="1600" dirty="0" smtClean="0"/>
              <a:t> NPP (</a:t>
            </a:r>
            <a:r>
              <a:rPr lang="fr-FR" sz="1600" dirty="0" err="1" smtClean="0"/>
              <a:t>gC</a:t>
            </a:r>
            <a:r>
              <a:rPr lang="fr-FR" sz="1600" dirty="0" smtClean="0"/>
              <a:t>/m2)  </a:t>
            </a:r>
            <a:r>
              <a:rPr lang="fr-FR" sz="1600" dirty="0" err="1" smtClean="0"/>
              <a:t>with</a:t>
            </a:r>
            <a:r>
              <a:rPr lang="fr-FR" sz="1600" dirty="0" smtClean="0"/>
              <a:t> trait </a:t>
            </a:r>
            <a:r>
              <a:rPr lang="fr-FR" sz="1600" dirty="0" err="1" smtClean="0"/>
              <a:t>maps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79511" y="4611601"/>
            <a:ext cx="38040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Annual</a:t>
            </a:r>
            <a:r>
              <a:rPr lang="fr-FR" sz="1600" dirty="0" smtClean="0"/>
              <a:t> NPP </a:t>
            </a:r>
            <a:r>
              <a:rPr lang="fr-FR" sz="1600" dirty="0" err="1" smtClean="0"/>
              <a:t>gC</a:t>
            </a:r>
            <a:r>
              <a:rPr lang="fr-FR" sz="1600" dirty="0" smtClean="0"/>
              <a:t>/m2) </a:t>
            </a:r>
            <a:r>
              <a:rPr lang="fr-FR" sz="1600" dirty="0" err="1" smtClean="0"/>
              <a:t>with</a:t>
            </a:r>
            <a:r>
              <a:rPr lang="fr-FR" sz="1600" dirty="0" smtClean="0"/>
              <a:t> </a:t>
            </a:r>
            <a:r>
              <a:rPr lang="fr-FR" sz="1600" dirty="0" err="1" smtClean="0"/>
              <a:t>mean</a:t>
            </a:r>
            <a:r>
              <a:rPr lang="fr-FR" sz="1600" dirty="0" smtClean="0"/>
              <a:t> SLA/VCMAX</a:t>
            </a:r>
            <a:endParaRPr lang="fr-FR" sz="1600" dirty="0"/>
          </a:p>
        </p:txBody>
      </p:sp>
      <p:cxnSp>
        <p:nvCxnSpPr>
          <p:cNvPr id="14" name="Connecteur en angle 13"/>
          <p:cNvCxnSpPr>
            <a:stCxn id="2" idx="2"/>
            <a:endCxn id="4" idx="0"/>
          </p:cNvCxnSpPr>
          <p:nvPr/>
        </p:nvCxnSpPr>
        <p:spPr>
          <a:xfrm rot="16200000" flipH="1">
            <a:off x="5935717" y="1816155"/>
            <a:ext cx="116624" cy="190215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en angle 15"/>
          <p:cNvCxnSpPr>
            <a:stCxn id="7" idx="2"/>
            <a:endCxn id="4" idx="0"/>
          </p:cNvCxnSpPr>
          <p:nvPr/>
        </p:nvCxnSpPr>
        <p:spPr>
          <a:xfrm rot="5400000">
            <a:off x="7275902" y="2306225"/>
            <a:ext cx="188523" cy="85011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en angle 17"/>
          <p:cNvCxnSpPr/>
          <p:nvPr/>
        </p:nvCxnSpPr>
        <p:spPr>
          <a:xfrm>
            <a:off x="2771800" y="3680771"/>
            <a:ext cx="1456233" cy="116259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en angle 19"/>
          <p:cNvCxnSpPr>
            <a:endCxn id="3" idx="0"/>
          </p:cNvCxnSpPr>
          <p:nvPr/>
        </p:nvCxnSpPr>
        <p:spPr>
          <a:xfrm rot="10800000" flipV="1">
            <a:off x="4228034" y="3693243"/>
            <a:ext cx="1603135" cy="118638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re 1"/>
          <p:cNvSpPr>
            <a:spLocks noGrp="1"/>
          </p:cNvSpPr>
          <p:nvPr>
            <p:ph type="title"/>
          </p:nvPr>
        </p:nvSpPr>
        <p:spPr>
          <a:xfrm>
            <a:off x="411679" y="-45281"/>
            <a:ext cx="8229600" cy="706090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Impact of spatial </a:t>
            </a:r>
            <a:r>
              <a:rPr lang="fr-FR" sz="3200" b="1" dirty="0" err="1" smtClean="0"/>
              <a:t>mean</a:t>
            </a:r>
            <a:r>
              <a:rPr lang="fr-FR" sz="3200" b="1" dirty="0" smtClean="0"/>
              <a:t> trait variation</a:t>
            </a:r>
            <a:endParaRPr lang="fr-FR" sz="32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35539" y="6460871"/>
            <a:ext cx="30995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Viovy</a:t>
            </a:r>
            <a:r>
              <a:rPr lang="fr-FR" sz="1600" dirty="0" smtClean="0"/>
              <a:t> N, </a:t>
            </a:r>
            <a:r>
              <a:rPr lang="fr-FR" sz="1600" dirty="0" err="1" smtClean="0"/>
              <a:t>Borgy</a:t>
            </a:r>
            <a:r>
              <a:rPr lang="fr-FR" sz="1600" dirty="0" smtClean="0"/>
              <a:t> B, Violle C. Choler P.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962904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 118"/>
          <p:cNvPicPr/>
          <p:nvPr/>
        </p:nvPicPr>
        <p:blipFill>
          <a:blip r:embed="rId2"/>
          <a:stretch>
            <a:fillRect/>
          </a:stretch>
        </p:blipFill>
        <p:spPr>
          <a:xfrm>
            <a:off x="522481" y="3723401"/>
            <a:ext cx="3330495" cy="2677674"/>
          </a:xfrm>
          <a:prstGeom prst="rect">
            <a:avLst/>
          </a:prstGeom>
        </p:spPr>
      </p:pic>
      <p:pic>
        <p:nvPicPr>
          <p:cNvPr id="120" name="Image 119"/>
          <p:cNvPicPr/>
          <p:nvPr/>
        </p:nvPicPr>
        <p:blipFill>
          <a:blip r:embed="rId3"/>
          <a:stretch>
            <a:fillRect/>
          </a:stretch>
        </p:blipFill>
        <p:spPr>
          <a:xfrm>
            <a:off x="5224819" y="3830275"/>
            <a:ext cx="3311556" cy="2502951"/>
          </a:xfrm>
          <a:prstGeom prst="rect">
            <a:avLst/>
          </a:prstGeom>
        </p:spPr>
      </p:pic>
      <p:pic>
        <p:nvPicPr>
          <p:cNvPr id="121" name="Image 120"/>
          <p:cNvPicPr/>
          <p:nvPr/>
        </p:nvPicPr>
        <p:blipFill>
          <a:blip r:embed="rId4"/>
          <a:stretch>
            <a:fillRect/>
          </a:stretch>
        </p:blipFill>
        <p:spPr>
          <a:xfrm>
            <a:off x="2547099" y="764210"/>
            <a:ext cx="3537069" cy="2697596"/>
          </a:xfrm>
          <a:prstGeom prst="rect">
            <a:avLst/>
          </a:prstGeom>
        </p:spPr>
      </p:pic>
      <p:sp>
        <p:nvSpPr>
          <p:cNvPr id="122" name="CustomShape 1"/>
          <p:cNvSpPr/>
          <p:nvPr/>
        </p:nvSpPr>
        <p:spPr>
          <a:xfrm>
            <a:off x="3916328" y="3408899"/>
            <a:ext cx="1308164" cy="313849"/>
          </a:xfrm>
          <a:prstGeom prst="rect">
            <a:avLst/>
          </a:prstGeom>
        </p:spPr>
        <p:txBody>
          <a:bodyPr wrap="none" lIns="81639" tIns="40820" rIns="81639" bIns="40820"/>
          <a:lstStyle/>
          <a:p>
            <a:r>
              <a:rPr lang="fr-FR"/>
              <a:t>Vcmax+SLA</a:t>
            </a:r>
            <a:endParaRPr/>
          </a:p>
        </p:txBody>
      </p:sp>
      <p:sp>
        <p:nvSpPr>
          <p:cNvPr id="123" name="CustomShape 2"/>
          <p:cNvSpPr/>
          <p:nvPr/>
        </p:nvSpPr>
        <p:spPr>
          <a:xfrm>
            <a:off x="1632756" y="6401075"/>
            <a:ext cx="980633" cy="313849"/>
          </a:xfrm>
          <a:prstGeom prst="rect">
            <a:avLst/>
          </a:prstGeom>
        </p:spPr>
        <p:txBody>
          <a:bodyPr wrap="none" lIns="81639" tIns="40820" rIns="81639" bIns="40820"/>
          <a:lstStyle/>
          <a:p>
            <a:r>
              <a:rPr lang="fr-FR" dirty="0"/>
              <a:t>SLA </a:t>
            </a:r>
            <a:r>
              <a:rPr lang="fr-FR" dirty="0" err="1"/>
              <a:t>o</a:t>
            </a:r>
            <a:r>
              <a:rPr lang="fr-FR" dirty="0" err="1" smtClean="0"/>
              <a:t>nly</a:t>
            </a:r>
            <a:endParaRPr dirty="0"/>
          </a:p>
        </p:txBody>
      </p:sp>
      <p:sp>
        <p:nvSpPr>
          <p:cNvPr id="124" name="CustomShape 3"/>
          <p:cNvSpPr/>
          <p:nvPr/>
        </p:nvSpPr>
        <p:spPr>
          <a:xfrm>
            <a:off x="6465713" y="6282851"/>
            <a:ext cx="1232078" cy="313849"/>
          </a:xfrm>
          <a:prstGeom prst="rect">
            <a:avLst/>
          </a:prstGeom>
        </p:spPr>
        <p:txBody>
          <a:bodyPr wrap="none" lIns="81639" tIns="40820" rIns="81639" bIns="40820"/>
          <a:lstStyle/>
          <a:p>
            <a:r>
              <a:rPr lang="fr-FR" dirty="0" err="1"/>
              <a:t>Vcmax</a:t>
            </a:r>
            <a:r>
              <a:rPr lang="fr-FR" dirty="0"/>
              <a:t>  </a:t>
            </a:r>
            <a:r>
              <a:rPr lang="fr-FR" dirty="0" err="1" smtClean="0"/>
              <a:t>only</a:t>
            </a:r>
            <a:endParaRPr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519572" y="0"/>
            <a:ext cx="8229600" cy="1143000"/>
          </a:xfrm>
        </p:spPr>
        <p:txBody>
          <a:bodyPr/>
          <a:lstStyle/>
          <a:p>
            <a:r>
              <a:rPr lang="fr-FR" b="1" dirty="0" smtClean="0"/>
              <a:t>Relative impact of SLA and VCMAX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4653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first attempt to compile all the data available on </a:t>
            </a:r>
            <a:r>
              <a:rPr lang="en-US" dirty="0"/>
              <a:t>F</a:t>
            </a:r>
            <a:r>
              <a:rPr lang="en-US" dirty="0" smtClean="0"/>
              <a:t>rench permanent grassland.</a:t>
            </a:r>
          </a:p>
          <a:p>
            <a:r>
              <a:rPr lang="en-US" dirty="0" smtClean="0"/>
              <a:t>Important results have been found in particular the impact of land use on the traits that appear more important that impact of climate</a:t>
            </a:r>
          </a:p>
          <a:p>
            <a:r>
              <a:rPr lang="en-US" dirty="0" smtClean="0"/>
              <a:t>A first attempt to include spatial variability of traits in ORCHIDEE</a:t>
            </a:r>
          </a:p>
          <a:p>
            <a:r>
              <a:rPr lang="en-US" dirty="0" smtClean="0"/>
              <a:t>Impact on NPP is important and can lead to error of more than 20% is  estimated NPP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433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DIVGRASS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Compile a unique dataset on vegetation distribution on French grassland</a:t>
            </a:r>
          </a:p>
          <a:p>
            <a:r>
              <a:rPr lang="en-US" dirty="0" smtClean="0"/>
              <a:t>Compile a unique dataset on </a:t>
            </a:r>
            <a:r>
              <a:rPr lang="en-US" dirty="0" err="1" smtClean="0"/>
              <a:t>functionnal</a:t>
            </a:r>
            <a:r>
              <a:rPr lang="en-US" dirty="0" smtClean="0"/>
              <a:t> traits</a:t>
            </a:r>
          </a:p>
          <a:p>
            <a:pPr marL="0" indent="0">
              <a:buNone/>
            </a:pPr>
            <a:r>
              <a:rPr lang="en-US" dirty="0"/>
              <a:t>b</a:t>
            </a:r>
            <a:r>
              <a:rPr lang="en-US" dirty="0" smtClean="0"/>
              <a:t>ased on </a:t>
            </a:r>
            <a:r>
              <a:rPr lang="en-US" dirty="0" err="1" smtClean="0"/>
              <a:t>french</a:t>
            </a:r>
            <a:r>
              <a:rPr lang="en-US" dirty="0" smtClean="0"/>
              <a:t> datasets and the TRY database</a:t>
            </a:r>
          </a:p>
          <a:p>
            <a:r>
              <a:rPr lang="en-US" dirty="0" err="1" smtClean="0"/>
              <a:t>Analyse</a:t>
            </a:r>
            <a:r>
              <a:rPr lang="en-US" dirty="0" smtClean="0"/>
              <a:t> the coupling between floristic </a:t>
            </a:r>
            <a:r>
              <a:rPr lang="en-US" dirty="0" err="1" smtClean="0"/>
              <a:t>releves</a:t>
            </a:r>
            <a:r>
              <a:rPr lang="en-US" dirty="0" smtClean="0"/>
              <a:t> and traits</a:t>
            </a:r>
          </a:p>
          <a:p>
            <a:r>
              <a:rPr lang="en-US" dirty="0" smtClean="0"/>
              <a:t>Define new relationships to be include in vegetation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9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Releves</a:t>
            </a:r>
            <a:r>
              <a:rPr lang="en-US" dirty="0" smtClean="0"/>
              <a:t> allows to know the number of species and there occurrence in each </a:t>
            </a:r>
            <a:r>
              <a:rPr lang="en-US" dirty="0" err="1" smtClean="0"/>
              <a:t>gridcell</a:t>
            </a:r>
            <a:endParaRPr lang="en-US" dirty="0" smtClean="0"/>
          </a:p>
          <a:p>
            <a:r>
              <a:rPr lang="en-US" dirty="0" smtClean="0"/>
              <a:t>A community Weighted mean is calculated for each traits weighting species traits values by there relatives occurrences</a:t>
            </a:r>
          </a:p>
          <a:p>
            <a:r>
              <a:rPr lang="en-US" dirty="0" smtClean="0"/>
              <a:t>Relationship between CWM and environment is estimated</a:t>
            </a:r>
          </a:p>
          <a:p>
            <a:r>
              <a:rPr lang="en-US" dirty="0" smtClean="0"/>
              <a:t>Spatial maps of traits are defined and included in ORCHIDEE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12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27" y="1056358"/>
            <a:ext cx="573405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717582" y="1370321"/>
            <a:ext cx="34367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/>
          </a:p>
          <a:p>
            <a:r>
              <a:rPr lang="en-US" sz="2800" dirty="0" smtClean="0"/>
              <a:t>  About 90 000 </a:t>
            </a:r>
            <a:r>
              <a:rPr lang="en-US" sz="2800" dirty="0" err="1" smtClean="0"/>
              <a:t>releves</a:t>
            </a:r>
            <a:endParaRPr lang="en-US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1187624" y="78828"/>
            <a:ext cx="68350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The floristic </a:t>
            </a:r>
            <a:r>
              <a:rPr lang="en-US" sz="4400" dirty="0" err="1" smtClean="0"/>
              <a:t>releves</a:t>
            </a:r>
            <a:r>
              <a:rPr lang="en-US" sz="4400" dirty="0" smtClean="0"/>
              <a:t> database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4000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TRY database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704856" cy="517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699792" y="6256138"/>
            <a:ext cx="3363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observations per traits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95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useful drivers from French AGRESTE statistics</a:t>
            </a:r>
            <a:endParaRPr lang="en-US" dirty="0"/>
          </a:p>
        </p:txBody>
      </p:sp>
      <p:pic>
        <p:nvPicPr>
          <p:cNvPr id="4" name="Espace réservé du contenu 3" descr="E:\DRAFTS\PAPIER SYNTH ENV\Borgy&amp;al_Nature\IMAGE_MAPS_FERT_Grassland_20131223.t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5363644" cy="5069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640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:\DRAFTS\PAPIER SYNTH ENV\FIGURE2_PAPIER2_V3.t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84"/>
          <a:stretch/>
        </p:blipFill>
        <p:spPr bwMode="auto">
          <a:xfrm>
            <a:off x="3789249" y="716344"/>
            <a:ext cx="6610350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8515350" y="619125"/>
            <a:ext cx="2619375" cy="586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562350" y="504825"/>
            <a:ext cx="495300" cy="5734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174259" y="999252"/>
            <a:ext cx="205787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 smtClean="0"/>
              <a:t>Specific</a:t>
            </a:r>
            <a:r>
              <a:rPr lang="fr-FR" sz="1600" dirty="0" smtClean="0"/>
              <a:t> </a:t>
            </a:r>
            <a:r>
              <a:rPr lang="fr-FR" sz="1600" dirty="0" err="1" smtClean="0"/>
              <a:t>leaf</a:t>
            </a:r>
            <a:r>
              <a:rPr lang="fr-FR" sz="1600" dirty="0" smtClean="0"/>
              <a:t> area (SLA)</a:t>
            </a:r>
          </a:p>
          <a:p>
            <a:pPr algn="ctr"/>
            <a:r>
              <a:rPr lang="fr-FR" sz="1600" i="1" dirty="0" smtClean="0"/>
              <a:t>(m².kg-1)</a:t>
            </a:r>
            <a:endParaRPr lang="fr-FR" sz="16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1790356" y="3569633"/>
            <a:ext cx="82567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 smtClean="0"/>
              <a:t>Leaf</a:t>
            </a:r>
            <a:r>
              <a:rPr lang="fr-FR" sz="1600" dirty="0" smtClean="0"/>
              <a:t> N</a:t>
            </a:r>
          </a:p>
          <a:p>
            <a:pPr algn="ctr"/>
            <a:r>
              <a:rPr lang="fr-FR" sz="1600" i="1" dirty="0" smtClean="0"/>
              <a:t>(g.kg-1)</a:t>
            </a:r>
            <a:endParaRPr lang="fr-FR" sz="160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1790354" y="5017433"/>
            <a:ext cx="82567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 smtClean="0"/>
              <a:t>Leaf</a:t>
            </a:r>
            <a:r>
              <a:rPr lang="fr-FR" sz="1600" dirty="0" smtClean="0"/>
              <a:t> P</a:t>
            </a:r>
          </a:p>
          <a:p>
            <a:pPr algn="ctr"/>
            <a:r>
              <a:rPr lang="fr-FR" sz="1600" i="1" dirty="0" smtClean="0"/>
              <a:t>(g.kg-1)</a:t>
            </a:r>
            <a:endParaRPr lang="fr-FR" sz="1600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836376" y="2247027"/>
            <a:ext cx="273363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 smtClean="0"/>
              <a:t>Leaf</a:t>
            </a:r>
            <a:r>
              <a:rPr lang="fr-FR" sz="1600" dirty="0" smtClean="0"/>
              <a:t> Dry Mass Content (LDMC)</a:t>
            </a:r>
          </a:p>
          <a:p>
            <a:pPr algn="ctr"/>
            <a:r>
              <a:rPr lang="fr-FR" sz="1600" i="1" dirty="0" smtClean="0"/>
              <a:t>(g.kg-1)</a:t>
            </a:r>
            <a:endParaRPr lang="fr-FR" sz="1600" i="1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72302" y="47625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Relationship between traits and CWM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33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1259632" y="1844824"/>
            <a:ext cx="1872207" cy="4147177"/>
            <a:chOff x="6876256" y="2492896"/>
            <a:chExt cx="1872207" cy="4147177"/>
          </a:xfrm>
        </p:grpSpPr>
        <p:pic>
          <p:nvPicPr>
            <p:cNvPr id="4" name="Picture 2" descr="E:\INTECOL2013\png\bucket model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2850864"/>
              <a:ext cx="1872207" cy="3789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ZoneTexte 4"/>
            <p:cNvSpPr txBox="1"/>
            <p:nvPr/>
          </p:nvSpPr>
          <p:spPr>
            <a:xfrm>
              <a:off x="7956376" y="2522077"/>
              <a:ext cx="6848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chemeClr val="accent6">
                      <a:lumMod val="75000"/>
                    </a:schemeClr>
                  </a:solidFill>
                </a:rPr>
                <a:t>PET</a:t>
              </a:r>
              <a:endParaRPr lang="fr-FR" sz="2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7066353" y="2492896"/>
              <a:ext cx="7409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Prec</a:t>
              </a:r>
              <a:endParaRPr lang="fr-FR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1403648" y="179929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Bucket Model: Water limitation</a:t>
            </a:r>
            <a:endParaRPr lang="en-US" sz="32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3665671" y="2987660"/>
            <a:ext cx="51845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3665671" y="1322184"/>
            <a:ext cx="1454" cy="16654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rme libre 10"/>
          <p:cNvSpPr/>
          <p:nvPr/>
        </p:nvSpPr>
        <p:spPr>
          <a:xfrm>
            <a:off x="3661454" y="1284079"/>
            <a:ext cx="5057775" cy="1295569"/>
          </a:xfrm>
          <a:custGeom>
            <a:avLst/>
            <a:gdLst>
              <a:gd name="connsiteX0" fmla="*/ 0 w 5057775"/>
              <a:gd name="connsiteY0" fmla="*/ 1295569 h 1295569"/>
              <a:gd name="connsiteX1" fmla="*/ 1343025 w 5057775"/>
              <a:gd name="connsiteY1" fmla="*/ 971719 h 1295569"/>
              <a:gd name="connsiteX2" fmla="*/ 2257425 w 5057775"/>
              <a:gd name="connsiteY2" fmla="*/ 169 h 1295569"/>
              <a:gd name="connsiteX3" fmla="*/ 3228975 w 5057775"/>
              <a:gd name="connsiteY3" fmla="*/ 895519 h 1295569"/>
              <a:gd name="connsiteX4" fmla="*/ 5057775 w 5057775"/>
              <a:gd name="connsiteY4" fmla="*/ 1219369 h 129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7775" h="1295569">
                <a:moveTo>
                  <a:pt x="0" y="1295569"/>
                </a:moveTo>
                <a:cubicBezTo>
                  <a:pt x="483394" y="1241594"/>
                  <a:pt x="966788" y="1187619"/>
                  <a:pt x="1343025" y="971719"/>
                </a:cubicBezTo>
                <a:cubicBezTo>
                  <a:pt x="1719263" y="755819"/>
                  <a:pt x="1943100" y="12869"/>
                  <a:pt x="2257425" y="169"/>
                </a:cubicBezTo>
                <a:cubicBezTo>
                  <a:pt x="2571750" y="-12531"/>
                  <a:pt x="2762250" y="692319"/>
                  <a:pt x="3228975" y="895519"/>
                </a:cubicBezTo>
                <a:cubicBezTo>
                  <a:pt x="3695700" y="1098719"/>
                  <a:pt x="4376737" y="1159044"/>
                  <a:pt x="5057775" y="1219369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>
            <a:off x="3449647" y="2339588"/>
            <a:ext cx="5694353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4889807" y="2699628"/>
            <a:ext cx="2304256" cy="0"/>
          </a:xfrm>
          <a:prstGeom prst="straightConnector1">
            <a:avLst/>
          </a:prstGeom>
          <a:ln w="57150">
            <a:solidFill>
              <a:srgbClr val="0066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121932" y="215492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5°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275856" y="808836"/>
            <a:ext cx="2694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Mean</a:t>
            </a:r>
            <a:r>
              <a:rPr lang="fr-FR" dirty="0" smtClean="0"/>
              <a:t> Daily </a:t>
            </a:r>
            <a:r>
              <a:rPr lang="fr-FR" dirty="0" err="1" smtClean="0"/>
              <a:t>Temperature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5681895" y="299695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 </a:t>
            </a:r>
            <a:r>
              <a:rPr lang="fr-FR" dirty="0" err="1" smtClean="0"/>
              <a:t>year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5670812" y="238325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6600"/>
                </a:solidFill>
              </a:rPr>
              <a:t>GSLt</a:t>
            </a:r>
            <a:endParaRPr lang="fr-FR" b="1" dirty="0">
              <a:solidFill>
                <a:srgbClr val="006600"/>
              </a:solidFill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3669804" y="5719252"/>
            <a:ext cx="51845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3669804" y="3703028"/>
            <a:ext cx="0" cy="20162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orme libre 20"/>
          <p:cNvSpPr/>
          <p:nvPr/>
        </p:nvSpPr>
        <p:spPr>
          <a:xfrm>
            <a:off x="3667125" y="4409896"/>
            <a:ext cx="5029200" cy="677846"/>
          </a:xfrm>
          <a:custGeom>
            <a:avLst/>
            <a:gdLst>
              <a:gd name="connsiteX0" fmla="*/ 0 w 5029200"/>
              <a:gd name="connsiteY0" fmla="*/ 516524 h 677846"/>
              <a:gd name="connsiteX1" fmla="*/ 809625 w 5029200"/>
              <a:gd name="connsiteY1" fmla="*/ 135524 h 677846"/>
              <a:gd name="connsiteX2" fmla="*/ 1743075 w 5029200"/>
              <a:gd name="connsiteY2" fmla="*/ 11699 h 677846"/>
              <a:gd name="connsiteX3" fmla="*/ 2876550 w 5029200"/>
              <a:gd name="connsiteY3" fmla="*/ 392699 h 677846"/>
              <a:gd name="connsiteX4" fmla="*/ 4429125 w 5029200"/>
              <a:gd name="connsiteY4" fmla="*/ 668924 h 677846"/>
              <a:gd name="connsiteX5" fmla="*/ 5029200 w 5029200"/>
              <a:gd name="connsiteY5" fmla="*/ 583199 h 677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29200" h="677846">
                <a:moveTo>
                  <a:pt x="0" y="516524"/>
                </a:moveTo>
                <a:cubicBezTo>
                  <a:pt x="259556" y="368092"/>
                  <a:pt x="519113" y="219661"/>
                  <a:pt x="809625" y="135524"/>
                </a:cubicBezTo>
                <a:cubicBezTo>
                  <a:pt x="1100137" y="51387"/>
                  <a:pt x="1398588" y="-31163"/>
                  <a:pt x="1743075" y="11699"/>
                </a:cubicBezTo>
                <a:cubicBezTo>
                  <a:pt x="2087562" y="54561"/>
                  <a:pt x="2428875" y="283162"/>
                  <a:pt x="2876550" y="392699"/>
                </a:cubicBezTo>
                <a:cubicBezTo>
                  <a:pt x="3324225" y="502236"/>
                  <a:pt x="4070350" y="637174"/>
                  <a:pt x="4429125" y="668924"/>
                </a:cubicBezTo>
                <a:cubicBezTo>
                  <a:pt x="4787900" y="700674"/>
                  <a:pt x="4908550" y="641936"/>
                  <a:pt x="5029200" y="583199"/>
                </a:cubicBezTo>
              </a:path>
            </a:pathLst>
          </a:cu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/>
          <p:cNvSpPr/>
          <p:nvPr/>
        </p:nvSpPr>
        <p:spPr>
          <a:xfrm>
            <a:off x="3667125" y="4054393"/>
            <a:ext cx="5057775" cy="1329456"/>
          </a:xfrm>
          <a:custGeom>
            <a:avLst/>
            <a:gdLst>
              <a:gd name="connsiteX0" fmla="*/ 0 w 5057775"/>
              <a:gd name="connsiteY0" fmla="*/ 1224452 h 1329456"/>
              <a:gd name="connsiteX1" fmla="*/ 1647825 w 5057775"/>
              <a:gd name="connsiteY1" fmla="*/ 1233977 h 1329456"/>
              <a:gd name="connsiteX2" fmla="*/ 2219325 w 5057775"/>
              <a:gd name="connsiteY2" fmla="*/ 1081577 h 1329456"/>
              <a:gd name="connsiteX3" fmla="*/ 3000375 w 5057775"/>
              <a:gd name="connsiteY3" fmla="*/ 186227 h 1329456"/>
              <a:gd name="connsiteX4" fmla="*/ 3848100 w 5057775"/>
              <a:gd name="connsiteY4" fmla="*/ 81452 h 1329456"/>
              <a:gd name="connsiteX5" fmla="*/ 4591050 w 5057775"/>
              <a:gd name="connsiteY5" fmla="*/ 1148252 h 1329456"/>
              <a:gd name="connsiteX6" fmla="*/ 5057775 w 5057775"/>
              <a:gd name="connsiteY6" fmla="*/ 1319702 h 132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7775" h="1329456">
                <a:moveTo>
                  <a:pt x="0" y="1224452"/>
                </a:moveTo>
                <a:cubicBezTo>
                  <a:pt x="638969" y="1241120"/>
                  <a:pt x="1277938" y="1257789"/>
                  <a:pt x="1647825" y="1233977"/>
                </a:cubicBezTo>
                <a:cubicBezTo>
                  <a:pt x="2017712" y="1210165"/>
                  <a:pt x="1993900" y="1256202"/>
                  <a:pt x="2219325" y="1081577"/>
                </a:cubicBezTo>
                <a:cubicBezTo>
                  <a:pt x="2444750" y="906952"/>
                  <a:pt x="2728913" y="352914"/>
                  <a:pt x="3000375" y="186227"/>
                </a:cubicBezTo>
                <a:cubicBezTo>
                  <a:pt x="3271837" y="19540"/>
                  <a:pt x="3582987" y="-78886"/>
                  <a:pt x="3848100" y="81452"/>
                </a:cubicBezTo>
                <a:cubicBezTo>
                  <a:pt x="4113213" y="241790"/>
                  <a:pt x="4389437" y="941877"/>
                  <a:pt x="4591050" y="1148252"/>
                </a:cubicBezTo>
                <a:cubicBezTo>
                  <a:pt x="4792663" y="1354627"/>
                  <a:pt x="4925219" y="1337164"/>
                  <a:pt x="5057775" y="1319702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3707904" y="355901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mm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4486661" y="4040564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Precipitation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313294" y="3762697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PET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Forme libre 27"/>
          <p:cNvSpPr/>
          <p:nvPr/>
        </p:nvSpPr>
        <p:spPr>
          <a:xfrm>
            <a:off x="3676650" y="3919052"/>
            <a:ext cx="5095875" cy="1814204"/>
          </a:xfrm>
          <a:custGeom>
            <a:avLst/>
            <a:gdLst>
              <a:gd name="connsiteX0" fmla="*/ 0 w 5095875"/>
              <a:gd name="connsiteY0" fmla="*/ 580211 h 1814204"/>
              <a:gd name="connsiteX1" fmla="*/ 685800 w 5095875"/>
              <a:gd name="connsiteY1" fmla="*/ 151586 h 1814204"/>
              <a:gd name="connsiteX2" fmla="*/ 2619375 w 5095875"/>
              <a:gd name="connsiteY2" fmla="*/ 113486 h 1814204"/>
              <a:gd name="connsiteX3" fmla="*/ 3276600 w 5095875"/>
              <a:gd name="connsiteY3" fmla="*/ 1580336 h 1814204"/>
              <a:gd name="connsiteX4" fmla="*/ 4581525 w 5095875"/>
              <a:gd name="connsiteY4" fmla="*/ 1713686 h 1814204"/>
              <a:gd name="connsiteX5" fmla="*/ 5095875 w 5095875"/>
              <a:gd name="connsiteY5" fmla="*/ 599261 h 1814204"/>
              <a:gd name="connsiteX6" fmla="*/ 5095875 w 5095875"/>
              <a:gd name="connsiteY6" fmla="*/ 599261 h 181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5875" h="1814204">
                <a:moveTo>
                  <a:pt x="0" y="580211"/>
                </a:moveTo>
                <a:cubicBezTo>
                  <a:pt x="124619" y="404792"/>
                  <a:pt x="249238" y="229373"/>
                  <a:pt x="685800" y="151586"/>
                </a:cubicBezTo>
                <a:cubicBezTo>
                  <a:pt x="1122362" y="73799"/>
                  <a:pt x="2187575" y="-124639"/>
                  <a:pt x="2619375" y="113486"/>
                </a:cubicBezTo>
                <a:cubicBezTo>
                  <a:pt x="3051175" y="351611"/>
                  <a:pt x="2949575" y="1313636"/>
                  <a:pt x="3276600" y="1580336"/>
                </a:cubicBezTo>
                <a:cubicBezTo>
                  <a:pt x="3603625" y="1847036"/>
                  <a:pt x="4278312" y="1877199"/>
                  <a:pt x="4581525" y="1713686"/>
                </a:cubicBezTo>
                <a:cubicBezTo>
                  <a:pt x="4884738" y="1550173"/>
                  <a:pt x="5095875" y="599261"/>
                  <a:pt x="5095875" y="599261"/>
                </a:cubicBezTo>
                <a:lnTo>
                  <a:pt x="5095875" y="599261"/>
                </a:lnTo>
              </a:path>
            </a:pathLst>
          </a:cu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5940905" y="3642657"/>
            <a:ext cx="714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AWC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83568" y="4365104"/>
            <a:ext cx="714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AWC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683568" y="374425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100%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909117" y="506103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0%</a:t>
            </a:r>
            <a:endParaRPr lang="fr-FR" dirty="0"/>
          </a:p>
        </p:txBody>
      </p:sp>
      <p:cxnSp>
        <p:nvCxnSpPr>
          <p:cNvPr id="34" name="Connecteur droit 33"/>
          <p:cNvCxnSpPr/>
          <p:nvPr/>
        </p:nvCxnSpPr>
        <p:spPr>
          <a:xfrm>
            <a:off x="3459555" y="5327854"/>
            <a:ext cx="5694353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3131840" y="498988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20%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36" name="Connecteur droit avec flèche 35"/>
          <p:cNvCxnSpPr/>
          <p:nvPr/>
        </p:nvCxnSpPr>
        <p:spPr>
          <a:xfrm>
            <a:off x="6839744" y="5504498"/>
            <a:ext cx="1692696" cy="0"/>
          </a:xfrm>
          <a:prstGeom prst="straightConnector1">
            <a:avLst/>
          </a:prstGeom>
          <a:ln w="57150">
            <a:solidFill>
              <a:srgbClr val="0066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7308304" y="518812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6600"/>
                </a:solidFill>
              </a:rPr>
              <a:t>GSLw</a:t>
            </a:r>
            <a:endParaRPr lang="fr-FR" b="1" dirty="0">
              <a:solidFill>
                <a:srgbClr val="006600"/>
              </a:solidFill>
            </a:endParaRPr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7194063" y="2524254"/>
            <a:ext cx="0" cy="407309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6857206" y="5125834"/>
            <a:ext cx="0" cy="147151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6820694" y="6093296"/>
            <a:ext cx="407212" cy="0"/>
          </a:xfrm>
          <a:prstGeom prst="straightConnector1">
            <a:avLst/>
          </a:prstGeom>
          <a:ln w="57150">
            <a:solidFill>
              <a:srgbClr val="0066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7266746" y="590863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6600"/>
                </a:solidFill>
              </a:rPr>
              <a:t>GSLtw</a:t>
            </a:r>
            <a:endParaRPr lang="fr-FR" b="1" dirty="0">
              <a:solidFill>
                <a:srgbClr val="006600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1619672" y="6309320"/>
            <a:ext cx="487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6600"/>
                </a:solidFill>
                <a:sym typeface="Wingdings" panose="05000000000000000000" pitchFamily="2" charset="2"/>
              </a:rPr>
              <a:t> </a:t>
            </a:r>
            <a:r>
              <a:rPr lang="fr-FR" b="1" dirty="0" err="1" smtClean="0">
                <a:solidFill>
                  <a:srgbClr val="006600"/>
                </a:solidFill>
                <a:sym typeface="Wingdings" panose="05000000000000000000" pitchFamily="2" charset="2"/>
              </a:rPr>
              <a:t>GSLtw</a:t>
            </a:r>
            <a:r>
              <a:rPr lang="fr-FR" b="1" dirty="0" smtClean="0">
                <a:solidFill>
                  <a:srgbClr val="006600"/>
                </a:solidFill>
                <a:sym typeface="Wingdings" panose="05000000000000000000" pitchFamily="2" charset="2"/>
              </a:rPr>
              <a:t>: </a:t>
            </a:r>
            <a:r>
              <a:rPr lang="fr-FR" b="1" dirty="0" err="1" smtClean="0">
                <a:solidFill>
                  <a:srgbClr val="006600"/>
                </a:solidFill>
                <a:sym typeface="Wingdings" panose="05000000000000000000" pitchFamily="2" charset="2"/>
              </a:rPr>
              <a:t>Temperature</a:t>
            </a:r>
            <a:r>
              <a:rPr lang="fr-FR" b="1" dirty="0" smtClean="0">
                <a:solidFill>
                  <a:srgbClr val="006600"/>
                </a:solidFill>
                <a:sym typeface="Wingdings" panose="05000000000000000000" pitchFamily="2" charset="2"/>
              </a:rPr>
              <a:t> &amp; Water limitations</a:t>
            </a:r>
            <a:endParaRPr lang="fr-FR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1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:\DRAFTS\PAPIER SYNTH ENV\FIGURE2_PAPIER2_V3.t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84"/>
          <a:stretch/>
        </p:blipFill>
        <p:spPr bwMode="auto">
          <a:xfrm>
            <a:off x="1763688" y="891467"/>
            <a:ext cx="6610350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115067" y="908720"/>
            <a:ext cx="1218987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 smtClean="0"/>
              <a:t>Specific</a:t>
            </a:r>
            <a:r>
              <a:rPr lang="fr-FR" sz="1600" dirty="0" smtClean="0"/>
              <a:t> </a:t>
            </a:r>
            <a:r>
              <a:rPr lang="fr-FR" sz="1600" dirty="0" err="1" smtClean="0"/>
              <a:t>leaf</a:t>
            </a:r>
            <a:r>
              <a:rPr lang="fr-FR" sz="1600" dirty="0" smtClean="0"/>
              <a:t> </a:t>
            </a:r>
          </a:p>
          <a:p>
            <a:pPr algn="ctr"/>
            <a:r>
              <a:rPr lang="fr-FR" sz="1600" dirty="0" smtClean="0"/>
              <a:t>area (SLA)</a:t>
            </a:r>
          </a:p>
          <a:p>
            <a:pPr algn="ctr"/>
            <a:r>
              <a:rPr lang="fr-FR" sz="1600" i="1" dirty="0" smtClean="0"/>
              <a:t>(m².kg-1)</a:t>
            </a:r>
            <a:endParaRPr lang="fr-FR" sz="16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28956" y="3862020"/>
            <a:ext cx="82567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 smtClean="0"/>
              <a:t>Leaf</a:t>
            </a:r>
            <a:r>
              <a:rPr lang="fr-FR" sz="1600" dirty="0" smtClean="0"/>
              <a:t> N</a:t>
            </a:r>
          </a:p>
          <a:p>
            <a:pPr algn="ctr"/>
            <a:r>
              <a:rPr lang="fr-FR" sz="1600" i="1" dirty="0" smtClean="0"/>
              <a:t>(g.kg-1)</a:t>
            </a:r>
            <a:endParaRPr lang="fr-FR" sz="160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28956" y="5157191"/>
            <a:ext cx="82567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 smtClean="0"/>
              <a:t>Leaf</a:t>
            </a:r>
            <a:r>
              <a:rPr lang="fr-FR" sz="1600" dirty="0" smtClean="0"/>
              <a:t> P</a:t>
            </a:r>
          </a:p>
          <a:p>
            <a:pPr algn="ctr"/>
            <a:r>
              <a:rPr lang="fr-FR" sz="1600" i="1" dirty="0" smtClean="0"/>
              <a:t>(g.kg-1)</a:t>
            </a:r>
            <a:endParaRPr lang="fr-FR" sz="1600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-58860" y="2227091"/>
            <a:ext cx="1566839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 smtClean="0"/>
              <a:t>Leaf</a:t>
            </a:r>
            <a:r>
              <a:rPr lang="fr-FR" sz="1600" dirty="0" smtClean="0"/>
              <a:t> Dry Mass</a:t>
            </a:r>
          </a:p>
          <a:p>
            <a:pPr algn="ctr"/>
            <a:r>
              <a:rPr lang="fr-FR" sz="1600" dirty="0" smtClean="0"/>
              <a:t> Content (LDMC)</a:t>
            </a:r>
          </a:p>
          <a:p>
            <a:pPr algn="ctr"/>
            <a:r>
              <a:rPr lang="fr-FR" sz="1600" i="1" dirty="0" smtClean="0"/>
              <a:t>(g.kg-1)</a:t>
            </a:r>
            <a:endParaRPr lang="fr-FR" sz="1600" i="1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72302" y="47625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Relationship between traits and CWM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9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372</Words>
  <Application>Microsoft Office PowerPoint</Application>
  <PresentationFormat>Affichage à l'écran (4:3)</PresentationFormat>
  <Paragraphs>86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Objectives of DIVGRASS</vt:lpstr>
      <vt:lpstr>Method</vt:lpstr>
      <vt:lpstr>Présentation PowerPoint</vt:lpstr>
      <vt:lpstr>The TRY database</vt:lpstr>
      <vt:lpstr>Other useful drivers from French AGRESTE statistics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Maps of estimated traits  (SLA and Vcmax)</vt:lpstr>
      <vt:lpstr>Impact of spatial mean trait variation</vt:lpstr>
      <vt:lpstr>Relative impact of SLA and VCMAX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viovy</dc:creator>
  <cp:lastModifiedBy>garrec</cp:lastModifiedBy>
  <cp:revision>16</cp:revision>
  <dcterms:created xsi:type="dcterms:W3CDTF">2014-10-10T13:55:00Z</dcterms:created>
  <dcterms:modified xsi:type="dcterms:W3CDTF">2014-10-16T14:26:34Z</dcterms:modified>
</cp:coreProperties>
</file>