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326" r:id="rId3"/>
    <p:sldId id="259" r:id="rId4"/>
    <p:sldId id="314" r:id="rId5"/>
    <p:sldId id="261" r:id="rId6"/>
    <p:sldId id="262" r:id="rId7"/>
    <p:sldId id="272" r:id="rId8"/>
    <p:sldId id="320" r:id="rId9"/>
    <p:sldId id="321" r:id="rId10"/>
    <p:sldId id="322" r:id="rId11"/>
    <p:sldId id="273" r:id="rId12"/>
    <p:sldId id="327" r:id="rId13"/>
    <p:sldId id="290" r:id="rId14"/>
    <p:sldId id="291" r:id="rId15"/>
    <p:sldId id="292" r:id="rId16"/>
    <p:sldId id="293" r:id="rId17"/>
    <p:sldId id="294" r:id="rId18"/>
    <p:sldId id="295" r:id="rId19"/>
    <p:sldId id="296" r:id="rId20"/>
    <p:sldId id="297" r:id="rId21"/>
    <p:sldId id="298" r:id="rId22"/>
    <p:sldId id="305" r:id="rId23"/>
    <p:sldId id="306" r:id="rId24"/>
    <p:sldId id="304" r:id="rId25"/>
    <p:sldId id="271" r:id="rId26"/>
    <p:sldId id="268" r:id="rId27"/>
    <p:sldId id="288" r:id="rId28"/>
    <p:sldId id="315" r:id="rId29"/>
    <p:sldId id="316" r:id="rId30"/>
    <p:sldId id="317" r:id="rId31"/>
    <p:sldId id="318" r:id="rId32"/>
    <p:sldId id="319" r:id="rId33"/>
    <p:sldId id="301" r:id="rId34"/>
    <p:sldId id="328" r:id="rId35"/>
    <p:sldId id="281" r:id="rId36"/>
    <p:sldId id="282" r:id="rId37"/>
    <p:sldId id="283" r:id="rId38"/>
    <p:sldId id="308" r:id="rId39"/>
    <p:sldId id="309" r:id="rId40"/>
    <p:sldId id="310" r:id="rId41"/>
    <p:sldId id="311" r:id="rId42"/>
    <p:sldId id="313" r:id="rId43"/>
    <p:sldId id="335" r:id="rId44"/>
    <p:sldId id="323" r:id="rId45"/>
    <p:sldId id="324" r:id="rId46"/>
    <p:sldId id="325" r:id="rId47"/>
    <p:sldId id="330" r:id="rId48"/>
    <p:sldId id="331" r:id="rId49"/>
    <p:sldId id="332" r:id="rId50"/>
    <p:sldId id="333" r:id="rId51"/>
    <p:sldId id="334" r:id="rId52"/>
    <p:sldId id="284" r:id="rId53"/>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5" d="100"/>
          <a:sy n="55" d="100"/>
        </p:scale>
        <p:origin x="-33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kattge:Desktop:Presentations:TRY_Master_Presentation:TRY_Master_DataEntries.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kattge:Desktop:Presentations:TRY_Master_Presentation:TRY_Master_DataEntries.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jkattge:Desktop:Presentations:TRY_Master_Presentation:TRY_Master_DataEntries.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jkattge:Desktop:Presentations:TRY_Master_Presentation:TRY_Master_DataEntries.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jkattge:Desktop:Presentations:TRY_Master_Presentation:TRY_Master_DataEntries.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presentaties\talbe%20for%20article%20-%20traits%203dec.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presentaties\talbe%20for%20article%20-%20traits%203dec.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presentaties\talbe%20for%20article%20-%20traits%203dec.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presentaties\talbe%20for%20article%20-%20traits%203de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2236807586340599"/>
          <c:y val="4.2635578224211497E-2"/>
          <c:w val="0.413367761658125"/>
          <c:h val="0.82945579454375096"/>
        </c:manualLayout>
      </c:layout>
      <c:barChart>
        <c:barDir val="bar"/>
        <c:grouping val="clustered"/>
        <c:varyColors val="0"/>
        <c:ser>
          <c:idx val="0"/>
          <c:order val="0"/>
          <c:spPr>
            <a:solidFill>
              <a:srgbClr val="92D050"/>
            </a:solidFill>
            <a:ln w="25400">
              <a:noFill/>
            </a:ln>
          </c:spPr>
          <c:invertIfNegative val="0"/>
          <c:cat>
            <c:strRef>
              <c:f>Plots!$A$4:$A$14</c:f>
              <c:strCache>
                <c:ptCount val="11"/>
                <c:pt idx="0">
                  <c:v>Leaf size</c:v>
                </c:pt>
                <c:pt idx="1">
                  <c:v>Leaf angle</c:v>
                </c:pt>
                <c:pt idx="2">
                  <c:v>Leaf absorbance</c:v>
                </c:pt>
                <c:pt idx="3">
                  <c:v>SLA</c:v>
                </c:pt>
                <c:pt idx="4">
                  <c:v>Leaf longevity</c:v>
                </c:pt>
                <c:pt idx="5">
                  <c:v>Leaf compoundness</c:v>
                </c:pt>
                <c:pt idx="6">
                  <c:v>Leaf dry matter content</c:v>
                </c:pt>
                <c:pt idx="7">
                  <c:v>Photosynthetic capacity</c:v>
                </c:pt>
                <c:pt idx="8">
                  <c:v>Respiration</c:v>
                </c:pt>
                <c:pt idx="9">
                  <c:v>Leaf [N]</c:v>
                </c:pt>
                <c:pt idx="10">
                  <c:v>Leaf [P]</c:v>
                </c:pt>
              </c:strCache>
            </c:strRef>
          </c:cat>
          <c:val>
            <c:numRef>
              <c:f>Plots!$B$4:$B$14</c:f>
              <c:numCache>
                <c:formatCode>General</c:formatCode>
                <c:ptCount val="11"/>
                <c:pt idx="0">
                  <c:v>98311</c:v>
                </c:pt>
                <c:pt idx="1">
                  <c:v>41450</c:v>
                </c:pt>
                <c:pt idx="2">
                  <c:v>363</c:v>
                </c:pt>
                <c:pt idx="3">
                  <c:v>55115</c:v>
                </c:pt>
                <c:pt idx="4">
                  <c:v>1826</c:v>
                </c:pt>
                <c:pt idx="5">
                  <c:v>17899</c:v>
                </c:pt>
                <c:pt idx="6">
                  <c:v>20913</c:v>
                </c:pt>
                <c:pt idx="7">
                  <c:v>8682</c:v>
                </c:pt>
                <c:pt idx="8">
                  <c:v>7687</c:v>
                </c:pt>
                <c:pt idx="9">
                  <c:v>51424</c:v>
                </c:pt>
                <c:pt idx="10">
                  <c:v>24707</c:v>
                </c:pt>
              </c:numCache>
            </c:numRef>
          </c:val>
        </c:ser>
        <c:dLbls>
          <c:showLegendKey val="0"/>
          <c:showVal val="0"/>
          <c:showCatName val="0"/>
          <c:showSerName val="0"/>
          <c:showPercent val="0"/>
          <c:showBubbleSize val="0"/>
        </c:dLbls>
        <c:gapWidth val="150"/>
        <c:axId val="177378432"/>
        <c:axId val="177380352"/>
      </c:barChart>
      <c:catAx>
        <c:axId val="177378432"/>
        <c:scaling>
          <c:orientation val="minMax"/>
        </c:scaling>
        <c:delete val="0"/>
        <c:axPos val="l"/>
        <c:numFmt formatCode="General" sourceLinked="1"/>
        <c:majorTickMark val="out"/>
        <c:minorTickMark val="none"/>
        <c:tickLblPos val="nextTo"/>
        <c:spPr>
          <a:ln w="3175">
            <a:solidFill>
              <a:srgbClr val="808080"/>
            </a:solidFill>
            <a:prstDash val="solid"/>
          </a:ln>
        </c:spPr>
        <c:txPr>
          <a:bodyPr/>
          <a:lstStyle/>
          <a:p>
            <a:pPr>
              <a:defRPr sz="1200" baseline="0">
                <a:latin typeface="Arial" pitchFamily="34" charset="0"/>
              </a:defRPr>
            </a:pPr>
            <a:endParaRPr lang="en-US"/>
          </a:p>
        </c:txPr>
        <c:crossAx val="177380352"/>
        <c:crosses val="autoZero"/>
        <c:auto val="1"/>
        <c:lblAlgn val="ctr"/>
        <c:lblOffset val="100"/>
        <c:noMultiLvlLbl val="0"/>
      </c:catAx>
      <c:valAx>
        <c:axId val="177380352"/>
        <c:scaling>
          <c:orientation val="minMax"/>
          <c:max val="100000"/>
        </c:scaling>
        <c:delete val="0"/>
        <c:axPos val="b"/>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77378432"/>
        <c:crosses val="autoZero"/>
        <c:crossBetween val="between"/>
        <c:majorUnit val="20000"/>
      </c:valAx>
      <c:spPr>
        <a:solidFill>
          <a:srgbClr val="FFFFFF"/>
        </a:solidFill>
        <a:ln w="25400">
          <a:noFill/>
        </a:ln>
      </c:spPr>
    </c:plotArea>
    <c:plotVisOnly val="1"/>
    <c:dispBlanksAs val="gap"/>
    <c:showDLblsOverMax val="0"/>
  </c:chart>
  <c:spPr>
    <a:solidFill>
      <a:srgbClr val="FFFFFF"/>
    </a:solidFill>
    <a:ln w="9525">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spPr>
            <a:solidFill>
              <a:srgbClr val="984807"/>
            </a:solidFill>
            <a:ln w="25400">
              <a:noFill/>
            </a:ln>
          </c:spPr>
          <c:invertIfNegative val="0"/>
          <c:cat>
            <c:strRef>
              <c:f>Plots!$A$17:$A$22</c:f>
              <c:strCache>
                <c:ptCount val="6"/>
                <c:pt idx="0">
                  <c:v>Wood density</c:v>
                </c:pt>
                <c:pt idx="1">
                  <c:v>Wood anatomy</c:v>
                </c:pt>
                <c:pt idx="2">
                  <c:v>Maximum diameter</c:v>
                </c:pt>
                <c:pt idx="3">
                  <c:v>Rooting depth</c:v>
                </c:pt>
                <c:pt idx="4">
                  <c:v>Mycorrhizal type</c:v>
                </c:pt>
                <c:pt idx="5">
                  <c:v>N-fixation capacity</c:v>
                </c:pt>
              </c:strCache>
            </c:strRef>
          </c:cat>
          <c:val>
            <c:numRef>
              <c:f>Plots!$B$17:$B$22</c:f>
              <c:numCache>
                <c:formatCode>General</c:formatCode>
                <c:ptCount val="6"/>
                <c:pt idx="0">
                  <c:v>32400</c:v>
                </c:pt>
                <c:pt idx="1">
                  <c:v>5700</c:v>
                </c:pt>
                <c:pt idx="2">
                  <c:v>1500</c:v>
                </c:pt>
                <c:pt idx="3">
                  <c:v>460</c:v>
                </c:pt>
                <c:pt idx="4">
                  <c:v>14939</c:v>
                </c:pt>
                <c:pt idx="5">
                  <c:v>31593</c:v>
                </c:pt>
              </c:numCache>
            </c:numRef>
          </c:val>
        </c:ser>
        <c:dLbls>
          <c:showLegendKey val="0"/>
          <c:showVal val="0"/>
          <c:showCatName val="0"/>
          <c:showSerName val="0"/>
          <c:showPercent val="0"/>
          <c:showBubbleSize val="0"/>
        </c:dLbls>
        <c:gapWidth val="150"/>
        <c:axId val="177929216"/>
        <c:axId val="181208192"/>
      </c:barChart>
      <c:catAx>
        <c:axId val="177929216"/>
        <c:scaling>
          <c:orientation val="minMax"/>
        </c:scaling>
        <c:delete val="0"/>
        <c:axPos val="l"/>
        <c:numFmt formatCode="General" sourceLinked="1"/>
        <c:majorTickMark val="out"/>
        <c:minorTickMark val="none"/>
        <c:tickLblPos val="nextTo"/>
        <c:spPr>
          <a:ln w="3175">
            <a:solidFill>
              <a:srgbClr val="808080"/>
            </a:solidFill>
            <a:prstDash val="solid"/>
          </a:ln>
        </c:spPr>
        <c:txPr>
          <a:bodyPr/>
          <a:lstStyle/>
          <a:p>
            <a:pPr>
              <a:defRPr sz="1200" baseline="0">
                <a:latin typeface="Arial" pitchFamily="34" charset="0"/>
              </a:defRPr>
            </a:pPr>
            <a:endParaRPr lang="en-US"/>
          </a:p>
        </c:txPr>
        <c:crossAx val="181208192"/>
        <c:crosses val="autoZero"/>
        <c:auto val="1"/>
        <c:lblAlgn val="ctr"/>
        <c:lblOffset val="100"/>
        <c:noMultiLvlLbl val="0"/>
      </c:catAx>
      <c:valAx>
        <c:axId val="181208192"/>
        <c:scaling>
          <c:orientation val="minMax"/>
        </c:scaling>
        <c:delete val="0"/>
        <c:axPos val="b"/>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77929216"/>
        <c:crosses val="autoZero"/>
        <c:crossBetween val="between"/>
        <c:majorUnit val="10000"/>
      </c:valAx>
      <c:spPr>
        <a:solidFill>
          <a:srgbClr val="FFFFFF"/>
        </a:solidFill>
        <a:ln w="25400">
          <a:noFill/>
        </a:ln>
      </c:spPr>
    </c:plotArea>
    <c:plotVisOnly val="1"/>
    <c:dispBlanksAs val="gap"/>
    <c:showDLblsOverMax val="0"/>
  </c:chart>
  <c:spPr>
    <a:solidFill>
      <a:srgbClr val="FFFFFF"/>
    </a:solidFill>
    <a:ln w="9525">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6284070260448198"/>
          <c:y val="9.7345132743362803E-2"/>
          <c:w val="0.42217354240976301"/>
          <c:h val="0.61932199846700597"/>
        </c:manualLayout>
      </c:layout>
      <c:barChart>
        <c:barDir val="bar"/>
        <c:grouping val="clustered"/>
        <c:varyColors val="0"/>
        <c:ser>
          <c:idx val="0"/>
          <c:order val="0"/>
          <c:spPr>
            <a:solidFill>
              <a:srgbClr val="FFC000"/>
            </a:solidFill>
            <a:ln w="25400">
              <a:noFill/>
            </a:ln>
          </c:spPr>
          <c:invertIfNegative val="0"/>
          <c:cat>
            <c:strRef>
              <c:f>Plots!$A$24:$A$27</c:f>
              <c:strCache>
                <c:ptCount val="4"/>
                <c:pt idx="0">
                  <c:v>Seed dry weight</c:v>
                </c:pt>
                <c:pt idx="1">
                  <c:v>Seed shape</c:v>
                </c:pt>
                <c:pt idx="2">
                  <c:v>Dispersal syndrome</c:v>
                </c:pt>
                <c:pt idx="3">
                  <c:v>Seed longevity</c:v>
                </c:pt>
              </c:strCache>
            </c:strRef>
          </c:cat>
          <c:val>
            <c:numRef>
              <c:f>Plots!$B$24:$B$27</c:f>
              <c:numCache>
                <c:formatCode>General</c:formatCode>
                <c:ptCount val="4"/>
                <c:pt idx="0">
                  <c:v>61558</c:v>
                </c:pt>
                <c:pt idx="1">
                  <c:v>9735</c:v>
                </c:pt>
                <c:pt idx="2">
                  <c:v>25787</c:v>
                </c:pt>
                <c:pt idx="3">
                  <c:v>961</c:v>
                </c:pt>
              </c:numCache>
            </c:numRef>
          </c:val>
        </c:ser>
        <c:dLbls>
          <c:showLegendKey val="0"/>
          <c:showVal val="0"/>
          <c:showCatName val="0"/>
          <c:showSerName val="0"/>
          <c:showPercent val="0"/>
          <c:showBubbleSize val="0"/>
        </c:dLbls>
        <c:gapWidth val="150"/>
        <c:axId val="181695232"/>
        <c:axId val="181697152"/>
      </c:barChart>
      <c:catAx>
        <c:axId val="181695232"/>
        <c:scaling>
          <c:orientation val="minMax"/>
        </c:scaling>
        <c:delete val="0"/>
        <c:axPos val="l"/>
        <c:numFmt formatCode="General" sourceLinked="1"/>
        <c:majorTickMark val="out"/>
        <c:minorTickMark val="none"/>
        <c:tickLblPos val="nextTo"/>
        <c:spPr>
          <a:ln w="3175">
            <a:solidFill>
              <a:srgbClr val="808080"/>
            </a:solidFill>
            <a:prstDash val="solid"/>
          </a:ln>
        </c:spPr>
        <c:txPr>
          <a:bodyPr/>
          <a:lstStyle/>
          <a:p>
            <a:pPr>
              <a:defRPr sz="1200" baseline="0">
                <a:latin typeface="Arial" pitchFamily="34" charset="0"/>
              </a:defRPr>
            </a:pPr>
            <a:endParaRPr lang="en-US"/>
          </a:p>
        </c:txPr>
        <c:crossAx val="181697152"/>
        <c:crosses val="autoZero"/>
        <c:auto val="1"/>
        <c:lblAlgn val="ctr"/>
        <c:lblOffset val="100"/>
        <c:noMultiLvlLbl val="0"/>
      </c:catAx>
      <c:valAx>
        <c:axId val="181697152"/>
        <c:scaling>
          <c:orientation val="minMax"/>
        </c:scaling>
        <c:delete val="0"/>
        <c:axPos val="b"/>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81695232"/>
        <c:crosses val="autoZero"/>
        <c:crossBetween val="between"/>
        <c:majorUnit val="20000"/>
      </c:valAx>
      <c:spPr>
        <a:solidFill>
          <a:srgbClr val="FFFFFF"/>
        </a:solidFill>
        <a:ln w="25400">
          <a:noFill/>
        </a:ln>
      </c:spPr>
    </c:plotArea>
    <c:plotVisOnly val="1"/>
    <c:dispBlanksAs val="gap"/>
    <c:showDLblsOverMax val="0"/>
  </c:chart>
  <c:spPr>
    <a:solidFill>
      <a:srgbClr val="FFFFFF"/>
    </a:solidFill>
    <a:ln w="9525">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spPr>
            <a:solidFill>
              <a:srgbClr val="4F81BD"/>
            </a:solidFill>
            <a:ln w="25400">
              <a:noFill/>
            </a:ln>
          </c:spPr>
          <c:invertIfNegative val="0"/>
          <c:cat>
            <c:strRef>
              <c:f>Plots!$A$30:$A$37</c:f>
              <c:strCache>
                <c:ptCount val="8"/>
                <c:pt idx="0">
                  <c:v>Plant growth form</c:v>
                </c:pt>
                <c:pt idx="1">
                  <c:v>Woodiness</c:v>
                </c:pt>
                <c:pt idx="2">
                  <c:v>Phenological type</c:v>
                </c:pt>
                <c:pt idx="3">
                  <c:v>Photosynthetic pathway</c:v>
                </c:pt>
                <c:pt idx="4">
                  <c:v>Root:shoot ratio</c:v>
                </c:pt>
                <c:pt idx="5">
                  <c:v>Typical plant height</c:v>
                </c:pt>
                <c:pt idx="6">
                  <c:v>Maximum plant height</c:v>
                </c:pt>
                <c:pt idx="7">
                  <c:v>Plant lifespan</c:v>
                </c:pt>
              </c:strCache>
            </c:strRef>
          </c:cat>
          <c:val>
            <c:numRef>
              <c:f>Plots!$B$30:$B$37</c:f>
              <c:numCache>
                <c:formatCode>General</c:formatCode>
                <c:ptCount val="8"/>
                <c:pt idx="0">
                  <c:v>145830</c:v>
                </c:pt>
                <c:pt idx="1">
                  <c:v>41741</c:v>
                </c:pt>
                <c:pt idx="2">
                  <c:v>57834</c:v>
                </c:pt>
                <c:pt idx="3">
                  <c:v>34888</c:v>
                </c:pt>
                <c:pt idx="4">
                  <c:v>729</c:v>
                </c:pt>
                <c:pt idx="5">
                  <c:v>7610</c:v>
                </c:pt>
                <c:pt idx="6">
                  <c:v>20965</c:v>
                </c:pt>
                <c:pt idx="7">
                  <c:v>14772</c:v>
                </c:pt>
              </c:numCache>
            </c:numRef>
          </c:val>
        </c:ser>
        <c:dLbls>
          <c:showLegendKey val="0"/>
          <c:showVal val="0"/>
          <c:showCatName val="0"/>
          <c:showSerName val="0"/>
          <c:showPercent val="0"/>
          <c:showBubbleSize val="0"/>
        </c:dLbls>
        <c:gapWidth val="150"/>
        <c:axId val="240272896"/>
        <c:axId val="240274432"/>
      </c:barChart>
      <c:catAx>
        <c:axId val="240272896"/>
        <c:scaling>
          <c:orientation val="minMax"/>
        </c:scaling>
        <c:delete val="0"/>
        <c:axPos val="l"/>
        <c:numFmt formatCode="General" sourceLinked="1"/>
        <c:majorTickMark val="out"/>
        <c:minorTickMark val="none"/>
        <c:tickLblPos val="nextTo"/>
        <c:spPr>
          <a:ln w="3175">
            <a:solidFill>
              <a:srgbClr val="808080"/>
            </a:solidFill>
            <a:prstDash val="solid"/>
          </a:ln>
        </c:spPr>
        <c:txPr>
          <a:bodyPr/>
          <a:lstStyle/>
          <a:p>
            <a:pPr>
              <a:defRPr sz="1200" baseline="0">
                <a:latin typeface="Arial" pitchFamily="34" charset="0"/>
              </a:defRPr>
            </a:pPr>
            <a:endParaRPr lang="en-US"/>
          </a:p>
        </c:txPr>
        <c:crossAx val="240274432"/>
        <c:crosses val="autoZero"/>
        <c:auto val="1"/>
        <c:lblAlgn val="ctr"/>
        <c:lblOffset val="100"/>
        <c:noMultiLvlLbl val="0"/>
      </c:catAx>
      <c:valAx>
        <c:axId val="240274432"/>
        <c:scaling>
          <c:orientation val="minMax"/>
        </c:scaling>
        <c:delete val="0"/>
        <c:axPos val="b"/>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40272896"/>
        <c:crosses val="autoZero"/>
        <c:crossBetween val="between"/>
      </c:valAx>
      <c:spPr>
        <a:solidFill>
          <a:srgbClr val="FFFFFF"/>
        </a:solidFill>
        <a:ln w="25400">
          <a:noFill/>
        </a:ln>
      </c:spPr>
    </c:plotArea>
    <c:plotVisOnly val="1"/>
    <c:dispBlanksAs val="gap"/>
    <c:showDLblsOverMax val="0"/>
  </c:chart>
  <c:spPr>
    <a:solidFill>
      <a:srgbClr val="FFFFFF"/>
    </a:solidFill>
    <a:ln w="9525">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spPr>
            <a:solidFill>
              <a:srgbClr val="DD0806"/>
            </a:solidFill>
            <a:ln w="25400">
              <a:noFill/>
            </a:ln>
          </c:spPr>
          <c:invertIfNegative val="0"/>
          <c:cat>
            <c:strRef>
              <c:f>Plots!$A$39:$A$45</c:f>
              <c:strCache>
                <c:ptCount val="7"/>
                <c:pt idx="0">
                  <c:v>Resprouting capacity</c:v>
                </c:pt>
                <c:pt idx="1">
                  <c:v>Bark thickness</c:v>
                </c:pt>
                <c:pt idx="2">
                  <c:v>Germination stim. by fire</c:v>
                </c:pt>
                <c:pt idx="3">
                  <c:v>Sensitvity to drought</c:v>
                </c:pt>
                <c:pt idx="4">
                  <c:v>Sensitivity to frost</c:v>
                </c:pt>
                <c:pt idx="5">
                  <c:v>Shade tolerance</c:v>
                </c:pt>
                <c:pt idx="6">
                  <c:v>Flooding tolerance</c:v>
                </c:pt>
              </c:strCache>
            </c:strRef>
          </c:cat>
          <c:val>
            <c:numRef>
              <c:f>Plots!$B$39:$B$45</c:f>
              <c:numCache>
                <c:formatCode>General</c:formatCode>
                <c:ptCount val="7"/>
                <c:pt idx="0">
                  <c:v>2616</c:v>
                </c:pt>
                <c:pt idx="1">
                  <c:v>183</c:v>
                </c:pt>
                <c:pt idx="2">
                  <c:v>963</c:v>
                </c:pt>
                <c:pt idx="3">
                  <c:v>917</c:v>
                </c:pt>
                <c:pt idx="4">
                  <c:v>114</c:v>
                </c:pt>
                <c:pt idx="5">
                  <c:v>3043</c:v>
                </c:pt>
                <c:pt idx="6">
                  <c:v>806</c:v>
                </c:pt>
              </c:numCache>
            </c:numRef>
          </c:val>
        </c:ser>
        <c:dLbls>
          <c:showLegendKey val="0"/>
          <c:showVal val="0"/>
          <c:showCatName val="0"/>
          <c:showSerName val="0"/>
          <c:showPercent val="0"/>
          <c:showBubbleSize val="0"/>
        </c:dLbls>
        <c:gapWidth val="150"/>
        <c:axId val="240285952"/>
        <c:axId val="240304128"/>
      </c:barChart>
      <c:catAx>
        <c:axId val="240285952"/>
        <c:scaling>
          <c:orientation val="minMax"/>
        </c:scaling>
        <c:delete val="0"/>
        <c:axPos val="l"/>
        <c:numFmt formatCode="General" sourceLinked="1"/>
        <c:majorTickMark val="out"/>
        <c:minorTickMark val="none"/>
        <c:tickLblPos val="nextTo"/>
        <c:spPr>
          <a:ln w="3175">
            <a:solidFill>
              <a:srgbClr val="808080"/>
            </a:solidFill>
            <a:prstDash val="solid"/>
          </a:ln>
        </c:spPr>
        <c:txPr>
          <a:bodyPr/>
          <a:lstStyle/>
          <a:p>
            <a:pPr>
              <a:defRPr sz="1200" baseline="0">
                <a:latin typeface="Arial" pitchFamily="34" charset="0"/>
              </a:defRPr>
            </a:pPr>
            <a:endParaRPr lang="en-US"/>
          </a:p>
        </c:txPr>
        <c:crossAx val="240304128"/>
        <c:crosses val="autoZero"/>
        <c:auto val="1"/>
        <c:lblAlgn val="ctr"/>
        <c:lblOffset val="100"/>
        <c:noMultiLvlLbl val="0"/>
      </c:catAx>
      <c:valAx>
        <c:axId val="240304128"/>
        <c:scaling>
          <c:orientation val="minMax"/>
        </c:scaling>
        <c:delete val="0"/>
        <c:axPos val="b"/>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40285952"/>
        <c:crosses val="autoZero"/>
        <c:crossBetween val="between"/>
        <c:majorUnit val="1000"/>
      </c:valAx>
      <c:spPr>
        <a:solidFill>
          <a:srgbClr val="FFFFFF"/>
        </a:solidFill>
        <a:ln w="25400">
          <a:noFill/>
        </a:ln>
      </c:spPr>
    </c:plotArea>
    <c:plotVisOnly val="1"/>
    <c:dispBlanksAs val="gap"/>
    <c:showDLblsOverMax val="0"/>
  </c:chart>
  <c:spPr>
    <a:solidFill>
      <a:srgbClr val="FFFFFF"/>
    </a:solidFill>
    <a:ln w="9525">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Sheet1!$T$4</c:f>
              <c:strCache>
                <c:ptCount val="1"/>
                <c:pt idx="0">
                  <c:v>variable trait</c:v>
                </c:pt>
              </c:strCache>
            </c:strRef>
          </c:tx>
          <c:spPr>
            <a:ln>
              <a:solidFill>
                <a:srgbClr val="7030A0"/>
              </a:solidFill>
            </a:ln>
          </c:spPr>
          <c:marker>
            <c:symbol val="circle"/>
            <c:size val="6"/>
            <c:spPr>
              <a:solidFill>
                <a:srgbClr val="7030A0"/>
              </a:solidFill>
              <a:ln>
                <a:noFill/>
              </a:ln>
            </c:spPr>
          </c:marker>
          <c:val>
            <c:numRef>
              <c:f>Sheet1!$T$5:$T$9</c:f>
              <c:numCache>
                <c:formatCode>0.000</c:formatCode>
                <c:ptCount val="5"/>
                <c:pt idx="0">
                  <c:v>40</c:v>
                </c:pt>
                <c:pt idx="1">
                  <c:v>40</c:v>
                </c:pt>
                <c:pt idx="2">
                  <c:v>42</c:v>
                </c:pt>
                <c:pt idx="3">
                  <c:v>46</c:v>
                </c:pt>
                <c:pt idx="4">
                  <c:v>45</c:v>
                </c:pt>
              </c:numCache>
            </c:numRef>
          </c:val>
          <c:smooth val="0"/>
        </c:ser>
        <c:dLbls>
          <c:showLegendKey val="0"/>
          <c:showVal val="0"/>
          <c:showCatName val="0"/>
          <c:showSerName val="0"/>
          <c:showPercent val="0"/>
          <c:showBubbleSize val="0"/>
        </c:dLbls>
        <c:marker val="1"/>
        <c:smooth val="0"/>
        <c:axId val="113537792"/>
        <c:axId val="113540096"/>
      </c:lineChart>
      <c:catAx>
        <c:axId val="113537792"/>
        <c:scaling>
          <c:orientation val="minMax"/>
        </c:scaling>
        <c:delete val="0"/>
        <c:axPos val="b"/>
        <c:title>
          <c:tx>
            <c:rich>
              <a:bodyPr/>
              <a:lstStyle/>
              <a:p>
                <a:pPr>
                  <a:defRPr sz="1400"/>
                </a:pPr>
                <a:r>
                  <a:rPr lang="en-US" sz="1400"/>
                  <a:t>Year</a:t>
                </a:r>
              </a:p>
            </c:rich>
          </c:tx>
          <c:layout>
            <c:manualLayout>
              <c:xMode val="edge"/>
              <c:yMode val="edge"/>
              <c:x val="0.52692867739360016"/>
              <c:y val="0.84398250218722659"/>
            </c:manualLayout>
          </c:layout>
          <c:overlay val="0"/>
        </c:title>
        <c:majorTickMark val="out"/>
        <c:minorTickMark val="none"/>
        <c:tickLblPos val="nextTo"/>
        <c:crossAx val="113540096"/>
        <c:crosses val="autoZero"/>
        <c:auto val="1"/>
        <c:lblAlgn val="ctr"/>
        <c:lblOffset val="100"/>
        <c:noMultiLvlLbl val="0"/>
      </c:catAx>
      <c:valAx>
        <c:axId val="113540096"/>
        <c:scaling>
          <c:orientation val="minMax"/>
          <c:max val="48"/>
          <c:min val="34"/>
        </c:scaling>
        <c:delete val="0"/>
        <c:axPos val="l"/>
        <c:title>
          <c:tx>
            <c:rich>
              <a:bodyPr rot="-5400000" vert="horz"/>
              <a:lstStyle/>
              <a:p>
                <a:pPr>
                  <a:defRPr sz="1400"/>
                </a:pPr>
                <a:r>
                  <a:rPr lang="en-GB" sz="1400" b="1" i="0" baseline="0"/>
                  <a:t>SLA (m</a:t>
                </a:r>
                <a:r>
                  <a:rPr lang="en-GB" sz="1400" b="1" i="0" baseline="30000"/>
                  <a:t>2</a:t>
                </a:r>
                <a:r>
                  <a:rPr lang="en-GB" sz="1400" b="1" i="0" baseline="0"/>
                  <a:t> / kg C)</a:t>
                </a:r>
                <a:r>
                  <a:rPr lang="en-GB" sz="1400" b="1" i="0" u="none" strike="noStrike" baseline="0"/>
                  <a:t> </a:t>
                </a:r>
                <a:endParaRPr lang="en-GB" sz="1400"/>
              </a:p>
            </c:rich>
          </c:tx>
          <c:layout/>
          <c:overlay val="0"/>
        </c:title>
        <c:numFmt formatCode="0" sourceLinked="0"/>
        <c:majorTickMark val="out"/>
        <c:minorTickMark val="none"/>
        <c:tickLblPos val="nextTo"/>
        <c:crossAx val="113537792"/>
        <c:crosses val="autoZero"/>
        <c:crossBetween val="midCat"/>
        <c:majorUnit val="4"/>
      </c:valAx>
      <c:spPr>
        <a:noFill/>
      </c:spPr>
    </c:plotArea>
    <c:plotVisOnly val="1"/>
    <c:dispBlanksAs val="gap"/>
    <c:showDLblsOverMax val="0"/>
  </c:chart>
  <c:spPr>
    <a:solidFill>
      <a:schemeClr val="bg1"/>
    </a:solidFill>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30440661898985"/>
          <c:y val="5.5865601419657164E-2"/>
          <c:w val="0.76669570673496912"/>
          <c:h val="0.64193313285237863"/>
        </c:manualLayout>
      </c:layout>
      <c:lineChart>
        <c:grouping val="standard"/>
        <c:varyColors val="0"/>
        <c:ser>
          <c:idx val="1"/>
          <c:order val="0"/>
          <c:tx>
            <c:strRef>
              <c:f>Sheet1!$P$4</c:f>
              <c:strCache>
                <c:ptCount val="1"/>
                <c:pt idx="0">
                  <c:v>variable trait</c:v>
                </c:pt>
              </c:strCache>
            </c:strRef>
          </c:tx>
          <c:spPr>
            <a:ln>
              <a:solidFill>
                <a:srgbClr val="7030A0"/>
              </a:solidFill>
            </a:ln>
          </c:spPr>
          <c:marker>
            <c:symbol val="circle"/>
            <c:size val="6"/>
            <c:spPr>
              <a:solidFill>
                <a:srgbClr val="7030A0"/>
              </a:solidFill>
              <a:ln>
                <a:noFill/>
              </a:ln>
            </c:spPr>
          </c:marker>
          <c:val>
            <c:numRef>
              <c:f>Sheet1!$P$5:$P$9</c:f>
              <c:numCache>
                <c:formatCode>0.000</c:formatCode>
                <c:ptCount val="5"/>
                <c:pt idx="0">
                  <c:v>44</c:v>
                </c:pt>
                <c:pt idx="1">
                  <c:v>40</c:v>
                </c:pt>
                <c:pt idx="2">
                  <c:v>45</c:v>
                </c:pt>
                <c:pt idx="3">
                  <c:v>36</c:v>
                </c:pt>
                <c:pt idx="4">
                  <c:v>44</c:v>
                </c:pt>
              </c:numCache>
            </c:numRef>
          </c:val>
          <c:smooth val="0"/>
        </c:ser>
        <c:dLbls>
          <c:showLegendKey val="0"/>
          <c:showVal val="0"/>
          <c:showCatName val="0"/>
          <c:showSerName val="0"/>
          <c:showPercent val="0"/>
          <c:showBubbleSize val="0"/>
        </c:dLbls>
        <c:marker val="1"/>
        <c:smooth val="0"/>
        <c:axId val="99710080"/>
        <c:axId val="99712384"/>
      </c:lineChart>
      <c:catAx>
        <c:axId val="99710080"/>
        <c:scaling>
          <c:orientation val="minMax"/>
        </c:scaling>
        <c:delete val="0"/>
        <c:axPos val="b"/>
        <c:title>
          <c:tx>
            <c:rich>
              <a:bodyPr/>
              <a:lstStyle/>
              <a:p>
                <a:pPr>
                  <a:defRPr sz="1400"/>
                </a:pPr>
                <a:r>
                  <a:rPr lang="en-GB" sz="1400"/>
                  <a:t>Year</a:t>
                </a:r>
              </a:p>
            </c:rich>
          </c:tx>
          <c:layout>
            <c:manualLayout>
              <c:xMode val="edge"/>
              <c:yMode val="edge"/>
              <c:x val="0.53280628983877021"/>
              <c:y val="0.8422294965938385"/>
            </c:manualLayout>
          </c:layout>
          <c:overlay val="0"/>
        </c:title>
        <c:majorTickMark val="out"/>
        <c:minorTickMark val="none"/>
        <c:tickLblPos val="nextTo"/>
        <c:crossAx val="99712384"/>
        <c:crosses val="autoZero"/>
        <c:auto val="1"/>
        <c:lblAlgn val="ctr"/>
        <c:lblOffset val="100"/>
        <c:noMultiLvlLbl val="0"/>
      </c:catAx>
      <c:valAx>
        <c:axId val="99712384"/>
        <c:scaling>
          <c:orientation val="minMax"/>
          <c:max val="48"/>
          <c:min val="34"/>
        </c:scaling>
        <c:delete val="0"/>
        <c:axPos val="l"/>
        <c:title>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n-GB" sz="1400" b="1" i="0" baseline="0"/>
                  <a:t>SLA (m</a:t>
                </a:r>
                <a:r>
                  <a:rPr lang="en-GB" sz="1400" b="1" i="0" baseline="30000"/>
                  <a:t>2</a:t>
                </a:r>
                <a:r>
                  <a:rPr lang="en-GB" sz="1400" b="1" i="0" baseline="0"/>
                  <a:t> / kg C)</a:t>
                </a:r>
                <a:endParaRPr lang="en-GB" sz="1400"/>
              </a:p>
            </c:rich>
          </c:tx>
          <c:layout/>
          <c:overlay val="0"/>
        </c:title>
        <c:numFmt formatCode="0" sourceLinked="0"/>
        <c:majorTickMark val="out"/>
        <c:minorTickMark val="none"/>
        <c:tickLblPos val="nextTo"/>
        <c:crossAx val="99710080"/>
        <c:crosses val="autoZero"/>
        <c:crossBetween val="between"/>
        <c:majorUnit val="4"/>
      </c:valAx>
    </c:plotArea>
    <c:plotVisOnly val="1"/>
    <c:dispBlanksAs val="gap"/>
    <c:showDLblsOverMax val="0"/>
  </c:chart>
  <c:spPr>
    <a:solidFill>
      <a:sysClr val="window" lastClr="FFFFFF"/>
    </a:solidFill>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strRef>
              <c:f>Sheet1!$T$4</c:f>
              <c:strCache>
                <c:ptCount val="1"/>
                <c:pt idx="0">
                  <c:v>variable trait</c:v>
                </c:pt>
              </c:strCache>
            </c:strRef>
          </c:tx>
          <c:spPr>
            <a:ln>
              <a:solidFill>
                <a:srgbClr val="7030A0"/>
              </a:solidFill>
            </a:ln>
          </c:spPr>
          <c:marker>
            <c:symbol val="circle"/>
            <c:size val="6"/>
            <c:spPr>
              <a:solidFill>
                <a:srgbClr val="7030A0"/>
              </a:solidFill>
              <a:ln>
                <a:noFill/>
              </a:ln>
            </c:spPr>
          </c:marker>
          <c:val>
            <c:numRef>
              <c:f>Sheet1!$T$5:$T$9</c:f>
              <c:numCache>
                <c:formatCode>0.000</c:formatCode>
                <c:ptCount val="5"/>
                <c:pt idx="0">
                  <c:v>40</c:v>
                </c:pt>
                <c:pt idx="1">
                  <c:v>40</c:v>
                </c:pt>
                <c:pt idx="2">
                  <c:v>42</c:v>
                </c:pt>
                <c:pt idx="3">
                  <c:v>46</c:v>
                </c:pt>
                <c:pt idx="4">
                  <c:v>45</c:v>
                </c:pt>
              </c:numCache>
            </c:numRef>
          </c:val>
          <c:smooth val="0"/>
        </c:ser>
        <c:ser>
          <c:idx val="2"/>
          <c:order val="1"/>
          <c:tx>
            <c:strRef>
              <c:f>Sheet1!$U$4</c:f>
              <c:strCache>
                <c:ptCount val="1"/>
                <c:pt idx="0">
                  <c:v>fixed trait</c:v>
                </c:pt>
              </c:strCache>
            </c:strRef>
          </c:tx>
          <c:spPr>
            <a:ln>
              <a:solidFill>
                <a:schemeClr val="accent6">
                  <a:lumMod val="75000"/>
                </a:schemeClr>
              </a:solidFill>
            </a:ln>
          </c:spPr>
          <c:marker>
            <c:symbol val="circle"/>
            <c:size val="6"/>
            <c:spPr>
              <a:solidFill>
                <a:schemeClr val="accent6">
                  <a:lumMod val="75000"/>
                </a:schemeClr>
              </a:solidFill>
              <a:ln>
                <a:noFill/>
              </a:ln>
            </c:spPr>
          </c:marker>
          <c:val>
            <c:numRef>
              <c:f>Sheet1!$U$5:$U$9</c:f>
              <c:numCache>
                <c:formatCode>0.000</c:formatCode>
                <c:ptCount val="5"/>
                <c:pt idx="0">
                  <c:v>43</c:v>
                </c:pt>
                <c:pt idx="1">
                  <c:v>43</c:v>
                </c:pt>
                <c:pt idx="2">
                  <c:v>43</c:v>
                </c:pt>
                <c:pt idx="3">
                  <c:v>43</c:v>
                </c:pt>
                <c:pt idx="4">
                  <c:v>43</c:v>
                </c:pt>
              </c:numCache>
            </c:numRef>
          </c:val>
          <c:smooth val="0"/>
        </c:ser>
        <c:dLbls>
          <c:showLegendKey val="0"/>
          <c:showVal val="0"/>
          <c:showCatName val="0"/>
          <c:showSerName val="0"/>
          <c:showPercent val="0"/>
          <c:showBubbleSize val="0"/>
        </c:dLbls>
        <c:marker val="1"/>
        <c:smooth val="0"/>
        <c:axId val="112091136"/>
        <c:axId val="112093440"/>
      </c:lineChart>
      <c:catAx>
        <c:axId val="112091136"/>
        <c:scaling>
          <c:orientation val="minMax"/>
        </c:scaling>
        <c:delete val="0"/>
        <c:axPos val="b"/>
        <c:title>
          <c:tx>
            <c:rich>
              <a:bodyPr/>
              <a:lstStyle/>
              <a:p>
                <a:pPr>
                  <a:defRPr sz="1400"/>
                </a:pPr>
                <a:r>
                  <a:rPr lang="en-US" sz="1400"/>
                  <a:t>Year</a:t>
                </a:r>
              </a:p>
            </c:rich>
          </c:tx>
          <c:layout>
            <c:manualLayout>
              <c:xMode val="edge"/>
              <c:yMode val="edge"/>
              <c:x val="0.52692867739360039"/>
              <c:y val="0.84398250218722659"/>
            </c:manualLayout>
          </c:layout>
          <c:overlay val="0"/>
        </c:title>
        <c:majorTickMark val="out"/>
        <c:minorTickMark val="none"/>
        <c:tickLblPos val="nextTo"/>
        <c:crossAx val="112093440"/>
        <c:crosses val="autoZero"/>
        <c:auto val="1"/>
        <c:lblAlgn val="ctr"/>
        <c:lblOffset val="100"/>
        <c:noMultiLvlLbl val="0"/>
      </c:catAx>
      <c:valAx>
        <c:axId val="112093440"/>
        <c:scaling>
          <c:orientation val="minMax"/>
          <c:max val="48"/>
          <c:min val="34"/>
        </c:scaling>
        <c:delete val="0"/>
        <c:axPos val="l"/>
        <c:title>
          <c:tx>
            <c:rich>
              <a:bodyPr rot="-5400000" vert="horz"/>
              <a:lstStyle/>
              <a:p>
                <a:pPr>
                  <a:defRPr sz="1400"/>
                </a:pPr>
                <a:r>
                  <a:rPr lang="en-GB" sz="1400" b="1" i="0" baseline="0"/>
                  <a:t>SLA (m</a:t>
                </a:r>
                <a:r>
                  <a:rPr lang="en-GB" sz="1400" b="1" i="0" baseline="30000"/>
                  <a:t>2</a:t>
                </a:r>
                <a:r>
                  <a:rPr lang="en-GB" sz="1400" b="1" i="0" baseline="0"/>
                  <a:t> / kg C)</a:t>
                </a:r>
                <a:r>
                  <a:rPr lang="en-GB" sz="1400" b="1" i="0" u="none" strike="noStrike" baseline="0"/>
                  <a:t> </a:t>
                </a:r>
                <a:endParaRPr lang="en-GB" sz="1400"/>
              </a:p>
            </c:rich>
          </c:tx>
          <c:layout/>
          <c:overlay val="0"/>
        </c:title>
        <c:numFmt formatCode="0" sourceLinked="0"/>
        <c:majorTickMark val="out"/>
        <c:minorTickMark val="none"/>
        <c:tickLblPos val="nextTo"/>
        <c:crossAx val="112091136"/>
        <c:crosses val="autoZero"/>
        <c:crossBetween val="midCat"/>
        <c:majorUnit val="4"/>
      </c:valAx>
      <c:spPr>
        <a:noFill/>
      </c:spPr>
    </c:plotArea>
    <c:plotVisOnly val="1"/>
    <c:dispBlanksAs val="gap"/>
    <c:showDLblsOverMax val="0"/>
  </c:chart>
  <c:spPr>
    <a:solidFill>
      <a:schemeClr val="bg1"/>
    </a:solidFill>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330440661898985"/>
          <c:y val="5.5865601419657164E-2"/>
          <c:w val="0.76669570673496923"/>
          <c:h val="0.64193313285237863"/>
        </c:manualLayout>
      </c:layout>
      <c:lineChart>
        <c:grouping val="standard"/>
        <c:varyColors val="0"/>
        <c:ser>
          <c:idx val="1"/>
          <c:order val="0"/>
          <c:tx>
            <c:strRef>
              <c:f>Sheet1!$P$4</c:f>
              <c:strCache>
                <c:ptCount val="1"/>
                <c:pt idx="0">
                  <c:v>variable trait</c:v>
                </c:pt>
              </c:strCache>
            </c:strRef>
          </c:tx>
          <c:spPr>
            <a:ln>
              <a:solidFill>
                <a:srgbClr val="7030A0"/>
              </a:solidFill>
            </a:ln>
          </c:spPr>
          <c:marker>
            <c:symbol val="circle"/>
            <c:size val="6"/>
            <c:spPr>
              <a:solidFill>
                <a:srgbClr val="7030A0"/>
              </a:solidFill>
              <a:ln>
                <a:noFill/>
              </a:ln>
            </c:spPr>
          </c:marker>
          <c:val>
            <c:numRef>
              <c:f>Sheet1!$P$5:$P$9</c:f>
              <c:numCache>
                <c:formatCode>0.000</c:formatCode>
                <c:ptCount val="5"/>
                <c:pt idx="0">
                  <c:v>44</c:v>
                </c:pt>
                <c:pt idx="1">
                  <c:v>40</c:v>
                </c:pt>
                <c:pt idx="2">
                  <c:v>45</c:v>
                </c:pt>
                <c:pt idx="3">
                  <c:v>36</c:v>
                </c:pt>
                <c:pt idx="4">
                  <c:v>44</c:v>
                </c:pt>
              </c:numCache>
            </c:numRef>
          </c:val>
          <c:smooth val="0"/>
        </c:ser>
        <c:ser>
          <c:idx val="2"/>
          <c:order val="1"/>
          <c:tx>
            <c:strRef>
              <c:f>Sheet1!$Q$4</c:f>
              <c:strCache>
                <c:ptCount val="1"/>
                <c:pt idx="0">
                  <c:v>fixed trait</c:v>
                </c:pt>
              </c:strCache>
            </c:strRef>
          </c:tx>
          <c:spPr>
            <a:ln>
              <a:solidFill>
                <a:schemeClr val="accent6">
                  <a:lumMod val="75000"/>
                </a:schemeClr>
              </a:solidFill>
            </a:ln>
          </c:spPr>
          <c:marker>
            <c:symbol val="circle"/>
            <c:size val="6"/>
            <c:spPr>
              <a:solidFill>
                <a:schemeClr val="accent6">
                  <a:lumMod val="75000"/>
                </a:schemeClr>
              </a:solidFill>
              <a:ln>
                <a:noFill/>
              </a:ln>
            </c:spPr>
          </c:marker>
          <c:val>
            <c:numRef>
              <c:f>Sheet1!$Q$5:$Q$9</c:f>
              <c:numCache>
                <c:formatCode>0.000</c:formatCode>
                <c:ptCount val="5"/>
                <c:pt idx="0">
                  <c:v>43</c:v>
                </c:pt>
                <c:pt idx="1">
                  <c:v>43</c:v>
                </c:pt>
                <c:pt idx="2">
                  <c:v>43</c:v>
                </c:pt>
                <c:pt idx="3">
                  <c:v>43</c:v>
                </c:pt>
                <c:pt idx="4">
                  <c:v>43</c:v>
                </c:pt>
              </c:numCache>
            </c:numRef>
          </c:val>
          <c:smooth val="0"/>
        </c:ser>
        <c:dLbls>
          <c:showLegendKey val="0"/>
          <c:showVal val="0"/>
          <c:showCatName val="0"/>
          <c:showSerName val="0"/>
          <c:showPercent val="0"/>
          <c:showBubbleSize val="0"/>
        </c:dLbls>
        <c:marker val="1"/>
        <c:smooth val="0"/>
        <c:axId val="113404160"/>
        <c:axId val="113419008"/>
      </c:lineChart>
      <c:catAx>
        <c:axId val="113404160"/>
        <c:scaling>
          <c:orientation val="minMax"/>
        </c:scaling>
        <c:delete val="0"/>
        <c:axPos val="b"/>
        <c:title>
          <c:tx>
            <c:rich>
              <a:bodyPr/>
              <a:lstStyle/>
              <a:p>
                <a:pPr>
                  <a:defRPr sz="1400"/>
                </a:pPr>
                <a:r>
                  <a:rPr lang="en-GB" sz="1400"/>
                  <a:t>Year</a:t>
                </a:r>
              </a:p>
            </c:rich>
          </c:tx>
          <c:layout>
            <c:manualLayout>
              <c:xMode val="edge"/>
              <c:yMode val="edge"/>
              <c:x val="0.53280628983877021"/>
              <c:y val="0.84222949659383883"/>
            </c:manualLayout>
          </c:layout>
          <c:overlay val="0"/>
        </c:title>
        <c:majorTickMark val="out"/>
        <c:minorTickMark val="none"/>
        <c:tickLblPos val="nextTo"/>
        <c:crossAx val="113419008"/>
        <c:crosses val="autoZero"/>
        <c:auto val="1"/>
        <c:lblAlgn val="ctr"/>
        <c:lblOffset val="100"/>
        <c:noMultiLvlLbl val="0"/>
      </c:catAx>
      <c:valAx>
        <c:axId val="113419008"/>
        <c:scaling>
          <c:orientation val="minMax"/>
          <c:max val="48"/>
          <c:min val="34"/>
        </c:scaling>
        <c:delete val="0"/>
        <c:axPos val="l"/>
        <c:title>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n-GB" sz="1400" b="1" i="0" baseline="0"/>
                  <a:t>SLA (m</a:t>
                </a:r>
                <a:r>
                  <a:rPr lang="en-GB" sz="1400" b="1" i="0" baseline="30000"/>
                  <a:t>2</a:t>
                </a:r>
                <a:r>
                  <a:rPr lang="en-GB" sz="1400" b="1" i="0" baseline="0"/>
                  <a:t> / kg C)</a:t>
                </a:r>
                <a:endParaRPr lang="en-GB" sz="1400"/>
              </a:p>
            </c:rich>
          </c:tx>
          <c:layout/>
          <c:overlay val="0"/>
        </c:title>
        <c:numFmt formatCode="0" sourceLinked="0"/>
        <c:majorTickMark val="out"/>
        <c:minorTickMark val="none"/>
        <c:tickLblPos val="nextTo"/>
        <c:crossAx val="113404160"/>
        <c:crosses val="autoZero"/>
        <c:crossBetween val="between"/>
        <c:majorUnit val="4"/>
      </c:valAx>
    </c:plotArea>
    <c:plotVisOnly val="1"/>
    <c:dispBlanksAs val="gap"/>
    <c:showDLblsOverMax val="0"/>
  </c:chart>
  <c:spPr>
    <a:solidFill>
      <a:sysClr val="window" lastClr="FFFFFF"/>
    </a:solid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fr-FR" altLang="en-US"/>
          </a:p>
        </p:txBody>
      </p:sp>
      <p:sp>
        <p:nvSpPr>
          <p:cNvPr id="133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fr-FR" alt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fr-FR" alt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06489C1-EE89-43C7-A615-E84AE1FC1F93}" type="slidenum">
              <a:rPr lang="fr-FR" altLang="en-US"/>
              <a:pPr/>
              <a:t>‹N°›</a:t>
            </a:fld>
            <a:endParaRPr lang="fr-FR" altLang="en-US"/>
          </a:p>
        </p:txBody>
      </p:sp>
    </p:spTree>
    <p:extLst>
      <p:ext uri="{BB962C8B-B14F-4D97-AF65-F5344CB8AC3E}">
        <p14:creationId xmlns:p14="http://schemas.microsoft.com/office/powerpoint/2010/main" val="413954556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DGVMs condense</a:t>
            </a:r>
            <a:r>
              <a:rPr lang="de-DE" baseline="0" dirty="0" smtClean="0"/>
              <a:t> functional diversity to a few </a:t>
            </a:r>
            <a:r>
              <a:rPr lang="de-DE" b="1" baseline="0" dirty="0" smtClean="0"/>
              <a:t>plant functional types</a:t>
            </a:r>
            <a:r>
              <a:rPr lang="de-DE" baseline="0" dirty="0" smtClean="0"/>
              <a:t> ; short PFTs.</a:t>
            </a:r>
            <a:endParaRPr lang="de-DE" dirty="0" smtClean="0"/>
          </a:p>
          <a:p>
            <a:r>
              <a:rPr lang="de-DE" dirty="0" smtClean="0"/>
              <a:t>PFTs</a:t>
            </a:r>
            <a:r>
              <a:rPr lang="de-DE" baseline="0" dirty="0" smtClean="0"/>
              <a:t> represent the </a:t>
            </a:r>
            <a:r>
              <a:rPr lang="de-DE" b="1" baseline="0" dirty="0" smtClean="0"/>
              <a:t>average plant individuum</a:t>
            </a:r>
            <a:r>
              <a:rPr lang="de-DE" baseline="0" dirty="0" smtClean="0"/>
              <a:t> of an entire biome.</a:t>
            </a:r>
          </a:p>
          <a:p>
            <a:r>
              <a:rPr lang="de-DE" baseline="0" dirty="0" smtClean="0"/>
              <a:t>For instance, the PFT „</a:t>
            </a:r>
            <a:r>
              <a:rPr lang="de-DE" b="1" baseline="0" dirty="0" smtClean="0"/>
              <a:t>tropical broadleaved evergree tree</a:t>
            </a:r>
            <a:r>
              <a:rPr lang="de-DE" baseline="0" dirty="0" smtClean="0"/>
              <a:t>“ represents pretty much the </a:t>
            </a:r>
            <a:r>
              <a:rPr lang="de-DE" b="1" baseline="0" dirty="0" smtClean="0"/>
              <a:t>entire Amazon region</a:t>
            </a:r>
            <a:r>
              <a:rPr lang="de-DE" baseline="0" dirty="0" smtClean="0"/>
              <a:t>. </a:t>
            </a:r>
          </a:p>
          <a:p>
            <a:r>
              <a:rPr lang="de-DE" baseline="0" dirty="0" smtClean="0"/>
              <a:t>Each PFT has </a:t>
            </a:r>
            <a:r>
              <a:rPr lang="de-DE" b="1" baseline="0" dirty="0" smtClean="0"/>
              <a:t>fixed parameter settings </a:t>
            </a:r>
            <a:r>
              <a:rPr lang="de-DE" baseline="0" dirty="0" smtClean="0"/>
              <a:t>including traits like leaf longevity, SLA ecta. </a:t>
            </a:r>
          </a:p>
          <a:p>
            <a:r>
              <a:rPr lang="de-DE" baseline="0" dirty="0" smtClean="0"/>
              <a:t>In effect, this is a </a:t>
            </a:r>
            <a:r>
              <a:rPr lang="de-DE" b="1" baseline="0" dirty="0" smtClean="0"/>
              <a:t>monoculture</a:t>
            </a:r>
            <a:r>
              <a:rPr lang="de-DE" baseline="0" dirty="0" smtClean="0"/>
              <a:t> approach at the biome level. </a:t>
            </a:r>
          </a:p>
          <a:p>
            <a:r>
              <a:rPr lang="de-DE" i="1" baseline="0" dirty="0" smtClean="0"/>
              <a:t>(Pause to let this sink in...)</a:t>
            </a:r>
          </a:p>
          <a:p>
            <a:endParaRPr lang="de-DE" baseline="0" dirty="0" smtClean="0"/>
          </a:p>
          <a:p>
            <a:r>
              <a:rPr lang="de-DE" baseline="0" dirty="0" smtClean="0"/>
              <a:t>This oversimplifying, approach implies that, </a:t>
            </a:r>
          </a:p>
          <a:p>
            <a:r>
              <a:rPr lang="de-DE" i="1" baseline="0" dirty="0" smtClean="0"/>
              <a:t>(show point 1)</a:t>
            </a:r>
            <a:r>
              <a:rPr lang="de-DE" baseline="0" dirty="0" smtClean="0"/>
              <a:t> if there are very few fixed PFTs which are </a:t>
            </a:r>
            <a:r>
              <a:rPr lang="de-DE" b="1" baseline="0" dirty="0" smtClean="0"/>
              <a:t>unable to adapt</a:t>
            </a:r>
            <a:r>
              <a:rPr lang="de-DE" baseline="0" dirty="0" smtClean="0"/>
              <a:t> to environmental conditions,</a:t>
            </a:r>
          </a:p>
          <a:p>
            <a:r>
              <a:rPr lang="de-DE" i="1" baseline="0" dirty="0" smtClean="0"/>
              <a:t>(show point 2) </a:t>
            </a:r>
            <a:r>
              <a:rPr lang="de-DE" baseline="0" dirty="0" smtClean="0"/>
              <a:t>we </a:t>
            </a:r>
            <a:r>
              <a:rPr lang="de-DE" b="1" baseline="0" dirty="0" smtClean="0"/>
              <a:t>cannot</a:t>
            </a:r>
            <a:r>
              <a:rPr lang="de-DE" baseline="0" dirty="0" smtClean="0"/>
              <a:t> </a:t>
            </a:r>
            <a:r>
              <a:rPr lang="de-DE" b="1" baseline="0" dirty="0" smtClean="0"/>
              <a:t>quantify biodiversity effects </a:t>
            </a:r>
            <a:r>
              <a:rPr lang="de-DE" baseline="0" dirty="0" smtClean="0"/>
              <a:t>on vital ecosystem processes. </a:t>
            </a:r>
          </a:p>
          <a:p>
            <a:endParaRPr lang="de-DE" baseline="0" dirty="0" smtClean="0"/>
          </a:p>
          <a:p>
            <a:r>
              <a:rPr lang="de-DE" i="1" baseline="0" dirty="0" smtClean="0"/>
              <a:t>Transition:</a:t>
            </a:r>
          </a:p>
          <a:p>
            <a:r>
              <a:rPr lang="de-DE" dirty="0" smtClean="0"/>
              <a:t>So what</a:t>
            </a:r>
            <a:r>
              <a:rPr lang="de-DE" baseline="0" dirty="0" smtClean="0"/>
              <a:t> does this imply for model </a:t>
            </a:r>
            <a:r>
              <a:rPr lang="de-DE" b="1" baseline="0" dirty="0" smtClean="0"/>
              <a:t>outputs</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ED492537-F9F0-4FD3-AFE1-D2AFD642374F}" type="slidenum">
              <a:rPr lang="de-DE" smtClean="0"/>
              <a:pPr/>
              <a:t>2</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C4172C2-4171-4227-992A-38C4B0B5A16E}" type="slidenum">
              <a:rPr lang="fr-FR" altLang="en-US"/>
              <a:pPr/>
              <a:t>48</a:t>
            </a:fld>
            <a:endParaRPr lang="fr-FR" altLang="en-US"/>
          </a:p>
        </p:txBody>
      </p:sp>
      <p:sp>
        <p:nvSpPr>
          <p:cNvPr id="286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F5B7B0F6-3983-4FFB-A273-87AFB640C172}" type="slidenum">
              <a:rPr lang="fr-FR" altLang="en-US" sz="1200"/>
              <a:pPr algn="r"/>
              <a:t>48</a:t>
            </a:fld>
            <a:endParaRPr lang="fr-FR" altLang="en-US"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p:txBody>
          <a:bodyPr/>
          <a:lstStyle/>
          <a:p>
            <a:r>
              <a:rPr lang="en-US" altLang="en-US"/>
              <a:t>Wc demand limited by RUBISCO saturation</a:t>
            </a:r>
          </a:p>
          <a:p>
            <a:r>
              <a:rPr lang="en-US" altLang="en-US"/>
              <a:t>Wj demand limited by RuBP regeneration by electron transport</a:t>
            </a:r>
            <a:endParaRPr lang="fr-FR"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575D022-7C2C-4244-849B-5FE994421EAB}" type="slidenum">
              <a:rPr lang="fr-FR" altLang="en-US"/>
              <a:pPr/>
              <a:t>50</a:t>
            </a:fld>
            <a:endParaRPr lang="fr-FR" altLang="en-US"/>
          </a:p>
        </p:txBody>
      </p:sp>
      <p:sp>
        <p:nvSpPr>
          <p:cNvPr id="317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BA8B2DC6-634F-4D2A-A451-FD4D7BB58B54}" type="slidenum">
              <a:rPr lang="fr-FR" altLang="en-US" sz="1200"/>
              <a:pPr algn="r"/>
              <a:t>50</a:t>
            </a:fld>
            <a:endParaRPr lang="fr-FR" alt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p:txBody>
          <a:bodyPr/>
          <a:lstStyle/>
          <a:p>
            <a:r>
              <a:rPr lang="en-US" altLang="en-US"/>
              <a:t>Wc demand limited by RUBISCO saturation</a:t>
            </a:r>
          </a:p>
          <a:p>
            <a:r>
              <a:rPr lang="en-US" altLang="en-US"/>
              <a:t>Wj demand limited by RuBP regeneration by electron transport</a:t>
            </a:r>
            <a:endParaRPr lang="fr-F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77EAD7B-0EC8-AB42-823E-A8934C09D869}" type="slidenum">
              <a:rPr lang="en-US" smtClean="0"/>
              <a:pPr/>
              <a:t>9</a:t>
            </a:fld>
            <a:endParaRPr lang="en-US" smtClean="0"/>
          </a:p>
        </p:txBody>
      </p:sp>
      <p:sp>
        <p:nvSpPr>
          <p:cNvPr id="48131" name="Rectangle 1026"/>
          <p:cNvSpPr>
            <a:spLocks noGrp="1" noRot="1" noChangeAspect="1" noChangeArrowheads="1" noTextEdit="1"/>
          </p:cNvSpPr>
          <p:nvPr>
            <p:ph type="sldImg"/>
          </p:nvPr>
        </p:nvSpPr>
        <p:spPr>
          <a:ln/>
        </p:spPr>
      </p:sp>
      <p:sp>
        <p:nvSpPr>
          <p:cNvPr id="48132" name="Rectangle 1027"/>
          <p:cNvSpPr>
            <a:spLocks noGrp="1" noChangeArrowheads="1"/>
          </p:cNvSpPr>
          <p:nvPr>
            <p:ph type="body" idx="1"/>
          </p:nvPr>
        </p:nvSpPr>
        <p:spPr>
          <a:noFill/>
          <a:ln/>
        </p:spPr>
        <p:txBody>
          <a:bodyPr/>
          <a:lstStyle/>
          <a:p>
            <a:pPr eaLnBrk="1" hangingPunct="1">
              <a:spcBef>
                <a:spcPct val="0"/>
              </a:spcBef>
            </a:pPr>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964DDB9-11F0-4A67-830B-76FDA967B78F}" type="slidenum">
              <a:rPr lang="fr-FR"/>
              <a:pPr/>
              <a:t>13</a:t>
            </a:fld>
            <a:endParaRPr lang="fr-FR"/>
          </a:p>
        </p:txBody>
      </p:sp>
      <p:sp>
        <p:nvSpPr>
          <p:cNvPr id="614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D1A7B29-22AE-478A-B536-8311011C7D54}" type="slidenum">
              <a:rPr lang="fr-FR"/>
              <a:pPr/>
              <a:t>14</a:t>
            </a:fld>
            <a:endParaRPr lang="fr-FR"/>
          </a:p>
        </p:txBody>
      </p:sp>
      <p:sp>
        <p:nvSpPr>
          <p:cNvPr id="716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098CEDB-025B-497F-92F2-5A0CA5B24D7F}" type="slidenum">
              <a:rPr lang="fr-FR"/>
              <a:pPr/>
              <a:t>15</a:t>
            </a:fld>
            <a:endParaRPr lang="fr-FR"/>
          </a:p>
        </p:txBody>
      </p:sp>
      <p:sp>
        <p:nvSpPr>
          <p:cNvPr id="819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03055A-AD85-4C51-A34E-924CE2D0B1F7}" type="slidenum">
              <a:rPr lang="fr-FR"/>
              <a:pPr/>
              <a:t>27</a:t>
            </a:fld>
            <a:endParaRPr lang="fr-F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r>
              <a:rPr lang="fr-FR" dirty="0" smtClean="0"/>
              <a:t>Ces lois ont été implémentées</a:t>
            </a:r>
            <a:r>
              <a:rPr lang="fr-FR" baseline="0" dirty="0" smtClean="0"/>
              <a:t> dans le modèle selon un algorithme qui fonctionne de la manière suivante:</a:t>
            </a:r>
          </a:p>
          <a:p>
            <a:endParaRPr lang="fr-FR" baseline="0" dirty="0" smtClean="0"/>
          </a:p>
          <a:p>
            <a:r>
              <a:rPr lang="fr-FR" baseline="0" dirty="0" smtClean="0"/>
              <a:t>La valeur des TF de la végétation est initialisée au début de la 1</a:t>
            </a:r>
            <a:r>
              <a:rPr lang="fr-FR" baseline="30000" dirty="0" smtClean="0"/>
              <a:t>ère</a:t>
            </a:r>
            <a:r>
              <a:rPr lang="fr-FR" baseline="0" dirty="0" smtClean="0"/>
              <a:t> année de manière arbitraire.</a:t>
            </a:r>
            <a:endParaRPr lang="fr-FR" dirty="0" smtClean="0"/>
          </a:p>
          <a:p>
            <a:endParaRPr lang="fr-FR" dirty="0" smtClean="0"/>
          </a:p>
          <a:p>
            <a:r>
              <a:rPr lang="fr-FR" dirty="0" smtClean="0"/>
              <a:t>Lors d’une simulation,</a:t>
            </a:r>
            <a:r>
              <a:rPr lang="fr-FR" baseline="0" dirty="0" smtClean="0"/>
              <a:t> les variables d’état </a:t>
            </a:r>
            <a:r>
              <a:rPr lang="fr-FR" baseline="0" dirty="0" err="1" smtClean="0"/>
              <a:t>Vp</a:t>
            </a:r>
            <a:r>
              <a:rPr lang="fr-FR" baseline="0" dirty="0" smtClean="0"/>
              <a:t>, </a:t>
            </a:r>
            <a:r>
              <a:rPr lang="fr-FR" baseline="0" dirty="0" err="1" smtClean="0"/>
              <a:t>Vn</a:t>
            </a:r>
            <a:r>
              <a:rPr lang="fr-FR" baseline="0" dirty="0" smtClean="0"/>
              <a:t> et VCO2 évoluent avec le climat et la gestion renseignés en entrée du modèle.</a:t>
            </a:r>
          </a:p>
          <a:p>
            <a:endParaRPr lang="fr-FR" baseline="0" dirty="0" smtClean="0"/>
          </a:p>
          <a:p>
            <a:r>
              <a:rPr lang="fr-FR" baseline="0" dirty="0" smtClean="0"/>
              <a:t>A la fin de l’année, l’algorithme calcule les valeurs de ces variables pour l’année en cours et en conséquence les valeurs potentielles des TF de la végétation selon les lois d’évolution définies précédemment.</a:t>
            </a:r>
          </a:p>
          <a:p>
            <a:endParaRPr lang="fr-FR" dirty="0" smtClean="0"/>
          </a:p>
          <a:p>
            <a:r>
              <a:rPr lang="fr-FR" dirty="0" smtClean="0"/>
              <a:t>Il calcule ensuite</a:t>
            </a:r>
            <a:r>
              <a:rPr lang="fr-FR" baseline="0" dirty="0" smtClean="0"/>
              <a:t> les traits simulés en essayant d’approcher les traits potentiels calculés, compte-tenu du taux de croissance relative du couvert.</a:t>
            </a:r>
          </a:p>
          <a:p>
            <a:endParaRPr lang="fr-FR" baseline="0" dirty="0" smtClean="0"/>
          </a:p>
          <a:p>
            <a:r>
              <a:rPr lang="fr-FR" baseline="0" dirty="0" smtClean="0"/>
              <a:t>Cette dérive des TF se répercute naturellement sur le fonctionnement des prairies l’année suivante et ainsi de suite à chaque nouvelle année.</a:t>
            </a:r>
          </a:p>
          <a:p>
            <a:endParaRPr lang="fr-FR" baseline="0" dirty="0" smtClean="0"/>
          </a:p>
          <a:p>
            <a:r>
              <a:rPr lang="fr-FR" baseline="0" dirty="0" smtClean="0"/>
              <a:t>Cet algorithme permet donc de simuler la dynamique de la végétation en réponse à la gestion et au climat.</a:t>
            </a:r>
            <a:endParaRPr lang="fr-F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made</a:t>
            </a:r>
            <a:r>
              <a:rPr lang="de-DE" dirty="0" smtClean="0"/>
              <a:t> </a:t>
            </a:r>
            <a:r>
              <a:rPr lang="de-DE" dirty="0" err="1" smtClean="0"/>
              <a:t>some</a:t>
            </a:r>
            <a:r>
              <a:rPr lang="de-DE" dirty="0" smtClean="0"/>
              <a:t> plant </a:t>
            </a:r>
            <a:r>
              <a:rPr lang="de-DE" dirty="0" err="1" smtClean="0"/>
              <a:t>parameter</a:t>
            </a:r>
            <a:r>
              <a:rPr lang="de-DE" dirty="0" smtClean="0"/>
              <a:t> in </a:t>
            </a:r>
            <a:r>
              <a:rPr lang="de-DE" dirty="0" err="1" smtClean="0"/>
              <a:t>LPJmL</a:t>
            </a:r>
            <a:r>
              <a:rPr lang="de-DE" dirty="0" smtClean="0"/>
              <a:t> </a:t>
            </a:r>
            <a:r>
              <a:rPr lang="de-DE" dirty="0" err="1" smtClean="0"/>
              <a:t>depended</a:t>
            </a:r>
            <a:r>
              <a:rPr lang="de-DE" dirty="0" smtClean="0"/>
              <a:t> on SLA via </a:t>
            </a:r>
            <a:r>
              <a:rPr lang="de-DE" dirty="0" err="1" smtClean="0"/>
              <a:t>regression</a:t>
            </a:r>
            <a:r>
              <a:rPr lang="de-DE" dirty="0" smtClean="0"/>
              <a:t> </a:t>
            </a:r>
            <a:r>
              <a:rPr lang="de-DE" dirty="0" err="1" smtClean="0"/>
              <a:t>functions</a:t>
            </a:r>
            <a:endParaRPr lang="de-DE" dirty="0" smtClean="0"/>
          </a:p>
          <a:p>
            <a:r>
              <a:rPr lang="de-DE" dirty="0" err="1" smtClean="0"/>
              <a:t>made</a:t>
            </a:r>
            <a:r>
              <a:rPr lang="de-DE" dirty="0" smtClean="0"/>
              <a:t> SLA variable </a:t>
            </a:r>
            <a:r>
              <a:rPr lang="de-DE" dirty="0" err="1" smtClean="0"/>
              <a:t>depended</a:t>
            </a:r>
            <a:r>
              <a:rPr lang="de-DE" dirty="0" smtClean="0"/>
              <a:t> on SLA </a:t>
            </a:r>
            <a:r>
              <a:rPr lang="de-DE" dirty="0" err="1" smtClean="0"/>
              <a:t>distribution</a:t>
            </a:r>
            <a:r>
              <a:rPr lang="de-DE" dirty="0" smtClean="0"/>
              <a:t> </a:t>
            </a:r>
            <a:r>
              <a:rPr lang="de-DE" dirty="0" err="1" smtClean="0"/>
              <a:t>found</a:t>
            </a:r>
            <a:r>
              <a:rPr lang="de-DE" dirty="0" smtClean="0"/>
              <a:t> in TRY</a:t>
            </a:r>
            <a:endParaRPr lang="en-US" dirty="0" smtClean="0"/>
          </a:p>
          <a:p>
            <a:endParaRPr lang="en-US" dirty="0"/>
          </a:p>
        </p:txBody>
      </p:sp>
      <p:sp>
        <p:nvSpPr>
          <p:cNvPr id="4" name="Foliennummernplatzhalter 3"/>
          <p:cNvSpPr>
            <a:spLocks noGrp="1"/>
          </p:cNvSpPr>
          <p:nvPr>
            <p:ph type="sldNum" sz="quarter" idx="10"/>
          </p:nvPr>
        </p:nvSpPr>
        <p:spPr/>
        <p:txBody>
          <a:bodyPr/>
          <a:lstStyle/>
          <a:p>
            <a:fld id="{6B03E795-AC36-44EE-B1C7-FAED01496C01}" type="slidenum">
              <a:rPr lang="en-US" smtClean="0"/>
              <a:pPr/>
              <a:t>38</a:t>
            </a:fld>
            <a:endParaRPr lang="en-US"/>
          </a:p>
        </p:txBody>
      </p:sp>
    </p:spTree>
    <p:extLst>
      <p:ext uri="{BB962C8B-B14F-4D97-AF65-F5344CB8AC3E}">
        <p14:creationId xmlns:p14="http://schemas.microsoft.com/office/powerpoint/2010/main" val="2334980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smtClean="0"/>
              <a:t>Computational</a:t>
            </a:r>
            <a:r>
              <a:rPr lang="de-DE" dirty="0" smtClean="0"/>
              <a:t> intensive. </a:t>
            </a:r>
            <a:endParaRPr lang="en-US" dirty="0"/>
          </a:p>
        </p:txBody>
      </p:sp>
      <p:sp>
        <p:nvSpPr>
          <p:cNvPr id="4" name="Slide Number Placeholder 3"/>
          <p:cNvSpPr>
            <a:spLocks noGrp="1"/>
          </p:cNvSpPr>
          <p:nvPr>
            <p:ph type="sldNum" sz="quarter" idx="10"/>
          </p:nvPr>
        </p:nvSpPr>
        <p:spPr/>
        <p:txBody>
          <a:bodyPr/>
          <a:lstStyle/>
          <a:p>
            <a:fld id="{ED492537-F9F0-4FD3-AFE1-D2AFD642374F}" type="slidenum">
              <a:rPr lang="de-DE" smtClean="0"/>
              <a:pPr/>
              <a:t>41</a:t>
            </a:fld>
            <a:endParaRPr lang="de-DE"/>
          </a:p>
        </p:txBody>
      </p:sp>
    </p:spTree>
    <p:extLst>
      <p:ext uri="{BB962C8B-B14F-4D97-AF65-F5344CB8AC3E}">
        <p14:creationId xmlns:p14="http://schemas.microsoft.com/office/powerpoint/2010/main" val="696446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smtClean="0"/>
              <a:t>Computational</a:t>
            </a:r>
            <a:r>
              <a:rPr lang="de-DE" dirty="0" smtClean="0"/>
              <a:t> intensive. </a:t>
            </a:r>
            <a:r>
              <a:rPr lang="en-US" dirty="0" smtClean="0"/>
              <a:t>Photo courtesy of the Carnegie Airborne Observatory. Each color represents different chemical signatures, revealing information about biodiversity and growth rates.</a:t>
            </a:r>
            <a:endParaRPr lang="en-US" dirty="0"/>
          </a:p>
        </p:txBody>
      </p:sp>
      <p:sp>
        <p:nvSpPr>
          <p:cNvPr id="4" name="Slide Number Placeholder 3"/>
          <p:cNvSpPr>
            <a:spLocks noGrp="1"/>
          </p:cNvSpPr>
          <p:nvPr>
            <p:ph type="sldNum" sz="quarter" idx="10"/>
          </p:nvPr>
        </p:nvSpPr>
        <p:spPr/>
        <p:txBody>
          <a:bodyPr/>
          <a:lstStyle/>
          <a:p>
            <a:fld id="{ED492537-F9F0-4FD3-AFE1-D2AFD642374F}" type="slidenum">
              <a:rPr lang="de-DE" smtClean="0"/>
              <a:pPr/>
              <a:t>42</a:t>
            </a:fld>
            <a:endParaRPr lang="de-DE"/>
          </a:p>
        </p:txBody>
      </p:sp>
    </p:spTree>
    <p:extLst>
      <p:ext uri="{BB962C8B-B14F-4D97-AF65-F5344CB8AC3E}">
        <p14:creationId xmlns:p14="http://schemas.microsoft.com/office/powerpoint/2010/main" val="696446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lvl1pPr>
              <a:defRPr/>
            </a:lvl1pPr>
          </a:lstStyle>
          <a:p>
            <a:endParaRPr lang="fr-FR" altLang="en-US"/>
          </a:p>
        </p:txBody>
      </p:sp>
      <p:sp>
        <p:nvSpPr>
          <p:cNvPr id="5" name="Espace réservé du pied de page 4"/>
          <p:cNvSpPr>
            <a:spLocks noGrp="1"/>
          </p:cNvSpPr>
          <p:nvPr>
            <p:ph type="ftr" sz="quarter" idx="11"/>
          </p:nvPr>
        </p:nvSpPr>
        <p:spPr/>
        <p:txBody>
          <a:bodyPr/>
          <a:lstStyle>
            <a:lvl1pPr>
              <a:defRPr/>
            </a:lvl1pPr>
          </a:lstStyle>
          <a:p>
            <a:endParaRPr lang="fr-FR" altLang="en-US"/>
          </a:p>
        </p:txBody>
      </p:sp>
      <p:sp>
        <p:nvSpPr>
          <p:cNvPr id="6" name="Espace réservé du numéro de diapositive 5"/>
          <p:cNvSpPr>
            <a:spLocks noGrp="1"/>
          </p:cNvSpPr>
          <p:nvPr>
            <p:ph type="sldNum" sz="quarter" idx="12"/>
          </p:nvPr>
        </p:nvSpPr>
        <p:spPr/>
        <p:txBody>
          <a:bodyPr/>
          <a:lstStyle>
            <a:lvl1pPr>
              <a:defRPr/>
            </a:lvl1pPr>
          </a:lstStyle>
          <a:p>
            <a:fld id="{3B1FA0AD-9C5E-44E8-B356-D49120996236}" type="slidenum">
              <a:rPr lang="fr-FR" altLang="en-US"/>
              <a:pPr/>
              <a:t>‹N°›</a:t>
            </a:fld>
            <a:endParaRPr lang="fr-FR" altLang="en-US"/>
          </a:p>
        </p:txBody>
      </p:sp>
    </p:spTree>
    <p:extLst>
      <p:ext uri="{BB962C8B-B14F-4D97-AF65-F5344CB8AC3E}">
        <p14:creationId xmlns:p14="http://schemas.microsoft.com/office/powerpoint/2010/main" val="148515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endParaRPr lang="fr-FR" altLang="en-US"/>
          </a:p>
        </p:txBody>
      </p:sp>
      <p:sp>
        <p:nvSpPr>
          <p:cNvPr id="5" name="Espace réservé du pied de page 4"/>
          <p:cNvSpPr>
            <a:spLocks noGrp="1"/>
          </p:cNvSpPr>
          <p:nvPr>
            <p:ph type="ftr" sz="quarter" idx="11"/>
          </p:nvPr>
        </p:nvSpPr>
        <p:spPr/>
        <p:txBody>
          <a:bodyPr/>
          <a:lstStyle>
            <a:lvl1pPr>
              <a:defRPr/>
            </a:lvl1pPr>
          </a:lstStyle>
          <a:p>
            <a:endParaRPr lang="fr-FR" altLang="en-US"/>
          </a:p>
        </p:txBody>
      </p:sp>
      <p:sp>
        <p:nvSpPr>
          <p:cNvPr id="6" name="Espace réservé du numéro de diapositive 5"/>
          <p:cNvSpPr>
            <a:spLocks noGrp="1"/>
          </p:cNvSpPr>
          <p:nvPr>
            <p:ph type="sldNum" sz="quarter" idx="12"/>
          </p:nvPr>
        </p:nvSpPr>
        <p:spPr/>
        <p:txBody>
          <a:bodyPr/>
          <a:lstStyle>
            <a:lvl1pPr>
              <a:defRPr/>
            </a:lvl1pPr>
          </a:lstStyle>
          <a:p>
            <a:fld id="{A2BE6364-BF05-415E-9360-918360F1205F}" type="slidenum">
              <a:rPr lang="fr-FR" altLang="en-US"/>
              <a:pPr/>
              <a:t>‹N°›</a:t>
            </a:fld>
            <a:endParaRPr lang="fr-FR" altLang="en-US"/>
          </a:p>
        </p:txBody>
      </p:sp>
    </p:spTree>
    <p:extLst>
      <p:ext uri="{BB962C8B-B14F-4D97-AF65-F5344CB8AC3E}">
        <p14:creationId xmlns:p14="http://schemas.microsoft.com/office/powerpoint/2010/main" val="1176128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endParaRPr lang="fr-FR" altLang="en-US"/>
          </a:p>
        </p:txBody>
      </p:sp>
      <p:sp>
        <p:nvSpPr>
          <p:cNvPr id="5" name="Espace réservé du pied de page 4"/>
          <p:cNvSpPr>
            <a:spLocks noGrp="1"/>
          </p:cNvSpPr>
          <p:nvPr>
            <p:ph type="ftr" sz="quarter" idx="11"/>
          </p:nvPr>
        </p:nvSpPr>
        <p:spPr/>
        <p:txBody>
          <a:bodyPr/>
          <a:lstStyle>
            <a:lvl1pPr>
              <a:defRPr/>
            </a:lvl1pPr>
          </a:lstStyle>
          <a:p>
            <a:endParaRPr lang="fr-FR" altLang="en-US"/>
          </a:p>
        </p:txBody>
      </p:sp>
      <p:sp>
        <p:nvSpPr>
          <p:cNvPr id="6" name="Espace réservé du numéro de diapositive 5"/>
          <p:cNvSpPr>
            <a:spLocks noGrp="1"/>
          </p:cNvSpPr>
          <p:nvPr>
            <p:ph type="sldNum" sz="quarter" idx="12"/>
          </p:nvPr>
        </p:nvSpPr>
        <p:spPr/>
        <p:txBody>
          <a:bodyPr/>
          <a:lstStyle>
            <a:lvl1pPr>
              <a:defRPr/>
            </a:lvl1pPr>
          </a:lstStyle>
          <a:p>
            <a:fld id="{0D45FB3B-7E8C-444A-87E3-3D131CE2C6FA}" type="slidenum">
              <a:rPr lang="fr-FR" altLang="en-US"/>
              <a:pPr/>
              <a:t>‹N°›</a:t>
            </a:fld>
            <a:endParaRPr lang="fr-FR" altLang="en-US"/>
          </a:p>
        </p:txBody>
      </p:sp>
    </p:spTree>
    <p:extLst>
      <p:ext uri="{BB962C8B-B14F-4D97-AF65-F5344CB8AC3E}">
        <p14:creationId xmlns:p14="http://schemas.microsoft.com/office/powerpoint/2010/main" val="427235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456481" y="273629"/>
            <a:ext cx="8226720" cy="1143480"/>
          </a:xfrm>
        </p:spPr>
        <p:txBody>
          <a:bodyPr/>
          <a:lstStyle/>
          <a:p>
            <a:r>
              <a:rPr lang="fr-FR" smtClean="0"/>
              <a:t>Modifiez le style du titre</a:t>
            </a:r>
            <a:endParaRPr lang="fr-FR"/>
          </a:p>
        </p:txBody>
      </p:sp>
      <p:sp>
        <p:nvSpPr>
          <p:cNvPr id="3" name="Espace réservé de la date 2"/>
          <p:cNvSpPr>
            <a:spLocks noGrp="1"/>
          </p:cNvSpPr>
          <p:nvPr>
            <p:ph type="dt" idx="10"/>
          </p:nvPr>
        </p:nvSpPr>
        <p:spPr>
          <a:xfrm>
            <a:off x="456481" y="6247376"/>
            <a:ext cx="2128320" cy="470930"/>
          </a:xfrm>
        </p:spPr>
        <p:txBody>
          <a:bodyPr/>
          <a:lstStyle>
            <a:lvl1pPr>
              <a:defRPr/>
            </a:lvl1pPr>
          </a:lstStyle>
          <a:p>
            <a:endParaRPr lang="fr-FR"/>
          </a:p>
        </p:txBody>
      </p:sp>
      <p:sp>
        <p:nvSpPr>
          <p:cNvPr id="4" name="Espace réservé du pied de page 3"/>
          <p:cNvSpPr>
            <a:spLocks noGrp="1"/>
          </p:cNvSpPr>
          <p:nvPr>
            <p:ph type="ftr" idx="11"/>
          </p:nvPr>
        </p:nvSpPr>
        <p:spPr>
          <a:xfrm>
            <a:off x="3127680" y="6247376"/>
            <a:ext cx="2897280" cy="470930"/>
          </a:xfrm>
        </p:spPr>
        <p:txBody>
          <a:bodyPr/>
          <a:lstStyle>
            <a:lvl1pPr>
              <a:defRPr/>
            </a:lvl1pPr>
          </a:lstStyle>
          <a:p>
            <a:endParaRPr lang="fr-FR"/>
          </a:p>
        </p:txBody>
      </p:sp>
      <p:sp>
        <p:nvSpPr>
          <p:cNvPr id="5" name="Espace réservé du numéro de diapositive 4"/>
          <p:cNvSpPr>
            <a:spLocks noGrp="1"/>
          </p:cNvSpPr>
          <p:nvPr>
            <p:ph type="sldNum" idx="12"/>
          </p:nvPr>
        </p:nvSpPr>
        <p:spPr>
          <a:xfrm>
            <a:off x="6556321" y="6247376"/>
            <a:ext cx="2128320" cy="470930"/>
          </a:xfrm>
        </p:spPr>
        <p:txBody>
          <a:bodyPr/>
          <a:lstStyle>
            <a:lvl1pPr>
              <a:defRPr/>
            </a:lvl1pPr>
          </a:lstStyle>
          <a:p>
            <a:fld id="{71348478-2C45-40E4-A598-4461BD2D7553}" type="slidenum">
              <a:rPr lang="fr-FR"/>
              <a:pPr/>
              <a:t>‹N°›</a:t>
            </a:fld>
            <a:endParaRPr lang="fr-FR"/>
          </a:p>
        </p:txBody>
      </p:sp>
    </p:spTree>
    <p:extLst>
      <p:ext uri="{BB962C8B-B14F-4D97-AF65-F5344CB8AC3E}">
        <p14:creationId xmlns:p14="http://schemas.microsoft.com/office/powerpoint/2010/main" val="116715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endParaRPr lang="fr-FR" altLang="en-US"/>
          </a:p>
        </p:txBody>
      </p:sp>
      <p:sp>
        <p:nvSpPr>
          <p:cNvPr id="5" name="Espace réservé du pied de page 4"/>
          <p:cNvSpPr>
            <a:spLocks noGrp="1"/>
          </p:cNvSpPr>
          <p:nvPr>
            <p:ph type="ftr" sz="quarter" idx="11"/>
          </p:nvPr>
        </p:nvSpPr>
        <p:spPr/>
        <p:txBody>
          <a:bodyPr/>
          <a:lstStyle>
            <a:lvl1pPr>
              <a:defRPr/>
            </a:lvl1pPr>
          </a:lstStyle>
          <a:p>
            <a:endParaRPr lang="fr-FR" altLang="en-US"/>
          </a:p>
        </p:txBody>
      </p:sp>
      <p:sp>
        <p:nvSpPr>
          <p:cNvPr id="6" name="Espace réservé du numéro de diapositive 5"/>
          <p:cNvSpPr>
            <a:spLocks noGrp="1"/>
          </p:cNvSpPr>
          <p:nvPr>
            <p:ph type="sldNum" sz="quarter" idx="12"/>
          </p:nvPr>
        </p:nvSpPr>
        <p:spPr/>
        <p:txBody>
          <a:bodyPr/>
          <a:lstStyle>
            <a:lvl1pPr>
              <a:defRPr/>
            </a:lvl1pPr>
          </a:lstStyle>
          <a:p>
            <a:fld id="{B28994A2-D0BD-45F5-A7B7-A344F9ABA6EA}" type="slidenum">
              <a:rPr lang="fr-FR" altLang="en-US"/>
              <a:pPr/>
              <a:t>‹N°›</a:t>
            </a:fld>
            <a:endParaRPr lang="fr-FR" altLang="en-US"/>
          </a:p>
        </p:txBody>
      </p:sp>
    </p:spTree>
    <p:extLst>
      <p:ext uri="{BB962C8B-B14F-4D97-AF65-F5344CB8AC3E}">
        <p14:creationId xmlns:p14="http://schemas.microsoft.com/office/powerpoint/2010/main" val="294093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endParaRPr lang="fr-FR" altLang="en-US"/>
          </a:p>
        </p:txBody>
      </p:sp>
      <p:sp>
        <p:nvSpPr>
          <p:cNvPr id="5" name="Espace réservé du pied de page 4"/>
          <p:cNvSpPr>
            <a:spLocks noGrp="1"/>
          </p:cNvSpPr>
          <p:nvPr>
            <p:ph type="ftr" sz="quarter" idx="11"/>
          </p:nvPr>
        </p:nvSpPr>
        <p:spPr/>
        <p:txBody>
          <a:bodyPr/>
          <a:lstStyle>
            <a:lvl1pPr>
              <a:defRPr/>
            </a:lvl1pPr>
          </a:lstStyle>
          <a:p>
            <a:endParaRPr lang="fr-FR" altLang="en-US"/>
          </a:p>
        </p:txBody>
      </p:sp>
      <p:sp>
        <p:nvSpPr>
          <p:cNvPr id="6" name="Espace réservé du numéro de diapositive 5"/>
          <p:cNvSpPr>
            <a:spLocks noGrp="1"/>
          </p:cNvSpPr>
          <p:nvPr>
            <p:ph type="sldNum" sz="quarter" idx="12"/>
          </p:nvPr>
        </p:nvSpPr>
        <p:spPr/>
        <p:txBody>
          <a:bodyPr/>
          <a:lstStyle>
            <a:lvl1pPr>
              <a:defRPr/>
            </a:lvl1pPr>
          </a:lstStyle>
          <a:p>
            <a:fld id="{1C73C5E7-579B-48D4-BE8B-040871B94B52}" type="slidenum">
              <a:rPr lang="fr-FR" altLang="en-US"/>
              <a:pPr/>
              <a:t>‹N°›</a:t>
            </a:fld>
            <a:endParaRPr lang="fr-FR" altLang="en-US"/>
          </a:p>
        </p:txBody>
      </p:sp>
    </p:spTree>
    <p:extLst>
      <p:ext uri="{BB962C8B-B14F-4D97-AF65-F5344CB8AC3E}">
        <p14:creationId xmlns:p14="http://schemas.microsoft.com/office/powerpoint/2010/main" val="314612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lvl1pPr>
          </a:lstStyle>
          <a:p>
            <a:endParaRPr lang="fr-FR" altLang="en-US"/>
          </a:p>
        </p:txBody>
      </p:sp>
      <p:sp>
        <p:nvSpPr>
          <p:cNvPr id="6" name="Espace réservé du pied de page 5"/>
          <p:cNvSpPr>
            <a:spLocks noGrp="1"/>
          </p:cNvSpPr>
          <p:nvPr>
            <p:ph type="ftr" sz="quarter" idx="11"/>
          </p:nvPr>
        </p:nvSpPr>
        <p:spPr/>
        <p:txBody>
          <a:bodyPr/>
          <a:lstStyle>
            <a:lvl1pPr>
              <a:defRPr/>
            </a:lvl1pPr>
          </a:lstStyle>
          <a:p>
            <a:endParaRPr lang="fr-FR" altLang="en-US"/>
          </a:p>
        </p:txBody>
      </p:sp>
      <p:sp>
        <p:nvSpPr>
          <p:cNvPr id="7" name="Espace réservé du numéro de diapositive 6"/>
          <p:cNvSpPr>
            <a:spLocks noGrp="1"/>
          </p:cNvSpPr>
          <p:nvPr>
            <p:ph type="sldNum" sz="quarter" idx="12"/>
          </p:nvPr>
        </p:nvSpPr>
        <p:spPr/>
        <p:txBody>
          <a:bodyPr/>
          <a:lstStyle>
            <a:lvl1pPr>
              <a:defRPr/>
            </a:lvl1pPr>
          </a:lstStyle>
          <a:p>
            <a:fld id="{B6A9C589-AAE0-4BE7-9227-48FA728E9854}" type="slidenum">
              <a:rPr lang="fr-FR" altLang="en-US"/>
              <a:pPr/>
              <a:t>‹N°›</a:t>
            </a:fld>
            <a:endParaRPr lang="fr-FR" altLang="en-US"/>
          </a:p>
        </p:txBody>
      </p:sp>
    </p:spTree>
    <p:extLst>
      <p:ext uri="{BB962C8B-B14F-4D97-AF65-F5344CB8AC3E}">
        <p14:creationId xmlns:p14="http://schemas.microsoft.com/office/powerpoint/2010/main" val="1811140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lvl1pPr>
              <a:defRPr/>
            </a:lvl1pPr>
          </a:lstStyle>
          <a:p>
            <a:endParaRPr lang="fr-FR" altLang="en-US"/>
          </a:p>
        </p:txBody>
      </p:sp>
      <p:sp>
        <p:nvSpPr>
          <p:cNvPr id="8" name="Espace réservé du pied de page 7"/>
          <p:cNvSpPr>
            <a:spLocks noGrp="1"/>
          </p:cNvSpPr>
          <p:nvPr>
            <p:ph type="ftr" sz="quarter" idx="11"/>
          </p:nvPr>
        </p:nvSpPr>
        <p:spPr/>
        <p:txBody>
          <a:bodyPr/>
          <a:lstStyle>
            <a:lvl1pPr>
              <a:defRPr/>
            </a:lvl1pPr>
          </a:lstStyle>
          <a:p>
            <a:endParaRPr lang="fr-FR" altLang="en-US"/>
          </a:p>
        </p:txBody>
      </p:sp>
      <p:sp>
        <p:nvSpPr>
          <p:cNvPr id="9" name="Espace réservé du numéro de diapositive 8"/>
          <p:cNvSpPr>
            <a:spLocks noGrp="1"/>
          </p:cNvSpPr>
          <p:nvPr>
            <p:ph type="sldNum" sz="quarter" idx="12"/>
          </p:nvPr>
        </p:nvSpPr>
        <p:spPr/>
        <p:txBody>
          <a:bodyPr/>
          <a:lstStyle>
            <a:lvl1pPr>
              <a:defRPr/>
            </a:lvl1pPr>
          </a:lstStyle>
          <a:p>
            <a:fld id="{0ABC1D2C-D433-4AA6-BE00-A46459018EB8}" type="slidenum">
              <a:rPr lang="fr-FR" altLang="en-US"/>
              <a:pPr/>
              <a:t>‹N°›</a:t>
            </a:fld>
            <a:endParaRPr lang="fr-FR" altLang="en-US"/>
          </a:p>
        </p:txBody>
      </p:sp>
    </p:spTree>
    <p:extLst>
      <p:ext uri="{BB962C8B-B14F-4D97-AF65-F5344CB8AC3E}">
        <p14:creationId xmlns:p14="http://schemas.microsoft.com/office/powerpoint/2010/main" val="3011931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lvl1pPr>
              <a:defRPr/>
            </a:lvl1pPr>
          </a:lstStyle>
          <a:p>
            <a:endParaRPr lang="fr-FR" altLang="en-US"/>
          </a:p>
        </p:txBody>
      </p:sp>
      <p:sp>
        <p:nvSpPr>
          <p:cNvPr id="4" name="Espace réservé du pied de page 3"/>
          <p:cNvSpPr>
            <a:spLocks noGrp="1"/>
          </p:cNvSpPr>
          <p:nvPr>
            <p:ph type="ftr" sz="quarter" idx="11"/>
          </p:nvPr>
        </p:nvSpPr>
        <p:spPr/>
        <p:txBody>
          <a:bodyPr/>
          <a:lstStyle>
            <a:lvl1pPr>
              <a:defRPr/>
            </a:lvl1pPr>
          </a:lstStyle>
          <a:p>
            <a:endParaRPr lang="fr-FR" altLang="en-US"/>
          </a:p>
        </p:txBody>
      </p:sp>
      <p:sp>
        <p:nvSpPr>
          <p:cNvPr id="5" name="Espace réservé du numéro de diapositive 4"/>
          <p:cNvSpPr>
            <a:spLocks noGrp="1"/>
          </p:cNvSpPr>
          <p:nvPr>
            <p:ph type="sldNum" sz="quarter" idx="12"/>
          </p:nvPr>
        </p:nvSpPr>
        <p:spPr/>
        <p:txBody>
          <a:bodyPr/>
          <a:lstStyle>
            <a:lvl1pPr>
              <a:defRPr/>
            </a:lvl1pPr>
          </a:lstStyle>
          <a:p>
            <a:fld id="{7462CC5A-4842-462F-BECA-1236C329A843}" type="slidenum">
              <a:rPr lang="fr-FR" altLang="en-US"/>
              <a:pPr/>
              <a:t>‹N°›</a:t>
            </a:fld>
            <a:endParaRPr lang="fr-FR" altLang="en-US"/>
          </a:p>
        </p:txBody>
      </p:sp>
    </p:spTree>
    <p:extLst>
      <p:ext uri="{BB962C8B-B14F-4D97-AF65-F5344CB8AC3E}">
        <p14:creationId xmlns:p14="http://schemas.microsoft.com/office/powerpoint/2010/main" val="2674616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ltLang="en-US"/>
          </a:p>
        </p:txBody>
      </p:sp>
      <p:sp>
        <p:nvSpPr>
          <p:cNvPr id="3" name="Espace réservé du pied de page 2"/>
          <p:cNvSpPr>
            <a:spLocks noGrp="1"/>
          </p:cNvSpPr>
          <p:nvPr>
            <p:ph type="ftr" sz="quarter" idx="11"/>
          </p:nvPr>
        </p:nvSpPr>
        <p:spPr/>
        <p:txBody>
          <a:bodyPr/>
          <a:lstStyle>
            <a:lvl1pPr>
              <a:defRPr/>
            </a:lvl1pPr>
          </a:lstStyle>
          <a:p>
            <a:endParaRPr lang="fr-FR" altLang="en-US"/>
          </a:p>
        </p:txBody>
      </p:sp>
      <p:sp>
        <p:nvSpPr>
          <p:cNvPr id="4" name="Espace réservé du numéro de diapositive 3"/>
          <p:cNvSpPr>
            <a:spLocks noGrp="1"/>
          </p:cNvSpPr>
          <p:nvPr>
            <p:ph type="sldNum" sz="quarter" idx="12"/>
          </p:nvPr>
        </p:nvSpPr>
        <p:spPr/>
        <p:txBody>
          <a:bodyPr/>
          <a:lstStyle>
            <a:lvl1pPr>
              <a:defRPr/>
            </a:lvl1pPr>
          </a:lstStyle>
          <a:p>
            <a:fld id="{745F506E-321A-47D4-B3DA-5796C7181AA5}" type="slidenum">
              <a:rPr lang="fr-FR" altLang="en-US"/>
              <a:pPr/>
              <a:t>‹N°›</a:t>
            </a:fld>
            <a:endParaRPr lang="fr-FR" altLang="en-US"/>
          </a:p>
        </p:txBody>
      </p:sp>
    </p:spTree>
    <p:extLst>
      <p:ext uri="{BB962C8B-B14F-4D97-AF65-F5344CB8AC3E}">
        <p14:creationId xmlns:p14="http://schemas.microsoft.com/office/powerpoint/2010/main" val="582576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fr-FR" altLang="en-US"/>
          </a:p>
        </p:txBody>
      </p:sp>
      <p:sp>
        <p:nvSpPr>
          <p:cNvPr id="6" name="Espace réservé du pied de page 5"/>
          <p:cNvSpPr>
            <a:spLocks noGrp="1"/>
          </p:cNvSpPr>
          <p:nvPr>
            <p:ph type="ftr" sz="quarter" idx="11"/>
          </p:nvPr>
        </p:nvSpPr>
        <p:spPr/>
        <p:txBody>
          <a:bodyPr/>
          <a:lstStyle>
            <a:lvl1pPr>
              <a:defRPr/>
            </a:lvl1pPr>
          </a:lstStyle>
          <a:p>
            <a:endParaRPr lang="fr-FR" altLang="en-US"/>
          </a:p>
        </p:txBody>
      </p:sp>
      <p:sp>
        <p:nvSpPr>
          <p:cNvPr id="7" name="Espace réservé du numéro de diapositive 6"/>
          <p:cNvSpPr>
            <a:spLocks noGrp="1"/>
          </p:cNvSpPr>
          <p:nvPr>
            <p:ph type="sldNum" sz="quarter" idx="12"/>
          </p:nvPr>
        </p:nvSpPr>
        <p:spPr/>
        <p:txBody>
          <a:bodyPr/>
          <a:lstStyle>
            <a:lvl1pPr>
              <a:defRPr/>
            </a:lvl1pPr>
          </a:lstStyle>
          <a:p>
            <a:fld id="{9DBB651E-E04E-4BAC-8E2E-3F0CC6B1AB68}" type="slidenum">
              <a:rPr lang="fr-FR" altLang="en-US"/>
              <a:pPr/>
              <a:t>‹N°›</a:t>
            </a:fld>
            <a:endParaRPr lang="fr-FR" altLang="en-US"/>
          </a:p>
        </p:txBody>
      </p:sp>
    </p:spTree>
    <p:extLst>
      <p:ext uri="{BB962C8B-B14F-4D97-AF65-F5344CB8AC3E}">
        <p14:creationId xmlns:p14="http://schemas.microsoft.com/office/powerpoint/2010/main" val="89029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fr-FR" altLang="en-US"/>
          </a:p>
        </p:txBody>
      </p:sp>
      <p:sp>
        <p:nvSpPr>
          <p:cNvPr id="6" name="Espace réservé du pied de page 5"/>
          <p:cNvSpPr>
            <a:spLocks noGrp="1"/>
          </p:cNvSpPr>
          <p:nvPr>
            <p:ph type="ftr" sz="quarter" idx="11"/>
          </p:nvPr>
        </p:nvSpPr>
        <p:spPr/>
        <p:txBody>
          <a:bodyPr/>
          <a:lstStyle>
            <a:lvl1pPr>
              <a:defRPr/>
            </a:lvl1pPr>
          </a:lstStyle>
          <a:p>
            <a:endParaRPr lang="fr-FR" altLang="en-US"/>
          </a:p>
        </p:txBody>
      </p:sp>
      <p:sp>
        <p:nvSpPr>
          <p:cNvPr id="7" name="Espace réservé du numéro de diapositive 6"/>
          <p:cNvSpPr>
            <a:spLocks noGrp="1"/>
          </p:cNvSpPr>
          <p:nvPr>
            <p:ph type="sldNum" sz="quarter" idx="12"/>
          </p:nvPr>
        </p:nvSpPr>
        <p:spPr/>
        <p:txBody>
          <a:bodyPr/>
          <a:lstStyle>
            <a:lvl1pPr>
              <a:defRPr/>
            </a:lvl1pPr>
          </a:lstStyle>
          <a:p>
            <a:fld id="{5E5D5A65-349C-411E-B21E-D1D1EEC1DC01}" type="slidenum">
              <a:rPr lang="fr-FR" altLang="en-US"/>
              <a:pPr/>
              <a:t>‹N°›</a:t>
            </a:fld>
            <a:endParaRPr lang="fr-FR" altLang="en-US"/>
          </a:p>
        </p:txBody>
      </p:sp>
    </p:spTree>
    <p:extLst>
      <p:ext uri="{BB962C8B-B14F-4D97-AF65-F5344CB8AC3E}">
        <p14:creationId xmlns:p14="http://schemas.microsoft.com/office/powerpoint/2010/main" val="602776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fr-FR"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fr-FR"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05C6BC7-8E42-4711-90A7-46403866E3D8}" type="slidenum">
              <a:rPr lang="fr-FR" altLang="en-US"/>
              <a:pPr/>
              <a:t>‹N°›</a:t>
            </a:fld>
            <a:endParaRPr lang="fr-F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wmf"/></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0.tiff"/><Relationship Id="rId5" Type="http://schemas.openxmlformats.org/officeDocument/2006/relationships/image" Target="../media/image41.png"/><Relationship Id="rId4" Type="http://schemas.openxmlformats.org/officeDocument/2006/relationships/notesSlide" Target="../notesSlides/notesSlide9.xml"/><Relationship Id="rId9" Type="http://schemas.openxmlformats.org/officeDocument/2006/relationships/image" Target="../media/image44.png"/></Relationships>
</file>

<file path=ppt/slides/_rels/slide4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notesSlide" Target="../notesSlides/notesSlide10.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8.wmf"/><Relationship Id="rId5" Type="http://schemas.openxmlformats.org/officeDocument/2006/relationships/oleObject" Target="../embeddings/oleObject2.bin"/><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fr-FR" altLang="en-US" sz="4000" dirty="0" smtClean="0">
                <a:solidFill>
                  <a:schemeClr val="hlink"/>
                </a:solidFill>
                <a:effectLst>
                  <a:outerShdw blurRad="38100" dist="38100" dir="2700000" algn="tl">
                    <a:srgbClr val="C0C0C0"/>
                  </a:outerShdw>
                </a:effectLst>
              </a:rPr>
              <a:t>Plant </a:t>
            </a:r>
            <a:r>
              <a:rPr lang="fr-FR" altLang="en-US" sz="4000" dirty="0" err="1" smtClean="0">
                <a:solidFill>
                  <a:schemeClr val="hlink"/>
                </a:solidFill>
                <a:effectLst>
                  <a:outerShdw blurRad="38100" dist="38100" dir="2700000" algn="tl">
                    <a:srgbClr val="C0C0C0"/>
                  </a:outerShdw>
                </a:effectLst>
              </a:rPr>
              <a:t>functional</a:t>
            </a:r>
            <a:r>
              <a:rPr lang="fr-FR" altLang="en-US" sz="4000" dirty="0" smtClean="0">
                <a:solidFill>
                  <a:schemeClr val="hlink"/>
                </a:solidFill>
                <a:effectLst>
                  <a:outerShdw blurRad="38100" dist="38100" dir="2700000" algn="tl">
                    <a:srgbClr val="C0C0C0"/>
                  </a:outerShdw>
                </a:effectLst>
              </a:rPr>
              <a:t> traits a new concept for </a:t>
            </a:r>
            <a:r>
              <a:rPr lang="fr-FR" altLang="en-US" sz="4000" dirty="0" err="1" smtClean="0">
                <a:solidFill>
                  <a:schemeClr val="hlink"/>
                </a:solidFill>
                <a:effectLst>
                  <a:outerShdw blurRad="38100" dist="38100" dir="2700000" algn="tl">
                    <a:srgbClr val="C0C0C0"/>
                  </a:outerShdw>
                </a:effectLst>
              </a:rPr>
              <a:t>next</a:t>
            </a:r>
            <a:r>
              <a:rPr lang="fr-FR" altLang="en-US" sz="4000" dirty="0" smtClean="0">
                <a:solidFill>
                  <a:schemeClr val="hlink"/>
                </a:solidFill>
                <a:effectLst>
                  <a:outerShdw blurRad="38100" dist="38100" dir="2700000" algn="tl">
                    <a:srgbClr val="C0C0C0"/>
                  </a:outerShdw>
                </a:effectLst>
              </a:rPr>
              <a:t> </a:t>
            </a:r>
            <a:r>
              <a:rPr lang="fr-FR" altLang="en-US" sz="4000" dirty="0" err="1" smtClean="0">
                <a:solidFill>
                  <a:schemeClr val="hlink"/>
                </a:solidFill>
                <a:effectLst>
                  <a:outerShdw blurRad="38100" dist="38100" dir="2700000" algn="tl">
                    <a:srgbClr val="C0C0C0"/>
                  </a:outerShdw>
                </a:effectLst>
              </a:rPr>
              <a:t>generation</a:t>
            </a:r>
            <a:r>
              <a:rPr lang="fr-FR" altLang="en-US" sz="4000" dirty="0" smtClean="0">
                <a:solidFill>
                  <a:schemeClr val="hlink"/>
                </a:solidFill>
                <a:effectLst>
                  <a:outerShdw blurRad="38100" dist="38100" dir="2700000" algn="tl">
                    <a:srgbClr val="C0C0C0"/>
                  </a:outerShdw>
                </a:effectLst>
              </a:rPr>
              <a:t> of </a:t>
            </a:r>
            <a:r>
              <a:rPr lang="fr-FR" altLang="en-US" sz="4000" dirty="0" err="1" smtClean="0">
                <a:solidFill>
                  <a:schemeClr val="hlink"/>
                </a:solidFill>
                <a:effectLst>
                  <a:outerShdw blurRad="38100" dist="38100" dir="2700000" algn="tl">
                    <a:srgbClr val="C0C0C0"/>
                  </a:outerShdw>
                </a:effectLst>
              </a:rPr>
              <a:t>DGVMs</a:t>
            </a:r>
            <a:endParaRPr lang="fr-FR" altLang="en-US" sz="4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0" y="150813"/>
            <a:ext cx="8892946" cy="1143000"/>
          </a:xfrm>
        </p:spPr>
        <p:txBody>
          <a:bodyPr>
            <a:normAutofit fontScale="90000"/>
          </a:bodyPr>
          <a:lstStyle/>
          <a:p>
            <a:r>
              <a:rPr lang="de-DE" b="1" dirty="0" err="1" smtClean="0"/>
              <a:t>Looking</a:t>
            </a:r>
            <a:r>
              <a:rPr lang="de-DE" b="1" dirty="0" smtClean="0"/>
              <a:t> </a:t>
            </a:r>
            <a:r>
              <a:rPr lang="de-DE" b="1" dirty="0" err="1" smtClean="0"/>
              <a:t>into</a:t>
            </a:r>
            <a:r>
              <a:rPr lang="de-DE" b="1" dirty="0" smtClean="0"/>
              <a:t> detail: </a:t>
            </a:r>
            <a:br>
              <a:rPr lang="de-DE" b="1" dirty="0" smtClean="0"/>
            </a:br>
            <a:r>
              <a:rPr lang="de-DE" b="1" dirty="0" smtClean="0"/>
              <a:t>Variation </a:t>
            </a:r>
            <a:r>
              <a:rPr lang="de-DE" b="1" dirty="0" err="1" smtClean="0"/>
              <a:t>within</a:t>
            </a:r>
            <a:r>
              <a:rPr lang="de-DE" b="1" dirty="0" smtClean="0"/>
              <a:t> </a:t>
            </a:r>
            <a:r>
              <a:rPr lang="de-DE" b="1" dirty="0" err="1" smtClean="0"/>
              <a:t>Species</a:t>
            </a:r>
            <a:r>
              <a:rPr lang="de-DE" b="1" dirty="0" smtClean="0"/>
              <a:t> and PFT</a:t>
            </a:r>
          </a:p>
        </p:txBody>
      </p:sp>
      <p:pic>
        <p:nvPicPr>
          <p:cNvPr id="67587" name="Picture 5" descr="Rplot.pdf"/>
          <p:cNvPicPr>
            <a:picLocks noChangeAspect="1"/>
          </p:cNvPicPr>
          <p:nvPr/>
        </p:nvPicPr>
        <p:blipFill>
          <a:blip r:embed="rId2"/>
          <a:srcRect/>
          <a:stretch>
            <a:fillRect/>
          </a:stretch>
        </p:blipFill>
        <p:spPr bwMode="auto">
          <a:xfrm>
            <a:off x="457200" y="1528961"/>
            <a:ext cx="7477461" cy="5429476"/>
          </a:xfrm>
          <a:prstGeom prst="rect">
            <a:avLst/>
          </a:prstGeom>
          <a:noFill/>
          <a:ln w="9525">
            <a:noFill/>
            <a:miter lim="800000"/>
            <a:headEnd/>
            <a:tailEnd/>
          </a:ln>
        </p:spPr>
      </p:pic>
      <p:sp>
        <p:nvSpPr>
          <p:cNvPr id="67588" name="TextBox 3"/>
          <p:cNvSpPr txBox="1">
            <a:spLocks noChangeArrowheads="1"/>
          </p:cNvSpPr>
          <p:nvPr/>
        </p:nvSpPr>
        <p:spPr bwMode="auto">
          <a:xfrm>
            <a:off x="7321321" y="3509963"/>
            <a:ext cx="1436774" cy="2031325"/>
          </a:xfrm>
          <a:prstGeom prst="rect">
            <a:avLst/>
          </a:prstGeom>
          <a:noFill/>
          <a:ln w="9525">
            <a:noFill/>
            <a:miter lim="800000"/>
            <a:headEnd/>
            <a:tailEnd/>
          </a:ln>
        </p:spPr>
        <p:txBody>
          <a:bodyPr wrap="none">
            <a:prstTxWarp prst="textNoShape">
              <a:avLst/>
            </a:prstTxWarp>
            <a:spAutoFit/>
          </a:bodyPr>
          <a:lstStyle/>
          <a:p>
            <a:endParaRPr lang="de-DE" sz="1400" dirty="0" smtClean="0"/>
          </a:p>
          <a:p>
            <a:endParaRPr lang="de-DE" sz="1400" dirty="0"/>
          </a:p>
          <a:p>
            <a:r>
              <a:rPr lang="de-DE" sz="1400" dirty="0" err="1"/>
              <a:t>Trees</a:t>
            </a:r>
            <a:endParaRPr lang="de-DE" sz="1400" dirty="0"/>
          </a:p>
          <a:p>
            <a:endParaRPr lang="de-DE" sz="1400" dirty="0"/>
          </a:p>
          <a:p>
            <a:r>
              <a:rPr lang="de-DE" sz="1400" dirty="0" err="1"/>
              <a:t>Trees</a:t>
            </a:r>
            <a:r>
              <a:rPr lang="de-DE" sz="1400" dirty="0"/>
              <a:t> </a:t>
            </a:r>
            <a:r>
              <a:rPr lang="de-DE" sz="1400" dirty="0" err="1"/>
              <a:t>needle-</a:t>
            </a:r>
            <a:endParaRPr lang="de-DE" sz="1400" dirty="0"/>
          </a:p>
          <a:p>
            <a:r>
              <a:rPr lang="de-DE" sz="1400" dirty="0" err="1"/>
              <a:t>leaved</a:t>
            </a:r>
            <a:r>
              <a:rPr lang="de-DE" sz="1400" dirty="0"/>
              <a:t> </a:t>
            </a:r>
            <a:r>
              <a:rPr lang="de-DE" sz="1400" dirty="0" err="1"/>
              <a:t>evergreen</a:t>
            </a:r>
            <a:endParaRPr lang="de-DE" sz="1400" dirty="0"/>
          </a:p>
          <a:p>
            <a:endParaRPr lang="de-DE" sz="1400" dirty="0"/>
          </a:p>
          <a:p>
            <a:r>
              <a:rPr lang="de-DE" sz="1400" dirty="0" err="1"/>
              <a:t>Pinus</a:t>
            </a:r>
            <a:r>
              <a:rPr lang="de-DE" sz="1400" dirty="0"/>
              <a:t> </a:t>
            </a:r>
            <a:r>
              <a:rPr lang="de-DE" sz="1400" dirty="0" err="1" smtClean="0"/>
              <a:t>sylvestris</a:t>
            </a:r>
            <a:endParaRPr lang="de-DE" sz="1400" dirty="0" smtClean="0"/>
          </a:p>
          <a:p>
            <a:r>
              <a:rPr lang="de-DE" sz="1400" dirty="0" smtClean="0"/>
              <a:t>(1462 </a:t>
            </a:r>
            <a:r>
              <a:rPr lang="de-DE" sz="1400" dirty="0" err="1" smtClean="0"/>
              <a:t>entries</a:t>
            </a:r>
            <a:r>
              <a:rPr lang="de-DE" sz="1400" dirty="0" smtClean="0"/>
              <a:t>)</a:t>
            </a:r>
            <a:endParaRPr lang="de-DE" sz="1400" dirty="0"/>
          </a:p>
        </p:txBody>
      </p:sp>
      <p:cxnSp>
        <p:nvCxnSpPr>
          <p:cNvPr id="7" name="Straight Arrow Connector 6"/>
          <p:cNvCxnSpPr/>
          <p:nvPr/>
        </p:nvCxnSpPr>
        <p:spPr>
          <a:xfrm rot="10800000" flipV="1">
            <a:off x="6335484" y="4670425"/>
            <a:ext cx="985837" cy="3667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0800000" flipV="1">
            <a:off x="6610121" y="4229100"/>
            <a:ext cx="711200" cy="279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0800000" flipV="1">
            <a:off x="6335484" y="5187950"/>
            <a:ext cx="985837" cy="3349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feld 5"/>
          <p:cNvSpPr txBox="1"/>
          <p:nvPr/>
        </p:nvSpPr>
        <p:spPr>
          <a:xfrm>
            <a:off x="758406" y="1528961"/>
            <a:ext cx="8385594" cy="584775"/>
          </a:xfrm>
          <a:prstGeom prst="rect">
            <a:avLst/>
          </a:prstGeom>
          <a:noFill/>
        </p:spPr>
        <p:txBody>
          <a:bodyPr wrap="square" rtlCol="0">
            <a:spAutoFit/>
          </a:bodyPr>
          <a:lstStyle/>
          <a:p>
            <a:r>
              <a:rPr lang="de-DE" sz="3200" b="1" dirty="0" err="1" smtClean="0">
                <a:solidFill>
                  <a:srgbClr val="92D050"/>
                </a:solidFill>
              </a:rPr>
              <a:t>Specific</a:t>
            </a:r>
            <a:r>
              <a:rPr lang="de-DE" sz="3200" b="1" dirty="0" smtClean="0">
                <a:solidFill>
                  <a:srgbClr val="92D050"/>
                </a:solidFill>
              </a:rPr>
              <a:t> </a:t>
            </a:r>
            <a:r>
              <a:rPr lang="de-DE" sz="3200" b="1" dirty="0" err="1" smtClean="0">
                <a:solidFill>
                  <a:srgbClr val="92D050"/>
                </a:solidFill>
              </a:rPr>
              <a:t>leaf</a:t>
            </a:r>
            <a:r>
              <a:rPr lang="de-DE" sz="3200" b="1" dirty="0" smtClean="0">
                <a:solidFill>
                  <a:srgbClr val="92D050"/>
                </a:solidFill>
              </a:rPr>
              <a:t> </a:t>
            </a:r>
            <a:r>
              <a:rPr lang="de-DE" sz="3200" b="1" dirty="0" err="1" smtClean="0">
                <a:solidFill>
                  <a:srgbClr val="92D050"/>
                </a:solidFill>
              </a:rPr>
              <a:t>area</a:t>
            </a:r>
            <a:r>
              <a:rPr lang="de-DE" sz="3200" b="1" dirty="0" smtClean="0">
                <a:solidFill>
                  <a:srgbClr val="92D050"/>
                </a:solidFill>
              </a:rPr>
              <a:t>              </a:t>
            </a:r>
            <a:r>
              <a:rPr lang="de-DE" sz="3200" b="1" dirty="0" err="1" smtClean="0">
                <a:solidFill>
                  <a:srgbClr val="92D050"/>
                </a:solidFill>
              </a:rPr>
              <a:t>Leaf</a:t>
            </a:r>
            <a:r>
              <a:rPr lang="de-DE" sz="3200" b="1" dirty="0" smtClean="0">
                <a:solidFill>
                  <a:srgbClr val="92D050"/>
                </a:solidFill>
              </a:rPr>
              <a:t> </a:t>
            </a:r>
            <a:r>
              <a:rPr lang="de-DE" sz="3200" b="1" dirty="0" err="1" smtClean="0">
                <a:solidFill>
                  <a:srgbClr val="92D050"/>
                </a:solidFill>
              </a:rPr>
              <a:t>Nitrogen</a:t>
            </a:r>
            <a:r>
              <a:rPr lang="de-DE" sz="3200" b="1" dirty="0" smtClean="0">
                <a:solidFill>
                  <a:srgbClr val="92D050"/>
                </a:solidFill>
              </a:rPr>
              <a:t>    </a:t>
            </a:r>
            <a:endParaRPr lang="de-DE" sz="3200" b="1" dirty="0">
              <a:solidFill>
                <a:srgbClr val="92D050"/>
              </a:solidFill>
            </a:endParaRPr>
          </a:p>
        </p:txBody>
      </p:sp>
      <p:sp>
        <p:nvSpPr>
          <p:cNvPr id="13" name="TextBox 3"/>
          <p:cNvSpPr txBox="1">
            <a:spLocks noChangeArrowheads="1"/>
          </p:cNvSpPr>
          <p:nvPr/>
        </p:nvSpPr>
        <p:spPr bwMode="auto">
          <a:xfrm>
            <a:off x="3083240" y="4143491"/>
            <a:ext cx="1436774" cy="1661994"/>
          </a:xfrm>
          <a:prstGeom prst="rect">
            <a:avLst/>
          </a:prstGeom>
          <a:solidFill>
            <a:schemeClr val="bg1"/>
          </a:solidFill>
          <a:ln w="9525">
            <a:noFill/>
            <a:miter lim="800000"/>
            <a:headEnd/>
            <a:tailEnd/>
          </a:ln>
        </p:spPr>
        <p:txBody>
          <a:bodyPr wrap="none">
            <a:prstTxWarp prst="textNoShape">
              <a:avLst/>
            </a:prstTxWarp>
            <a:spAutoFit/>
          </a:bodyPr>
          <a:lstStyle/>
          <a:p>
            <a:endParaRPr lang="de-DE" sz="1400" dirty="0" smtClean="0"/>
          </a:p>
          <a:p>
            <a:r>
              <a:rPr lang="de-DE" sz="1400" dirty="0" err="1"/>
              <a:t>Trees</a:t>
            </a:r>
            <a:endParaRPr lang="de-DE" sz="1400" dirty="0"/>
          </a:p>
          <a:p>
            <a:endParaRPr lang="de-DE" sz="1400" dirty="0"/>
          </a:p>
          <a:p>
            <a:r>
              <a:rPr lang="de-DE" sz="1400" dirty="0" err="1"/>
              <a:t>Trees</a:t>
            </a:r>
            <a:r>
              <a:rPr lang="de-DE" sz="1400" dirty="0"/>
              <a:t> </a:t>
            </a:r>
            <a:r>
              <a:rPr lang="de-DE" sz="1400" dirty="0" err="1"/>
              <a:t>needle-</a:t>
            </a:r>
            <a:endParaRPr lang="de-DE" sz="1400" dirty="0"/>
          </a:p>
          <a:p>
            <a:r>
              <a:rPr lang="de-DE" sz="1400" dirty="0" err="1"/>
              <a:t>leaved</a:t>
            </a:r>
            <a:r>
              <a:rPr lang="de-DE" sz="1400" dirty="0"/>
              <a:t> </a:t>
            </a:r>
            <a:r>
              <a:rPr lang="de-DE" sz="1400" dirty="0" err="1"/>
              <a:t>evergreen</a:t>
            </a:r>
            <a:endParaRPr lang="de-DE" sz="1400" dirty="0" smtClean="0"/>
          </a:p>
          <a:p>
            <a:endParaRPr lang="de-DE" sz="400" dirty="0"/>
          </a:p>
          <a:p>
            <a:r>
              <a:rPr lang="de-DE" sz="1400" dirty="0" err="1" smtClean="0"/>
              <a:t>Pinus</a:t>
            </a:r>
            <a:r>
              <a:rPr lang="de-DE" sz="1400" dirty="0" smtClean="0"/>
              <a:t> </a:t>
            </a:r>
            <a:r>
              <a:rPr lang="de-DE" sz="1400" dirty="0" err="1" smtClean="0"/>
              <a:t>sylvestris</a:t>
            </a:r>
            <a:r>
              <a:rPr lang="de-DE" sz="1400" dirty="0" smtClean="0"/>
              <a:t> </a:t>
            </a:r>
          </a:p>
          <a:p>
            <a:r>
              <a:rPr lang="de-DE" sz="1400" dirty="0" smtClean="0"/>
              <a:t>(484 </a:t>
            </a:r>
            <a:r>
              <a:rPr lang="de-DE" sz="1400" dirty="0" err="1" smtClean="0"/>
              <a:t>entries</a:t>
            </a:r>
            <a:r>
              <a:rPr lang="de-DE" sz="1400" dirty="0" smtClean="0"/>
              <a:t>)</a:t>
            </a:r>
            <a:endParaRPr lang="de-DE" sz="1400" dirty="0"/>
          </a:p>
        </p:txBody>
      </p:sp>
      <p:cxnSp>
        <p:nvCxnSpPr>
          <p:cNvPr id="15" name="Straight Arrow Connector 14"/>
          <p:cNvCxnSpPr/>
          <p:nvPr/>
        </p:nvCxnSpPr>
        <p:spPr>
          <a:xfrm rot="10800000" flipV="1">
            <a:off x="2523970" y="4670425"/>
            <a:ext cx="559272" cy="2809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flipV="1">
            <a:off x="2097404" y="5326062"/>
            <a:ext cx="985838" cy="47942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10800000" flipV="1">
            <a:off x="2097402" y="5043491"/>
            <a:ext cx="985838" cy="47942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feld 5"/>
          <p:cNvSpPr txBox="1"/>
          <p:nvPr/>
        </p:nvSpPr>
        <p:spPr>
          <a:xfrm>
            <a:off x="6983729" y="6457890"/>
            <a:ext cx="2160271" cy="400110"/>
          </a:xfrm>
          <a:prstGeom prst="rect">
            <a:avLst/>
          </a:prstGeom>
          <a:noFill/>
        </p:spPr>
        <p:txBody>
          <a:bodyPr wrap="none" rtlCol="0">
            <a:spAutoFit/>
          </a:bodyPr>
          <a:lstStyle/>
          <a:p>
            <a:r>
              <a:rPr lang="de-DE" sz="2000" dirty="0" smtClean="0"/>
              <a:t>Kattge et al. (2011)</a:t>
            </a:r>
            <a:endParaRPr lang="de-DE" sz="2000" dirty="0"/>
          </a:p>
        </p:txBody>
      </p:sp>
    </p:spTree>
    <p:extLst>
      <p:ext uri="{BB962C8B-B14F-4D97-AF65-F5344CB8AC3E}">
        <p14:creationId xmlns:p14="http://schemas.microsoft.com/office/powerpoint/2010/main" val="2078664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8313" y="2636838"/>
            <a:ext cx="8229600" cy="1143000"/>
          </a:xfrm>
        </p:spPr>
        <p:txBody>
          <a:bodyPr/>
          <a:lstStyle/>
          <a:p>
            <a:r>
              <a:rPr lang="fr-FR" altLang="en-US" sz="4000" dirty="0" err="1" smtClean="0">
                <a:solidFill>
                  <a:schemeClr val="hlink"/>
                </a:solidFill>
                <a:effectLst>
                  <a:outerShdw blurRad="38100" dist="38100" dir="2700000" algn="tl">
                    <a:srgbClr val="C0C0C0"/>
                  </a:outerShdw>
                </a:effectLst>
              </a:rPr>
              <a:t>Some</a:t>
            </a:r>
            <a:r>
              <a:rPr lang="fr-FR" altLang="en-US" sz="4000" dirty="0" smtClean="0">
                <a:solidFill>
                  <a:schemeClr val="hlink"/>
                </a:solidFill>
                <a:effectLst>
                  <a:outerShdw blurRad="38100" dist="38100" dir="2700000" algn="tl">
                    <a:srgbClr val="C0C0C0"/>
                  </a:outerShdw>
                </a:effectLst>
              </a:rPr>
              <a:t> </a:t>
            </a:r>
            <a:r>
              <a:rPr lang="fr-FR" altLang="en-US" sz="4000" dirty="0" err="1" smtClean="0">
                <a:solidFill>
                  <a:schemeClr val="hlink"/>
                </a:solidFill>
                <a:effectLst>
                  <a:outerShdw blurRad="38100" dist="38100" dir="2700000" algn="tl">
                    <a:srgbClr val="C0C0C0"/>
                  </a:outerShdw>
                </a:effectLst>
              </a:rPr>
              <a:t>examples</a:t>
            </a:r>
            <a:r>
              <a:rPr lang="fr-FR" altLang="en-US" sz="4000" dirty="0" smtClean="0">
                <a:solidFill>
                  <a:schemeClr val="hlink"/>
                </a:solidFill>
                <a:effectLst>
                  <a:outerShdw blurRad="38100" dist="38100" dir="2700000" algn="tl">
                    <a:srgbClr val="C0C0C0"/>
                  </a:outerShdw>
                </a:effectLst>
              </a:rPr>
              <a:t> of </a:t>
            </a:r>
            <a:r>
              <a:rPr lang="fr-FR" altLang="en-US" sz="4000" dirty="0" err="1" smtClean="0">
                <a:solidFill>
                  <a:schemeClr val="hlink"/>
                </a:solidFill>
                <a:effectLst>
                  <a:outerShdw blurRad="38100" dist="38100" dir="2700000" algn="tl">
                    <a:srgbClr val="C0C0C0"/>
                  </a:outerShdw>
                </a:effectLst>
              </a:rPr>
              <a:t>recent</a:t>
            </a:r>
            <a:r>
              <a:rPr lang="fr-FR" altLang="en-US" sz="4000" dirty="0" smtClean="0">
                <a:solidFill>
                  <a:schemeClr val="hlink"/>
                </a:solidFill>
                <a:effectLst>
                  <a:outerShdw blurRad="38100" dist="38100" dir="2700000" algn="tl">
                    <a:srgbClr val="C0C0C0"/>
                  </a:outerShdw>
                </a:effectLst>
              </a:rPr>
              <a:t> </a:t>
            </a:r>
            <a:r>
              <a:rPr lang="fr-FR" altLang="en-US" sz="4000" dirty="0" smtClean="0">
                <a:solidFill>
                  <a:schemeClr val="hlink"/>
                </a:solidFill>
                <a:effectLst>
                  <a:outerShdw blurRad="38100" dist="38100" dir="2700000" algn="tl">
                    <a:srgbClr val="C0C0C0"/>
                  </a:outerShdw>
                </a:effectLst>
              </a:rPr>
              <a:t>model </a:t>
            </a:r>
            <a:r>
              <a:rPr lang="fr-FR" altLang="en-US" sz="4000" dirty="0" err="1" smtClean="0">
                <a:solidFill>
                  <a:schemeClr val="hlink"/>
                </a:solidFill>
                <a:effectLst>
                  <a:outerShdw blurRad="38100" dist="38100" dir="2700000" algn="tl">
                    <a:srgbClr val="C0C0C0"/>
                  </a:outerShdw>
                </a:effectLst>
              </a:rPr>
              <a:t>developments</a:t>
            </a:r>
            <a:r>
              <a:rPr lang="fr-FR" altLang="en-US" sz="4000" dirty="0" smtClean="0">
                <a:solidFill>
                  <a:schemeClr val="hlink"/>
                </a:solidFill>
                <a:effectLst>
                  <a:outerShdw blurRad="38100" dist="38100" dir="2700000" algn="tl">
                    <a:srgbClr val="C0C0C0"/>
                  </a:outerShdw>
                </a:effectLst>
              </a:rPr>
              <a:t> base on </a:t>
            </a:r>
            <a:r>
              <a:rPr lang="fr-FR" altLang="en-US" sz="4000" dirty="0" err="1" smtClean="0">
                <a:solidFill>
                  <a:schemeClr val="hlink"/>
                </a:solidFill>
                <a:effectLst>
                  <a:outerShdw blurRad="38100" dist="38100" dir="2700000" algn="tl">
                    <a:srgbClr val="C0C0C0"/>
                  </a:outerShdw>
                </a:effectLst>
              </a:rPr>
              <a:t>functional</a:t>
            </a:r>
            <a:r>
              <a:rPr lang="fr-FR" altLang="en-US" sz="4000" dirty="0" smtClean="0">
                <a:solidFill>
                  <a:schemeClr val="hlink"/>
                </a:solidFill>
                <a:effectLst>
                  <a:outerShdw blurRad="38100" dist="38100" dir="2700000" algn="tl">
                    <a:srgbClr val="C0C0C0"/>
                  </a:outerShdw>
                </a:effectLst>
              </a:rPr>
              <a:t> traits</a:t>
            </a:r>
            <a:endParaRPr lang="fr-FR" altLang="en-US" sz="4000" dirty="0">
              <a:solidFill>
                <a:schemeClr val="hlink"/>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492896"/>
            <a:ext cx="9144000" cy="1143000"/>
          </a:xfrm>
        </p:spPr>
        <p:txBody>
          <a:bodyPr/>
          <a:lstStyle/>
          <a:p>
            <a:r>
              <a:rPr lang="en-US" b="1" dirty="0" smtClean="0">
                <a:solidFill>
                  <a:schemeClr val="accent1">
                    <a:lumMod val="75000"/>
                  </a:schemeClr>
                </a:solidFill>
                <a:effectLst>
                  <a:outerShdw blurRad="38100" dist="38100" dir="2700000" algn="tl">
                    <a:srgbClr val="000000">
                      <a:alpha val="43137"/>
                    </a:srgbClr>
                  </a:outerShdw>
                </a:effectLst>
              </a:rPr>
              <a:t>Step 1: refine the number of PFTS</a:t>
            </a:r>
            <a:endParaRPr lang="en-US" b="1"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21685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441" y="2881"/>
            <a:ext cx="9144000" cy="313953"/>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9pPr>
          </a:lstStyle>
          <a:p>
            <a:r>
              <a:rPr lang="fr-FR" b="1">
                <a:solidFill>
                  <a:srgbClr val="000080"/>
                </a:solidFill>
              </a:rPr>
              <a:t>Species parametrization</a:t>
            </a:r>
          </a:p>
        </p:txBody>
      </p:sp>
      <p:sp>
        <p:nvSpPr>
          <p:cNvPr id="3074" name="Text Box 2"/>
          <p:cNvSpPr txBox="1">
            <a:spLocks noChangeArrowheads="1"/>
          </p:cNvSpPr>
          <p:nvPr/>
        </p:nvSpPr>
        <p:spPr bwMode="auto">
          <a:xfrm>
            <a:off x="131041" y="587582"/>
            <a:ext cx="8733600" cy="525799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60021" rIns="81639" bIns="40820"/>
          <a:lstStyle>
            <a:lvl1pPr marL="215900" indent="-21590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1pPr>
            <a:lvl2pPr marL="431800" indent="-21590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9pPr>
          </a:lstStyle>
          <a:p>
            <a:pPr>
              <a:buSzPct val="45000"/>
              <a:buFont typeface="StarSymbol" charset="0"/>
              <a:buNone/>
            </a:pPr>
            <a:endParaRPr lang="fr-FR" sz="2200" b="1" dirty="0"/>
          </a:p>
          <a:p>
            <a:pPr>
              <a:buClrTx/>
              <a:buSzTx/>
              <a:buFontTx/>
              <a:buNone/>
            </a:pPr>
            <a:endParaRPr lang="fr-FR" sz="2200" b="1" dirty="0"/>
          </a:p>
          <a:p>
            <a:pPr>
              <a:buClrTx/>
              <a:buSzTx/>
              <a:buFontTx/>
              <a:buNone/>
            </a:pPr>
            <a:r>
              <a:rPr lang="fr-FR" sz="2200" b="1" dirty="0"/>
              <a:t>WHY?</a:t>
            </a:r>
          </a:p>
          <a:p>
            <a:pPr>
              <a:buClrTx/>
              <a:buSzTx/>
              <a:buFontTx/>
              <a:buNone/>
            </a:pPr>
            <a:endParaRPr lang="fr-FR" sz="2200" b="1" dirty="0"/>
          </a:p>
          <a:p>
            <a:pPr lvl="1">
              <a:buSzPct val="45000"/>
              <a:buFont typeface="StarSymbol" charset="0"/>
              <a:buChar char="●"/>
            </a:pPr>
            <a:r>
              <a:rPr lang="fr-FR" sz="2200" dirty="0"/>
              <a:t>Large </a:t>
            </a:r>
            <a:r>
              <a:rPr lang="fr-FR" sz="2200" dirty="0" err="1"/>
              <a:t>variability</a:t>
            </a:r>
            <a:r>
              <a:rPr lang="fr-FR" sz="2200" dirty="0"/>
              <a:t> </a:t>
            </a:r>
            <a:r>
              <a:rPr lang="fr-FR" sz="2200" dirty="0" err="1"/>
              <a:t>within</a:t>
            </a:r>
            <a:r>
              <a:rPr lang="fr-FR" sz="2200" dirty="0"/>
              <a:t> plant </a:t>
            </a:r>
            <a:r>
              <a:rPr lang="fr-FR" sz="2200" dirty="0" err="1"/>
              <a:t>functional</a:t>
            </a:r>
            <a:r>
              <a:rPr lang="fr-FR" sz="2200" dirty="0"/>
              <a:t> types </a:t>
            </a:r>
            <a:r>
              <a:rPr lang="fr-FR" sz="2200" dirty="0" err="1"/>
              <a:t>along</a:t>
            </a:r>
            <a:r>
              <a:rPr lang="fr-FR" sz="2200" dirty="0"/>
              <a:t> an </a:t>
            </a:r>
            <a:r>
              <a:rPr lang="fr-FR" sz="2200" dirty="0" err="1"/>
              <a:t>environmental</a:t>
            </a:r>
            <a:r>
              <a:rPr lang="fr-FR" sz="2200" dirty="0"/>
              <a:t> gradient</a:t>
            </a:r>
          </a:p>
          <a:p>
            <a:pPr lvl="1">
              <a:buSzPct val="45000"/>
              <a:buFont typeface="StarSymbol" charset="0"/>
              <a:buNone/>
            </a:pPr>
            <a:endParaRPr lang="fr-FR" sz="2200" dirty="0"/>
          </a:p>
          <a:p>
            <a:pPr lvl="1">
              <a:buSzPct val="45000"/>
              <a:buFont typeface="StarSymbol" charset="0"/>
              <a:buChar char="●"/>
            </a:pPr>
            <a:r>
              <a:rPr lang="fr-FR" sz="2200" dirty="0" err="1"/>
              <a:t>Increase</a:t>
            </a:r>
            <a:r>
              <a:rPr lang="fr-FR" sz="2200" dirty="0"/>
              <a:t> </a:t>
            </a:r>
            <a:r>
              <a:rPr lang="fr-FR" sz="2200" dirty="0" err="1"/>
              <a:t>ecological</a:t>
            </a:r>
            <a:r>
              <a:rPr lang="fr-FR" sz="2200" dirty="0"/>
              <a:t> </a:t>
            </a:r>
            <a:r>
              <a:rPr lang="fr-FR" sz="2200" dirty="0" err="1"/>
              <a:t>realism</a:t>
            </a:r>
            <a:r>
              <a:rPr lang="fr-FR" sz="2200" dirty="0"/>
              <a:t> and </a:t>
            </a:r>
            <a:r>
              <a:rPr lang="fr-FR" sz="2200" dirty="0" err="1"/>
              <a:t>predictive</a:t>
            </a:r>
            <a:r>
              <a:rPr lang="fr-FR" sz="2200" dirty="0"/>
              <a:t> </a:t>
            </a:r>
            <a:r>
              <a:rPr lang="fr-FR" sz="2200" dirty="0" err="1"/>
              <a:t>capacity</a:t>
            </a:r>
            <a:endParaRPr lang="fr-FR" sz="2200" dirty="0"/>
          </a:p>
          <a:p>
            <a:pPr lvl="1">
              <a:buSzPct val="45000"/>
              <a:buFont typeface="StarSymbol" charset="0"/>
              <a:buNone/>
            </a:pPr>
            <a:endParaRPr lang="fr-FR" sz="2200" dirty="0"/>
          </a:p>
          <a:p>
            <a:pPr lvl="1">
              <a:buSzPct val="45000"/>
              <a:buFont typeface="StarSymbol" charset="0"/>
              <a:buChar char="●"/>
            </a:pPr>
            <a:r>
              <a:rPr lang="fr-FR" sz="2200" dirty="0" err="1"/>
              <a:t>Answer</a:t>
            </a:r>
            <a:r>
              <a:rPr lang="fr-FR" sz="2200" dirty="0"/>
              <a:t> questions </a:t>
            </a:r>
            <a:r>
              <a:rPr lang="fr-FR" sz="2200" dirty="0" err="1"/>
              <a:t>related</a:t>
            </a:r>
            <a:r>
              <a:rPr lang="fr-FR" sz="2200" dirty="0"/>
              <a:t> to management </a:t>
            </a:r>
            <a:r>
              <a:rPr lang="fr-FR" sz="2200" dirty="0" err="1"/>
              <a:t>policy</a:t>
            </a:r>
            <a:r>
              <a:rPr lang="fr-FR" sz="2200" dirty="0"/>
              <a:t> and </a:t>
            </a:r>
            <a:r>
              <a:rPr lang="fr-FR" sz="2200" dirty="0" err="1"/>
              <a:t>changing</a:t>
            </a:r>
            <a:r>
              <a:rPr lang="fr-FR" sz="2200" dirty="0"/>
              <a:t> </a:t>
            </a:r>
            <a:r>
              <a:rPr lang="fr-FR" sz="2200" dirty="0" err="1"/>
              <a:t>species</a:t>
            </a:r>
            <a:r>
              <a:rPr lang="fr-FR" sz="2200" dirty="0"/>
              <a:t> distribution (</a:t>
            </a:r>
            <a:r>
              <a:rPr lang="fr-FR" sz="2200" dirty="0" err="1"/>
              <a:t>changing</a:t>
            </a:r>
            <a:r>
              <a:rPr lang="fr-FR" sz="2200" dirty="0"/>
              <a:t> PFT composition)</a:t>
            </a:r>
          </a:p>
          <a:p>
            <a:pPr>
              <a:buClrTx/>
              <a:buSzTx/>
              <a:buFontTx/>
              <a:buNone/>
            </a:pPr>
            <a:endParaRPr lang="fr-FR" sz="2200" dirty="0"/>
          </a:p>
        </p:txBody>
      </p:sp>
      <p:sp>
        <p:nvSpPr>
          <p:cNvPr id="3" name="ZoneTexte 2"/>
          <p:cNvSpPr txBox="1"/>
          <p:nvPr/>
        </p:nvSpPr>
        <p:spPr>
          <a:xfrm>
            <a:off x="1619672" y="587581"/>
            <a:ext cx="4956165" cy="646331"/>
          </a:xfrm>
          <a:prstGeom prst="rect">
            <a:avLst/>
          </a:prstGeom>
          <a:noFill/>
        </p:spPr>
        <p:txBody>
          <a:bodyPr wrap="none" rtlCol="0">
            <a:spAutoFit/>
          </a:bodyPr>
          <a:lstStyle/>
          <a:p>
            <a:r>
              <a:rPr lang="fr-FR" sz="3600" b="1" dirty="0" err="1" smtClean="0">
                <a:effectLst>
                  <a:outerShdw blurRad="38100" dist="38100" dir="2700000" algn="tl">
                    <a:srgbClr val="000000">
                      <a:alpha val="43137"/>
                    </a:srgbClr>
                  </a:outerShdw>
                </a:effectLst>
              </a:rPr>
              <a:t>Refine</a:t>
            </a:r>
            <a:r>
              <a:rPr lang="fr-FR" sz="3600" b="1" dirty="0" smtClean="0">
                <a:effectLst>
                  <a:outerShdw blurRad="38100" dist="38100" dir="2700000" algn="tl">
                    <a:srgbClr val="000000">
                      <a:alpha val="43137"/>
                    </a:srgbClr>
                  </a:outerShdw>
                </a:effectLst>
              </a:rPr>
              <a:t> </a:t>
            </a:r>
            <a:r>
              <a:rPr lang="fr-FR" sz="3600" b="1" dirty="0" err="1" smtClean="0">
                <a:effectLst>
                  <a:outerShdw blurRad="38100" dist="38100" dir="2700000" algn="tl">
                    <a:srgbClr val="000000">
                      <a:alpha val="43137"/>
                    </a:srgbClr>
                  </a:outerShdw>
                </a:effectLst>
              </a:rPr>
              <a:t>definition</a:t>
            </a:r>
            <a:r>
              <a:rPr lang="fr-FR" sz="3600" b="1" dirty="0" smtClean="0">
                <a:effectLst>
                  <a:outerShdw blurRad="38100" dist="38100" dir="2700000" algn="tl">
                    <a:srgbClr val="000000">
                      <a:alpha val="43137"/>
                    </a:srgbClr>
                  </a:outerShdw>
                </a:effectLst>
              </a:rPr>
              <a:t> of </a:t>
            </a:r>
            <a:r>
              <a:rPr lang="fr-FR" sz="3600" b="1" dirty="0" err="1" smtClean="0">
                <a:effectLst>
                  <a:outerShdw blurRad="38100" dist="38100" dir="2700000" algn="tl">
                    <a:srgbClr val="000000">
                      <a:alpha val="43137"/>
                    </a:srgbClr>
                  </a:outerShdw>
                </a:effectLst>
              </a:rPr>
              <a:t>PFT’s</a:t>
            </a:r>
            <a:endParaRPr lang="fr-F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0905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41" y="2881"/>
            <a:ext cx="9144000" cy="313953"/>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9pPr>
          </a:lstStyle>
          <a:p>
            <a:r>
              <a:rPr lang="fr-FR" b="1">
                <a:solidFill>
                  <a:srgbClr val="000080"/>
                </a:solidFill>
              </a:rPr>
              <a:t>Species parametrization</a:t>
            </a:r>
          </a:p>
        </p:txBody>
      </p:sp>
      <p:sp>
        <p:nvSpPr>
          <p:cNvPr id="4098" name="Text Box 2"/>
          <p:cNvSpPr txBox="1">
            <a:spLocks noChangeArrowheads="1"/>
          </p:cNvSpPr>
          <p:nvPr/>
        </p:nvSpPr>
        <p:spPr bwMode="auto">
          <a:xfrm>
            <a:off x="1441" y="2881"/>
            <a:ext cx="9144000" cy="313953"/>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9pPr>
          </a:lstStyle>
          <a:p>
            <a:r>
              <a:rPr lang="fr-FR" b="1">
                <a:solidFill>
                  <a:srgbClr val="000080"/>
                </a:solidFill>
              </a:rPr>
              <a:t>Species parametrization</a:t>
            </a:r>
          </a:p>
        </p:txBody>
      </p:sp>
      <p:graphicFrame>
        <p:nvGraphicFramePr>
          <p:cNvPr id="4099" name="Group 3"/>
          <p:cNvGraphicFramePr>
            <a:graphicFrameLocks noGrp="1"/>
          </p:cNvGraphicFramePr>
          <p:nvPr/>
        </p:nvGraphicFramePr>
        <p:xfrm>
          <a:off x="133920" y="645188"/>
          <a:ext cx="8678880" cy="5384134"/>
        </p:xfrm>
        <a:graphic>
          <a:graphicData uri="http://schemas.openxmlformats.org/drawingml/2006/table">
            <a:tbl>
              <a:tblPr/>
              <a:tblGrid>
                <a:gridCol w="5382720"/>
                <a:gridCol w="3296160"/>
              </a:tblGrid>
              <a:tr h="393162">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Plant functional type</a:t>
                      </a:r>
                    </a:p>
                  </a:txBody>
                  <a:tcPr marL="81638" marR="81638" marT="56859" marB="42456"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Species level</a:t>
                      </a:r>
                    </a:p>
                  </a:txBody>
                  <a:tcPr marL="81638" marR="81638" marT="56859" marB="42456"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B3B3B3"/>
                    </a:solidFill>
                  </a:tcPr>
                </a:tc>
              </a:tr>
              <a:tr h="1441592">
                <a:tc>
                  <a:txBody>
                    <a:bodyPr/>
                    <a:lstStyle/>
                    <a:p>
                      <a:pPr marL="0" marR="0" lvl="0" indent="0" algn="l" defTabSz="449263" rtl="0" eaLnBrk="1" fontAlgn="base" latinLnBrk="0" hangingPunct="0">
                        <a:lnSpc>
                          <a:spcPct val="93000"/>
                        </a:lnSpc>
                        <a:spcBef>
                          <a:spcPct val="0"/>
                        </a:spcBef>
                        <a:spcAft>
                          <a:spcPct val="0"/>
                        </a:spcAft>
                        <a:buClr>
                          <a:srgbClr val="000000"/>
                        </a:buClr>
                        <a:buSzPct val="45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endParaRPr>
                    </a:p>
                    <a:p>
                      <a:pPr marL="0" marR="0" lvl="0" indent="0" algn="l" defTabSz="449263" rtl="0" eaLnBrk="1" fontAlgn="base" latinLnBrk="0" hangingPunct="0">
                        <a:lnSpc>
                          <a:spcPct val="93000"/>
                        </a:lnSpc>
                        <a:spcBef>
                          <a:spcPct val="0"/>
                        </a:spcBef>
                        <a:spcAft>
                          <a:spcPct val="0"/>
                        </a:spcAft>
                        <a:buClr>
                          <a:srgbClr val="000000"/>
                        </a:buClr>
                        <a:buSzPct val="45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endParaRPr>
                    </a:p>
                    <a:p>
                      <a:pPr marL="0" marR="0" lvl="0" indent="0" algn="l" defTabSz="449263" rtl="0" eaLnBrk="1" fontAlgn="base" latinLnBrk="0" hangingPunct="0">
                        <a:lnSpc>
                          <a:spcPct val="93000"/>
                        </a:lnSpc>
                        <a:spcBef>
                          <a:spcPct val="0"/>
                        </a:spcBef>
                        <a:spcAft>
                          <a:spcPct val="0"/>
                        </a:spcAft>
                        <a:buClr>
                          <a:srgbClr val="000000"/>
                        </a:buClr>
                        <a:buSzPct val="45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Temperate Needleleaf Evergreen </a:t>
                      </a:r>
                      <a:r>
                        <a:rPr kumimoji="0" lang="fr-FR" sz="2200" b="0" i="0" u="none" strike="noStrike" cap="none" normalizeH="0" baseline="0" smtClean="0">
                          <a:ln>
                            <a:noFill/>
                          </a:ln>
                          <a:solidFill>
                            <a:srgbClr val="000000"/>
                          </a:solidFill>
                          <a:effectLst/>
                          <a:latin typeface="Arial" charset="0"/>
                          <a:ea typeface="WenQuanYi Zen Hei Sharp" charset="0"/>
                          <a:cs typeface="WenQuanYi Zen Hei Sharp" charset="0"/>
                        </a:rPr>
                        <a:t>			</a:t>
                      </a:r>
                    </a:p>
                    <a:p>
                      <a:pPr marL="0" marR="0" lvl="0" indent="0" algn="l" defTabSz="449263" rtl="0" eaLnBrk="1" fontAlgn="base" latinLnBrk="0" hangingPunct="0">
                        <a:lnSpc>
                          <a:spcPct val="93000"/>
                        </a:lnSpc>
                        <a:spcBef>
                          <a:spcPct val="0"/>
                        </a:spcBef>
                        <a:spcAft>
                          <a:spcPct val="0"/>
                        </a:spcAft>
                        <a:buClr>
                          <a:srgbClr val="000000"/>
                        </a:buClr>
                        <a:buSzPct val="45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2200" b="0" i="0" u="none" strike="noStrike" cap="none" normalizeH="0" baseline="0" smtClean="0">
                        <a:ln>
                          <a:noFill/>
                        </a:ln>
                        <a:solidFill>
                          <a:srgbClr val="000000"/>
                        </a:solidFill>
                        <a:effectLst/>
                        <a:latin typeface="Arial" charset="0"/>
                        <a:ea typeface="WenQuanYi Zen Hei Sharp" charset="0"/>
                        <a:cs typeface="WenQuanYi Zen Hei Sharp" charset="0"/>
                      </a:endParaRPr>
                    </a:p>
                  </a:txBody>
                  <a:tcPr marL="81638" marR="81638" marT="56859" marB="42456"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100" b="0" i="0" u="none" strike="noStrike" cap="none" normalizeH="0" baseline="0" smtClean="0">
                        <a:ln>
                          <a:noFill/>
                        </a:ln>
                        <a:solidFill>
                          <a:srgbClr val="000000"/>
                        </a:solidFill>
                        <a:effectLst/>
                        <a:latin typeface="Arial" charset="0"/>
                        <a:ea typeface="WenQuanYi Zen Hei Sharp" charset="0"/>
                        <a:cs typeface="WenQuanYi Zen Hei Sharp" charset="0"/>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Pinus sylvestris</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100" b="0" i="0" u="none" strike="noStrike" cap="none" normalizeH="0" baseline="0" smtClean="0">
                        <a:ln>
                          <a:noFill/>
                        </a:ln>
                        <a:solidFill>
                          <a:srgbClr val="000000"/>
                        </a:solidFill>
                        <a:effectLst/>
                        <a:latin typeface="Arial" charset="0"/>
                        <a:ea typeface="WenQuanYi Zen Hei Sharp" charset="0"/>
                        <a:cs typeface="WenQuanYi Zen Hei Sharp" charset="0"/>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Pinus pinaster</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100" b="0" i="0" u="none" strike="noStrike" cap="none" normalizeH="0" baseline="0" smtClean="0">
                        <a:ln>
                          <a:noFill/>
                        </a:ln>
                        <a:solidFill>
                          <a:srgbClr val="000000"/>
                        </a:solidFill>
                        <a:effectLst/>
                        <a:latin typeface="Arial" charset="0"/>
                        <a:ea typeface="WenQuanYi Zen Hei Sharp" charset="0"/>
                        <a:cs typeface="WenQuanYi Zen Hei Sharp" charset="0"/>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Picea sp.</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100" b="0" i="0" u="none" strike="noStrike" cap="none" normalizeH="0" baseline="0" smtClean="0">
                        <a:ln>
                          <a:noFill/>
                        </a:ln>
                        <a:solidFill>
                          <a:srgbClr val="000000"/>
                        </a:solidFill>
                        <a:effectLst/>
                        <a:latin typeface="Arial" charset="0"/>
                        <a:ea typeface="WenQuanYi Zen Hei Sharp" charset="0"/>
                        <a:cs typeface="WenQuanYi Zen Hei Sharp" charset="0"/>
                      </a:endParaRPr>
                    </a:p>
                  </a:txBody>
                  <a:tcPr marL="81638" marR="81638" marT="52058" marB="42456"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CCCCCC"/>
                    </a:solidFill>
                  </a:tcPr>
                </a:tc>
              </a:tr>
              <a:tr h="634513">
                <a:tc>
                  <a:txBody>
                    <a:bodyPr/>
                    <a:lstStyle/>
                    <a:p>
                      <a:pPr marL="0" marR="0" lvl="0" indent="0" algn="l" defTabSz="449263" rtl="0" eaLnBrk="1" fontAlgn="base" latinLnBrk="0" hangingPunct="0">
                        <a:lnSpc>
                          <a:spcPct val="93000"/>
                        </a:lnSpc>
                        <a:spcBef>
                          <a:spcPct val="0"/>
                        </a:spcBef>
                        <a:spcAft>
                          <a:spcPct val="0"/>
                        </a:spcAft>
                        <a:buClr>
                          <a:srgbClr val="000000"/>
                        </a:buClr>
                        <a:buSzPct val="45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Temperate Broadleaf Evergreen</a:t>
                      </a:r>
                    </a:p>
                  </a:txBody>
                  <a:tcPr marL="81638" marR="81638" marT="56859" marB="42456" anchor="ctr"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100" b="0" i="0" u="none" strike="noStrike" cap="none" normalizeH="0" baseline="0" smtClean="0">
                        <a:ln>
                          <a:noFill/>
                        </a:ln>
                        <a:solidFill>
                          <a:srgbClr val="000000"/>
                        </a:solidFill>
                        <a:effectLst/>
                        <a:latin typeface="Arial" charset="0"/>
                        <a:ea typeface="WenQuanYi Zen Hei Sharp" charset="0"/>
                        <a:cs typeface="WenQuanYi Zen Hei Sharp" charset="0"/>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Quercus ilex </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100" b="0" i="0" u="none" strike="noStrike" cap="none" normalizeH="0" baseline="0" smtClean="0">
                        <a:ln>
                          <a:noFill/>
                        </a:ln>
                        <a:solidFill>
                          <a:srgbClr val="000000"/>
                        </a:solidFill>
                        <a:effectLst/>
                        <a:latin typeface="Arial" charset="0"/>
                        <a:ea typeface="WenQuanYi Zen Hei Sharp" charset="0"/>
                        <a:cs typeface="WenQuanYi Zen Hei Sharp" charset="0"/>
                      </a:endParaRPr>
                    </a:p>
                  </a:txBody>
                  <a:tcPr marL="81638" marR="81638" marT="52058" marB="42456"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E6E6E6"/>
                    </a:solidFill>
                  </a:tcPr>
                </a:tc>
              </a:tr>
              <a:tr h="1415669">
                <a:tc>
                  <a:txBody>
                    <a:bodyPr/>
                    <a:lstStyle/>
                    <a:p>
                      <a:pPr marL="0" marR="0" lvl="0" indent="0" algn="l" defTabSz="449263" rtl="0" eaLnBrk="1" fontAlgn="base" latinLnBrk="0" hangingPunct="0">
                        <a:lnSpc>
                          <a:spcPct val="93000"/>
                        </a:lnSpc>
                        <a:spcBef>
                          <a:spcPct val="0"/>
                        </a:spcBef>
                        <a:spcAft>
                          <a:spcPct val="0"/>
                        </a:spcAft>
                        <a:buClr>
                          <a:srgbClr val="000000"/>
                        </a:buClr>
                        <a:buSzPct val="45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endParaRPr>
                    </a:p>
                    <a:p>
                      <a:pPr marL="0" marR="0" lvl="0" indent="0" algn="l" defTabSz="449263" rtl="0" eaLnBrk="1" fontAlgn="base" latinLnBrk="0" hangingPunct="0">
                        <a:lnSpc>
                          <a:spcPct val="93000"/>
                        </a:lnSpc>
                        <a:spcBef>
                          <a:spcPct val="0"/>
                        </a:spcBef>
                        <a:spcAft>
                          <a:spcPct val="0"/>
                        </a:spcAft>
                        <a:buClr>
                          <a:srgbClr val="000000"/>
                        </a:buClr>
                        <a:buSzPct val="45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endParaRPr>
                    </a:p>
                    <a:p>
                      <a:pPr marL="0" marR="0" lvl="0" indent="0" algn="l" defTabSz="449263" rtl="0" eaLnBrk="1" fontAlgn="base" latinLnBrk="0" hangingPunct="0">
                        <a:lnSpc>
                          <a:spcPct val="93000"/>
                        </a:lnSpc>
                        <a:spcBef>
                          <a:spcPct val="0"/>
                        </a:spcBef>
                        <a:spcAft>
                          <a:spcPct val="0"/>
                        </a:spcAft>
                        <a:buClr>
                          <a:srgbClr val="000000"/>
                        </a:buClr>
                        <a:buSzPct val="45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Temperate Broadleaf Summergreen</a:t>
                      </a:r>
                    </a:p>
                    <a:p>
                      <a:pPr marL="0" marR="0" lvl="0" indent="0" algn="l" defTabSz="449263" rtl="0" eaLnBrk="1" fontAlgn="base" latinLnBrk="0" hangingPunct="0">
                        <a:lnSpc>
                          <a:spcPct val="93000"/>
                        </a:lnSpc>
                        <a:spcBef>
                          <a:spcPct val="0"/>
                        </a:spcBef>
                        <a:spcAft>
                          <a:spcPct val="0"/>
                        </a:spcAft>
                        <a:buClr>
                          <a:srgbClr val="000000"/>
                        </a:buClr>
                        <a:buSzPct val="45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endParaRPr>
                    </a:p>
                  </a:txBody>
                  <a:tcPr marL="81638" marR="81638" marT="56859" marB="42456"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100" b="0" i="0" u="none" strike="noStrike" cap="none" normalizeH="0" baseline="0" smtClean="0">
                        <a:ln>
                          <a:noFill/>
                        </a:ln>
                        <a:solidFill>
                          <a:srgbClr val="000000"/>
                        </a:solidFill>
                        <a:effectLst/>
                        <a:latin typeface="Arial" charset="0"/>
                        <a:ea typeface="WenQuanYi Zen Hei Sharp" charset="0"/>
                        <a:cs typeface="WenQuanYi Zen Hei Sharp" charset="0"/>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Betula sp.</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100" b="0" i="0" u="none" strike="noStrike" cap="none" normalizeH="0" baseline="0" smtClean="0">
                        <a:ln>
                          <a:noFill/>
                        </a:ln>
                        <a:solidFill>
                          <a:srgbClr val="000000"/>
                        </a:solidFill>
                        <a:effectLst/>
                        <a:latin typeface="Arial" charset="0"/>
                        <a:ea typeface="WenQuanYi Zen Hei Sharp" charset="0"/>
                        <a:cs typeface="WenQuanYi Zen Hei Sharp" charset="0"/>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Fagus sylvatica</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100" b="0" i="0" u="none" strike="noStrike" cap="none" normalizeH="0" baseline="0" smtClean="0">
                        <a:ln>
                          <a:noFill/>
                        </a:ln>
                        <a:solidFill>
                          <a:srgbClr val="000000"/>
                        </a:solidFill>
                        <a:effectLst/>
                        <a:latin typeface="Arial" charset="0"/>
                        <a:ea typeface="WenQuanYi Zen Hei Sharp" charset="0"/>
                        <a:cs typeface="WenQuanYi Zen Hei Sharp" charset="0"/>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Quercus robur &amp; petreae</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100" b="0" i="0" u="none" strike="noStrike" cap="none" normalizeH="0" baseline="0" smtClean="0">
                        <a:ln>
                          <a:noFill/>
                        </a:ln>
                        <a:solidFill>
                          <a:srgbClr val="000000"/>
                        </a:solidFill>
                        <a:effectLst/>
                        <a:latin typeface="Arial" charset="0"/>
                        <a:ea typeface="WenQuanYi Zen Hei Sharp" charset="0"/>
                        <a:cs typeface="WenQuanYi Zen Hei Sharp" charset="0"/>
                      </a:endParaRPr>
                    </a:p>
                  </a:txBody>
                  <a:tcPr marL="81638" marR="81638" marT="52058" marB="42456"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CCCCCC"/>
                    </a:solidFill>
                  </a:tcPr>
                </a:tc>
              </a:tr>
              <a:tr h="936098">
                <a:tc>
                  <a:txBody>
                    <a:bodyPr/>
                    <a:lstStyle/>
                    <a:p>
                      <a:pPr marL="0" marR="0" lvl="0" indent="0" algn="l" defTabSz="449263" rtl="0" eaLnBrk="1" fontAlgn="base" latinLnBrk="0" hangingPunct="0">
                        <a:lnSpc>
                          <a:spcPct val="93000"/>
                        </a:lnSpc>
                        <a:spcBef>
                          <a:spcPct val="0"/>
                        </a:spcBef>
                        <a:spcAft>
                          <a:spcPct val="0"/>
                        </a:spcAft>
                        <a:buClr>
                          <a:srgbClr val="000000"/>
                        </a:buClr>
                        <a:buSzPct val="45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endParaRPr>
                    </a:p>
                    <a:p>
                      <a:pPr marL="0" marR="0" lvl="0" indent="0" algn="l" defTabSz="449263" rtl="0" eaLnBrk="1" fontAlgn="base" latinLnBrk="0" hangingPunct="0">
                        <a:lnSpc>
                          <a:spcPct val="93000"/>
                        </a:lnSpc>
                        <a:spcBef>
                          <a:spcPct val="0"/>
                        </a:spcBef>
                        <a:spcAft>
                          <a:spcPct val="0"/>
                        </a:spcAft>
                        <a:buClr>
                          <a:srgbClr val="000000"/>
                        </a:buClr>
                        <a:buSzPct val="45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Boreal Needleleaf Evergreen</a:t>
                      </a:r>
                    </a:p>
                    <a:p>
                      <a:pPr marL="0" marR="0" lvl="0" indent="0" algn="l" defTabSz="449263" rtl="0" eaLnBrk="1" fontAlgn="base" latinLnBrk="0" hangingPunct="0">
                        <a:lnSpc>
                          <a:spcPct val="93000"/>
                        </a:lnSpc>
                        <a:spcBef>
                          <a:spcPct val="0"/>
                        </a:spcBef>
                        <a:spcAft>
                          <a:spcPct val="0"/>
                        </a:spcAft>
                        <a:buClr>
                          <a:srgbClr val="000000"/>
                        </a:buClr>
                        <a:buSzPct val="45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endParaRPr>
                    </a:p>
                  </a:txBody>
                  <a:tcPr marL="81638" marR="81638" marT="56859" marB="42456"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100" b="0" i="0" u="none" strike="noStrike" cap="none" normalizeH="0" baseline="0" smtClean="0">
                        <a:ln>
                          <a:noFill/>
                        </a:ln>
                        <a:solidFill>
                          <a:srgbClr val="000000"/>
                        </a:solidFill>
                        <a:effectLst/>
                        <a:latin typeface="Arial" charset="0"/>
                        <a:ea typeface="WenQuanYi Zen Hei Sharp" charset="0"/>
                        <a:cs typeface="WenQuanYi Zen Hei Sharp" charset="0"/>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Pinus sylvestris</a:t>
                      </a: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100" b="0" i="0" u="none" strike="noStrike" cap="none" normalizeH="0" baseline="0" smtClean="0">
                        <a:ln>
                          <a:noFill/>
                        </a:ln>
                        <a:solidFill>
                          <a:srgbClr val="000000"/>
                        </a:solidFill>
                        <a:effectLst/>
                        <a:latin typeface="Arial" charset="0"/>
                        <a:ea typeface="WenQuanYi Zen Hei Sharp" charset="0"/>
                        <a:cs typeface="WenQuanYi Zen Hei Sharp" charset="0"/>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Picea sp.</a:t>
                      </a:r>
                    </a:p>
                  </a:txBody>
                  <a:tcPr marL="81638" marR="81638" marT="52058" marB="42456"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E6E6E6"/>
                    </a:solidFill>
                  </a:tcPr>
                </a:tc>
              </a:tr>
              <a:tr h="563100">
                <a:tc>
                  <a:txBody>
                    <a:bodyPr/>
                    <a:lstStyle/>
                    <a:p>
                      <a:pPr marL="0" marR="0" lvl="0" indent="0" algn="l" defTabSz="449263" rtl="0" eaLnBrk="1" fontAlgn="base" latinLnBrk="0" hangingPunct="0">
                        <a:lnSpc>
                          <a:spcPct val="93000"/>
                        </a:lnSpc>
                        <a:spcBef>
                          <a:spcPct val="0"/>
                        </a:spcBef>
                        <a:spcAft>
                          <a:spcPct val="0"/>
                        </a:spcAft>
                        <a:buClr>
                          <a:srgbClr val="000000"/>
                        </a:buClr>
                        <a:buSzPct val="45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endParaRPr>
                    </a:p>
                    <a:p>
                      <a:pPr marL="0" marR="0" lvl="0" indent="0" algn="l" defTabSz="449263" rtl="0" eaLnBrk="1" fontAlgn="base" latinLnBrk="0" hangingPunct="0">
                        <a:lnSpc>
                          <a:spcPct val="93000"/>
                        </a:lnSpc>
                        <a:spcBef>
                          <a:spcPct val="0"/>
                        </a:spcBef>
                        <a:spcAft>
                          <a:spcPct val="0"/>
                        </a:spcAft>
                        <a:buClr>
                          <a:srgbClr val="000000"/>
                        </a:buClr>
                        <a:buSzPct val="45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Boreal Broadleaf Summergreen</a:t>
                      </a:r>
                    </a:p>
                  </a:txBody>
                  <a:tcPr marL="81638" marR="81638" marT="56859" marB="42456"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sz="1100" b="0" i="0" u="none" strike="noStrike" cap="none" normalizeH="0" baseline="0" smtClean="0">
                        <a:ln>
                          <a:noFill/>
                        </a:ln>
                        <a:solidFill>
                          <a:srgbClr val="000000"/>
                        </a:solidFill>
                        <a:effectLst/>
                        <a:latin typeface="Arial" charset="0"/>
                        <a:ea typeface="WenQuanYi Zen Hei Sharp" charset="0"/>
                        <a:cs typeface="WenQuanYi Zen Hei Sharp" charset="0"/>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sz="1600" b="0" i="0" u="none" strike="noStrike" cap="none" normalizeH="0" baseline="0" smtClean="0">
                          <a:ln>
                            <a:noFill/>
                          </a:ln>
                          <a:solidFill>
                            <a:srgbClr val="000000"/>
                          </a:solidFill>
                          <a:effectLst/>
                          <a:latin typeface="Arial" charset="0"/>
                          <a:ea typeface="WenQuanYi Zen Hei Sharp" charset="0"/>
                          <a:cs typeface="WenQuanYi Zen Hei Sharp" charset="0"/>
                        </a:rPr>
                        <a:t>Betula sp.</a:t>
                      </a:r>
                    </a:p>
                  </a:txBody>
                  <a:tcPr marL="81638" marR="81638" marT="52058" marB="42456"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CCCCCC"/>
                    </a:solidFill>
                  </a:tcPr>
                </a:tc>
              </a:tr>
            </a:tbl>
          </a:graphicData>
        </a:graphic>
      </p:graphicFrame>
      <p:sp>
        <p:nvSpPr>
          <p:cNvPr id="4144" name="Line 48"/>
          <p:cNvSpPr>
            <a:spLocks noChangeShapeType="1"/>
          </p:cNvSpPr>
          <p:nvPr/>
        </p:nvSpPr>
        <p:spPr bwMode="auto">
          <a:xfrm>
            <a:off x="4042081" y="1764186"/>
            <a:ext cx="1084320" cy="144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fr-FR"/>
          </a:p>
        </p:txBody>
      </p:sp>
      <p:sp>
        <p:nvSpPr>
          <p:cNvPr id="4145" name="Line 49"/>
          <p:cNvSpPr>
            <a:spLocks noChangeShapeType="1"/>
          </p:cNvSpPr>
          <p:nvPr/>
        </p:nvSpPr>
        <p:spPr bwMode="auto">
          <a:xfrm>
            <a:off x="4042081" y="2776611"/>
            <a:ext cx="1084320" cy="144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fr-FR"/>
          </a:p>
        </p:txBody>
      </p:sp>
      <p:sp>
        <p:nvSpPr>
          <p:cNvPr id="4146" name="Line 50"/>
          <p:cNvSpPr>
            <a:spLocks noChangeShapeType="1"/>
          </p:cNvSpPr>
          <p:nvPr/>
        </p:nvSpPr>
        <p:spPr bwMode="auto">
          <a:xfrm>
            <a:off x="4042081" y="3789039"/>
            <a:ext cx="1084320" cy="144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fr-FR"/>
          </a:p>
        </p:txBody>
      </p:sp>
      <p:sp>
        <p:nvSpPr>
          <p:cNvPr id="4147" name="Line 51"/>
          <p:cNvSpPr>
            <a:spLocks noChangeShapeType="1"/>
          </p:cNvSpPr>
          <p:nvPr/>
        </p:nvSpPr>
        <p:spPr bwMode="auto">
          <a:xfrm>
            <a:off x="4042081" y="4997324"/>
            <a:ext cx="1084320" cy="144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fr-FR"/>
          </a:p>
        </p:txBody>
      </p:sp>
      <p:sp>
        <p:nvSpPr>
          <p:cNvPr id="4148" name="Line 52"/>
          <p:cNvSpPr>
            <a:spLocks noChangeShapeType="1"/>
          </p:cNvSpPr>
          <p:nvPr/>
        </p:nvSpPr>
        <p:spPr bwMode="auto">
          <a:xfrm>
            <a:off x="3984481" y="5682836"/>
            <a:ext cx="1084320" cy="144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fr-FR"/>
          </a:p>
        </p:txBody>
      </p:sp>
      <p:sp>
        <p:nvSpPr>
          <p:cNvPr id="4149" name="Line 53"/>
          <p:cNvSpPr>
            <a:spLocks noChangeShapeType="1"/>
          </p:cNvSpPr>
          <p:nvPr/>
        </p:nvSpPr>
        <p:spPr bwMode="auto">
          <a:xfrm>
            <a:off x="4042081" y="849689"/>
            <a:ext cx="1084320" cy="144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fr-FR"/>
          </a:p>
        </p:txBody>
      </p:sp>
    </p:spTree>
    <p:extLst>
      <p:ext uri="{BB962C8B-B14F-4D97-AF65-F5344CB8AC3E}">
        <p14:creationId xmlns:p14="http://schemas.microsoft.com/office/powerpoint/2010/main" val="23114945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0" y="2881"/>
            <a:ext cx="9144000" cy="313953"/>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WenQuanYi Zen Hei Sharp" charset="0"/>
                <a:cs typeface="WenQuanYi Zen Hei Sharp" charset="0"/>
              </a:defRPr>
            </a:lvl9pPr>
          </a:lstStyle>
          <a:p>
            <a:r>
              <a:rPr lang="fr-FR" b="1">
                <a:solidFill>
                  <a:srgbClr val="000080"/>
                </a:solidFill>
              </a:rPr>
              <a:t>Species parametrization</a:t>
            </a:r>
          </a:p>
        </p:txBody>
      </p:sp>
      <p:sp>
        <p:nvSpPr>
          <p:cNvPr id="5122" name="Line 2"/>
          <p:cNvSpPr>
            <a:spLocks noChangeShapeType="1"/>
          </p:cNvSpPr>
          <p:nvPr/>
        </p:nvSpPr>
        <p:spPr bwMode="auto">
          <a:xfrm>
            <a:off x="4479841" y="1229890"/>
            <a:ext cx="1440" cy="58038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fr-FR"/>
          </a:p>
        </p:txBody>
      </p:sp>
      <p:sp>
        <p:nvSpPr>
          <p:cNvPr id="5123" name="Line 3"/>
          <p:cNvSpPr>
            <a:spLocks noChangeShapeType="1"/>
          </p:cNvSpPr>
          <p:nvPr/>
        </p:nvSpPr>
        <p:spPr bwMode="auto">
          <a:xfrm>
            <a:off x="4479840" y="3349072"/>
            <a:ext cx="1441" cy="36796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fr-FR"/>
          </a:p>
        </p:txBody>
      </p:sp>
      <p:graphicFrame>
        <p:nvGraphicFramePr>
          <p:cNvPr id="5124" name="Object 4"/>
          <p:cNvGraphicFramePr>
            <a:graphicFrameLocks noChangeAspect="1"/>
          </p:cNvGraphicFramePr>
          <p:nvPr/>
        </p:nvGraphicFramePr>
        <p:xfrm>
          <a:off x="298081" y="3732872"/>
          <a:ext cx="9275040" cy="3267704"/>
        </p:xfrm>
        <a:graphic>
          <a:graphicData uri="http://schemas.openxmlformats.org/presentationml/2006/ole">
            <mc:AlternateContent xmlns:mc="http://schemas.openxmlformats.org/markup-compatibility/2006">
              <mc:Choice xmlns:v="urn:schemas-microsoft-com:vml" Requires="v">
                <p:oleObj spid="_x0000_s39954" r:id="rId4" imgW="10224720" imgH="3601800" progId="">
                  <p:embed/>
                </p:oleObj>
              </mc:Choice>
              <mc:Fallback>
                <p:oleObj r:id="rId4" imgW="10224720" imgH="36018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081" y="3732872"/>
                        <a:ext cx="9275040" cy="3267704"/>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5" name="Rectangle 5"/>
          <p:cNvSpPr>
            <a:spLocks noChangeArrowheads="1"/>
          </p:cNvSpPr>
          <p:nvPr/>
        </p:nvSpPr>
        <p:spPr bwMode="auto">
          <a:xfrm>
            <a:off x="3059832" y="583262"/>
            <a:ext cx="3024335" cy="646628"/>
          </a:xfrm>
          <a:prstGeom prst="rect">
            <a:avLst/>
          </a:prstGeom>
          <a:noFill/>
          <a:ln w="9525">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fr-FR"/>
          </a:p>
        </p:txBody>
      </p:sp>
      <p:sp>
        <p:nvSpPr>
          <p:cNvPr id="5126" name="Rectangle 6"/>
          <p:cNvSpPr>
            <a:spLocks noChangeArrowheads="1"/>
          </p:cNvSpPr>
          <p:nvPr/>
        </p:nvSpPr>
        <p:spPr bwMode="auto">
          <a:xfrm>
            <a:off x="663840" y="1830432"/>
            <a:ext cx="8156632" cy="1518640"/>
          </a:xfrm>
          <a:prstGeom prst="rect">
            <a:avLst/>
          </a:prstGeom>
          <a:noFill/>
          <a:ln w="9525">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fr-FR"/>
          </a:p>
        </p:txBody>
      </p:sp>
      <p:sp>
        <p:nvSpPr>
          <p:cNvPr id="5127" name="Text Box 7"/>
          <p:cNvSpPr txBox="1">
            <a:spLocks noChangeArrowheads="1"/>
          </p:cNvSpPr>
          <p:nvPr/>
        </p:nvSpPr>
        <p:spPr bwMode="auto">
          <a:xfrm>
            <a:off x="745920" y="583262"/>
            <a:ext cx="7548480" cy="1078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WenQuanYi Zen Hei Sharp" charset="0"/>
                <a:cs typeface="WenQuanYi Zen Hei Sharp"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WenQuanYi Zen Hei Sharp" charset="0"/>
                <a:cs typeface="WenQuanYi Zen Hei Sharp"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WenQuanYi Zen Hei Sharp" charset="0"/>
                <a:cs typeface="WenQuanYi Zen Hei Sharp"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WenQuanYi Zen Hei Sharp" charset="0"/>
                <a:cs typeface="WenQuanYi Zen Hei Sharp"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WenQuanYi Zen Hei Sharp" charset="0"/>
                <a:cs typeface="WenQuanYi Zen Hei Sharp"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WenQuanYi Zen Hei Sharp" charset="0"/>
                <a:cs typeface="WenQuanYi Zen Hei Sharp"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WenQuanYi Zen Hei Sharp" charset="0"/>
                <a:cs typeface="WenQuanYi Zen Hei Sharp"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WenQuanYi Zen Hei Sharp" charset="0"/>
                <a:cs typeface="WenQuanYi Zen Hei Sharp"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WenQuanYi Zen Hei Sharp" charset="0"/>
                <a:cs typeface="WenQuanYi Zen Hei Sharp" charset="0"/>
              </a:defRPr>
            </a:lvl9pPr>
          </a:lstStyle>
          <a:p>
            <a:pPr algn="ctr"/>
            <a:r>
              <a:rPr lang="fr-FR" b="1" dirty="0"/>
              <a:t>TRY global trait </a:t>
            </a:r>
            <a:r>
              <a:rPr lang="fr-FR" b="1" dirty="0" err="1"/>
              <a:t>database</a:t>
            </a:r>
            <a:endParaRPr lang="fr-FR" b="1" dirty="0"/>
          </a:p>
          <a:p>
            <a:pPr algn="ctr"/>
            <a:r>
              <a:rPr lang="fr-FR" dirty="0" err="1"/>
              <a:t>V</a:t>
            </a:r>
            <a:r>
              <a:rPr lang="fr-FR" baseline="-33000" dirty="0" err="1"/>
              <a:t>cmax</a:t>
            </a:r>
            <a:r>
              <a:rPr lang="fr-FR" dirty="0"/>
              <a:t>, </a:t>
            </a:r>
            <a:r>
              <a:rPr lang="fr-FR" dirty="0" err="1"/>
              <a:t>V</a:t>
            </a:r>
            <a:r>
              <a:rPr lang="fr-FR" baseline="-33000" dirty="0" err="1"/>
              <a:t>jmax</a:t>
            </a:r>
            <a:r>
              <a:rPr lang="fr-FR" dirty="0"/>
              <a:t>, SLA</a:t>
            </a:r>
          </a:p>
          <a:p>
            <a:pPr algn="ctr"/>
            <a:endParaRPr lang="fr-FR" dirty="0"/>
          </a:p>
          <a:p>
            <a:pPr algn="ctr"/>
            <a:endParaRPr lang="fr-FR" dirty="0"/>
          </a:p>
        </p:txBody>
      </p:sp>
      <p:sp>
        <p:nvSpPr>
          <p:cNvPr id="5128" name="Text Box 8"/>
          <p:cNvSpPr txBox="1">
            <a:spLocks noChangeArrowheads="1"/>
          </p:cNvSpPr>
          <p:nvPr/>
        </p:nvSpPr>
        <p:spPr bwMode="auto">
          <a:xfrm>
            <a:off x="83521" y="1830432"/>
            <a:ext cx="8874720" cy="1215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3pPr>
            <a:lvl4pPr marL="863600" indent="-21590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WenQuanYi Zen Hei Sharp" charset="0"/>
                <a:cs typeface="WenQuanYi Zen Hei Sharp" charset="0"/>
              </a:defRPr>
            </a:lvl9pPr>
          </a:lstStyle>
          <a:p>
            <a:pPr algn="ctr"/>
            <a:r>
              <a:rPr lang="fr-FR" b="1" dirty="0"/>
              <a:t>Harmonise to ORCHIDEE </a:t>
            </a:r>
            <a:r>
              <a:rPr lang="fr-FR" b="1" dirty="0" err="1"/>
              <a:t>formalism</a:t>
            </a:r>
            <a:endParaRPr lang="fr-FR" b="1" dirty="0"/>
          </a:p>
          <a:p>
            <a:pPr lvl="3">
              <a:buSzPct val="45000"/>
              <a:buFont typeface="StarSymbol" charset="0"/>
              <a:buChar char="●"/>
            </a:pPr>
            <a:r>
              <a:rPr lang="fr-FR" dirty="0" err="1"/>
              <a:t>V</a:t>
            </a:r>
            <a:r>
              <a:rPr lang="fr-FR" baseline="-33000" dirty="0" err="1"/>
              <a:t>cmax</a:t>
            </a:r>
            <a:r>
              <a:rPr lang="fr-FR" dirty="0"/>
              <a:t> and </a:t>
            </a:r>
            <a:r>
              <a:rPr lang="fr-FR" dirty="0" err="1"/>
              <a:t>V</a:t>
            </a:r>
            <a:r>
              <a:rPr lang="fr-FR" baseline="-33000" dirty="0" err="1"/>
              <a:t>jmax</a:t>
            </a:r>
            <a:r>
              <a:rPr lang="fr-FR" dirty="0"/>
              <a:t> </a:t>
            </a:r>
            <a:r>
              <a:rPr lang="fr-FR" dirty="0" err="1"/>
              <a:t>from</a:t>
            </a:r>
            <a:r>
              <a:rPr lang="fr-FR" dirty="0"/>
              <a:t> standard formulation and </a:t>
            </a:r>
            <a:r>
              <a:rPr lang="fr-FR" dirty="0" err="1"/>
              <a:t>parametrization</a:t>
            </a:r>
            <a:r>
              <a:rPr lang="fr-FR" dirty="0"/>
              <a:t> of the Farquhar model</a:t>
            </a:r>
          </a:p>
          <a:p>
            <a:pPr lvl="3">
              <a:buSzPct val="45000"/>
              <a:buFont typeface="StarSymbol" charset="0"/>
              <a:buChar char="●"/>
            </a:pPr>
            <a:r>
              <a:rPr lang="fr-FR" dirty="0" err="1"/>
              <a:t>Calculate</a:t>
            </a:r>
            <a:r>
              <a:rPr lang="fr-FR" dirty="0"/>
              <a:t> </a:t>
            </a:r>
            <a:r>
              <a:rPr lang="fr-FR" dirty="0" err="1"/>
              <a:t>V</a:t>
            </a:r>
            <a:r>
              <a:rPr lang="fr-FR" baseline="-33000" dirty="0" err="1"/>
              <a:t>cmax</a:t>
            </a:r>
            <a:r>
              <a:rPr lang="fr-FR" dirty="0"/>
              <a:t> and </a:t>
            </a:r>
            <a:r>
              <a:rPr lang="fr-FR" dirty="0" err="1"/>
              <a:t>V</a:t>
            </a:r>
            <a:r>
              <a:rPr lang="fr-FR" baseline="-33000" dirty="0" err="1"/>
              <a:t>jmax</a:t>
            </a:r>
            <a:r>
              <a:rPr lang="fr-FR" dirty="0"/>
              <a:t> to the optimum </a:t>
            </a:r>
            <a:r>
              <a:rPr lang="fr-FR" dirty="0" err="1"/>
              <a:t>temperatures</a:t>
            </a:r>
            <a:r>
              <a:rPr lang="fr-FR" dirty="0"/>
              <a:t> </a:t>
            </a:r>
            <a:r>
              <a:rPr lang="fr-FR" dirty="0" err="1"/>
              <a:t>used</a:t>
            </a:r>
            <a:r>
              <a:rPr lang="fr-FR" dirty="0"/>
              <a:t> in ORCHIDEE</a:t>
            </a:r>
          </a:p>
          <a:p>
            <a:pPr lvl="3">
              <a:buSzPct val="45000"/>
              <a:buFont typeface="StarSymbol" charset="0"/>
              <a:buChar char="●"/>
            </a:pPr>
            <a:r>
              <a:rPr lang="fr-FR" dirty="0"/>
              <a:t>Respect the </a:t>
            </a:r>
            <a:r>
              <a:rPr lang="fr-FR" dirty="0" err="1"/>
              <a:t>observed</a:t>
            </a:r>
            <a:r>
              <a:rPr lang="fr-FR" dirty="0"/>
              <a:t> </a:t>
            </a:r>
            <a:r>
              <a:rPr lang="fr-FR" dirty="0" err="1"/>
              <a:t>species</a:t>
            </a:r>
            <a:r>
              <a:rPr lang="fr-FR" dirty="0"/>
              <a:t> </a:t>
            </a:r>
            <a:r>
              <a:rPr lang="fr-FR" dirty="0" err="1"/>
              <a:t>V</a:t>
            </a:r>
            <a:r>
              <a:rPr lang="fr-FR" baseline="-33000" dirty="0" err="1"/>
              <a:t>cmax</a:t>
            </a:r>
            <a:r>
              <a:rPr lang="fr-FR" dirty="0"/>
              <a:t>/</a:t>
            </a:r>
            <a:r>
              <a:rPr lang="fr-FR" dirty="0" err="1"/>
              <a:t>V</a:t>
            </a:r>
            <a:r>
              <a:rPr lang="fr-FR" baseline="-33000" dirty="0" err="1"/>
              <a:t>jmax</a:t>
            </a:r>
            <a:r>
              <a:rPr lang="fr-FR" dirty="0"/>
              <a:t> ratio</a:t>
            </a:r>
          </a:p>
        </p:txBody>
      </p:sp>
      <p:sp>
        <p:nvSpPr>
          <p:cNvPr id="2" name="ZoneTexte 1"/>
          <p:cNvSpPr txBox="1"/>
          <p:nvPr/>
        </p:nvSpPr>
        <p:spPr>
          <a:xfrm>
            <a:off x="83521" y="6556702"/>
            <a:ext cx="2107949" cy="338554"/>
          </a:xfrm>
          <a:prstGeom prst="rect">
            <a:avLst/>
          </a:prstGeom>
          <a:noFill/>
        </p:spPr>
        <p:txBody>
          <a:bodyPr wrap="none" rtlCol="0">
            <a:spAutoFit/>
          </a:bodyPr>
          <a:lstStyle/>
          <a:p>
            <a:r>
              <a:rPr lang="fr-FR" sz="1600" dirty="0" err="1" smtClean="0"/>
              <a:t>Naudts</a:t>
            </a:r>
            <a:r>
              <a:rPr lang="fr-FR" sz="1600" dirty="0" smtClean="0"/>
              <a:t> K., </a:t>
            </a:r>
            <a:r>
              <a:rPr lang="fr-FR" sz="1600" dirty="0" err="1" smtClean="0"/>
              <a:t>Luyssaert</a:t>
            </a:r>
            <a:r>
              <a:rPr lang="fr-FR" sz="1600" dirty="0" smtClean="0"/>
              <a:t> S. </a:t>
            </a:r>
            <a:endParaRPr lang="fr-FR" sz="1600" dirty="0"/>
          </a:p>
        </p:txBody>
      </p:sp>
    </p:spTree>
    <p:extLst>
      <p:ext uri="{BB962C8B-B14F-4D97-AF65-F5344CB8AC3E}">
        <p14:creationId xmlns:p14="http://schemas.microsoft.com/office/powerpoint/2010/main" val="14434324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b="1" dirty="0" smtClean="0"/>
              <a:t>BUT:</a:t>
            </a:r>
            <a:r>
              <a:rPr lang="fr-FR" dirty="0" smtClean="0"/>
              <a:t> </a:t>
            </a:r>
            <a:r>
              <a:rPr lang="fr-FR" dirty="0" err="1" smtClean="0"/>
              <a:t>potentially</a:t>
            </a:r>
            <a:r>
              <a:rPr lang="fr-FR" dirty="0" smtClean="0"/>
              <a:t> </a:t>
            </a:r>
            <a:r>
              <a:rPr lang="fr-FR" dirty="0" err="1" smtClean="0"/>
              <a:t>too</a:t>
            </a:r>
            <a:r>
              <a:rPr lang="fr-FR" dirty="0" smtClean="0"/>
              <a:t> </a:t>
            </a:r>
            <a:r>
              <a:rPr lang="fr-FR" dirty="0" err="1" smtClean="0"/>
              <a:t>expensive</a:t>
            </a:r>
            <a:r>
              <a:rPr lang="fr-FR" dirty="0" smtClean="0"/>
              <a:t> and not possible </a:t>
            </a:r>
            <a:r>
              <a:rPr lang="fr-FR" dirty="0" err="1" smtClean="0"/>
              <a:t>at</a:t>
            </a:r>
            <a:r>
              <a:rPr lang="fr-FR" dirty="0" smtClean="0"/>
              <a:t> global </a:t>
            </a:r>
            <a:r>
              <a:rPr lang="fr-FR" dirty="0" err="1" smtClean="0"/>
              <a:t>scale</a:t>
            </a:r>
            <a:r>
              <a:rPr lang="fr-FR" dirty="0" smtClean="0"/>
              <a:t> !</a:t>
            </a:r>
          </a:p>
          <a:p>
            <a:r>
              <a:rPr lang="fr-FR" b="1" dirty="0" smtClean="0"/>
              <a:t>SO: </a:t>
            </a:r>
            <a:r>
              <a:rPr lang="fr-FR" dirty="0" err="1" smtClean="0"/>
              <a:t>find</a:t>
            </a:r>
            <a:r>
              <a:rPr lang="fr-FR" dirty="0" smtClean="0"/>
              <a:t> a compromise </a:t>
            </a:r>
            <a:r>
              <a:rPr lang="fr-FR" dirty="0" err="1" smtClean="0"/>
              <a:t>between</a:t>
            </a:r>
            <a:r>
              <a:rPr lang="fr-FR" dirty="0" smtClean="0"/>
              <a:t> </a:t>
            </a:r>
            <a:r>
              <a:rPr lang="fr-FR" dirty="0" err="1" smtClean="0"/>
              <a:t>number</a:t>
            </a:r>
            <a:r>
              <a:rPr lang="fr-FR" dirty="0" smtClean="0"/>
              <a:t> of </a:t>
            </a:r>
            <a:r>
              <a:rPr lang="fr-FR" dirty="0" err="1" smtClean="0"/>
              <a:t>PFT’s</a:t>
            </a:r>
            <a:r>
              <a:rPr lang="fr-FR" dirty="0" smtClean="0"/>
              <a:t> and trait </a:t>
            </a:r>
            <a:r>
              <a:rPr lang="fr-FR" dirty="0" err="1" smtClean="0"/>
              <a:t>variability</a:t>
            </a:r>
            <a:r>
              <a:rPr lang="fr-FR" dirty="0" smtClean="0"/>
              <a:t> </a:t>
            </a:r>
            <a:r>
              <a:rPr lang="fr-FR" dirty="0" err="1" smtClean="0"/>
              <a:t>within</a:t>
            </a:r>
            <a:r>
              <a:rPr lang="fr-FR" dirty="0" smtClean="0"/>
              <a:t> a PFT….</a:t>
            </a:r>
            <a:endParaRPr lang="fr-FR" b="1" dirty="0"/>
          </a:p>
        </p:txBody>
      </p:sp>
    </p:spTree>
    <p:extLst>
      <p:ext uri="{BB962C8B-B14F-4D97-AF65-F5344CB8AC3E}">
        <p14:creationId xmlns:p14="http://schemas.microsoft.com/office/powerpoint/2010/main" val="15412578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11175" y="260648"/>
            <a:ext cx="8121650" cy="1201738"/>
          </a:xfrm>
          <a:prstGeom prst="rect">
            <a:avLst/>
          </a:prstGeom>
          <a:noFill/>
        </p:spPr>
        <p:txBody>
          <a:bodyPr wrap="none">
            <a:spAutoFit/>
          </a:bodyPr>
          <a:lstStyle/>
          <a:p>
            <a:pPr fontAlgn="auto">
              <a:spcBef>
                <a:spcPts val="0"/>
              </a:spcBef>
              <a:spcAft>
                <a:spcPts val="0"/>
              </a:spcAft>
              <a:defRPr/>
            </a:pPr>
            <a:endParaRPr lang="fr-FR" dirty="0">
              <a:latin typeface="+mn-lt"/>
              <a:cs typeface="+mn-cs"/>
            </a:endParaRPr>
          </a:p>
          <a:p>
            <a:pPr marL="285750" indent="-285750" fontAlgn="auto">
              <a:spcBef>
                <a:spcPts val="0"/>
              </a:spcBef>
              <a:spcAft>
                <a:spcPts val="0"/>
              </a:spcAft>
              <a:buFont typeface="Arial" pitchFamily="34" charset="0"/>
              <a:buChar char="•"/>
              <a:defRPr/>
            </a:pPr>
            <a:r>
              <a:rPr lang="fr-FR" dirty="0">
                <a:latin typeface="+mn-lt"/>
                <a:cs typeface="+mn-cs"/>
              </a:rPr>
              <a:t>5 </a:t>
            </a:r>
            <a:r>
              <a:rPr lang="fr-FR" dirty="0" err="1">
                <a:latin typeface="+mn-lt"/>
                <a:cs typeface="+mn-cs"/>
              </a:rPr>
              <a:t>Species</a:t>
            </a:r>
            <a:r>
              <a:rPr lang="fr-FR" dirty="0">
                <a:latin typeface="+mn-lt"/>
                <a:cs typeface="+mn-cs"/>
              </a:rPr>
              <a:t> : Scot pine, Maritime pine, </a:t>
            </a:r>
            <a:r>
              <a:rPr lang="fr-FR" dirty="0" err="1">
                <a:latin typeface="+mn-lt"/>
                <a:cs typeface="+mn-cs"/>
              </a:rPr>
              <a:t>Silver</a:t>
            </a:r>
            <a:r>
              <a:rPr lang="fr-FR" dirty="0">
                <a:latin typeface="+mn-lt"/>
                <a:cs typeface="+mn-cs"/>
              </a:rPr>
              <a:t> </a:t>
            </a:r>
            <a:r>
              <a:rPr lang="fr-FR" dirty="0" err="1">
                <a:latin typeface="+mn-lt"/>
                <a:cs typeface="+mn-cs"/>
              </a:rPr>
              <a:t>fir</a:t>
            </a:r>
            <a:r>
              <a:rPr lang="fr-FR" dirty="0">
                <a:latin typeface="+mn-lt"/>
                <a:cs typeface="+mn-cs"/>
              </a:rPr>
              <a:t>, </a:t>
            </a:r>
            <a:r>
              <a:rPr lang="fr-FR" dirty="0" err="1">
                <a:latin typeface="+mn-lt"/>
                <a:cs typeface="+mn-cs"/>
              </a:rPr>
              <a:t>Spruce</a:t>
            </a:r>
            <a:r>
              <a:rPr lang="fr-FR" dirty="0">
                <a:latin typeface="+mn-lt"/>
                <a:cs typeface="+mn-cs"/>
              </a:rPr>
              <a:t> and Douglas </a:t>
            </a:r>
            <a:r>
              <a:rPr lang="fr-FR" dirty="0" err="1">
                <a:latin typeface="+mn-lt"/>
                <a:cs typeface="+mn-cs"/>
              </a:rPr>
              <a:t>fir</a:t>
            </a:r>
            <a:endParaRPr lang="fr-FR" dirty="0">
              <a:latin typeface="+mn-lt"/>
              <a:cs typeface="+mn-cs"/>
            </a:endParaRPr>
          </a:p>
          <a:p>
            <a:pPr marL="285750" indent="-285750" fontAlgn="auto">
              <a:spcBef>
                <a:spcPts val="0"/>
              </a:spcBef>
              <a:spcAft>
                <a:spcPts val="0"/>
              </a:spcAft>
              <a:buFont typeface="Arial" pitchFamily="34" charset="0"/>
              <a:buChar char="•"/>
              <a:defRPr/>
            </a:pPr>
            <a:r>
              <a:rPr lang="fr-FR" dirty="0">
                <a:latin typeface="+mn-lt"/>
                <a:cs typeface="+mn-cs"/>
              </a:rPr>
              <a:t>9 </a:t>
            </a:r>
            <a:r>
              <a:rPr lang="fr-FR" dirty="0" err="1">
                <a:latin typeface="+mn-lt"/>
                <a:cs typeface="+mn-cs"/>
              </a:rPr>
              <a:t>parameters</a:t>
            </a:r>
            <a:r>
              <a:rPr lang="fr-FR" dirty="0">
                <a:latin typeface="+mn-lt"/>
                <a:cs typeface="+mn-cs"/>
              </a:rPr>
              <a:t> : </a:t>
            </a:r>
            <a:r>
              <a:rPr lang="fr-FR" dirty="0" err="1">
                <a:latin typeface="+mn-lt"/>
                <a:cs typeface="+mn-cs"/>
              </a:rPr>
              <a:t>Vcmax</a:t>
            </a:r>
            <a:r>
              <a:rPr lang="fr-FR" dirty="0">
                <a:latin typeface="+mn-lt"/>
                <a:cs typeface="+mn-cs"/>
              </a:rPr>
              <a:t>, </a:t>
            </a:r>
            <a:r>
              <a:rPr lang="fr-FR" dirty="0" err="1">
                <a:latin typeface="+mn-lt"/>
                <a:cs typeface="+mn-cs"/>
              </a:rPr>
              <a:t>Jmax</a:t>
            </a:r>
            <a:r>
              <a:rPr lang="fr-FR" dirty="0">
                <a:latin typeface="+mn-lt"/>
                <a:cs typeface="+mn-cs"/>
              </a:rPr>
              <a:t>, SLA, </a:t>
            </a:r>
            <a:r>
              <a:rPr lang="fr-FR" dirty="0" err="1">
                <a:latin typeface="+mn-lt"/>
                <a:cs typeface="+mn-cs"/>
              </a:rPr>
              <a:t>Topt_vcmax</a:t>
            </a:r>
            <a:r>
              <a:rPr lang="fr-FR" dirty="0">
                <a:latin typeface="+mn-lt"/>
                <a:cs typeface="+mn-cs"/>
              </a:rPr>
              <a:t>, </a:t>
            </a:r>
            <a:r>
              <a:rPr lang="fr-FR" dirty="0" err="1">
                <a:latin typeface="+mn-lt"/>
                <a:cs typeface="+mn-cs"/>
              </a:rPr>
              <a:t>Topt_jmax</a:t>
            </a:r>
            <a:r>
              <a:rPr lang="fr-FR" dirty="0">
                <a:latin typeface="+mn-lt"/>
                <a:cs typeface="+mn-cs"/>
              </a:rPr>
              <a:t>, </a:t>
            </a:r>
            <a:r>
              <a:rPr lang="fr-FR" dirty="0" err="1">
                <a:latin typeface="+mn-lt"/>
                <a:cs typeface="+mn-cs"/>
              </a:rPr>
              <a:t>stomatal</a:t>
            </a:r>
            <a:r>
              <a:rPr lang="fr-FR" dirty="0">
                <a:latin typeface="+mn-lt"/>
                <a:cs typeface="+mn-cs"/>
              </a:rPr>
              <a:t> conductance, </a:t>
            </a:r>
          </a:p>
          <a:p>
            <a:pPr fontAlgn="auto">
              <a:spcBef>
                <a:spcPts val="0"/>
              </a:spcBef>
              <a:spcAft>
                <a:spcPts val="0"/>
              </a:spcAft>
              <a:defRPr/>
            </a:pPr>
            <a:r>
              <a:rPr lang="fr-FR" dirty="0">
                <a:latin typeface="+mn-lt"/>
                <a:cs typeface="+mn-cs"/>
              </a:rPr>
              <a:t>	</a:t>
            </a:r>
            <a:r>
              <a:rPr lang="fr-FR" dirty="0" err="1">
                <a:latin typeface="+mn-lt"/>
                <a:cs typeface="+mn-cs"/>
              </a:rPr>
              <a:t>leaf</a:t>
            </a:r>
            <a:r>
              <a:rPr lang="fr-FR" dirty="0">
                <a:latin typeface="+mn-lt"/>
                <a:cs typeface="+mn-cs"/>
              </a:rPr>
              <a:t> </a:t>
            </a:r>
            <a:r>
              <a:rPr lang="fr-FR" dirty="0" err="1">
                <a:latin typeface="+mn-lt"/>
                <a:cs typeface="+mn-cs"/>
              </a:rPr>
              <a:t>longevity</a:t>
            </a:r>
            <a:r>
              <a:rPr lang="fr-FR" dirty="0">
                <a:latin typeface="+mn-lt"/>
                <a:cs typeface="+mn-cs"/>
              </a:rPr>
              <a:t> and </a:t>
            </a:r>
            <a:r>
              <a:rPr lang="fr-FR" dirty="0" err="1">
                <a:latin typeface="+mn-lt"/>
                <a:cs typeface="+mn-cs"/>
              </a:rPr>
              <a:t>wood</a:t>
            </a:r>
            <a:r>
              <a:rPr lang="fr-FR" dirty="0">
                <a:latin typeface="+mn-lt"/>
                <a:cs typeface="+mn-cs"/>
              </a:rPr>
              <a:t> </a:t>
            </a:r>
            <a:r>
              <a:rPr lang="fr-FR" dirty="0" err="1">
                <a:latin typeface="+mn-lt"/>
                <a:cs typeface="+mn-cs"/>
              </a:rPr>
              <a:t>density</a:t>
            </a:r>
            <a:r>
              <a:rPr lang="fr-FR" dirty="0">
                <a:latin typeface="+mn-lt"/>
                <a:cs typeface="+mn-cs"/>
              </a:rPr>
              <a:t> (FM)  </a:t>
            </a:r>
            <a:r>
              <a:rPr lang="fr-FR" sz="1200" dirty="0">
                <a:latin typeface="+mn-lt"/>
                <a:cs typeface="+mn-cs"/>
              </a:rPr>
              <a:t>+ </a:t>
            </a:r>
            <a:r>
              <a:rPr lang="fr-FR" sz="1200" dirty="0" err="1">
                <a:latin typeface="+mn-lt"/>
                <a:cs typeface="+mn-cs"/>
              </a:rPr>
              <a:t>some</a:t>
            </a:r>
            <a:r>
              <a:rPr lang="fr-FR" sz="1200" dirty="0">
                <a:latin typeface="+mn-lt"/>
                <a:cs typeface="+mn-cs"/>
              </a:rPr>
              <a:t> management </a:t>
            </a:r>
            <a:r>
              <a:rPr lang="fr-FR" sz="1200" dirty="0" err="1">
                <a:latin typeface="+mn-lt"/>
                <a:cs typeface="+mn-cs"/>
              </a:rPr>
              <a:t>parameters</a:t>
            </a:r>
            <a:endParaRPr lang="fr-FR" sz="1200" dirty="0">
              <a:latin typeface="+mn-lt"/>
              <a:cs typeface="+mn-cs"/>
            </a:endParaRPr>
          </a:p>
        </p:txBody>
      </p:sp>
      <p:pic>
        <p:nvPicPr>
          <p:cNvPr id="3075" name="Image 4" descr="boxplot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341438"/>
            <a:ext cx="5832475"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Image 7" descr="g1.jpeg"/>
          <p:cNvPicPr>
            <a:picLocks noChangeAspect="1" noChangeArrowheads="1"/>
          </p:cNvPicPr>
          <p:nvPr/>
        </p:nvPicPr>
        <p:blipFill>
          <a:blip r:embed="rId3">
            <a:extLst>
              <a:ext uri="{28A0092B-C50C-407E-A947-70E740481C1C}">
                <a14:useLocalDpi xmlns:a14="http://schemas.microsoft.com/office/drawing/2010/main" val="0"/>
              </a:ext>
            </a:extLst>
          </a:blip>
          <a:srcRect l="3477" r="52231" b="50578"/>
          <a:stretch>
            <a:fillRect/>
          </a:stretch>
        </p:blipFill>
        <p:spPr bwMode="auto">
          <a:xfrm>
            <a:off x="4067175" y="5013325"/>
            <a:ext cx="213995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eau 8"/>
          <p:cNvGraphicFramePr>
            <a:graphicFrameLocks noGrp="1"/>
          </p:cNvGraphicFramePr>
          <p:nvPr/>
        </p:nvGraphicFramePr>
        <p:xfrm>
          <a:off x="6227763" y="1557338"/>
          <a:ext cx="2686050" cy="4999039"/>
        </p:xfrm>
        <a:graphic>
          <a:graphicData uri="http://schemas.openxmlformats.org/drawingml/2006/table">
            <a:tbl>
              <a:tblPr firstRow="1" firstCol="1" bandRow="1">
                <a:tableStyleId>{5C22544A-7EE6-4342-B048-85BDC9FD1C3A}</a:tableStyleId>
              </a:tblPr>
              <a:tblGrid>
                <a:gridCol w="682019"/>
                <a:gridCol w="773125"/>
                <a:gridCol w="710891"/>
                <a:gridCol w="520015"/>
              </a:tblGrid>
              <a:tr h="813526">
                <a:tc>
                  <a:txBody>
                    <a:bodyPr/>
                    <a:lstStyle/>
                    <a:p>
                      <a:pPr algn="ctr"/>
                      <a:r>
                        <a:rPr lang="en-US" sz="900">
                          <a:effectLst/>
                        </a:rPr>
                        <a:t>Parameter</a:t>
                      </a:r>
                      <a:endParaRPr lang="fr-FR" sz="1000">
                        <a:effectLst/>
                        <a:latin typeface="Times New Roman"/>
                      </a:endParaRPr>
                    </a:p>
                  </a:txBody>
                  <a:tcPr marL="6353" marR="6353" marT="0" marB="0" anchor="ctr"/>
                </a:tc>
                <a:tc>
                  <a:txBody>
                    <a:bodyPr/>
                    <a:lstStyle/>
                    <a:p>
                      <a:pPr algn="ctr"/>
                      <a:r>
                        <a:rPr lang="en-US" sz="900">
                          <a:effectLst/>
                        </a:rPr>
                        <a:t>Description</a:t>
                      </a:r>
                      <a:endParaRPr lang="fr-FR" sz="1000">
                        <a:effectLst/>
                        <a:latin typeface="Times New Roman"/>
                      </a:endParaRPr>
                    </a:p>
                  </a:txBody>
                  <a:tcPr marL="6353" marR="6353" marT="0" marB="0" anchor="ctr"/>
                </a:tc>
                <a:tc>
                  <a:txBody>
                    <a:bodyPr/>
                    <a:lstStyle/>
                    <a:p>
                      <a:pPr algn="ctr"/>
                      <a:r>
                        <a:rPr lang="en-US" sz="900">
                          <a:effectLst/>
                        </a:rPr>
                        <a:t>Prior value for temperate</a:t>
                      </a:r>
                      <a:endParaRPr lang="fr-FR" sz="1000">
                        <a:effectLst/>
                      </a:endParaRPr>
                    </a:p>
                    <a:p>
                      <a:pPr algn="ctr"/>
                      <a:r>
                        <a:rPr lang="en-US" sz="900">
                          <a:effectLst/>
                        </a:rPr>
                        <a:t>needleleaf </a:t>
                      </a:r>
                      <a:endParaRPr lang="fr-FR" sz="1000">
                        <a:effectLst/>
                        <a:latin typeface="Times New Roman"/>
                      </a:endParaRPr>
                    </a:p>
                  </a:txBody>
                  <a:tcPr marL="6353" marR="6353" marT="0" marB="0" anchor="ctr"/>
                </a:tc>
                <a:tc>
                  <a:txBody>
                    <a:bodyPr/>
                    <a:lstStyle/>
                    <a:p>
                      <a:pPr algn="ctr"/>
                      <a:r>
                        <a:rPr lang="en-US" sz="900">
                          <a:effectLst/>
                        </a:rPr>
                        <a:t>Unit</a:t>
                      </a:r>
                      <a:endParaRPr lang="fr-FR" sz="1000">
                        <a:effectLst/>
                        <a:latin typeface="Times New Roman"/>
                      </a:endParaRPr>
                    </a:p>
                  </a:txBody>
                  <a:tcPr marL="6353" marR="6353" marT="0" marB="0" anchor="ctr"/>
                </a:tc>
              </a:tr>
              <a:tr h="677938">
                <a:tc>
                  <a:txBody>
                    <a:bodyPr/>
                    <a:lstStyle/>
                    <a:p>
                      <a:pPr algn="ctr">
                        <a:spcAft>
                          <a:spcPts val="0"/>
                        </a:spcAft>
                      </a:pPr>
                      <a:r>
                        <a:rPr lang="en-US" sz="900" kern="50">
                          <a:effectLst/>
                        </a:rPr>
                        <a:t>V</a:t>
                      </a:r>
                      <a:r>
                        <a:rPr lang="en-US" sz="900" kern="50" baseline="-25000">
                          <a:effectLst/>
                        </a:rPr>
                        <a:t>cmax_opt</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Optimal maximum rate of carboxylation</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35</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µmol m</a:t>
                      </a:r>
                      <a:r>
                        <a:rPr lang="en-US" sz="900" kern="50" baseline="30000">
                          <a:effectLst/>
                        </a:rPr>
                        <a:t>-2</a:t>
                      </a:r>
                      <a:r>
                        <a:rPr lang="en-US" sz="900" kern="50">
                          <a:effectLst/>
                        </a:rPr>
                        <a:t> s</a:t>
                      </a:r>
                      <a:r>
                        <a:rPr lang="en-US" sz="900" kern="50" baseline="30000">
                          <a:effectLst/>
                        </a:rPr>
                        <a:t>-1</a:t>
                      </a:r>
                      <a:endParaRPr lang="fr-FR" sz="1200" kern="50">
                        <a:effectLst/>
                        <a:latin typeface="Times New Roman"/>
                        <a:ea typeface="WenQuanYi Zen Hei"/>
                        <a:cs typeface="Lohit Devanagari"/>
                      </a:endParaRPr>
                    </a:p>
                  </a:txBody>
                  <a:tcPr marL="6353" marR="6353" marT="0" marB="0" anchor="ctr"/>
                </a:tc>
              </a:tr>
              <a:tr h="677938">
                <a:tc>
                  <a:txBody>
                    <a:bodyPr/>
                    <a:lstStyle/>
                    <a:p>
                      <a:pPr algn="ctr">
                        <a:spcAft>
                          <a:spcPts val="0"/>
                        </a:spcAft>
                      </a:pPr>
                      <a:r>
                        <a:rPr lang="en-US" sz="900" kern="50">
                          <a:effectLst/>
                        </a:rPr>
                        <a:t>T</a:t>
                      </a:r>
                      <a:r>
                        <a:rPr lang="en-US" sz="900" kern="50" baseline="-25000">
                          <a:effectLst/>
                        </a:rPr>
                        <a:t>opt</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Optimal temperature of photosynthesis</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25</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°C</a:t>
                      </a:r>
                      <a:endParaRPr lang="fr-FR" sz="1200" kern="50">
                        <a:effectLst/>
                        <a:latin typeface="Times New Roman"/>
                        <a:ea typeface="WenQuanYi Zen Hei"/>
                        <a:cs typeface="Lohit Devanagari"/>
                      </a:endParaRPr>
                    </a:p>
                  </a:txBody>
                  <a:tcPr marL="6353" marR="6353" marT="0" marB="0" anchor="ctr"/>
                </a:tc>
              </a:tr>
              <a:tr h="813526">
                <a:tc>
                  <a:txBody>
                    <a:bodyPr/>
                    <a:lstStyle/>
                    <a:p>
                      <a:pPr algn="ctr">
                        <a:spcAft>
                          <a:spcPts val="0"/>
                        </a:spcAft>
                      </a:pPr>
                      <a:r>
                        <a:rPr lang="en-US" sz="900" kern="50">
                          <a:effectLst/>
                        </a:rPr>
                        <a:t>g</a:t>
                      </a:r>
                      <a:r>
                        <a:rPr lang="en-US" sz="900" kern="50" baseline="-25000">
                          <a:effectLst/>
                        </a:rPr>
                        <a:t>slope</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Slope of stomatal conductance in the Ball-Berry model</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9</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a:t>
                      </a:r>
                      <a:endParaRPr lang="fr-FR" sz="1200" kern="50">
                        <a:effectLst/>
                        <a:latin typeface="Times New Roman"/>
                        <a:ea typeface="WenQuanYi Zen Hei"/>
                        <a:cs typeface="Lohit Devanagari"/>
                      </a:endParaRPr>
                    </a:p>
                  </a:txBody>
                  <a:tcPr marL="6353" marR="6353" marT="0" marB="0" anchor="ctr"/>
                </a:tc>
              </a:tr>
              <a:tr h="335243">
                <a:tc>
                  <a:txBody>
                    <a:bodyPr/>
                    <a:lstStyle/>
                    <a:p>
                      <a:pPr algn="ctr">
                        <a:spcAft>
                          <a:spcPts val="0"/>
                        </a:spcAft>
                      </a:pPr>
                      <a:r>
                        <a:rPr lang="en-US" sz="900" kern="50">
                          <a:effectLst/>
                        </a:rPr>
                        <a:t>SLA</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Specific length area</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9</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mm</a:t>
                      </a:r>
                      <a:r>
                        <a:rPr lang="en-US" sz="900" kern="50" baseline="30000">
                          <a:effectLst/>
                        </a:rPr>
                        <a:t>2</a:t>
                      </a:r>
                      <a:r>
                        <a:rPr lang="en-US" sz="900" kern="50">
                          <a:effectLst/>
                        </a:rPr>
                        <a:t> mg</a:t>
                      </a:r>
                      <a:r>
                        <a:rPr lang="en-US" sz="900" kern="50" baseline="30000">
                          <a:effectLst/>
                        </a:rPr>
                        <a:t>-1</a:t>
                      </a:r>
                      <a:endParaRPr lang="fr-FR" sz="1200" kern="50">
                        <a:effectLst/>
                        <a:latin typeface="Times New Roman"/>
                        <a:ea typeface="WenQuanYi Zen Hei"/>
                        <a:cs typeface="Lohit Devanagari"/>
                      </a:endParaRPr>
                    </a:p>
                  </a:txBody>
                  <a:tcPr marL="6353" marR="6353" marT="0" marB="0" anchor="ctr"/>
                </a:tc>
              </a:tr>
              <a:tr h="675141">
                <a:tc>
                  <a:txBody>
                    <a:bodyPr/>
                    <a:lstStyle/>
                    <a:p>
                      <a:pPr algn="ctr">
                        <a:spcAft>
                          <a:spcPts val="0"/>
                        </a:spcAft>
                      </a:pPr>
                      <a:r>
                        <a:rPr lang="en-US" sz="900" kern="50">
                          <a:effectLst/>
                        </a:rPr>
                        <a:t>L</a:t>
                      </a:r>
                      <a:r>
                        <a:rPr lang="en-US" sz="900" kern="50" baseline="-25000">
                          <a:effectLst/>
                        </a:rPr>
                        <a:t>age,crit</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Critical leaf age for leaf senescence</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29.5</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months</a:t>
                      </a:r>
                      <a:endParaRPr lang="fr-FR" sz="1200" kern="50">
                        <a:effectLst/>
                        <a:latin typeface="Times New Roman"/>
                        <a:ea typeface="WenQuanYi Zen Hei"/>
                        <a:cs typeface="Lohit Devanagari"/>
                      </a:endParaRPr>
                    </a:p>
                  </a:txBody>
                  <a:tcPr marL="6353" marR="6353" marT="0" marB="0" anchor="ctr"/>
                </a:tc>
              </a:tr>
              <a:tr h="1005727">
                <a:tc>
                  <a:txBody>
                    <a:bodyPr/>
                    <a:lstStyle/>
                    <a:p>
                      <a:pPr algn="ctr">
                        <a:spcAft>
                          <a:spcPts val="0"/>
                        </a:spcAft>
                      </a:pPr>
                      <a:r>
                        <a:rPr lang="en-US" sz="900" kern="50">
                          <a:effectLst/>
                        </a:rPr>
                        <a:t>J</a:t>
                      </a:r>
                      <a:r>
                        <a:rPr lang="en-US" sz="900" kern="50" baseline="-25000">
                          <a:effectLst/>
                        </a:rPr>
                        <a:t>max</a:t>
                      </a:r>
                      <a:r>
                        <a:rPr lang="en-US" sz="900" kern="50">
                          <a:effectLst/>
                        </a:rPr>
                        <a:t>/V</a:t>
                      </a:r>
                      <a:r>
                        <a:rPr lang="en-US" sz="900" kern="50" baseline="-25000">
                          <a:effectLst/>
                        </a:rPr>
                        <a:t>cmax</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Maximum flux of electron / maximum rate of carboxylation ratio</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a:effectLst/>
                        </a:rPr>
                        <a:t>2</a:t>
                      </a:r>
                      <a:endParaRPr lang="fr-FR" sz="1200" kern="50">
                        <a:effectLst/>
                        <a:latin typeface="Times New Roman"/>
                        <a:ea typeface="WenQuanYi Zen Hei"/>
                        <a:cs typeface="Lohit Devanagari"/>
                      </a:endParaRPr>
                    </a:p>
                  </a:txBody>
                  <a:tcPr marL="6353" marR="6353" marT="0" marB="0" anchor="ctr"/>
                </a:tc>
                <a:tc>
                  <a:txBody>
                    <a:bodyPr/>
                    <a:lstStyle/>
                    <a:p>
                      <a:pPr algn="ctr">
                        <a:spcAft>
                          <a:spcPts val="0"/>
                        </a:spcAft>
                      </a:pPr>
                      <a:r>
                        <a:rPr lang="en-US" sz="900" kern="50" dirty="0">
                          <a:effectLst/>
                        </a:rPr>
                        <a:t>-</a:t>
                      </a:r>
                      <a:endParaRPr lang="fr-FR" sz="1200" kern="50" dirty="0">
                        <a:effectLst/>
                        <a:latin typeface="Times New Roman"/>
                        <a:ea typeface="WenQuanYi Zen Hei"/>
                        <a:cs typeface="Lohit Devanagari"/>
                      </a:endParaRPr>
                    </a:p>
                  </a:txBody>
                  <a:tcPr marL="6353" marR="6353" marT="0" marB="0" anchor="ctr"/>
                </a:tc>
              </a:tr>
            </a:tbl>
          </a:graphicData>
        </a:graphic>
      </p:graphicFrame>
      <p:sp>
        <p:nvSpPr>
          <p:cNvPr id="2" name="ZoneTexte 1"/>
          <p:cNvSpPr txBox="1"/>
          <p:nvPr/>
        </p:nvSpPr>
        <p:spPr>
          <a:xfrm>
            <a:off x="323850" y="-31740"/>
            <a:ext cx="7592591" cy="584775"/>
          </a:xfrm>
          <a:prstGeom prst="rect">
            <a:avLst/>
          </a:prstGeom>
          <a:noFill/>
        </p:spPr>
        <p:txBody>
          <a:bodyPr wrap="none" rtlCol="0">
            <a:spAutoFit/>
          </a:bodyPr>
          <a:lstStyle/>
          <a:p>
            <a:r>
              <a:rPr lang="fr-FR" sz="3200" b="1" dirty="0" err="1" smtClean="0">
                <a:effectLst>
                  <a:outerShdw blurRad="38100" dist="38100" dir="2700000" algn="tl">
                    <a:srgbClr val="000000">
                      <a:alpha val="43137"/>
                    </a:srgbClr>
                  </a:outerShdw>
                </a:effectLst>
              </a:rPr>
              <a:t>Hierarchical</a:t>
            </a:r>
            <a:r>
              <a:rPr lang="fr-FR" sz="3200" b="1" dirty="0" smtClean="0">
                <a:effectLst>
                  <a:outerShdw blurRad="38100" dist="38100" dir="2700000" algn="tl">
                    <a:srgbClr val="000000">
                      <a:alpha val="43137"/>
                    </a:srgbClr>
                  </a:outerShdw>
                </a:effectLst>
              </a:rPr>
              <a:t> classification on trait distances </a:t>
            </a:r>
            <a:endParaRPr lang="fr-F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58331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ce réservé du contenu 2"/>
          <p:cNvSpPr>
            <a:spLocks noGrp="1"/>
          </p:cNvSpPr>
          <p:nvPr>
            <p:ph idx="1"/>
          </p:nvPr>
        </p:nvSpPr>
        <p:spPr>
          <a:xfrm>
            <a:off x="457200" y="692150"/>
            <a:ext cx="8229600" cy="4525963"/>
          </a:xfrm>
        </p:spPr>
        <p:txBody>
          <a:bodyPr/>
          <a:lstStyle/>
          <a:p>
            <a:pPr marL="0" indent="0">
              <a:buFont typeface="Arial" pitchFamily="34" charset="0"/>
              <a:buNone/>
            </a:pPr>
            <a:r>
              <a:rPr lang="fr-FR" sz="2000" smtClean="0">
                <a:sym typeface="Wingdings" pitchFamily="2" charset="2"/>
              </a:rPr>
              <a:t> Hierarchical classification</a:t>
            </a:r>
            <a:endParaRPr lang="fr-FR" sz="2000" smtClean="0"/>
          </a:p>
        </p:txBody>
      </p:sp>
      <p:pic>
        <p:nvPicPr>
          <p:cNvPr id="4099" name="Image 5" descr="trees.jpeg"/>
          <p:cNvPicPr>
            <a:picLocks noChangeAspect="1" noChangeArrowheads="1"/>
          </p:cNvPicPr>
          <p:nvPr/>
        </p:nvPicPr>
        <p:blipFill>
          <a:blip r:embed="rId2">
            <a:extLst>
              <a:ext uri="{28A0092B-C50C-407E-A947-70E740481C1C}">
                <a14:useLocalDpi xmlns:a14="http://schemas.microsoft.com/office/drawing/2010/main" val="0"/>
              </a:ext>
            </a:extLst>
          </a:blip>
          <a:srcRect l="31567" t="55020" r="35155"/>
          <a:stretch>
            <a:fillRect/>
          </a:stretch>
        </p:blipFill>
        <p:spPr bwMode="auto">
          <a:xfrm>
            <a:off x="2387600" y="1687513"/>
            <a:ext cx="43688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Connecteur en angle 8"/>
          <p:cNvCxnSpPr>
            <a:stCxn id="4098" idx="2"/>
          </p:cNvCxnSpPr>
          <p:nvPr/>
        </p:nvCxnSpPr>
        <p:spPr>
          <a:xfrm rot="16200000" flipH="1">
            <a:off x="4818062" y="4972051"/>
            <a:ext cx="587375" cy="1079500"/>
          </a:xfrm>
          <a:prstGeom prst="bentConnector2">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101" name="ZoneTexte 9"/>
          <p:cNvSpPr txBox="1">
            <a:spLocks noChangeArrowheads="1"/>
          </p:cNvSpPr>
          <p:nvPr/>
        </p:nvSpPr>
        <p:spPr bwMode="auto">
          <a:xfrm>
            <a:off x="6011863" y="5313363"/>
            <a:ext cx="2520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FR"/>
              <a:t>From 1 « temperate needleleaves » PFT to  2 PFTs in ORCHIDEE</a:t>
            </a:r>
          </a:p>
        </p:txBody>
      </p:sp>
      <p:sp>
        <p:nvSpPr>
          <p:cNvPr id="2" name="ZoneTexte 1"/>
          <p:cNvSpPr txBox="1"/>
          <p:nvPr/>
        </p:nvSpPr>
        <p:spPr>
          <a:xfrm>
            <a:off x="155538" y="6402242"/>
            <a:ext cx="1884875" cy="338554"/>
          </a:xfrm>
          <a:prstGeom prst="rect">
            <a:avLst/>
          </a:prstGeom>
          <a:noFill/>
        </p:spPr>
        <p:txBody>
          <a:bodyPr wrap="none" rtlCol="0">
            <a:spAutoFit/>
          </a:bodyPr>
          <a:lstStyle/>
          <a:p>
            <a:r>
              <a:rPr lang="fr-FR" sz="1600" dirty="0" err="1" smtClean="0"/>
              <a:t>Peaucelle</a:t>
            </a:r>
            <a:r>
              <a:rPr lang="fr-FR" sz="1600" dirty="0" smtClean="0"/>
              <a:t> M </a:t>
            </a:r>
            <a:r>
              <a:rPr lang="fr-FR" sz="1600" dirty="0" err="1" smtClean="0"/>
              <a:t>Viovy</a:t>
            </a:r>
            <a:r>
              <a:rPr lang="fr-FR" sz="1600" dirty="0" smtClean="0"/>
              <a:t> N</a:t>
            </a:r>
            <a:endParaRPr lang="fr-FR" sz="1600" dirty="0"/>
          </a:p>
        </p:txBody>
      </p:sp>
    </p:spTree>
    <p:extLst>
      <p:ext uri="{BB962C8B-B14F-4D97-AF65-F5344CB8AC3E}">
        <p14:creationId xmlns:p14="http://schemas.microsoft.com/office/powerpoint/2010/main" val="26769738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e 11"/>
          <p:cNvGrpSpPr>
            <a:grpSpLocks/>
          </p:cNvGrpSpPr>
          <p:nvPr/>
        </p:nvGrpSpPr>
        <p:grpSpPr bwMode="auto">
          <a:xfrm>
            <a:off x="0" y="1114338"/>
            <a:ext cx="9209088" cy="5682548"/>
            <a:chOff x="0" y="1114772"/>
            <a:chExt cx="9209288" cy="5682660"/>
          </a:xfrm>
        </p:grpSpPr>
        <p:grpSp>
          <p:nvGrpSpPr>
            <p:cNvPr id="3076" name="Groupe 10"/>
            <p:cNvGrpSpPr>
              <a:grpSpLocks/>
            </p:cNvGrpSpPr>
            <p:nvPr/>
          </p:nvGrpSpPr>
          <p:grpSpPr bwMode="auto">
            <a:xfrm>
              <a:off x="0" y="1114772"/>
              <a:ext cx="9209288" cy="5682660"/>
              <a:chOff x="0" y="1114772"/>
              <a:chExt cx="9209288" cy="5682660"/>
            </a:xfrm>
          </p:grpSpPr>
          <p:grpSp>
            <p:nvGrpSpPr>
              <p:cNvPr id="3078" name="Groupe 9"/>
              <p:cNvGrpSpPr>
                <a:grpSpLocks/>
              </p:cNvGrpSpPr>
              <p:nvPr/>
            </p:nvGrpSpPr>
            <p:grpSpPr bwMode="auto">
              <a:xfrm>
                <a:off x="0" y="1114772"/>
                <a:ext cx="9209288" cy="5682660"/>
                <a:chOff x="0" y="1114772"/>
                <a:chExt cx="9209288" cy="5682660"/>
              </a:xfrm>
            </p:grpSpPr>
            <p:grpSp>
              <p:nvGrpSpPr>
                <p:cNvPr id="3080" name="Groupe 8"/>
                <p:cNvGrpSpPr>
                  <a:grpSpLocks/>
                </p:cNvGrpSpPr>
                <p:nvPr/>
              </p:nvGrpSpPr>
              <p:grpSpPr bwMode="auto">
                <a:xfrm>
                  <a:off x="0" y="1114772"/>
                  <a:ext cx="9036496" cy="5682660"/>
                  <a:chOff x="0" y="1114772"/>
                  <a:chExt cx="9036496" cy="5682660"/>
                </a:xfrm>
              </p:grpSpPr>
              <p:pic>
                <p:nvPicPr>
                  <p:cNvPr id="3082" name="Image 3" descr="NP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41207"/>
                    <a:ext cx="8592480" cy="54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Image 6" descr="Rplot.png"/>
                  <p:cNvPicPr>
                    <a:picLocks noChangeAspect="1"/>
                  </p:cNvPicPr>
                  <p:nvPr/>
                </p:nvPicPr>
                <p:blipFill>
                  <a:blip r:embed="rId3">
                    <a:extLst>
                      <a:ext uri="{28A0092B-C50C-407E-A947-70E740481C1C}">
                        <a14:useLocalDpi xmlns:a14="http://schemas.microsoft.com/office/drawing/2010/main" val="0"/>
                      </a:ext>
                    </a:extLst>
                  </a:blip>
                  <a:srcRect l="85950" r="6366"/>
                  <a:stretch>
                    <a:fillRect/>
                  </a:stretch>
                </p:blipFill>
                <p:spPr bwMode="auto">
                  <a:xfrm>
                    <a:off x="8460432" y="1114772"/>
                    <a:ext cx="576064"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ZoneTexte 7"/>
                <p:cNvSpPr txBox="1">
                  <a:spLocks noChangeArrowheads="1"/>
                </p:cNvSpPr>
                <p:nvPr/>
              </p:nvSpPr>
              <p:spPr bwMode="auto">
                <a:xfrm>
                  <a:off x="8244408" y="4149080"/>
                  <a:ext cx="964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FR" sz="1400" b="1"/>
                    <a:t>gC/m²/day</a:t>
                  </a:r>
                </a:p>
              </p:txBody>
            </p:sp>
          </p:grpSp>
          <p:sp>
            <p:nvSpPr>
              <p:cNvPr id="3079" name="ZoneTexte 5"/>
              <p:cNvSpPr txBox="1">
                <a:spLocks noChangeArrowheads="1"/>
              </p:cNvSpPr>
              <p:nvPr/>
            </p:nvSpPr>
            <p:spPr bwMode="auto">
              <a:xfrm>
                <a:off x="136768" y="3964413"/>
                <a:ext cx="3384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FR" dirty="0" smtClean="0"/>
                  <a:t>ORCHIDEE </a:t>
                </a:r>
                <a:r>
                  <a:rPr lang="en-US" dirty="0"/>
                  <a:t>optimized</a:t>
                </a:r>
                <a:r>
                  <a:rPr lang="fr-FR" dirty="0"/>
                  <a:t> </a:t>
                </a:r>
                <a:r>
                  <a:rPr lang="en-US" dirty="0"/>
                  <a:t>parameters</a:t>
                </a:r>
              </a:p>
            </p:txBody>
          </p:sp>
        </p:grpSp>
        <p:sp>
          <p:nvSpPr>
            <p:cNvPr id="3077" name="ZoneTexte 4"/>
            <p:cNvSpPr txBox="1">
              <a:spLocks noChangeArrowheads="1"/>
            </p:cNvSpPr>
            <p:nvPr/>
          </p:nvSpPr>
          <p:spPr bwMode="auto">
            <a:xfrm>
              <a:off x="145858" y="1156541"/>
              <a:ext cx="2592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FR" dirty="0" smtClean="0"/>
                <a:t>ORCHIDEE </a:t>
              </a:r>
              <a:r>
                <a:rPr lang="fr-FR" dirty="0"/>
                <a:t>standard</a:t>
              </a:r>
            </a:p>
          </p:txBody>
        </p:sp>
      </p:grpSp>
      <p:sp>
        <p:nvSpPr>
          <p:cNvPr id="3075" name="ZoneTexte 12"/>
          <p:cNvSpPr txBox="1">
            <a:spLocks noChangeArrowheads="1"/>
          </p:cNvSpPr>
          <p:nvPr/>
        </p:nvSpPr>
        <p:spPr bwMode="auto">
          <a:xfrm>
            <a:off x="8459788" y="4437063"/>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FR"/>
              <a:t>NPP</a:t>
            </a:r>
          </a:p>
        </p:txBody>
      </p:sp>
      <p:sp>
        <p:nvSpPr>
          <p:cNvPr id="2" name="ZoneTexte 1"/>
          <p:cNvSpPr txBox="1"/>
          <p:nvPr/>
        </p:nvSpPr>
        <p:spPr>
          <a:xfrm>
            <a:off x="1353642" y="260648"/>
            <a:ext cx="5885009" cy="584775"/>
          </a:xfrm>
          <a:prstGeom prst="rect">
            <a:avLst/>
          </a:prstGeom>
          <a:noFill/>
        </p:spPr>
        <p:txBody>
          <a:bodyPr wrap="none" rtlCol="0">
            <a:spAutoFit/>
          </a:bodyPr>
          <a:lstStyle/>
          <a:p>
            <a:r>
              <a:rPr lang="fr-FR" sz="3200" b="1" dirty="0" err="1" smtClean="0">
                <a:effectLst>
                  <a:outerShdw blurRad="38100" dist="38100" dir="2700000" algn="tl">
                    <a:srgbClr val="000000">
                      <a:alpha val="43137"/>
                    </a:srgbClr>
                  </a:outerShdw>
                </a:effectLst>
              </a:rPr>
              <a:t>Example</a:t>
            </a:r>
            <a:r>
              <a:rPr lang="fr-FR" sz="3200" b="1" dirty="0" smtClean="0">
                <a:effectLst>
                  <a:outerShdw blurRad="38100" dist="38100" dir="2700000" algn="tl">
                    <a:srgbClr val="000000">
                      <a:alpha val="43137"/>
                    </a:srgbClr>
                  </a:outerShdw>
                </a:effectLst>
              </a:rPr>
              <a:t>: NPP  </a:t>
            </a:r>
            <a:r>
              <a:rPr lang="fr-FR" sz="3200" b="1" dirty="0" err="1" smtClean="0">
                <a:effectLst>
                  <a:outerShdw blurRad="38100" dist="38100" dir="2700000" algn="tl">
                    <a:srgbClr val="000000">
                      <a:alpha val="43137"/>
                    </a:srgbClr>
                  </a:outerShdw>
                </a:effectLst>
              </a:rPr>
              <a:t>at</a:t>
            </a:r>
            <a:r>
              <a:rPr lang="fr-FR" sz="3200" b="1" dirty="0" smtClean="0">
                <a:effectLst>
                  <a:outerShdw blurRad="38100" dist="38100" dir="2700000" algn="tl">
                    <a:srgbClr val="000000">
                      <a:alpha val="43137"/>
                    </a:srgbClr>
                  </a:outerShdw>
                </a:effectLst>
              </a:rPr>
              <a:t> the </a:t>
            </a:r>
            <a:r>
              <a:rPr lang="fr-FR" sz="3200" b="1" dirty="0" err="1" smtClean="0">
                <a:effectLst>
                  <a:outerShdw blurRad="38100" dist="38100" dir="2700000" algn="tl">
                    <a:srgbClr val="000000">
                      <a:alpha val="43137"/>
                    </a:srgbClr>
                  </a:outerShdw>
                </a:effectLst>
              </a:rPr>
              <a:t>specie</a:t>
            </a:r>
            <a:r>
              <a:rPr lang="fr-FR" sz="3200" b="1" dirty="0" smtClean="0">
                <a:effectLst>
                  <a:outerShdw blurRad="38100" dist="38100" dir="2700000" algn="tl">
                    <a:srgbClr val="000000">
                      <a:alpha val="43137"/>
                    </a:srgbClr>
                  </a:outerShdw>
                </a:effectLst>
              </a:rPr>
              <a:t> </a:t>
            </a:r>
            <a:r>
              <a:rPr lang="fr-FR" sz="3200" b="1" dirty="0" err="1" smtClean="0">
                <a:effectLst>
                  <a:outerShdw blurRad="38100" dist="38100" dir="2700000" algn="tl">
                    <a:srgbClr val="000000">
                      <a:alpha val="43137"/>
                    </a:srgbClr>
                  </a:outerShdw>
                </a:effectLst>
              </a:rPr>
              <a:t>level</a:t>
            </a:r>
            <a:endParaRPr lang="fr-F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5868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p:cNvSpPr txBox="1">
            <a:spLocks/>
          </p:cNvSpPr>
          <p:nvPr/>
        </p:nvSpPr>
        <p:spPr>
          <a:xfrm>
            <a:off x="457200" y="2103437"/>
            <a:ext cx="8229600" cy="4525963"/>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de-DE" sz="3200" b="0" i="0" u="none" strike="noStrike" kern="1200" cap="none" spc="0" normalizeH="0" baseline="0" noProof="0" dirty="0" smtClean="0">
                <a:ln>
                  <a:noFill/>
                </a:ln>
                <a:solidFill>
                  <a:schemeClr val="tx1"/>
                </a:solidFill>
                <a:effectLst/>
                <a:uLnTx/>
                <a:uFillTx/>
              </a:rPr>
              <a:t>Plant Functional Types (PFTs):</a:t>
            </a:r>
            <a:r>
              <a:rPr lang="de-DE" sz="3200" noProof="0" dirty="0" smtClean="0"/>
              <a:t> r</a:t>
            </a:r>
            <a:r>
              <a:rPr lang="de-DE" sz="3200" dirty="0" smtClean="0"/>
              <a:t>epresent whole biomes e.g. „</a:t>
            </a:r>
            <a:r>
              <a:rPr lang="de-DE" sz="3200" dirty="0" err="1" smtClean="0"/>
              <a:t>tropical</a:t>
            </a:r>
            <a:r>
              <a:rPr lang="de-DE" sz="3200" dirty="0" smtClean="0"/>
              <a:t> </a:t>
            </a:r>
            <a:r>
              <a:rPr lang="de-DE" sz="3200" dirty="0" err="1" smtClean="0"/>
              <a:t>broadleaved</a:t>
            </a:r>
            <a:r>
              <a:rPr lang="de-DE" sz="3200" dirty="0" smtClean="0"/>
              <a:t> </a:t>
            </a:r>
            <a:r>
              <a:rPr lang="de-DE" sz="3200" dirty="0" err="1" smtClean="0"/>
              <a:t>evergreen</a:t>
            </a:r>
            <a:r>
              <a:rPr lang="de-DE" sz="3200" dirty="0" smtClean="0"/>
              <a:t> </a:t>
            </a:r>
            <a:r>
              <a:rPr lang="de-DE" sz="3200" dirty="0" err="1" smtClean="0"/>
              <a:t>tree</a:t>
            </a:r>
            <a:r>
              <a:rPr lang="de-DE" sz="3200" dirty="0" smtClean="0"/>
              <a:t>“</a:t>
            </a:r>
          </a:p>
          <a:p>
            <a:pPr marL="342900" indent="-342900">
              <a:spcBef>
                <a:spcPct val="20000"/>
              </a:spcBef>
              <a:buFont typeface="Arial" pitchFamily="34" charset="0"/>
              <a:buChar char="•"/>
            </a:pPr>
            <a:r>
              <a:rPr lang="de-DE" sz="3200" dirty="0" smtClean="0"/>
              <a:t>Fixed </a:t>
            </a:r>
            <a:r>
              <a:rPr lang="de-DE" sz="3200" dirty="0" err="1" smtClean="0"/>
              <a:t>parameter</a:t>
            </a:r>
            <a:r>
              <a:rPr lang="de-DE" sz="3200" dirty="0" smtClean="0"/>
              <a:t> </a:t>
            </a:r>
            <a:r>
              <a:rPr lang="de-DE" sz="3200" dirty="0" err="1" smtClean="0"/>
              <a:t>settings</a:t>
            </a:r>
            <a:r>
              <a:rPr lang="de-DE" sz="3200" dirty="0" smtClean="0"/>
              <a:t> (e.g. leaf longevity)</a:t>
            </a:r>
          </a:p>
          <a:p>
            <a:pPr marL="1257300" lvl="2" indent="-342900">
              <a:spcBef>
                <a:spcPct val="20000"/>
              </a:spcBef>
            </a:pPr>
            <a:r>
              <a:rPr lang="de-DE" sz="3200" dirty="0" smtClean="0"/>
              <a:t>„</a:t>
            </a:r>
            <a:r>
              <a:rPr lang="de-DE" sz="3200" dirty="0" err="1" smtClean="0"/>
              <a:t>Monocultures</a:t>
            </a:r>
            <a:r>
              <a:rPr lang="de-DE" sz="3200" dirty="0" smtClean="0"/>
              <a:t>" on </a:t>
            </a:r>
            <a:r>
              <a:rPr lang="de-DE" sz="3200" dirty="0" err="1" smtClean="0"/>
              <a:t>biome</a:t>
            </a:r>
            <a:r>
              <a:rPr lang="de-DE" sz="3200" dirty="0" smtClean="0"/>
              <a:t> </a:t>
            </a:r>
            <a:r>
              <a:rPr lang="de-DE" sz="3200" dirty="0" err="1" smtClean="0"/>
              <a:t>level</a:t>
            </a:r>
            <a:endParaRPr lang="de-DE" sz="3200" dirty="0" smtClean="0"/>
          </a:p>
          <a:p>
            <a:pPr marL="342900" marR="0" lvl="0" indent="-342900" algn="l" defTabSz="914400" rtl="0" eaLnBrk="1" fontAlgn="auto" latinLnBrk="0" hangingPunct="1">
              <a:lnSpc>
                <a:spcPct val="100000"/>
              </a:lnSpc>
              <a:spcBef>
                <a:spcPct val="20000"/>
              </a:spcBef>
              <a:spcAft>
                <a:spcPts val="0"/>
              </a:spcAft>
              <a:buClrTx/>
              <a:buSzTx/>
              <a:tabLst/>
              <a:defRPr/>
            </a:pPr>
            <a:r>
              <a:rPr lang="de-DE" sz="3200" dirty="0" smtClean="0"/>
              <a:t>		</a:t>
            </a:r>
            <a:r>
              <a:rPr lang="de-DE" sz="2800" dirty="0" smtClean="0"/>
              <a:t>no adaptation to environment</a:t>
            </a:r>
            <a:br>
              <a:rPr lang="de-DE" sz="2800" dirty="0" smtClean="0"/>
            </a:br>
            <a:endParaRPr lang="de-DE" sz="1200" dirty="0" smtClean="0"/>
          </a:p>
          <a:p>
            <a:pPr marL="342900" marR="0" lvl="0" indent="-342900" algn="l" defTabSz="914400" rtl="0" eaLnBrk="1" fontAlgn="auto" latinLnBrk="0" hangingPunct="1">
              <a:lnSpc>
                <a:spcPct val="100000"/>
              </a:lnSpc>
              <a:spcBef>
                <a:spcPct val="20000"/>
              </a:spcBef>
              <a:spcAft>
                <a:spcPts val="0"/>
              </a:spcAft>
              <a:buClrTx/>
              <a:buSzTx/>
              <a:tabLst/>
              <a:defRPr/>
            </a:pPr>
            <a:r>
              <a:rPr lang="de-DE" sz="2800" dirty="0" smtClean="0"/>
              <a:t>		no biodiversity effects on ecosystem processes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DE" sz="3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DE" sz="3200" b="0" i="0" u="none" strike="noStrike" kern="1200" cap="none" spc="0" normalizeH="0" baseline="0" noProof="0" dirty="0" smtClean="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DE" sz="3200" b="0" i="0" u="none" strike="noStrike" kern="1200" cap="none" spc="0" normalizeH="0" baseline="0" noProof="0" dirty="0">
              <a:ln>
                <a:noFill/>
              </a:ln>
              <a:solidFill>
                <a:schemeClr val="tx1"/>
              </a:solidFill>
              <a:effectLst/>
              <a:uLnTx/>
              <a:uFillTx/>
            </a:endParaRPr>
          </a:p>
        </p:txBody>
      </p:sp>
      <p:sp>
        <p:nvSpPr>
          <p:cNvPr id="18" name="Pfeil nach rechts 17"/>
          <p:cNvSpPr/>
          <p:nvPr/>
        </p:nvSpPr>
        <p:spPr>
          <a:xfrm>
            <a:off x="609600" y="44958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Nach unten gekrümmter Pfeil 18"/>
          <p:cNvSpPr/>
          <p:nvPr/>
        </p:nvSpPr>
        <p:spPr>
          <a:xfrm>
            <a:off x="609600" y="4953000"/>
            <a:ext cx="762000" cy="381000"/>
          </a:xfrm>
          <a:prstGeom prst="curvedDownArrow">
            <a:avLst>
              <a:gd name="adj1" fmla="val 2500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Nach unten gekrümmter Pfeil 19"/>
          <p:cNvSpPr/>
          <p:nvPr/>
        </p:nvSpPr>
        <p:spPr>
          <a:xfrm>
            <a:off x="609600" y="5638800"/>
            <a:ext cx="762000" cy="381000"/>
          </a:xfrm>
          <a:prstGeom prst="curvedDownArrow">
            <a:avLst>
              <a:gd name="adj1" fmla="val 2500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3991138"/>
            <a:ext cx="44958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1316" y="3810000"/>
            <a:ext cx="119062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3191" y="4267200"/>
            <a:ext cx="142875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itel 1"/>
          <p:cNvSpPr>
            <a:spLocks noGrp="1"/>
          </p:cNvSpPr>
          <p:nvPr>
            <p:ph type="title"/>
          </p:nvPr>
        </p:nvSpPr>
        <p:spPr>
          <a:xfrm>
            <a:off x="457200" y="457200"/>
            <a:ext cx="8229600" cy="1143000"/>
          </a:xfrm>
        </p:spPr>
        <p:txBody>
          <a:bodyPr>
            <a:noAutofit/>
          </a:bodyPr>
          <a:lstStyle/>
          <a:p>
            <a:r>
              <a:rPr lang="de-DE" dirty="0" smtClean="0">
                <a:latin typeface="+mn-lt"/>
                <a:ea typeface="Cambria Math" pitchFamily="18" charset="0"/>
              </a:rPr>
              <a:t>Functional diversity in DGVMs: </a:t>
            </a:r>
            <a:br>
              <a:rPr lang="de-DE" dirty="0" smtClean="0">
                <a:latin typeface="+mn-lt"/>
                <a:ea typeface="Cambria Math" pitchFamily="18" charset="0"/>
              </a:rPr>
            </a:br>
            <a:r>
              <a:rPr lang="de-DE" dirty="0" smtClean="0">
                <a:latin typeface="+mn-lt"/>
                <a:ea typeface="Cambria Math" pitchFamily="18" charset="0"/>
              </a:rPr>
              <a:t>The PFT problem</a:t>
            </a:r>
            <a:endParaRPr lang="de-DE" dirty="0">
              <a:latin typeface="+mn-lt"/>
              <a:ea typeface="Cambria Math" pitchFamily="18" charset="0"/>
            </a:endParaRPr>
          </a:p>
        </p:txBody>
      </p:sp>
      <p:sp>
        <p:nvSpPr>
          <p:cNvPr id="3" name="Foliennummernplatzhalter 2"/>
          <p:cNvSpPr>
            <a:spLocks noGrp="1"/>
          </p:cNvSpPr>
          <p:nvPr>
            <p:ph type="sldNum" sz="quarter" idx="12"/>
          </p:nvPr>
        </p:nvSpPr>
        <p:spPr/>
        <p:txBody>
          <a:bodyPr/>
          <a:lstStyle/>
          <a:p>
            <a:fld id="{62FA31E6-B0EF-4550-8C55-B56C729DEECF}" type="slidenum">
              <a:rPr lang="de-DE" smtClean="0"/>
              <a:pPr/>
              <a:t>2</a:t>
            </a:fld>
            <a:endParaRPr lang="de-DE"/>
          </a:p>
        </p:txBody>
      </p:sp>
    </p:spTree>
    <p:extLst>
      <p:ext uri="{BB962C8B-B14F-4D97-AF65-F5344CB8AC3E}">
        <p14:creationId xmlns:p14="http://schemas.microsoft.com/office/powerpoint/2010/main" val="158367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500"/>
                                        <p:tgtEl>
                                          <p:spTgt spid="2051"/>
                                        </p:tgtEl>
                                      </p:cBhvr>
                                    </p:animEffect>
                                  </p:childTnLst>
                                </p:cTn>
                              </p:par>
                              <p:par>
                                <p:cTn id="12" presetID="16" presetClass="exit" presetSubtype="21" fill="hold" nodeType="withEffect">
                                  <p:stCondLst>
                                    <p:cond delay="0"/>
                                  </p:stCondLst>
                                  <p:childTnLst>
                                    <p:animEffect transition="out" filter="barn(inVertical)">
                                      <p:cBhvr>
                                        <p:cTn id="13" dur="500"/>
                                        <p:tgtEl>
                                          <p:spTgt spid="2050"/>
                                        </p:tgtEl>
                                      </p:cBhvr>
                                    </p:animEffect>
                                    <p:set>
                                      <p:cBhvr>
                                        <p:cTn id="14" dur="1" fill="hold">
                                          <p:stCondLst>
                                            <p:cond delay="499"/>
                                          </p:stCondLst>
                                        </p:cTn>
                                        <p:tgtEl>
                                          <p:spTgt spid="205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100"/>
                                  </p:stCondLst>
                                  <p:childTnLst>
                                    <p:set>
                                      <p:cBhvr>
                                        <p:cTn id="18" dur="1" fill="hold">
                                          <p:stCondLst>
                                            <p:cond delay="0"/>
                                          </p:stCondLst>
                                        </p:cTn>
                                        <p:tgtEl>
                                          <p:spTgt spid="2055"/>
                                        </p:tgtEl>
                                        <p:attrNameLst>
                                          <p:attrName>style.visibility</p:attrName>
                                        </p:attrNameLst>
                                      </p:cBhvr>
                                      <p:to>
                                        <p:strVal val="visible"/>
                                      </p:to>
                                    </p:set>
                                    <p:animEffect transition="in" filter="fade">
                                      <p:cBhvr>
                                        <p:cTn id="19" dur="500"/>
                                        <p:tgtEl>
                                          <p:spTgt spid="2055"/>
                                        </p:tgtEl>
                                      </p:cBhvr>
                                    </p:animEffect>
                                  </p:childTnLst>
                                </p:cTn>
                              </p:par>
                              <p:par>
                                <p:cTn id="20" presetID="53" presetClass="exit" presetSubtype="32" fill="hold" nodeType="withEffect">
                                  <p:stCondLst>
                                    <p:cond delay="0"/>
                                  </p:stCondLst>
                                  <p:childTnLst>
                                    <p:anim calcmode="lin" valueType="num">
                                      <p:cBhvr>
                                        <p:cTn id="21" dur="500"/>
                                        <p:tgtEl>
                                          <p:spTgt spid="2051"/>
                                        </p:tgtEl>
                                        <p:attrNameLst>
                                          <p:attrName>ppt_w</p:attrName>
                                        </p:attrNameLst>
                                      </p:cBhvr>
                                      <p:tavLst>
                                        <p:tav tm="0">
                                          <p:val>
                                            <p:strVal val="ppt_w"/>
                                          </p:val>
                                        </p:tav>
                                        <p:tav tm="100000">
                                          <p:val>
                                            <p:fltVal val="0"/>
                                          </p:val>
                                        </p:tav>
                                      </p:tavLst>
                                    </p:anim>
                                    <p:anim calcmode="lin" valueType="num">
                                      <p:cBhvr>
                                        <p:cTn id="22" dur="500"/>
                                        <p:tgtEl>
                                          <p:spTgt spid="2051"/>
                                        </p:tgtEl>
                                        <p:attrNameLst>
                                          <p:attrName>ppt_h</p:attrName>
                                        </p:attrNameLst>
                                      </p:cBhvr>
                                      <p:tavLst>
                                        <p:tav tm="0">
                                          <p:val>
                                            <p:strVal val="ppt_h"/>
                                          </p:val>
                                        </p:tav>
                                        <p:tav tm="100000">
                                          <p:val>
                                            <p:fltVal val="0"/>
                                          </p:val>
                                        </p:tav>
                                      </p:tavLst>
                                    </p:anim>
                                    <p:animEffect transition="out" filter="fade">
                                      <p:cBhvr>
                                        <p:cTn id="23" dur="500"/>
                                        <p:tgtEl>
                                          <p:spTgt spid="2051"/>
                                        </p:tgtEl>
                                      </p:cBhvr>
                                    </p:animEffect>
                                    <p:set>
                                      <p:cBhvr>
                                        <p:cTn id="24" dur="1" fill="hold">
                                          <p:stCondLst>
                                            <p:cond delay="499"/>
                                          </p:stCondLst>
                                        </p:cTn>
                                        <p:tgtEl>
                                          <p:spTgt spid="205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5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3" descr="NPP cumu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27050"/>
            <a:ext cx="9144000"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6"/>
          <p:cNvSpPr>
            <a:spLocks noChangeArrowheads="1"/>
          </p:cNvSpPr>
          <p:nvPr/>
        </p:nvSpPr>
        <p:spPr bwMode="auto">
          <a:xfrm>
            <a:off x="3779838" y="4149725"/>
            <a:ext cx="9652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400" b="1">
                <a:latin typeface="Calibri" pitchFamily="34" charset="0"/>
              </a:rPr>
              <a:t>gC/m²/day</a:t>
            </a:r>
            <a:endParaRPr lang="fr-FR" sz="1400">
              <a:latin typeface="Calibri" pitchFamily="34" charset="0"/>
            </a:endParaRPr>
          </a:p>
        </p:txBody>
      </p:sp>
      <p:sp>
        <p:nvSpPr>
          <p:cNvPr id="2052" name="Rectangle 7"/>
          <p:cNvSpPr>
            <a:spLocks noChangeArrowheads="1"/>
          </p:cNvSpPr>
          <p:nvPr/>
        </p:nvSpPr>
        <p:spPr bwMode="auto">
          <a:xfrm>
            <a:off x="8243888" y="4202113"/>
            <a:ext cx="965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400" b="1">
                <a:latin typeface="Calibri" pitchFamily="34" charset="0"/>
              </a:rPr>
              <a:t>gC/m²/day</a:t>
            </a:r>
            <a:endParaRPr lang="fr-FR" sz="1400">
              <a:latin typeface="Calibri" pitchFamily="34" charset="0"/>
            </a:endParaRPr>
          </a:p>
        </p:txBody>
      </p:sp>
      <p:sp>
        <p:nvSpPr>
          <p:cNvPr id="6" name="ZoneTexte 5"/>
          <p:cNvSpPr txBox="1"/>
          <p:nvPr/>
        </p:nvSpPr>
        <p:spPr>
          <a:xfrm>
            <a:off x="3193876" y="234662"/>
            <a:ext cx="2183611" cy="584775"/>
          </a:xfrm>
          <a:prstGeom prst="rect">
            <a:avLst/>
          </a:prstGeom>
          <a:noFill/>
        </p:spPr>
        <p:txBody>
          <a:bodyPr wrap="none" rtlCol="0">
            <a:spAutoFit/>
          </a:bodyPr>
          <a:lstStyle/>
          <a:p>
            <a:r>
              <a:rPr lang="fr-FR" sz="3200" b="1" dirty="0" smtClean="0">
                <a:effectLst>
                  <a:outerShdw blurRad="38100" dist="38100" dir="2700000" algn="tl">
                    <a:srgbClr val="000000">
                      <a:alpha val="43137"/>
                    </a:srgbClr>
                  </a:outerShdw>
                </a:effectLst>
              </a:rPr>
              <a:t>Global NPP </a:t>
            </a:r>
          </a:p>
        </p:txBody>
      </p:sp>
    </p:spTree>
    <p:extLst>
      <p:ext uri="{BB962C8B-B14F-4D97-AF65-F5344CB8AC3E}">
        <p14:creationId xmlns:p14="http://schemas.microsoft.com/office/powerpoint/2010/main" val="38081995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23528" y="2866001"/>
            <a:ext cx="8597225" cy="584775"/>
          </a:xfrm>
          <a:prstGeom prst="rect">
            <a:avLst/>
          </a:prstGeom>
          <a:noFill/>
        </p:spPr>
        <p:txBody>
          <a:bodyPr wrap="none" rtlCol="0">
            <a:spAutoFit/>
          </a:bodyPr>
          <a:lstStyle/>
          <a:p>
            <a:r>
              <a:rPr lang="en-US" sz="3200" b="1" dirty="0" smtClean="0">
                <a:solidFill>
                  <a:schemeClr val="accent1">
                    <a:lumMod val="75000"/>
                  </a:schemeClr>
                </a:solidFill>
                <a:effectLst>
                  <a:outerShdw blurRad="38100" dist="38100" dir="2700000" algn="tl">
                    <a:srgbClr val="000000">
                      <a:alpha val="43137"/>
                    </a:srgbClr>
                  </a:outerShdw>
                </a:effectLst>
              </a:rPr>
              <a:t>2</a:t>
            </a:r>
            <a:r>
              <a:rPr lang="en-US" sz="3200" b="1" baseline="30000" dirty="0" smtClean="0">
                <a:solidFill>
                  <a:schemeClr val="accent1">
                    <a:lumMod val="75000"/>
                  </a:schemeClr>
                </a:solidFill>
                <a:effectLst>
                  <a:outerShdw blurRad="38100" dist="38100" dir="2700000" algn="tl">
                    <a:srgbClr val="000000">
                      <a:alpha val="43137"/>
                    </a:srgbClr>
                  </a:outerShdw>
                </a:effectLst>
              </a:rPr>
              <a:t>nd</a:t>
            </a:r>
            <a:r>
              <a:rPr lang="en-US" sz="3200" b="1" dirty="0" smtClean="0">
                <a:solidFill>
                  <a:schemeClr val="accent1">
                    <a:lumMod val="75000"/>
                  </a:schemeClr>
                </a:solidFill>
                <a:effectLst>
                  <a:outerShdw blurRad="38100" dist="38100" dir="2700000" algn="tl">
                    <a:srgbClr val="000000">
                      <a:alpha val="43137"/>
                    </a:srgbClr>
                  </a:outerShdw>
                </a:effectLst>
              </a:rPr>
              <a:t> approach: include spatial maps of traits</a:t>
            </a:r>
            <a:endParaRPr lang="en-US" sz="3200" b="1"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45077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520" y="274638"/>
            <a:ext cx="9252520" cy="1143000"/>
          </a:xfrm>
        </p:spPr>
        <p:txBody>
          <a:bodyPr/>
          <a:lstStyle/>
          <a:p>
            <a:r>
              <a:rPr lang="en-US" sz="3600" dirty="0" smtClean="0">
                <a:solidFill>
                  <a:schemeClr val="accent1">
                    <a:lumMod val="75000"/>
                  </a:schemeClr>
                </a:solidFill>
                <a:effectLst>
                  <a:outerShdw blurRad="38100" dist="38100" dir="2700000" algn="tl">
                    <a:srgbClr val="000000">
                      <a:alpha val="43137"/>
                    </a:srgbClr>
                  </a:outerShdw>
                </a:effectLst>
              </a:rPr>
              <a:t>Mapping of </a:t>
            </a:r>
            <a:r>
              <a:rPr lang="en-US" sz="3600" dirty="0" err="1" smtClean="0">
                <a:solidFill>
                  <a:schemeClr val="accent1">
                    <a:lumMod val="75000"/>
                  </a:schemeClr>
                </a:solidFill>
                <a:effectLst>
                  <a:outerShdw blurRad="38100" dist="38100" dir="2700000" algn="tl">
                    <a:srgbClr val="000000">
                      <a:alpha val="43137"/>
                    </a:srgbClr>
                  </a:outerShdw>
                </a:effectLst>
              </a:rPr>
              <a:t>Vcmax</a:t>
            </a:r>
            <a:r>
              <a:rPr lang="en-US" sz="3600" dirty="0" smtClean="0">
                <a:solidFill>
                  <a:schemeClr val="accent1">
                    <a:lumMod val="75000"/>
                  </a:schemeClr>
                </a:solidFill>
                <a:effectLst>
                  <a:outerShdw blurRad="38100" dist="38100" dir="2700000" algn="tl">
                    <a:srgbClr val="000000">
                      <a:alpha val="43137"/>
                    </a:srgbClr>
                  </a:outerShdw>
                </a:effectLst>
              </a:rPr>
              <a:t> and SLA for French grassland, use in ORCHIDEE</a:t>
            </a:r>
            <a:endParaRPr lang="en-US" sz="3600" dirty="0">
              <a:solidFill>
                <a:schemeClr val="accent1">
                  <a:lumMod val="75000"/>
                </a:schemeClr>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p:txBody>
          <a:bodyPr/>
          <a:lstStyle/>
          <a:p>
            <a:r>
              <a:rPr lang="en-US" dirty="0" smtClean="0"/>
              <a:t>Principle: large database of plant </a:t>
            </a:r>
            <a:r>
              <a:rPr lang="en-US" dirty="0" err="1" smtClean="0"/>
              <a:t>releves</a:t>
            </a:r>
            <a:endParaRPr lang="en-US" dirty="0" smtClean="0"/>
          </a:p>
          <a:p>
            <a:r>
              <a:rPr lang="en-US" dirty="0" smtClean="0"/>
              <a:t>Calculation of community weighted means (CWM) from species abundance and traits measurements (</a:t>
            </a:r>
            <a:r>
              <a:rPr lang="en-US" dirty="0" err="1" smtClean="0"/>
              <a:t>local+try</a:t>
            </a:r>
            <a:r>
              <a:rPr lang="en-US" dirty="0" smtClean="0"/>
              <a:t> database)</a:t>
            </a:r>
            <a:endParaRPr lang="en-US" dirty="0"/>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13256" b="8266"/>
          <a:stretch/>
        </p:blipFill>
        <p:spPr>
          <a:xfrm>
            <a:off x="473148" y="4321905"/>
            <a:ext cx="3580245" cy="2419463"/>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t="13621" b="9525"/>
          <a:stretch/>
        </p:blipFill>
        <p:spPr>
          <a:xfrm>
            <a:off x="5148064" y="4365364"/>
            <a:ext cx="3590229" cy="2376004"/>
          </a:xfrm>
          <a:prstGeom prst="rect">
            <a:avLst/>
          </a:prstGeom>
        </p:spPr>
      </p:pic>
      <p:sp>
        <p:nvSpPr>
          <p:cNvPr id="6" name="ZoneTexte 5"/>
          <p:cNvSpPr txBox="1"/>
          <p:nvPr/>
        </p:nvSpPr>
        <p:spPr>
          <a:xfrm>
            <a:off x="1631082" y="3947435"/>
            <a:ext cx="1382110" cy="400110"/>
          </a:xfrm>
          <a:prstGeom prst="rect">
            <a:avLst/>
          </a:prstGeom>
          <a:noFill/>
        </p:spPr>
        <p:txBody>
          <a:bodyPr wrap="none" rtlCol="0">
            <a:spAutoFit/>
          </a:bodyPr>
          <a:lstStyle/>
          <a:p>
            <a:r>
              <a:rPr lang="fr-FR" sz="2000" dirty="0" smtClean="0"/>
              <a:t>CWM SLA</a:t>
            </a:r>
            <a:endParaRPr lang="fr-FR" sz="2000" dirty="0"/>
          </a:p>
        </p:txBody>
      </p:sp>
      <p:sp>
        <p:nvSpPr>
          <p:cNvPr id="7" name="ZoneTexte 6"/>
          <p:cNvSpPr txBox="1"/>
          <p:nvPr/>
        </p:nvSpPr>
        <p:spPr>
          <a:xfrm>
            <a:off x="6374275" y="3921795"/>
            <a:ext cx="1680268" cy="400110"/>
          </a:xfrm>
          <a:prstGeom prst="rect">
            <a:avLst/>
          </a:prstGeom>
          <a:noFill/>
        </p:spPr>
        <p:txBody>
          <a:bodyPr wrap="none" rtlCol="0">
            <a:spAutoFit/>
          </a:bodyPr>
          <a:lstStyle/>
          <a:p>
            <a:r>
              <a:rPr lang="fr-FR" sz="2000" dirty="0" smtClean="0"/>
              <a:t>CWM </a:t>
            </a:r>
            <a:r>
              <a:rPr lang="fr-FR" sz="2000" dirty="0" err="1" smtClean="0"/>
              <a:t>Vcmax</a:t>
            </a:r>
            <a:endParaRPr lang="fr-FR" sz="2000" dirty="0"/>
          </a:p>
        </p:txBody>
      </p:sp>
    </p:spTree>
    <p:extLst>
      <p:ext uri="{BB962C8B-B14F-4D97-AF65-F5344CB8AC3E}">
        <p14:creationId xmlns:p14="http://schemas.microsoft.com/office/powerpoint/2010/main" val="8125211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2309661"/>
            <a:ext cx="1512168" cy="10801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Leaf Mass</a:t>
            </a:r>
            <a:endParaRPr lang="en-US" dirty="0"/>
          </a:p>
        </p:txBody>
      </p:sp>
      <p:sp>
        <p:nvSpPr>
          <p:cNvPr id="5" name="Ellipse 4"/>
          <p:cNvSpPr/>
          <p:nvPr/>
        </p:nvSpPr>
        <p:spPr>
          <a:xfrm>
            <a:off x="3167843" y="1365504"/>
            <a:ext cx="1512168" cy="8968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LAI</a:t>
            </a:r>
            <a:endParaRPr lang="en-US" dirty="0"/>
          </a:p>
        </p:txBody>
      </p:sp>
      <p:sp>
        <p:nvSpPr>
          <p:cNvPr id="6" name="Rectangle à coins arrondis 5"/>
          <p:cNvSpPr/>
          <p:nvPr/>
        </p:nvSpPr>
        <p:spPr>
          <a:xfrm>
            <a:off x="5868269" y="602271"/>
            <a:ext cx="1584176" cy="72008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Opt </a:t>
            </a:r>
            <a:r>
              <a:rPr lang="en-US" dirty="0" err="1" smtClean="0"/>
              <a:t>Vcmax</a:t>
            </a:r>
            <a:endParaRPr lang="en-US" dirty="0"/>
          </a:p>
        </p:txBody>
      </p:sp>
      <p:sp>
        <p:nvSpPr>
          <p:cNvPr id="7" name="Rectangle à coins arrondis 6"/>
          <p:cNvSpPr/>
          <p:nvPr/>
        </p:nvSpPr>
        <p:spPr>
          <a:xfrm>
            <a:off x="5868144" y="1842408"/>
            <a:ext cx="1584176" cy="72008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Eff. </a:t>
            </a:r>
            <a:r>
              <a:rPr lang="en-US" dirty="0" err="1" smtClean="0"/>
              <a:t>Vcmax</a:t>
            </a:r>
            <a:endParaRPr lang="en-US" dirty="0"/>
          </a:p>
        </p:txBody>
      </p:sp>
      <p:sp>
        <p:nvSpPr>
          <p:cNvPr id="8" name="Hexagone 7"/>
          <p:cNvSpPr/>
          <p:nvPr/>
        </p:nvSpPr>
        <p:spPr>
          <a:xfrm>
            <a:off x="5940278" y="3013832"/>
            <a:ext cx="1440160" cy="101132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GPP</a:t>
            </a:r>
            <a:endParaRPr lang="en-US" dirty="0"/>
          </a:p>
        </p:txBody>
      </p:sp>
      <p:sp>
        <p:nvSpPr>
          <p:cNvPr id="13" name="Hexagone 12"/>
          <p:cNvSpPr/>
          <p:nvPr/>
        </p:nvSpPr>
        <p:spPr>
          <a:xfrm>
            <a:off x="4427984" y="4330768"/>
            <a:ext cx="1440160" cy="101132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NPP</a:t>
            </a:r>
            <a:endParaRPr lang="en-US" dirty="0"/>
          </a:p>
        </p:txBody>
      </p:sp>
      <p:sp>
        <p:nvSpPr>
          <p:cNvPr id="14" name="Hexagone 13"/>
          <p:cNvSpPr/>
          <p:nvPr/>
        </p:nvSpPr>
        <p:spPr>
          <a:xfrm>
            <a:off x="7264234" y="4330769"/>
            <a:ext cx="1440160" cy="101132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Auto </a:t>
            </a:r>
            <a:r>
              <a:rPr lang="en-US" dirty="0" err="1" smtClean="0"/>
              <a:t>resp</a:t>
            </a:r>
            <a:endParaRPr lang="en-US" dirty="0"/>
          </a:p>
        </p:txBody>
      </p:sp>
      <p:sp>
        <p:nvSpPr>
          <p:cNvPr id="15" name="Hexagone 14"/>
          <p:cNvSpPr/>
          <p:nvPr/>
        </p:nvSpPr>
        <p:spPr>
          <a:xfrm>
            <a:off x="407112" y="5342095"/>
            <a:ext cx="1584176" cy="103923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Turnover</a:t>
            </a:r>
            <a:endParaRPr lang="en-US" dirty="0"/>
          </a:p>
        </p:txBody>
      </p:sp>
      <p:cxnSp>
        <p:nvCxnSpPr>
          <p:cNvPr id="17" name="Connecteur en angle 16"/>
          <p:cNvCxnSpPr>
            <a:stCxn id="4" idx="3"/>
            <a:endCxn id="5" idx="2"/>
          </p:cNvCxnSpPr>
          <p:nvPr/>
        </p:nvCxnSpPr>
        <p:spPr>
          <a:xfrm flipV="1">
            <a:off x="1907704" y="1813947"/>
            <a:ext cx="1260139" cy="103577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Connecteur en angle 18"/>
          <p:cNvCxnSpPr>
            <a:stCxn id="5" idx="6"/>
            <a:endCxn id="8" idx="3"/>
          </p:cNvCxnSpPr>
          <p:nvPr/>
        </p:nvCxnSpPr>
        <p:spPr>
          <a:xfrm>
            <a:off x="4680011" y="1813947"/>
            <a:ext cx="1260267" cy="170554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necteur en angle 23"/>
          <p:cNvCxnSpPr>
            <a:stCxn id="6" idx="2"/>
            <a:endCxn id="7" idx="0"/>
          </p:cNvCxnSpPr>
          <p:nvPr/>
        </p:nvCxnSpPr>
        <p:spPr>
          <a:xfrm rot="5400000">
            <a:off x="6400267" y="1582317"/>
            <a:ext cx="520057" cy="125"/>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Connecteur en angle 25"/>
          <p:cNvCxnSpPr>
            <a:stCxn id="7" idx="2"/>
          </p:cNvCxnSpPr>
          <p:nvPr/>
        </p:nvCxnSpPr>
        <p:spPr>
          <a:xfrm rot="16200000" flipH="1">
            <a:off x="6470564" y="2752156"/>
            <a:ext cx="451344" cy="72008"/>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Connecteur en angle 32"/>
          <p:cNvCxnSpPr>
            <a:stCxn id="8" idx="2"/>
            <a:endCxn id="13" idx="5"/>
          </p:cNvCxnSpPr>
          <p:nvPr/>
        </p:nvCxnSpPr>
        <p:spPr>
          <a:xfrm rot="5400000">
            <a:off x="5751407" y="3889064"/>
            <a:ext cx="305609" cy="577798"/>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Connecteur en angle 34"/>
          <p:cNvCxnSpPr>
            <a:stCxn id="8" idx="1"/>
          </p:cNvCxnSpPr>
          <p:nvPr/>
        </p:nvCxnSpPr>
        <p:spPr>
          <a:xfrm rot="16200000" flipH="1">
            <a:off x="7119991" y="4032774"/>
            <a:ext cx="627977" cy="612746"/>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onnecteur en angle 36"/>
          <p:cNvCxnSpPr>
            <a:stCxn id="13" idx="3"/>
          </p:cNvCxnSpPr>
          <p:nvPr/>
        </p:nvCxnSpPr>
        <p:spPr>
          <a:xfrm rot="10800000">
            <a:off x="1907704" y="3212976"/>
            <a:ext cx="2520280" cy="162345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Connecteur en angle 38"/>
          <p:cNvCxnSpPr>
            <a:endCxn id="4" idx="1"/>
          </p:cNvCxnSpPr>
          <p:nvPr/>
        </p:nvCxnSpPr>
        <p:spPr>
          <a:xfrm rot="16200000" flipV="1">
            <a:off x="-472608" y="3717866"/>
            <a:ext cx="2492375" cy="756085"/>
          </a:xfrm>
          <a:prstGeom prst="bentConnector4">
            <a:avLst>
              <a:gd name="adj1" fmla="val 39166"/>
              <a:gd name="adj2" fmla="val 130235"/>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Rectangle à coins arrondis 41"/>
          <p:cNvSpPr/>
          <p:nvPr/>
        </p:nvSpPr>
        <p:spPr>
          <a:xfrm>
            <a:off x="2411760" y="2009634"/>
            <a:ext cx="576064" cy="385627"/>
          </a:xfrm>
          <a:prstGeom prst="wedgeRoundRectCallou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SLA</a:t>
            </a:r>
            <a:endParaRPr lang="en-US" dirty="0"/>
          </a:p>
        </p:txBody>
      </p:sp>
      <p:sp>
        <p:nvSpPr>
          <p:cNvPr id="45" name="Rectangle à coins arrondis 44"/>
          <p:cNvSpPr/>
          <p:nvPr/>
        </p:nvSpPr>
        <p:spPr>
          <a:xfrm>
            <a:off x="6446879" y="1419334"/>
            <a:ext cx="1005566" cy="260028"/>
          </a:xfrm>
          <a:prstGeom prst="wedgeRoundRect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Leaf age</a:t>
            </a:r>
            <a:endParaRPr lang="en-US" dirty="0"/>
          </a:p>
        </p:txBody>
      </p:sp>
      <p:sp>
        <p:nvSpPr>
          <p:cNvPr id="46" name="Rectangle 45"/>
          <p:cNvSpPr/>
          <p:nvPr/>
        </p:nvSpPr>
        <p:spPr>
          <a:xfrm>
            <a:off x="2457911" y="5517232"/>
            <a:ext cx="1512168" cy="10801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Litter and soil</a:t>
            </a:r>
            <a:endParaRPr lang="en-US" dirty="0"/>
          </a:p>
        </p:txBody>
      </p:sp>
      <p:sp>
        <p:nvSpPr>
          <p:cNvPr id="47" name="Hexagone 46"/>
          <p:cNvSpPr/>
          <p:nvPr/>
        </p:nvSpPr>
        <p:spPr>
          <a:xfrm>
            <a:off x="4680011" y="5586025"/>
            <a:ext cx="1440160" cy="101132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Hetero </a:t>
            </a:r>
            <a:r>
              <a:rPr lang="en-US" dirty="0" err="1" smtClean="0"/>
              <a:t>resp</a:t>
            </a:r>
            <a:endParaRPr lang="en-US" dirty="0"/>
          </a:p>
        </p:txBody>
      </p:sp>
      <p:sp>
        <p:nvSpPr>
          <p:cNvPr id="48" name="Hexagone 47"/>
          <p:cNvSpPr/>
          <p:nvPr/>
        </p:nvSpPr>
        <p:spPr>
          <a:xfrm>
            <a:off x="6696236" y="5586025"/>
            <a:ext cx="1440160" cy="101132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NEP</a:t>
            </a:r>
            <a:endParaRPr lang="en-US" dirty="0"/>
          </a:p>
        </p:txBody>
      </p:sp>
      <p:cxnSp>
        <p:nvCxnSpPr>
          <p:cNvPr id="50" name="Connecteur en angle 49"/>
          <p:cNvCxnSpPr>
            <a:stCxn id="15" idx="0"/>
          </p:cNvCxnSpPr>
          <p:nvPr/>
        </p:nvCxnSpPr>
        <p:spPr>
          <a:xfrm flipV="1">
            <a:off x="1991288" y="5861711"/>
            <a:ext cx="466623" cy="1"/>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Connecteur en angle 51"/>
          <p:cNvCxnSpPr>
            <a:stCxn id="46" idx="3"/>
            <a:endCxn id="47" idx="3"/>
          </p:cNvCxnSpPr>
          <p:nvPr/>
        </p:nvCxnSpPr>
        <p:spPr>
          <a:xfrm>
            <a:off x="3970079" y="6057292"/>
            <a:ext cx="709932" cy="3439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Connecteur en angle 53"/>
          <p:cNvCxnSpPr>
            <a:stCxn id="47" idx="0"/>
            <a:endCxn id="48" idx="3"/>
          </p:cNvCxnSpPr>
          <p:nvPr/>
        </p:nvCxnSpPr>
        <p:spPr>
          <a:xfrm>
            <a:off x="6120171" y="6091689"/>
            <a:ext cx="576065" cy="127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Connecteur en angle 57"/>
          <p:cNvCxnSpPr>
            <a:stCxn id="13" idx="0"/>
            <a:endCxn id="48" idx="4"/>
          </p:cNvCxnSpPr>
          <p:nvPr/>
        </p:nvCxnSpPr>
        <p:spPr>
          <a:xfrm>
            <a:off x="5868144" y="4836432"/>
            <a:ext cx="1080924" cy="74959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Ellipse 59"/>
          <p:cNvSpPr/>
          <p:nvPr/>
        </p:nvSpPr>
        <p:spPr>
          <a:xfrm>
            <a:off x="1991288" y="1549348"/>
            <a:ext cx="1222707" cy="12388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Ellipse 60"/>
          <p:cNvSpPr/>
          <p:nvPr/>
        </p:nvSpPr>
        <p:spPr>
          <a:xfrm>
            <a:off x="5615312" y="310537"/>
            <a:ext cx="2125041" cy="12388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ZoneTexte 61"/>
          <p:cNvSpPr txBox="1"/>
          <p:nvPr/>
        </p:nvSpPr>
        <p:spPr>
          <a:xfrm>
            <a:off x="766702" y="30337"/>
            <a:ext cx="7056291" cy="646331"/>
          </a:xfrm>
          <a:prstGeom prst="rect">
            <a:avLst/>
          </a:prstGeom>
          <a:noFill/>
        </p:spPr>
        <p:txBody>
          <a:bodyPr wrap="none" rtlCol="0">
            <a:spAutoFit/>
          </a:bodyPr>
          <a:lstStyle/>
          <a:p>
            <a:r>
              <a:rPr lang="en-US" sz="3600" dirty="0" smtClean="0"/>
              <a:t>Interaction between traits and fluxes</a:t>
            </a:r>
            <a:endParaRPr lang="en-US" sz="3600" dirty="0"/>
          </a:p>
        </p:txBody>
      </p:sp>
    </p:spTree>
    <p:extLst>
      <p:ext uri="{BB962C8B-B14F-4D97-AF65-F5344CB8AC3E}">
        <p14:creationId xmlns:p14="http://schemas.microsoft.com/office/powerpoint/2010/main" val="40423637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836609"/>
            <a:ext cx="7423582" cy="6392529"/>
          </a:xfrm>
          <a:prstGeom prst="rect">
            <a:avLst/>
          </a:prstGeom>
        </p:spPr>
      </p:pic>
      <p:sp>
        <p:nvSpPr>
          <p:cNvPr id="5" name="Rectangle 4"/>
          <p:cNvSpPr/>
          <p:nvPr/>
        </p:nvSpPr>
        <p:spPr>
          <a:xfrm>
            <a:off x="5686313" y="3581140"/>
            <a:ext cx="266429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63688" y="3360142"/>
            <a:ext cx="266429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07704" y="3509132"/>
            <a:ext cx="3096344"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27993" y="6623090"/>
            <a:ext cx="266429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09734" y="628812"/>
            <a:ext cx="333833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Rectangle 9"/>
          <p:cNvSpPr/>
          <p:nvPr/>
        </p:nvSpPr>
        <p:spPr>
          <a:xfrm>
            <a:off x="5364088" y="669462"/>
            <a:ext cx="360040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oneTexte 10"/>
          <p:cNvSpPr txBox="1"/>
          <p:nvPr/>
        </p:nvSpPr>
        <p:spPr>
          <a:xfrm>
            <a:off x="2081406" y="772828"/>
            <a:ext cx="2163862" cy="369332"/>
          </a:xfrm>
          <a:prstGeom prst="rect">
            <a:avLst/>
          </a:prstGeom>
          <a:solidFill>
            <a:schemeClr val="bg1"/>
          </a:solidFill>
          <a:ln>
            <a:solidFill>
              <a:schemeClr val="tx1"/>
            </a:solidFill>
          </a:ln>
        </p:spPr>
        <p:txBody>
          <a:bodyPr wrap="none" rtlCol="0">
            <a:spAutoFit/>
          </a:bodyPr>
          <a:lstStyle/>
          <a:p>
            <a:r>
              <a:rPr lang="en-US" dirty="0" smtClean="0"/>
              <a:t>Annual NPP standard</a:t>
            </a:r>
            <a:endParaRPr lang="en-US" dirty="0"/>
          </a:p>
        </p:txBody>
      </p:sp>
      <p:sp>
        <p:nvSpPr>
          <p:cNvPr id="12" name="ZoneTexte 11"/>
          <p:cNvSpPr txBox="1"/>
          <p:nvPr/>
        </p:nvSpPr>
        <p:spPr>
          <a:xfrm>
            <a:off x="6098836" y="804874"/>
            <a:ext cx="2130904" cy="369332"/>
          </a:xfrm>
          <a:prstGeom prst="rect">
            <a:avLst/>
          </a:prstGeom>
          <a:noFill/>
          <a:ln>
            <a:solidFill>
              <a:schemeClr val="tx1"/>
            </a:solidFill>
          </a:ln>
        </p:spPr>
        <p:txBody>
          <a:bodyPr wrap="none" rtlCol="0">
            <a:spAutoFit/>
          </a:bodyPr>
          <a:lstStyle/>
          <a:p>
            <a:r>
              <a:rPr lang="en-US" dirty="0" smtClean="0"/>
              <a:t>Annual NPP diversity</a:t>
            </a:r>
            <a:endParaRPr lang="en-US" dirty="0"/>
          </a:p>
        </p:txBody>
      </p:sp>
      <p:sp>
        <p:nvSpPr>
          <p:cNvPr id="13" name="ZoneTexte 12"/>
          <p:cNvSpPr txBox="1"/>
          <p:nvPr/>
        </p:nvSpPr>
        <p:spPr>
          <a:xfrm>
            <a:off x="2081406" y="4112070"/>
            <a:ext cx="2316724" cy="369332"/>
          </a:xfrm>
          <a:prstGeom prst="rect">
            <a:avLst/>
          </a:prstGeom>
          <a:noFill/>
          <a:ln>
            <a:solidFill>
              <a:schemeClr val="tx1"/>
            </a:solidFill>
          </a:ln>
        </p:spPr>
        <p:txBody>
          <a:bodyPr wrap="none" rtlCol="0">
            <a:spAutoFit/>
          </a:bodyPr>
          <a:lstStyle/>
          <a:p>
            <a:r>
              <a:rPr lang="en-US" dirty="0" smtClean="0"/>
              <a:t>Annual NPP mean trait</a:t>
            </a:r>
            <a:endParaRPr lang="en-US" dirty="0"/>
          </a:p>
        </p:txBody>
      </p:sp>
      <p:sp>
        <p:nvSpPr>
          <p:cNvPr id="2" name="ZoneTexte 1"/>
          <p:cNvSpPr txBox="1"/>
          <p:nvPr/>
        </p:nvSpPr>
        <p:spPr>
          <a:xfrm>
            <a:off x="2304238" y="86392"/>
            <a:ext cx="4809330" cy="584775"/>
          </a:xfrm>
          <a:prstGeom prst="rect">
            <a:avLst/>
          </a:prstGeom>
          <a:noFill/>
        </p:spPr>
        <p:txBody>
          <a:bodyPr wrap="none" rtlCol="0">
            <a:spAutoFit/>
          </a:bodyPr>
          <a:lstStyle/>
          <a:p>
            <a:r>
              <a:rPr lang="en-US" sz="3200" dirty="0" smtClean="0"/>
              <a:t>Impact on simulated NPP</a:t>
            </a:r>
            <a:endParaRPr lang="en-US" sz="3200" dirty="0"/>
          </a:p>
        </p:txBody>
      </p:sp>
      <p:pic>
        <p:nvPicPr>
          <p:cNvPr id="18" name="Image 17"/>
          <p:cNvPicPr>
            <a:picLocks noChangeAspect="1"/>
          </p:cNvPicPr>
          <p:nvPr/>
        </p:nvPicPr>
        <p:blipFill rotWithShape="1">
          <a:blip r:embed="rId3">
            <a:extLst>
              <a:ext uri="{28A0092B-C50C-407E-A947-70E740481C1C}">
                <a14:useLocalDpi xmlns:a14="http://schemas.microsoft.com/office/drawing/2010/main" val="0"/>
              </a:ext>
            </a:extLst>
          </a:blip>
          <a:srcRect t="12576" b="8493"/>
          <a:stretch/>
        </p:blipFill>
        <p:spPr>
          <a:xfrm>
            <a:off x="5396805" y="4418651"/>
            <a:ext cx="3243312" cy="2204439"/>
          </a:xfrm>
          <a:prstGeom prst="rect">
            <a:avLst/>
          </a:prstGeom>
        </p:spPr>
      </p:pic>
      <p:sp>
        <p:nvSpPr>
          <p:cNvPr id="19" name="ZoneTexte 18"/>
          <p:cNvSpPr txBox="1"/>
          <p:nvPr/>
        </p:nvSpPr>
        <p:spPr>
          <a:xfrm>
            <a:off x="5833777" y="4013188"/>
            <a:ext cx="2369367" cy="338554"/>
          </a:xfrm>
          <a:prstGeom prst="rect">
            <a:avLst/>
          </a:prstGeom>
          <a:noFill/>
        </p:spPr>
        <p:txBody>
          <a:bodyPr wrap="none" rtlCol="0">
            <a:spAutoFit/>
          </a:bodyPr>
          <a:lstStyle/>
          <a:p>
            <a:r>
              <a:rPr lang="fr-FR" sz="1600" dirty="0" err="1" smtClean="0"/>
              <a:t>Annual</a:t>
            </a:r>
            <a:r>
              <a:rPr lang="fr-FR" sz="1600" dirty="0" smtClean="0"/>
              <a:t> NPP </a:t>
            </a:r>
            <a:r>
              <a:rPr lang="fr-FR" sz="1600" dirty="0" err="1" smtClean="0"/>
              <a:t>difference</a:t>
            </a:r>
            <a:r>
              <a:rPr lang="fr-FR" sz="1600" dirty="0" smtClean="0"/>
              <a:t> (%)</a:t>
            </a:r>
            <a:endParaRPr lang="fr-FR" sz="1600" dirty="0"/>
          </a:p>
        </p:txBody>
      </p:sp>
    </p:spTree>
    <p:extLst>
      <p:ext uri="{BB962C8B-B14F-4D97-AF65-F5344CB8AC3E}">
        <p14:creationId xmlns:p14="http://schemas.microsoft.com/office/powerpoint/2010/main" val="21768239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44824"/>
            <a:ext cx="8229600" cy="1143000"/>
          </a:xfrm>
        </p:spPr>
        <p:txBody>
          <a:bodyPr/>
          <a:lstStyle/>
          <a:p>
            <a:r>
              <a:rPr lang="en-US" b="1" dirty="0" smtClean="0">
                <a:effectLst>
                  <a:outerShdw blurRad="38100" dist="38100" dir="2700000" algn="tl">
                    <a:srgbClr val="000000">
                      <a:alpha val="43137"/>
                    </a:srgbClr>
                  </a:outerShdw>
                </a:effectLst>
              </a:rPr>
              <a:t>3st approach: parameterization of the traits</a:t>
            </a:r>
            <a:endParaRPr lang="en-US"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584260" y="320653"/>
            <a:ext cx="8559740" cy="1143000"/>
          </a:xfrm>
          <a:noFill/>
        </p:spPr>
        <p:txBody>
          <a:bodyPr rtlCol="0">
            <a:normAutofit fontScale="90000"/>
          </a:bodyPr>
          <a:lstStyle/>
          <a:p>
            <a:pPr fontAlgn="auto">
              <a:spcAft>
                <a:spcPts val="0"/>
              </a:spcAft>
              <a:defRPr/>
            </a:pPr>
            <a:r>
              <a:rPr lang="fr-FR" kern="1200" dirty="0" smtClean="0">
                <a:solidFill>
                  <a:srgbClr val="92D050"/>
                </a:solidFill>
                <a:effectLst>
                  <a:outerShdw blurRad="38100" dist="38100" dir="2700000" algn="tl">
                    <a:srgbClr val="000000">
                      <a:alpha val="43137"/>
                    </a:srgbClr>
                  </a:outerShdw>
                </a:effectLst>
                <a:latin typeface="Tahoma" pitchFamily="34" charset="0"/>
                <a:ea typeface="Tahoma" pitchFamily="34" charset="0"/>
                <a:cs typeface="Tahoma" pitchFamily="34" charset="0"/>
              </a:rPr>
              <a:t>First </a:t>
            </a:r>
            <a:r>
              <a:rPr lang="fr-FR" kern="1200" dirty="0" err="1" smtClean="0">
                <a:solidFill>
                  <a:srgbClr val="92D050"/>
                </a:solidFill>
                <a:effectLst>
                  <a:outerShdw blurRad="38100" dist="38100" dir="2700000" algn="tl">
                    <a:srgbClr val="000000">
                      <a:alpha val="43137"/>
                    </a:srgbClr>
                  </a:outerShdw>
                </a:effectLst>
                <a:latin typeface="Tahoma" pitchFamily="34" charset="0"/>
                <a:ea typeface="Tahoma" pitchFamily="34" charset="0"/>
                <a:cs typeface="Tahoma" pitchFamily="34" charset="0"/>
              </a:rPr>
              <a:t>example</a:t>
            </a:r>
            <a:r>
              <a:rPr lang="fr-FR" kern="1200" dirty="0" smtClean="0">
                <a:solidFill>
                  <a:srgbClr val="92D050"/>
                </a:solidFill>
                <a:effectLst>
                  <a:outerShdw blurRad="38100" dist="38100" dir="2700000" algn="tl">
                    <a:srgbClr val="000000">
                      <a:alpha val="43137"/>
                    </a:srgbClr>
                  </a:outerShdw>
                </a:effectLst>
                <a:latin typeface="Tahoma" pitchFamily="34" charset="0"/>
                <a:ea typeface="Tahoma" pitchFamily="34" charset="0"/>
                <a:cs typeface="Tahoma" pitchFamily="34" charset="0"/>
              </a:rPr>
              <a:t>:</a:t>
            </a:r>
            <a:r>
              <a:rPr lang="en-US" dirty="0">
                <a:solidFill>
                  <a:srgbClr val="92D050"/>
                </a:solidFill>
                <a:effectLst>
                  <a:outerShdw blurRad="38100" dist="38100" dir="2700000" algn="tl">
                    <a:srgbClr val="000000">
                      <a:alpha val="43137"/>
                    </a:srgbClr>
                  </a:outerShdw>
                </a:effectLst>
              </a:rPr>
              <a:t>Traits shift in </a:t>
            </a:r>
            <a:r>
              <a:rPr lang="en-US" dirty="0" smtClean="0">
                <a:solidFill>
                  <a:srgbClr val="92D050"/>
                </a:solidFill>
                <a:effectLst>
                  <a:outerShdw blurRad="38100" dist="38100" dir="2700000" algn="tl">
                    <a:srgbClr val="000000">
                      <a:alpha val="43137"/>
                    </a:srgbClr>
                  </a:outerShdw>
                </a:effectLst>
              </a:rPr>
              <a:t>response to </a:t>
            </a:r>
            <a:r>
              <a:rPr lang="en-US" dirty="0" err="1">
                <a:solidFill>
                  <a:srgbClr val="92D050"/>
                </a:solidFill>
                <a:effectLst>
                  <a:outerShdw blurRad="38100" dist="38100" dir="2700000" algn="tl">
                    <a:srgbClr val="000000">
                      <a:alpha val="43137"/>
                    </a:srgbClr>
                  </a:outerShdw>
                </a:effectLst>
              </a:rPr>
              <a:t>envir</a:t>
            </a:r>
            <a:r>
              <a:rPr lang="en-US" dirty="0">
                <a:solidFill>
                  <a:srgbClr val="92D050"/>
                </a:solidFill>
                <a:effectLst>
                  <a:outerShdw blurRad="38100" dist="38100" dir="2700000" algn="tl">
                    <a:srgbClr val="000000">
                      <a:alpha val="43137"/>
                    </a:srgbClr>
                  </a:outerShdw>
                </a:effectLst>
              </a:rPr>
              <a:t>. </a:t>
            </a:r>
            <a:r>
              <a:rPr lang="en-US" dirty="0" smtClean="0">
                <a:solidFill>
                  <a:srgbClr val="92D050"/>
                </a:solidFill>
                <a:effectLst>
                  <a:outerShdw blurRad="38100" dist="38100" dir="2700000" algn="tl">
                    <a:srgbClr val="000000">
                      <a:alpha val="43137"/>
                    </a:srgbClr>
                  </a:outerShdw>
                </a:effectLst>
              </a:rPr>
              <a:t>Change in PASIM </a:t>
            </a:r>
            <a:r>
              <a:rPr lang="en-US" dirty="0">
                <a:solidFill>
                  <a:srgbClr val="FF0000"/>
                </a:solidFill>
                <a:effectLst>
                  <a:outerShdw blurRad="38100" dist="38100" dir="2700000" algn="tl">
                    <a:srgbClr val="000000">
                      <a:alpha val="43137"/>
                    </a:srgbClr>
                  </a:outerShdw>
                </a:effectLst>
              </a:rPr>
              <a:t/>
            </a:r>
            <a:br>
              <a:rPr lang="en-US" dirty="0">
                <a:solidFill>
                  <a:srgbClr val="FF0000"/>
                </a:solidFill>
                <a:effectLst>
                  <a:outerShdw blurRad="38100" dist="38100" dir="2700000" algn="tl">
                    <a:srgbClr val="000000">
                      <a:alpha val="43137"/>
                    </a:srgbClr>
                  </a:outerShdw>
                </a:effectLst>
              </a:rPr>
            </a:br>
            <a:endParaRPr lang="fr-FR" kern="1200" dirty="0">
              <a:solidFill>
                <a:schemeClr val="tx1"/>
              </a:solidFill>
              <a:effectLst>
                <a:outerShdw blurRad="38100" dist="38100" dir="2700000" algn="tl">
                  <a:srgbClr val="000000">
                    <a:alpha val="43137"/>
                  </a:srgbClr>
                </a:outerShdw>
              </a:effectLst>
            </a:endParaRPr>
          </a:p>
        </p:txBody>
      </p:sp>
      <p:sp>
        <p:nvSpPr>
          <p:cNvPr id="18436" name="Espace réservé du contenu 2"/>
          <p:cNvSpPr>
            <a:spLocks noGrp="1"/>
          </p:cNvSpPr>
          <p:nvPr>
            <p:ph idx="4294967295"/>
          </p:nvPr>
        </p:nvSpPr>
        <p:spPr/>
        <p:txBody>
          <a:bodyPr/>
          <a:lstStyle/>
          <a:p>
            <a:pPr algn="just">
              <a:buClr>
                <a:srgbClr val="669900"/>
              </a:buClr>
              <a:buFontTx/>
              <a:buNone/>
            </a:pPr>
            <a:endParaRPr lang="fr-FR" altLang="en-US" sz="2400" dirty="0">
              <a:latin typeface="Tahoma" charset="0"/>
              <a:cs typeface="Tahoma" charset="0"/>
            </a:endParaRPr>
          </a:p>
          <a:p>
            <a:pPr algn="just">
              <a:buClr>
                <a:srgbClr val="669900"/>
              </a:buClr>
              <a:buFontTx/>
              <a:buNone/>
            </a:pPr>
            <a:endParaRPr lang="fr-FR" altLang="en-US" sz="2400" dirty="0">
              <a:latin typeface="Tahoma" charset="0"/>
              <a:cs typeface="Tahoma" charset="0"/>
            </a:endParaRPr>
          </a:p>
          <a:p>
            <a:pPr algn="just">
              <a:buClr>
                <a:srgbClr val="669900"/>
              </a:buClr>
              <a:buFontTx/>
              <a:buNone/>
            </a:pPr>
            <a:endParaRPr lang="fr-FR" altLang="en-US" sz="2000" dirty="0">
              <a:latin typeface="Tahoma" charset="0"/>
              <a:cs typeface="Tahoma" charset="0"/>
            </a:endParaRPr>
          </a:p>
          <a:p>
            <a:pPr algn="just">
              <a:buClr>
                <a:srgbClr val="669900"/>
              </a:buClr>
            </a:pPr>
            <a:endParaRPr lang="fr-FR" altLang="en-US" sz="2400" dirty="0">
              <a:latin typeface="Tahoma" charset="0"/>
              <a:cs typeface="Tahoma" charset="0"/>
            </a:endParaRPr>
          </a:p>
          <a:p>
            <a:pPr algn="just"/>
            <a:endParaRPr lang="fr-FR" altLang="en-US" sz="2400" dirty="0">
              <a:latin typeface="Tahoma" charset="0"/>
              <a:cs typeface="Tahoma" charset="0"/>
            </a:endParaRPr>
          </a:p>
        </p:txBody>
      </p:sp>
      <p:sp>
        <p:nvSpPr>
          <p:cNvPr id="6" name="Espace réservé du contenu 2"/>
          <p:cNvSpPr txBox="1">
            <a:spLocks/>
          </p:cNvSpPr>
          <p:nvPr/>
        </p:nvSpPr>
        <p:spPr bwMode="auto">
          <a:xfrm>
            <a:off x="609600" y="2139950"/>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20000"/>
              </a:spcBef>
              <a:buClr>
                <a:srgbClr val="99CC00"/>
              </a:buClr>
              <a:buFont typeface="Arial" charset="0"/>
              <a:buChar char="•"/>
            </a:pPr>
            <a:r>
              <a:rPr lang="fr-FR" altLang="en-US" sz="2400" dirty="0" err="1" smtClean="0">
                <a:latin typeface="Tahoma" charset="0"/>
                <a:cs typeface="Tahoma" charset="0"/>
              </a:rPr>
              <a:t>Three</a:t>
            </a:r>
            <a:r>
              <a:rPr lang="fr-FR" altLang="en-US" sz="2400" dirty="0" smtClean="0">
                <a:latin typeface="Tahoma" charset="0"/>
                <a:cs typeface="Tahoma" charset="0"/>
              </a:rPr>
              <a:t> </a:t>
            </a:r>
            <a:r>
              <a:rPr lang="fr-FR" altLang="en-US" sz="2400" dirty="0" err="1" smtClean="0">
                <a:latin typeface="Tahoma" charset="0"/>
                <a:cs typeface="Tahoma" charset="0"/>
              </a:rPr>
              <a:t>environemental</a:t>
            </a:r>
            <a:r>
              <a:rPr lang="fr-FR" altLang="en-US" sz="2400" dirty="0" smtClean="0">
                <a:latin typeface="Tahoma" charset="0"/>
                <a:cs typeface="Tahoma" charset="0"/>
              </a:rPr>
              <a:t> drivers </a:t>
            </a:r>
            <a:r>
              <a:rPr lang="fr-FR" altLang="en-US" sz="2400" dirty="0" err="1" smtClean="0">
                <a:latin typeface="Tahoma" charset="0"/>
                <a:cs typeface="Tahoma" charset="0"/>
              </a:rPr>
              <a:t>considered</a:t>
            </a:r>
            <a:endParaRPr lang="fr-FR" altLang="en-US" sz="2400" dirty="0">
              <a:latin typeface="Tahoma" charset="0"/>
              <a:cs typeface="Tahoma" charset="0"/>
            </a:endParaRPr>
          </a:p>
          <a:p>
            <a:pPr lvl="1" algn="just">
              <a:spcBef>
                <a:spcPct val="20000"/>
              </a:spcBef>
              <a:buClr>
                <a:srgbClr val="99CC00"/>
              </a:buClr>
              <a:buFont typeface="Arial" charset="0"/>
              <a:buChar char="•"/>
            </a:pPr>
            <a:r>
              <a:rPr lang="fr-FR" altLang="en-US" sz="2000" dirty="0">
                <a:latin typeface="Tahoma" charset="0"/>
                <a:cs typeface="Tahoma" charset="0"/>
              </a:rPr>
              <a:t>Perturbation </a:t>
            </a:r>
            <a:r>
              <a:rPr lang="fr-FR" altLang="en-US" dirty="0">
                <a:latin typeface="Tahoma" charset="0"/>
                <a:cs typeface="Tahoma" charset="0"/>
              </a:rPr>
              <a:t>(</a:t>
            </a:r>
            <a:r>
              <a:rPr lang="fr-FR" altLang="en-US" dirty="0" err="1">
                <a:latin typeface="Tahoma" charset="0"/>
                <a:cs typeface="Tahoma" charset="0"/>
              </a:rPr>
              <a:t>mowing</a:t>
            </a:r>
            <a:r>
              <a:rPr lang="fr-FR" altLang="en-US" dirty="0">
                <a:latin typeface="Tahoma" charset="0"/>
                <a:cs typeface="Tahoma" charset="0"/>
              </a:rPr>
              <a:t> </a:t>
            </a:r>
            <a:r>
              <a:rPr lang="fr-FR" altLang="en-US" dirty="0" smtClean="0">
                <a:latin typeface="Tahoma" charset="0"/>
                <a:cs typeface="Tahoma" charset="0"/>
              </a:rPr>
              <a:t>et/</a:t>
            </a:r>
            <a:r>
              <a:rPr lang="fr-FR" altLang="en-US" dirty="0" err="1" smtClean="0">
                <a:latin typeface="Tahoma" charset="0"/>
                <a:cs typeface="Tahoma" charset="0"/>
              </a:rPr>
              <a:t>pasture</a:t>
            </a:r>
            <a:r>
              <a:rPr lang="fr-FR" altLang="en-US" dirty="0" smtClean="0">
                <a:latin typeface="Tahoma" charset="0"/>
                <a:cs typeface="Tahoma" charset="0"/>
              </a:rPr>
              <a:t> </a:t>
            </a:r>
            <a:r>
              <a:rPr lang="fr-FR" altLang="en-US" dirty="0" err="1" smtClean="0">
                <a:latin typeface="Tahoma" charset="0"/>
                <a:cs typeface="Tahoma" charset="0"/>
              </a:rPr>
              <a:t>intensity</a:t>
            </a:r>
            <a:r>
              <a:rPr lang="fr-FR" altLang="en-US" dirty="0" smtClean="0">
                <a:latin typeface="Tahoma" charset="0"/>
                <a:cs typeface="Tahoma" charset="0"/>
              </a:rPr>
              <a:t>)</a:t>
            </a:r>
            <a:endParaRPr lang="fr-FR" altLang="en-US" sz="2000" dirty="0">
              <a:latin typeface="Tahoma" charset="0"/>
              <a:cs typeface="Tahoma" charset="0"/>
            </a:endParaRPr>
          </a:p>
          <a:p>
            <a:pPr lvl="1" algn="just">
              <a:spcBef>
                <a:spcPct val="20000"/>
              </a:spcBef>
              <a:buClr>
                <a:srgbClr val="99CC00"/>
              </a:buClr>
              <a:buFont typeface="Arial" charset="0"/>
              <a:buChar char="•"/>
            </a:pPr>
            <a:r>
              <a:rPr lang="fr-FR" altLang="en-US" sz="2000" dirty="0" smtClean="0">
                <a:latin typeface="Tahoma" charset="0"/>
                <a:cs typeface="Tahoma" charset="0"/>
              </a:rPr>
              <a:t>Sol </a:t>
            </a:r>
            <a:r>
              <a:rPr lang="fr-FR" altLang="en-US" sz="2000" dirty="0" err="1" smtClean="0">
                <a:latin typeface="Tahoma" charset="0"/>
                <a:cs typeface="Tahoma" charset="0"/>
              </a:rPr>
              <a:t>fertility</a:t>
            </a:r>
            <a:r>
              <a:rPr lang="fr-FR" altLang="en-US" sz="2000" dirty="0" smtClean="0">
                <a:latin typeface="Tahoma" charset="0"/>
                <a:cs typeface="Tahoma" charset="0"/>
              </a:rPr>
              <a:t> </a:t>
            </a:r>
            <a:r>
              <a:rPr lang="fr-FR" altLang="en-US" dirty="0" smtClean="0">
                <a:latin typeface="Tahoma" charset="0"/>
                <a:cs typeface="Tahoma" charset="0"/>
              </a:rPr>
              <a:t>(N </a:t>
            </a:r>
            <a:r>
              <a:rPr lang="fr-FR" altLang="en-US" dirty="0" err="1" smtClean="0">
                <a:latin typeface="Tahoma" charset="0"/>
                <a:cs typeface="Tahoma" charset="0"/>
              </a:rPr>
              <a:t>availability</a:t>
            </a:r>
            <a:r>
              <a:rPr lang="fr-FR" altLang="en-US" dirty="0" smtClean="0">
                <a:latin typeface="Tahoma" charset="0"/>
                <a:cs typeface="Tahoma" charset="0"/>
              </a:rPr>
              <a:t>)</a:t>
            </a:r>
            <a:endParaRPr lang="fr-FR" altLang="en-US" sz="2000" dirty="0">
              <a:latin typeface="Tahoma" charset="0"/>
              <a:cs typeface="Tahoma" charset="0"/>
            </a:endParaRPr>
          </a:p>
          <a:p>
            <a:pPr lvl="1" algn="just">
              <a:spcBef>
                <a:spcPct val="20000"/>
              </a:spcBef>
              <a:buClr>
                <a:srgbClr val="99CC00"/>
              </a:buClr>
              <a:buFont typeface="Arial" charset="0"/>
              <a:buChar char="•"/>
            </a:pPr>
            <a:r>
              <a:rPr lang="fr-FR" altLang="en-US" sz="2000" dirty="0" err="1" smtClean="0">
                <a:latin typeface="Tahoma" charset="0"/>
                <a:cs typeface="Tahoma" charset="0"/>
              </a:rPr>
              <a:t>Climate</a:t>
            </a:r>
            <a:r>
              <a:rPr lang="fr-FR" altLang="en-US" sz="2000" dirty="0" smtClean="0">
                <a:latin typeface="Tahoma" charset="0"/>
                <a:cs typeface="Tahoma" charset="0"/>
              </a:rPr>
              <a:t> </a:t>
            </a:r>
            <a:r>
              <a:rPr lang="fr-FR" altLang="en-US" dirty="0">
                <a:latin typeface="Tahoma" charset="0"/>
                <a:cs typeface="Tahoma" charset="0"/>
              </a:rPr>
              <a:t>([CO</a:t>
            </a:r>
            <a:r>
              <a:rPr lang="fr-FR" altLang="en-US" baseline="-25000" dirty="0">
                <a:latin typeface="Tahoma" charset="0"/>
                <a:cs typeface="Tahoma" charset="0"/>
              </a:rPr>
              <a:t>2</a:t>
            </a:r>
            <a:r>
              <a:rPr lang="fr-FR" altLang="en-US" dirty="0">
                <a:latin typeface="Tahoma" charset="0"/>
                <a:cs typeface="Tahoma" charset="0"/>
              </a:rPr>
              <a:t>], </a:t>
            </a:r>
            <a:r>
              <a:rPr lang="fr-FR" altLang="en-US" dirty="0" smtClean="0">
                <a:latin typeface="Tahoma" charset="0"/>
                <a:cs typeface="Tahoma" charset="0"/>
              </a:rPr>
              <a:t>water</a:t>
            </a:r>
            <a:r>
              <a:rPr lang="fr-FR" altLang="en-US" dirty="0" smtClean="0">
                <a:latin typeface="Tahoma" charset="0"/>
                <a:cs typeface="Tahoma" charset="0"/>
              </a:rPr>
              <a:t>)</a:t>
            </a:r>
            <a:endParaRPr lang="fr-FR" altLang="en-US" sz="2000" dirty="0">
              <a:latin typeface="Tahoma" charset="0"/>
              <a:cs typeface="Tahoma" charset="0"/>
            </a:endParaRPr>
          </a:p>
          <a:p>
            <a:pPr algn="just">
              <a:spcBef>
                <a:spcPct val="20000"/>
              </a:spcBef>
              <a:buClr>
                <a:srgbClr val="99CC00"/>
              </a:buClr>
            </a:pPr>
            <a:r>
              <a:rPr lang="fr-FR" altLang="en-US" sz="2400" dirty="0">
                <a:latin typeface="Tahoma" charset="0"/>
                <a:cs typeface="Tahoma" charset="0"/>
              </a:rPr>
              <a:t>    </a:t>
            </a:r>
            <a:r>
              <a:rPr lang="fr-FR" altLang="en-US" sz="2400" dirty="0" smtClean="0">
                <a:latin typeface="Tahoma" charset="0"/>
                <a:cs typeface="Tahoma" charset="0"/>
              </a:rPr>
              <a:t>speed of change</a:t>
            </a:r>
            <a:r>
              <a:rPr lang="fr-FR" altLang="en-US" sz="2400" dirty="0" smtClean="0">
                <a:latin typeface="Tahoma" charset="0"/>
                <a:cs typeface="Tahoma" charset="0"/>
              </a:rPr>
              <a:t> </a:t>
            </a:r>
            <a:r>
              <a:rPr lang="fr-FR" altLang="en-US" sz="2400" dirty="0">
                <a:latin typeface="Tahoma" charset="0"/>
                <a:cs typeface="Tahoma" charset="0"/>
              </a:rPr>
              <a:t>: </a:t>
            </a:r>
          </a:p>
          <a:p>
            <a:pPr lvl="1" algn="just">
              <a:spcBef>
                <a:spcPct val="20000"/>
              </a:spcBef>
              <a:buClr>
                <a:srgbClr val="99CC00"/>
              </a:buClr>
              <a:buFont typeface="Arial" charset="0"/>
              <a:buChar char="•"/>
            </a:pPr>
            <a:r>
              <a:rPr lang="fr-FR" altLang="en-US" sz="2000" dirty="0" err="1">
                <a:latin typeface="Tahoma" charset="0"/>
                <a:cs typeface="Tahoma" charset="0"/>
              </a:rPr>
              <a:t>V</a:t>
            </a:r>
            <a:r>
              <a:rPr lang="fr-FR" altLang="en-US" sz="2000" baseline="-25000" dirty="0" err="1">
                <a:latin typeface="Tahoma" charset="0"/>
                <a:cs typeface="Tahoma" charset="0"/>
              </a:rPr>
              <a:t>p</a:t>
            </a:r>
            <a:r>
              <a:rPr lang="fr-FR" altLang="en-US" sz="2000" baseline="-25000" dirty="0">
                <a:latin typeface="Tahoma" charset="0"/>
                <a:cs typeface="Tahoma" charset="0"/>
              </a:rPr>
              <a:t> </a:t>
            </a:r>
            <a:r>
              <a:rPr lang="fr-FR" altLang="en-US" dirty="0" smtClean="0">
                <a:latin typeface="Tahoma" charset="0"/>
                <a:cs typeface="Tahoma" charset="0"/>
              </a:rPr>
              <a:t>(</a:t>
            </a:r>
            <a:r>
              <a:rPr lang="fr-FR" altLang="en-US" dirty="0" smtClean="0">
                <a:latin typeface="Tahoma" charset="0"/>
                <a:cs typeface="Tahoma" charset="0"/>
              </a:rPr>
              <a:t>intensification rate</a:t>
            </a:r>
            <a:r>
              <a:rPr lang="fr-FR" altLang="en-US" dirty="0" smtClean="0">
                <a:latin typeface="Tahoma" charset="0"/>
                <a:cs typeface="Tahoma" charset="0"/>
              </a:rPr>
              <a:t>)</a:t>
            </a:r>
            <a:endParaRPr lang="fr-FR" altLang="en-US" sz="2000" dirty="0">
              <a:latin typeface="Tahoma" charset="0"/>
              <a:cs typeface="Tahoma" charset="0"/>
            </a:endParaRPr>
          </a:p>
          <a:p>
            <a:pPr lvl="1" algn="just">
              <a:spcBef>
                <a:spcPct val="20000"/>
              </a:spcBef>
              <a:buClr>
                <a:srgbClr val="99CC00"/>
              </a:buClr>
              <a:buFont typeface="Arial" charset="0"/>
              <a:buChar char="•"/>
            </a:pPr>
            <a:r>
              <a:rPr lang="fr-FR" altLang="en-US" sz="2000" dirty="0">
                <a:latin typeface="Tahoma" charset="0"/>
                <a:cs typeface="Tahoma" charset="0"/>
              </a:rPr>
              <a:t>V</a:t>
            </a:r>
            <a:r>
              <a:rPr lang="fr-FR" altLang="en-US" sz="2000" baseline="-25000" dirty="0">
                <a:latin typeface="Tahoma" charset="0"/>
                <a:cs typeface="Tahoma" charset="0"/>
              </a:rPr>
              <a:t>N </a:t>
            </a:r>
            <a:r>
              <a:rPr lang="fr-FR" altLang="en-US" dirty="0" smtClean="0">
                <a:latin typeface="Tahoma" charset="0"/>
                <a:cs typeface="Tahoma" charset="0"/>
              </a:rPr>
              <a:t>(</a:t>
            </a:r>
            <a:r>
              <a:rPr lang="fr-FR" altLang="en-US" dirty="0" smtClean="0">
                <a:latin typeface="Tahoma" charset="0"/>
                <a:cs typeface="Tahoma" charset="0"/>
              </a:rPr>
              <a:t>N change</a:t>
            </a:r>
            <a:r>
              <a:rPr lang="fr-FR" altLang="en-US" dirty="0" smtClean="0">
                <a:latin typeface="Tahoma" charset="0"/>
                <a:cs typeface="Tahoma" charset="0"/>
              </a:rPr>
              <a:t>) </a:t>
            </a:r>
            <a:endParaRPr lang="fr-FR" altLang="en-US" sz="2000" dirty="0">
              <a:latin typeface="Tahoma" charset="0"/>
              <a:cs typeface="Tahoma" charset="0"/>
            </a:endParaRPr>
          </a:p>
          <a:p>
            <a:pPr lvl="1" algn="just">
              <a:spcBef>
                <a:spcPct val="20000"/>
              </a:spcBef>
              <a:buClr>
                <a:srgbClr val="99CC00"/>
              </a:buClr>
              <a:buFont typeface="Arial" charset="0"/>
              <a:buChar char="•"/>
            </a:pPr>
            <a:r>
              <a:rPr lang="fr-FR" altLang="en-US" sz="2000" dirty="0">
                <a:latin typeface="Tahoma" charset="0"/>
                <a:cs typeface="Tahoma" charset="0"/>
              </a:rPr>
              <a:t>V</a:t>
            </a:r>
            <a:r>
              <a:rPr lang="fr-FR" altLang="en-US" sz="2000" baseline="-25000" dirty="0">
                <a:latin typeface="Tahoma" charset="0"/>
                <a:cs typeface="Tahoma" charset="0"/>
              </a:rPr>
              <a:t>CO2 </a:t>
            </a:r>
            <a:r>
              <a:rPr lang="fr-FR" altLang="en-US" dirty="0" smtClean="0">
                <a:latin typeface="Tahoma" charset="0"/>
                <a:cs typeface="Tahoma" charset="0"/>
              </a:rPr>
              <a:t>( </a:t>
            </a:r>
            <a:r>
              <a:rPr lang="fr-FR" altLang="en-US" dirty="0">
                <a:latin typeface="Tahoma" charset="0"/>
                <a:cs typeface="Tahoma" charset="0"/>
              </a:rPr>
              <a:t>[CO</a:t>
            </a:r>
            <a:r>
              <a:rPr lang="fr-FR" altLang="en-US" baseline="-25000" dirty="0">
                <a:latin typeface="Tahoma" charset="0"/>
                <a:cs typeface="Tahoma" charset="0"/>
              </a:rPr>
              <a:t>2</a:t>
            </a:r>
            <a:r>
              <a:rPr lang="fr-FR" altLang="en-US" dirty="0" smtClean="0">
                <a:latin typeface="Tahoma" charset="0"/>
                <a:cs typeface="Tahoma" charset="0"/>
              </a:rPr>
              <a:t>] change)</a:t>
            </a:r>
            <a:endParaRPr lang="fr-FR" altLang="en-US" sz="2000" dirty="0">
              <a:latin typeface="Tahoma" charset="0"/>
              <a:cs typeface="Tahoma" charset="0"/>
            </a:endParaRPr>
          </a:p>
          <a:p>
            <a:pPr algn="just">
              <a:spcBef>
                <a:spcPts val="1200"/>
              </a:spcBef>
              <a:buClr>
                <a:srgbClr val="669900"/>
              </a:buClr>
              <a:buFont typeface="Arial" charset="0"/>
              <a:buNone/>
            </a:pPr>
            <a:r>
              <a:rPr lang="fr-FR" altLang="en-US" sz="2400" u="sng" dirty="0" err="1" smtClean="0">
                <a:latin typeface="Tahoma" charset="0"/>
                <a:cs typeface="Tahoma" charset="0"/>
              </a:rPr>
              <a:t>Hypothesis</a:t>
            </a:r>
            <a:endParaRPr lang="fr-FR" altLang="en-US" sz="2400" u="sng" dirty="0">
              <a:latin typeface="Tahoma" charset="0"/>
              <a:cs typeface="Tahoma" charset="0"/>
            </a:endParaRPr>
          </a:p>
          <a:p>
            <a:pPr algn="just">
              <a:spcBef>
                <a:spcPct val="20000"/>
              </a:spcBef>
              <a:buClr>
                <a:srgbClr val="669900"/>
              </a:buClr>
              <a:buFont typeface="Arial" charset="0"/>
              <a:buChar char="•"/>
            </a:pPr>
            <a:r>
              <a:rPr lang="fr-FR" altLang="en-US" sz="2000" dirty="0" err="1" smtClean="0">
                <a:latin typeface="Tahoma" charset="0"/>
                <a:cs typeface="Tahoma" charset="0"/>
              </a:rPr>
              <a:t>Linear</a:t>
            </a:r>
            <a:r>
              <a:rPr lang="fr-FR" altLang="en-US" sz="2000" dirty="0" smtClean="0">
                <a:latin typeface="Tahoma" charset="0"/>
                <a:cs typeface="Tahoma" charset="0"/>
              </a:rPr>
              <a:t> </a:t>
            </a:r>
            <a:r>
              <a:rPr lang="fr-FR" altLang="en-US" sz="2000" dirty="0" err="1" smtClean="0">
                <a:latin typeface="Tahoma" charset="0"/>
                <a:cs typeface="Tahoma" charset="0"/>
              </a:rPr>
              <a:t>response</a:t>
            </a:r>
            <a:r>
              <a:rPr lang="fr-FR" altLang="en-US" sz="2000" dirty="0" smtClean="0">
                <a:latin typeface="Tahoma" charset="0"/>
                <a:cs typeface="Tahoma" charset="0"/>
              </a:rPr>
              <a:t> to traits</a:t>
            </a:r>
            <a:endParaRPr lang="fr-FR" altLang="en-US" sz="2000" dirty="0">
              <a:latin typeface="Tahoma" charset="0"/>
              <a:cs typeface="Tahoma" charset="0"/>
            </a:endParaRPr>
          </a:p>
          <a:p>
            <a:pPr algn="just">
              <a:spcBef>
                <a:spcPct val="20000"/>
              </a:spcBef>
              <a:buClr>
                <a:srgbClr val="669900"/>
              </a:buClr>
              <a:buFont typeface="Arial" charset="0"/>
              <a:buChar char="•"/>
            </a:pPr>
            <a:r>
              <a:rPr lang="fr-FR" altLang="en-US" sz="2000" dirty="0" err="1" smtClean="0">
                <a:latin typeface="Tahoma" charset="0"/>
                <a:cs typeface="Tahoma" charset="0"/>
              </a:rPr>
              <a:t>Equal</a:t>
            </a:r>
            <a:r>
              <a:rPr lang="fr-FR" altLang="en-US" sz="2000" dirty="0" smtClean="0">
                <a:latin typeface="Tahoma" charset="0"/>
                <a:cs typeface="Tahoma" charset="0"/>
              </a:rPr>
              <a:t> </a:t>
            </a:r>
            <a:r>
              <a:rPr lang="fr-FR" altLang="en-US" sz="2000" dirty="0" err="1" smtClean="0">
                <a:latin typeface="Tahoma" charset="0"/>
                <a:cs typeface="Tahoma" charset="0"/>
              </a:rPr>
              <a:t>weight</a:t>
            </a:r>
            <a:r>
              <a:rPr lang="fr-FR" altLang="en-US" sz="2000" dirty="0" smtClean="0">
                <a:latin typeface="Tahoma" charset="0"/>
                <a:cs typeface="Tahoma" charset="0"/>
              </a:rPr>
              <a:t> of </a:t>
            </a:r>
            <a:r>
              <a:rPr lang="fr-FR" altLang="en-US" sz="2000" dirty="0" err="1" smtClean="0">
                <a:latin typeface="Tahoma" charset="0"/>
                <a:cs typeface="Tahoma" charset="0"/>
              </a:rPr>
              <a:t>each</a:t>
            </a:r>
            <a:r>
              <a:rPr lang="fr-FR" altLang="en-US" sz="2000" dirty="0" smtClean="0">
                <a:latin typeface="Tahoma" charset="0"/>
                <a:cs typeface="Tahoma" charset="0"/>
              </a:rPr>
              <a:t> driver</a:t>
            </a:r>
            <a:endParaRPr lang="fr-FR" altLang="en-US" sz="2000" dirty="0">
              <a:latin typeface="Tahoma" charset="0"/>
              <a:cs typeface="Tahoma" charset="0"/>
            </a:endParaRPr>
          </a:p>
          <a:p>
            <a:pPr algn="just">
              <a:spcBef>
                <a:spcPct val="20000"/>
              </a:spcBef>
              <a:buClr>
                <a:srgbClr val="669900"/>
              </a:buClr>
              <a:buFont typeface="Arial" charset="0"/>
              <a:buNone/>
            </a:pPr>
            <a:endParaRPr lang="fr-FR" altLang="en-US" sz="2400" dirty="0">
              <a:latin typeface="Tahoma" charset="0"/>
              <a:cs typeface="Tahoma" charset="0"/>
            </a:endParaRPr>
          </a:p>
          <a:p>
            <a:pPr algn="just">
              <a:spcBef>
                <a:spcPct val="20000"/>
              </a:spcBef>
              <a:buClr>
                <a:srgbClr val="669900"/>
              </a:buClr>
              <a:buFont typeface="Arial" charset="0"/>
              <a:buNone/>
            </a:pPr>
            <a:endParaRPr lang="fr-FR" altLang="en-US" sz="2000" dirty="0">
              <a:latin typeface="Tahoma" charset="0"/>
              <a:cs typeface="Tahoma" charset="0"/>
            </a:endParaRPr>
          </a:p>
          <a:p>
            <a:pPr algn="just">
              <a:spcBef>
                <a:spcPct val="20000"/>
              </a:spcBef>
              <a:buClr>
                <a:srgbClr val="669900"/>
              </a:buClr>
              <a:buFont typeface="Arial" charset="0"/>
              <a:buChar char="•"/>
            </a:pPr>
            <a:endParaRPr lang="fr-FR" altLang="en-US" sz="2400" dirty="0">
              <a:latin typeface="Tahoma" charset="0"/>
              <a:cs typeface="Tahoma" charset="0"/>
            </a:endParaRPr>
          </a:p>
          <a:p>
            <a:pPr algn="just">
              <a:spcBef>
                <a:spcPct val="20000"/>
              </a:spcBef>
              <a:buFont typeface="Arial" charset="0"/>
              <a:buChar char="•"/>
            </a:pPr>
            <a:endParaRPr lang="fr-FR" altLang="en-US" sz="2400" dirty="0">
              <a:latin typeface="Tahoma" charset="0"/>
              <a:cs typeface="Tahoma"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23" name="Rectangle 59"/>
          <p:cNvSpPr>
            <a:spLocks noGrp="1" noChangeArrowheads="1"/>
          </p:cNvSpPr>
          <p:nvPr>
            <p:ph type="body" idx="1"/>
          </p:nvPr>
        </p:nvSpPr>
        <p:spPr>
          <a:xfrm>
            <a:off x="467544" y="1567829"/>
            <a:ext cx="8229600" cy="4741491"/>
          </a:xfrm>
          <a:noFill/>
          <a:ln/>
        </p:spPr>
        <p:txBody>
          <a:bodyPr>
            <a:noAutofit/>
          </a:bodyPr>
          <a:lstStyle/>
          <a:p>
            <a:pPr algn="just">
              <a:lnSpc>
                <a:spcPct val="80000"/>
              </a:lnSpc>
              <a:buClr>
                <a:srgbClr val="99CC00"/>
              </a:buClr>
            </a:pPr>
            <a:r>
              <a:rPr lang="de-CH" sz="2400" dirty="0" smtClean="0">
                <a:latin typeface="Tahoma" pitchFamily="34" charset="0"/>
                <a:ea typeface="Tahoma" pitchFamily="34" charset="0"/>
                <a:cs typeface="Tahoma" pitchFamily="34" charset="0"/>
              </a:rPr>
              <a:t>Working </a:t>
            </a:r>
            <a:r>
              <a:rPr lang="de-CH" sz="2400" dirty="0" err="1" smtClean="0">
                <a:latin typeface="Tahoma" pitchFamily="34" charset="0"/>
                <a:ea typeface="Tahoma" pitchFamily="34" charset="0"/>
                <a:cs typeface="Tahoma" pitchFamily="34" charset="0"/>
              </a:rPr>
              <a:t>of</a:t>
            </a:r>
            <a:r>
              <a:rPr lang="de-CH" sz="2400" dirty="0" smtClean="0">
                <a:latin typeface="Tahoma" pitchFamily="34" charset="0"/>
                <a:ea typeface="Tahoma" pitchFamily="34" charset="0"/>
                <a:cs typeface="Tahoma" pitchFamily="34" charset="0"/>
              </a:rPr>
              <a:t> </a:t>
            </a:r>
            <a:r>
              <a:rPr lang="de-CH" sz="2400" dirty="0" err="1" smtClean="0">
                <a:latin typeface="Tahoma" pitchFamily="34" charset="0"/>
                <a:ea typeface="Tahoma" pitchFamily="34" charset="0"/>
                <a:cs typeface="Tahoma" pitchFamily="34" charset="0"/>
              </a:rPr>
              <a:t>the</a:t>
            </a:r>
            <a:r>
              <a:rPr lang="de-CH" sz="2400" dirty="0" smtClean="0">
                <a:latin typeface="Tahoma" pitchFamily="34" charset="0"/>
                <a:ea typeface="Tahoma" pitchFamily="34" charset="0"/>
                <a:cs typeface="Tahoma" pitchFamily="34" charset="0"/>
              </a:rPr>
              <a:t> </a:t>
            </a:r>
            <a:r>
              <a:rPr lang="de-CH" sz="2400" dirty="0" err="1" smtClean="0">
                <a:latin typeface="Tahoma" pitchFamily="34" charset="0"/>
                <a:ea typeface="Tahoma" pitchFamily="34" charset="0"/>
                <a:cs typeface="Tahoma" pitchFamily="34" charset="0"/>
              </a:rPr>
              <a:t>algorithm</a:t>
            </a:r>
            <a:endParaRPr lang="de-CH" sz="2200" dirty="0" smtClean="0">
              <a:latin typeface="Tahoma" pitchFamily="34" charset="0"/>
              <a:ea typeface="Tahoma" pitchFamily="34" charset="0"/>
              <a:cs typeface="Tahoma" pitchFamily="34" charset="0"/>
            </a:endParaRPr>
          </a:p>
          <a:p>
            <a:pPr algn="just">
              <a:lnSpc>
                <a:spcPct val="80000"/>
              </a:lnSpc>
            </a:pPr>
            <a:endParaRPr lang="de-CH" sz="2000" u="sng" dirty="0">
              <a:latin typeface="Tahoma" pitchFamily="34" charset="0"/>
              <a:ea typeface="Tahoma" pitchFamily="34" charset="0"/>
              <a:cs typeface="Tahoma" pitchFamily="34" charset="0"/>
            </a:endParaRPr>
          </a:p>
          <a:p>
            <a:pPr lvl="1">
              <a:lnSpc>
                <a:spcPct val="80000"/>
              </a:lnSpc>
            </a:pPr>
            <a:endParaRPr lang="de-CH" sz="2000" u="sng" dirty="0" smtClean="0">
              <a:latin typeface="Tahoma" pitchFamily="34" charset="0"/>
              <a:ea typeface="Tahoma" pitchFamily="34" charset="0"/>
              <a:cs typeface="Tahoma" pitchFamily="34" charset="0"/>
            </a:endParaRPr>
          </a:p>
          <a:p>
            <a:pPr lvl="1">
              <a:lnSpc>
                <a:spcPct val="80000"/>
              </a:lnSpc>
            </a:pPr>
            <a:endParaRPr lang="de-CH" sz="2000" u="sng" dirty="0" smtClean="0">
              <a:latin typeface="Tahoma" pitchFamily="34" charset="0"/>
              <a:ea typeface="Tahoma" pitchFamily="34" charset="0"/>
              <a:cs typeface="Tahoma" pitchFamily="34" charset="0"/>
            </a:endParaRPr>
          </a:p>
          <a:p>
            <a:pPr lvl="1">
              <a:lnSpc>
                <a:spcPct val="80000"/>
              </a:lnSpc>
            </a:pPr>
            <a:endParaRPr lang="de-CH" sz="2000" u="sng" dirty="0" smtClean="0">
              <a:latin typeface="Tahoma" pitchFamily="34" charset="0"/>
              <a:ea typeface="Tahoma" pitchFamily="34" charset="0"/>
              <a:cs typeface="Tahoma" pitchFamily="34" charset="0"/>
            </a:endParaRPr>
          </a:p>
          <a:p>
            <a:pPr lvl="1">
              <a:lnSpc>
                <a:spcPct val="80000"/>
              </a:lnSpc>
            </a:pPr>
            <a:endParaRPr lang="de-CH" sz="2000" u="sng" dirty="0" smtClean="0">
              <a:latin typeface="Tahoma" pitchFamily="34" charset="0"/>
              <a:ea typeface="Tahoma" pitchFamily="34" charset="0"/>
              <a:cs typeface="Tahoma" pitchFamily="34" charset="0"/>
            </a:endParaRPr>
          </a:p>
          <a:p>
            <a:pPr lvl="1">
              <a:lnSpc>
                <a:spcPct val="80000"/>
              </a:lnSpc>
            </a:pPr>
            <a:endParaRPr lang="de-CH" sz="2000" u="sng" dirty="0">
              <a:latin typeface="Tahoma" pitchFamily="34" charset="0"/>
              <a:ea typeface="Tahoma" pitchFamily="34" charset="0"/>
              <a:cs typeface="Tahoma" pitchFamily="34" charset="0"/>
            </a:endParaRPr>
          </a:p>
          <a:p>
            <a:pPr lvl="1">
              <a:lnSpc>
                <a:spcPct val="80000"/>
              </a:lnSpc>
            </a:pPr>
            <a:endParaRPr lang="de-CH" sz="2000" u="sng" dirty="0" smtClean="0">
              <a:latin typeface="Tahoma" pitchFamily="34" charset="0"/>
              <a:ea typeface="Tahoma" pitchFamily="34" charset="0"/>
              <a:cs typeface="Tahoma" pitchFamily="34" charset="0"/>
            </a:endParaRPr>
          </a:p>
          <a:p>
            <a:pPr lvl="1">
              <a:lnSpc>
                <a:spcPct val="80000"/>
              </a:lnSpc>
              <a:buNone/>
            </a:pPr>
            <a:endParaRPr lang="de-CH" sz="2000" u="sng" dirty="0">
              <a:latin typeface="Tahoma" pitchFamily="34" charset="0"/>
              <a:ea typeface="Tahoma" pitchFamily="34" charset="0"/>
              <a:cs typeface="Tahoma" pitchFamily="34" charset="0"/>
            </a:endParaRPr>
          </a:p>
          <a:p>
            <a:pPr lvl="1">
              <a:lnSpc>
                <a:spcPct val="80000"/>
              </a:lnSpc>
            </a:pPr>
            <a:endParaRPr lang="de-CH" sz="2000" u="sng" dirty="0">
              <a:latin typeface="Tahoma" pitchFamily="34" charset="0"/>
              <a:ea typeface="Tahoma" pitchFamily="34" charset="0"/>
              <a:cs typeface="Tahoma" pitchFamily="34" charset="0"/>
            </a:endParaRPr>
          </a:p>
          <a:p>
            <a:pPr lvl="1">
              <a:lnSpc>
                <a:spcPct val="80000"/>
              </a:lnSpc>
            </a:pPr>
            <a:endParaRPr lang="de-CH" sz="2000" u="sng" dirty="0">
              <a:latin typeface="Tahoma" pitchFamily="34" charset="0"/>
              <a:ea typeface="Tahoma" pitchFamily="34" charset="0"/>
              <a:cs typeface="Tahoma" pitchFamily="34" charset="0"/>
            </a:endParaRPr>
          </a:p>
          <a:p>
            <a:pPr lvl="1">
              <a:lnSpc>
                <a:spcPct val="80000"/>
              </a:lnSpc>
            </a:pPr>
            <a:endParaRPr lang="de-CH" sz="2000" u="sng" dirty="0">
              <a:latin typeface="Tahoma" pitchFamily="34" charset="0"/>
              <a:ea typeface="Tahoma" pitchFamily="34" charset="0"/>
              <a:cs typeface="Tahoma" pitchFamily="34" charset="0"/>
            </a:endParaRPr>
          </a:p>
        </p:txBody>
      </p:sp>
      <p:sp>
        <p:nvSpPr>
          <p:cNvPr id="88125" name="Text Box 61"/>
          <p:cNvSpPr txBox="1">
            <a:spLocks noChangeArrowheads="1"/>
          </p:cNvSpPr>
          <p:nvPr/>
        </p:nvSpPr>
        <p:spPr bwMode="auto">
          <a:xfrm>
            <a:off x="4571876" y="3645024"/>
            <a:ext cx="4019550" cy="366713"/>
          </a:xfrm>
          <a:prstGeom prst="rect">
            <a:avLst/>
          </a:prstGeom>
          <a:noFill/>
          <a:ln w="9525">
            <a:noFill/>
            <a:miter lim="800000"/>
            <a:headEnd/>
            <a:tailEnd/>
          </a:ln>
          <a:effectLst/>
        </p:spPr>
        <p:txBody>
          <a:bodyPr>
            <a:spAutoFit/>
          </a:bodyPr>
          <a:lstStyle/>
          <a:p>
            <a:r>
              <a:rPr lang="fr-FR" dirty="0">
                <a:latin typeface="Tahoma" pitchFamily="34" charset="0"/>
                <a:ea typeface="Tahoma" pitchFamily="34" charset="0"/>
                <a:cs typeface="Tahoma" pitchFamily="34" charset="0"/>
              </a:rPr>
              <a:t>3. </a:t>
            </a:r>
            <a:r>
              <a:rPr lang="fr-FR" dirty="0" err="1" smtClean="0">
                <a:latin typeface="Tahoma" pitchFamily="34" charset="0"/>
                <a:ea typeface="Tahoma" pitchFamily="34" charset="0"/>
                <a:cs typeface="Tahoma" pitchFamily="34" charset="0"/>
              </a:rPr>
              <a:t>Simulated</a:t>
            </a:r>
            <a:r>
              <a:rPr lang="fr-FR" dirty="0" smtClean="0">
                <a:latin typeface="Tahoma" pitchFamily="34" charset="0"/>
                <a:ea typeface="Tahoma" pitchFamily="34" charset="0"/>
                <a:cs typeface="Tahoma" pitchFamily="34" charset="0"/>
              </a:rPr>
              <a:t> FT</a:t>
            </a:r>
            <a:endParaRPr lang="fr-FR" dirty="0">
              <a:latin typeface="Tahoma" pitchFamily="34" charset="0"/>
              <a:ea typeface="Tahoma" pitchFamily="34" charset="0"/>
              <a:cs typeface="Tahoma" pitchFamily="34" charset="0"/>
            </a:endParaRPr>
          </a:p>
        </p:txBody>
      </p:sp>
      <p:grpSp>
        <p:nvGrpSpPr>
          <p:cNvPr id="2" name="Group 47"/>
          <p:cNvGrpSpPr>
            <a:grpSpLocks noChangeAspect="1"/>
          </p:cNvGrpSpPr>
          <p:nvPr/>
        </p:nvGrpSpPr>
        <p:grpSpPr bwMode="auto">
          <a:xfrm>
            <a:off x="539552" y="2348880"/>
            <a:ext cx="3638698" cy="3235633"/>
            <a:chOff x="567" y="1480"/>
            <a:chExt cx="2293" cy="2039"/>
          </a:xfrm>
        </p:grpSpPr>
        <p:sp>
          <p:nvSpPr>
            <p:cNvPr id="88090" name="Line 26"/>
            <p:cNvSpPr>
              <a:spLocks noChangeShapeType="1"/>
            </p:cNvSpPr>
            <p:nvPr/>
          </p:nvSpPr>
          <p:spPr bwMode="auto">
            <a:xfrm>
              <a:off x="1247" y="2205"/>
              <a:ext cx="680" cy="908"/>
            </a:xfrm>
            <a:prstGeom prst="line">
              <a:avLst/>
            </a:prstGeom>
            <a:noFill/>
            <a:ln w="12700">
              <a:solidFill>
                <a:srgbClr val="99FF99"/>
              </a:solidFill>
              <a:round/>
              <a:headEnd/>
              <a:tailEnd/>
            </a:ln>
            <a:effectLst/>
          </p:spPr>
          <p:txBody>
            <a:bodyPr/>
            <a:lstStyle/>
            <a:p>
              <a:endParaRPr lang="fr-FR" sz="1600">
                <a:latin typeface="Tahoma" pitchFamily="34" charset="0"/>
                <a:ea typeface="Tahoma" pitchFamily="34" charset="0"/>
                <a:cs typeface="Tahoma" pitchFamily="34" charset="0"/>
              </a:endParaRPr>
            </a:p>
          </p:txBody>
        </p:sp>
        <p:sp>
          <p:nvSpPr>
            <p:cNvPr id="88098" name="Line 34"/>
            <p:cNvSpPr>
              <a:spLocks noChangeShapeType="1"/>
            </p:cNvSpPr>
            <p:nvPr/>
          </p:nvSpPr>
          <p:spPr bwMode="auto">
            <a:xfrm flipV="1">
              <a:off x="1519" y="2205"/>
              <a:ext cx="681" cy="908"/>
            </a:xfrm>
            <a:prstGeom prst="line">
              <a:avLst/>
            </a:prstGeom>
            <a:noFill/>
            <a:ln w="12700" cap="rnd">
              <a:solidFill>
                <a:srgbClr val="99FF99"/>
              </a:solidFill>
              <a:prstDash val="sysDot"/>
              <a:round/>
              <a:headEnd/>
              <a:tailEnd/>
            </a:ln>
            <a:effectLst/>
          </p:spPr>
          <p:txBody>
            <a:bodyPr/>
            <a:lstStyle/>
            <a:p>
              <a:endParaRPr lang="fr-FR" sz="1600">
                <a:latin typeface="Tahoma" pitchFamily="34" charset="0"/>
                <a:ea typeface="Tahoma" pitchFamily="34" charset="0"/>
                <a:cs typeface="Tahoma" pitchFamily="34" charset="0"/>
              </a:endParaRPr>
            </a:p>
          </p:txBody>
        </p:sp>
        <p:grpSp>
          <p:nvGrpSpPr>
            <p:cNvPr id="3" name="Group 46"/>
            <p:cNvGrpSpPr>
              <a:grpSpLocks/>
            </p:cNvGrpSpPr>
            <p:nvPr/>
          </p:nvGrpSpPr>
          <p:grpSpPr bwMode="auto">
            <a:xfrm>
              <a:off x="567" y="1480"/>
              <a:ext cx="2293" cy="2039"/>
              <a:chOff x="567" y="1480"/>
              <a:chExt cx="2293" cy="2039"/>
            </a:xfrm>
          </p:grpSpPr>
          <p:sp>
            <p:nvSpPr>
              <p:cNvPr id="88070" name="AutoShape 6"/>
              <p:cNvSpPr>
                <a:spLocks noChangeArrowheads="1"/>
              </p:cNvSpPr>
              <p:nvPr/>
            </p:nvSpPr>
            <p:spPr bwMode="auto">
              <a:xfrm>
                <a:off x="612" y="1525"/>
                <a:ext cx="2223" cy="1588"/>
              </a:xfrm>
              <a:prstGeom prst="triangle">
                <a:avLst>
                  <a:gd name="adj" fmla="val 50000"/>
                </a:avLst>
              </a:prstGeom>
              <a:noFill/>
              <a:ln w="38100">
                <a:solidFill>
                  <a:srgbClr val="99FF99"/>
                </a:solidFill>
                <a:miter lim="800000"/>
                <a:headEnd/>
                <a:tailEnd/>
              </a:ln>
              <a:effectLst/>
            </p:spPr>
            <p:txBody>
              <a:bodyPr wrap="none" anchor="ctr"/>
              <a:lstStyle/>
              <a:p>
                <a:endParaRPr lang="fr-FR" sz="1600">
                  <a:latin typeface="Tahoma" pitchFamily="34" charset="0"/>
                  <a:ea typeface="Tahoma" pitchFamily="34" charset="0"/>
                  <a:cs typeface="Tahoma" pitchFamily="34" charset="0"/>
                </a:endParaRPr>
              </a:p>
            </p:txBody>
          </p:sp>
          <p:sp>
            <p:nvSpPr>
              <p:cNvPr id="88089" name="Line 25"/>
              <p:cNvSpPr>
                <a:spLocks noChangeShapeType="1"/>
              </p:cNvSpPr>
              <p:nvPr/>
            </p:nvSpPr>
            <p:spPr bwMode="auto">
              <a:xfrm>
                <a:off x="1474" y="1888"/>
                <a:ext cx="907" cy="1225"/>
              </a:xfrm>
              <a:prstGeom prst="line">
                <a:avLst/>
              </a:prstGeom>
              <a:noFill/>
              <a:ln w="12700">
                <a:solidFill>
                  <a:srgbClr val="99FF99"/>
                </a:solidFill>
                <a:round/>
                <a:headEnd/>
                <a:tailEnd/>
              </a:ln>
              <a:effectLst/>
            </p:spPr>
            <p:txBody>
              <a:bodyPr/>
              <a:lstStyle/>
              <a:p>
                <a:endParaRPr lang="fr-FR" sz="1600">
                  <a:latin typeface="Tahoma" pitchFamily="34" charset="0"/>
                  <a:ea typeface="Tahoma" pitchFamily="34" charset="0"/>
                  <a:cs typeface="Tahoma" pitchFamily="34" charset="0"/>
                </a:endParaRPr>
              </a:p>
            </p:txBody>
          </p:sp>
          <p:sp>
            <p:nvSpPr>
              <p:cNvPr id="88091" name="Line 27"/>
              <p:cNvSpPr>
                <a:spLocks noChangeShapeType="1"/>
              </p:cNvSpPr>
              <p:nvPr/>
            </p:nvSpPr>
            <p:spPr bwMode="auto">
              <a:xfrm>
                <a:off x="1020" y="2523"/>
                <a:ext cx="499" cy="590"/>
              </a:xfrm>
              <a:prstGeom prst="line">
                <a:avLst/>
              </a:prstGeom>
              <a:noFill/>
              <a:ln w="12700">
                <a:solidFill>
                  <a:srgbClr val="99FF99"/>
                </a:solidFill>
                <a:round/>
                <a:headEnd/>
                <a:tailEnd/>
              </a:ln>
              <a:effectLst/>
            </p:spPr>
            <p:txBody>
              <a:bodyPr/>
              <a:lstStyle/>
              <a:p>
                <a:endParaRPr lang="fr-FR" sz="1600">
                  <a:latin typeface="Tahoma" pitchFamily="34" charset="0"/>
                  <a:ea typeface="Tahoma" pitchFamily="34" charset="0"/>
                  <a:cs typeface="Tahoma" pitchFamily="34" charset="0"/>
                </a:endParaRPr>
              </a:p>
            </p:txBody>
          </p:sp>
          <p:sp>
            <p:nvSpPr>
              <p:cNvPr id="88094" name="Line 30"/>
              <p:cNvSpPr>
                <a:spLocks noChangeShapeType="1"/>
              </p:cNvSpPr>
              <p:nvPr/>
            </p:nvSpPr>
            <p:spPr bwMode="auto">
              <a:xfrm>
                <a:off x="1020" y="2523"/>
                <a:ext cx="1361" cy="0"/>
              </a:xfrm>
              <a:prstGeom prst="line">
                <a:avLst/>
              </a:prstGeom>
              <a:noFill/>
              <a:ln w="12700">
                <a:solidFill>
                  <a:srgbClr val="99FF99"/>
                </a:solidFill>
                <a:prstDash val="dash"/>
                <a:round/>
                <a:headEnd/>
                <a:tailEnd/>
              </a:ln>
              <a:effectLst/>
            </p:spPr>
            <p:txBody>
              <a:bodyPr/>
              <a:lstStyle/>
              <a:p>
                <a:endParaRPr lang="fr-FR" sz="1600">
                  <a:latin typeface="Tahoma" pitchFamily="34" charset="0"/>
                  <a:ea typeface="Tahoma" pitchFamily="34" charset="0"/>
                  <a:cs typeface="Tahoma" pitchFamily="34" charset="0"/>
                </a:endParaRPr>
              </a:p>
            </p:txBody>
          </p:sp>
          <p:sp>
            <p:nvSpPr>
              <p:cNvPr id="88095" name="Line 31"/>
              <p:cNvSpPr>
                <a:spLocks noChangeShapeType="1"/>
              </p:cNvSpPr>
              <p:nvPr/>
            </p:nvSpPr>
            <p:spPr bwMode="auto">
              <a:xfrm>
                <a:off x="1247" y="2205"/>
                <a:ext cx="953" cy="0"/>
              </a:xfrm>
              <a:prstGeom prst="line">
                <a:avLst/>
              </a:prstGeom>
              <a:noFill/>
              <a:ln w="12700">
                <a:solidFill>
                  <a:srgbClr val="99FF99"/>
                </a:solidFill>
                <a:prstDash val="dash"/>
                <a:round/>
                <a:headEnd/>
                <a:tailEnd/>
              </a:ln>
              <a:effectLst/>
            </p:spPr>
            <p:txBody>
              <a:bodyPr/>
              <a:lstStyle/>
              <a:p>
                <a:endParaRPr lang="fr-FR" sz="1600">
                  <a:latin typeface="Tahoma" pitchFamily="34" charset="0"/>
                  <a:ea typeface="Tahoma" pitchFamily="34" charset="0"/>
                  <a:cs typeface="Tahoma" pitchFamily="34" charset="0"/>
                </a:endParaRPr>
              </a:p>
            </p:txBody>
          </p:sp>
          <p:sp>
            <p:nvSpPr>
              <p:cNvPr id="88096" name="Line 32"/>
              <p:cNvSpPr>
                <a:spLocks noChangeShapeType="1"/>
              </p:cNvSpPr>
              <p:nvPr/>
            </p:nvSpPr>
            <p:spPr bwMode="auto">
              <a:xfrm>
                <a:off x="1474" y="1888"/>
                <a:ext cx="499" cy="0"/>
              </a:xfrm>
              <a:prstGeom prst="line">
                <a:avLst/>
              </a:prstGeom>
              <a:noFill/>
              <a:ln w="12700">
                <a:solidFill>
                  <a:srgbClr val="99FF99"/>
                </a:solidFill>
                <a:prstDash val="dash"/>
                <a:round/>
                <a:headEnd/>
                <a:tailEnd/>
              </a:ln>
              <a:effectLst/>
            </p:spPr>
            <p:txBody>
              <a:bodyPr/>
              <a:lstStyle/>
              <a:p>
                <a:endParaRPr lang="fr-FR" sz="1600">
                  <a:latin typeface="Tahoma" pitchFamily="34" charset="0"/>
                  <a:ea typeface="Tahoma" pitchFamily="34" charset="0"/>
                  <a:cs typeface="Tahoma" pitchFamily="34" charset="0"/>
                </a:endParaRPr>
              </a:p>
            </p:txBody>
          </p:sp>
          <p:sp>
            <p:nvSpPr>
              <p:cNvPr id="88097" name="Line 33"/>
              <p:cNvSpPr>
                <a:spLocks noChangeShapeType="1"/>
              </p:cNvSpPr>
              <p:nvPr/>
            </p:nvSpPr>
            <p:spPr bwMode="auto">
              <a:xfrm flipV="1">
                <a:off x="1020" y="1888"/>
                <a:ext cx="953" cy="1225"/>
              </a:xfrm>
              <a:prstGeom prst="line">
                <a:avLst/>
              </a:prstGeom>
              <a:noFill/>
              <a:ln w="12700" cap="rnd">
                <a:solidFill>
                  <a:srgbClr val="99FF99"/>
                </a:solidFill>
                <a:prstDash val="sysDot"/>
                <a:round/>
                <a:headEnd/>
                <a:tailEnd/>
              </a:ln>
              <a:effectLst/>
            </p:spPr>
            <p:txBody>
              <a:bodyPr/>
              <a:lstStyle/>
              <a:p>
                <a:endParaRPr lang="fr-FR" sz="1600">
                  <a:latin typeface="Tahoma" pitchFamily="34" charset="0"/>
                  <a:ea typeface="Tahoma" pitchFamily="34" charset="0"/>
                  <a:cs typeface="Tahoma" pitchFamily="34" charset="0"/>
                </a:endParaRPr>
              </a:p>
            </p:txBody>
          </p:sp>
          <p:sp>
            <p:nvSpPr>
              <p:cNvPr id="88099" name="Line 35"/>
              <p:cNvSpPr>
                <a:spLocks noChangeShapeType="1"/>
              </p:cNvSpPr>
              <p:nvPr/>
            </p:nvSpPr>
            <p:spPr bwMode="auto">
              <a:xfrm flipV="1">
                <a:off x="1927" y="2523"/>
                <a:ext cx="454" cy="590"/>
              </a:xfrm>
              <a:prstGeom prst="line">
                <a:avLst/>
              </a:prstGeom>
              <a:noFill/>
              <a:ln w="12700" cap="rnd">
                <a:solidFill>
                  <a:srgbClr val="99FF99"/>
                </a:solidFill>
                <a:prstDash val="sysDot"/>
                <a:round/>
                <a:headEnd/>
                <a:tailEnd/>
              </a:ln>
              <a:effectLst/>
            </p:spPr>
            <p:txBody>
              <a:bodyPr/>
              <a:lstStyle/>
              <a:p>
                <a:endParaRPr lang="fr-FR" sz="1600">
                  <a:latin typeface="Tahoma" pitchFamily="34" charset="0"/>
                  <a:ea typeface="Tahoma" pitchFamily="34" charset="0"/>
                  <a:cs typeface="Tahoma" pitchFamily="34" charset="0"/>
                </a:endParaRPr>
              </a:p>
            </p:txBody>
          </p:sp>
          <p:sp>
            <p:nvSpPr>
              <p:cNvPr id="88100" name="Line 36"/>
              <p:cNvSpPr>
                <a:spLocks noChangeShapeType="1"/>
              </p:cNvSpPr>
              <p:nvPr/>
            </p:nvSpPr>
            <p:spPr bwMode="auto">
              <a:xfrm>
                <a:off x="839" y="2795"/>
                <a:ext cx="1769" cy="0"/>
              </a:xfrm>
              <a:prstGeom prst="line">
                <a:avLst/>
              </a:prstGeom>
              <a:noFill/>
              <a:ln w="12700">
                <a:solidFill>
                  <a:srgbClr val="99FF99"/>
                </a:solidFill>
                <a:prstDash val="dash"/>
                <a:round/>
                <a:headEnd/>
                <a:tailEnd/>
              </a:ln>
              <a:effectLst/>
            </p:spPr>
            <p:txBody>
              <a:bodyPr/>
              <a:lstStyle/>
              <a:p>
                <a:endParaRPr lang="fr-FR" sz="1600">
                  <a:latin typeface="Tahoma" pitchFamily="34" charset="0"/>
                  <a:ea typeface="Tahoma" pitchFamily="34" charset="0"/>
                  <a:cs typeface="Tahoma" pitchFamily="34" charset="0"/>
                </a:endParaRPr>
              </a:p>
            </p:txBody>
          </p:sp>
          <p:sp>
            <p:nvSpPr>
              <p:cNvPr id="88103" name="Text Box 39"/>
              <p:cNvSpPr txBox="1">
                <a:spLocks noChangeArrowheads="1"/>
              </p:cNvSpPr>
              <p:nvPr/>
            </p:nvSpPr>
            <p:spPr bwMode="auto">
              <a:xfrm>
                <a:off x="1292" y="3325"/>
                <a:ext cx="947" cy="194"/>
              </a:xfrm>
              <a:prstGeom prst="rect">
                <a:avLst/>
              </a:prstGeom>
              <a:noFill/>
              <a:ln w="9525">
                <a:noFill/>
                <a:miter lim="800000"/>
                <a:headEnd/>
                <a:tailEnd/>
              </a:ln>
              <a:effectLst/>
            </p:spPr>
            <p:txBody>
              <a:bodyPr wrap="square">
                <a:spAutoFit/>
              </a:bodyPr>
              <a:lstStyle/>
              <a:p>
                <a:pPr algn="ctr">
                  <a:spcBef>
                    <a:spcPct val="50000"/>
                  </a:spcBef>
                </a:pPr>
                <a:r>
                  <a:rPr lang="fr-FR" sz="1400" b="1" dirty="0" smtClean="0">
                    <a:latin typeface="Tahoma" pitchFamily="34" charset="0"/>
                    <a:ea typeface="Tahoma" pitchFamily="34" charset="0"/>
                    <a:cs typeface="Tahoma" pitchFamily="34" charset="0"/>
                  </a:rPr>
                  <a:t>V</a:t>
                </a:r>
                <a:r>
                  <a:rPr lang="fr-FR" sz="1400" b="1" baseline="-25000" dirty="0" smtClean="0">
                    <a:latin typeface="Tahoma" pitchFamily="34" charset="0"/>
                    <a:ea typeface="Tahoma" pitchFamily="34" charset="0"/>
                    <a:cs typeface="Tahoma" pitchFamily="34" charset="0"/>
                  </a:rPr>
                  <a:t>P</a:t>
                </a:r>
                <a:endParaRPr lang="fr-FR" sz="1400" b="1" baseline="-25000" dirty="0">
                  <a:latin typeface="Tahoma" pitchFamily="34" charset="0"/>
                  <a:ea typeface="Tahoma" pitchFamily="34" charset="0"/>
                  <a:cs typeface="Tahoma" pitchFamily="34" charset="0"/>
                </a:endParaRPr>
              </a:p>
            </p:txBody>
          </p:sp>
          <p:sp>
            <p:nvSpPr>
              <p:cNvPr id="88104" name="Text Box 40"/>
              <p:cNvSpPr txBox="1">
                <a:spLocks noChangeArrowheads="1"/>
              </p:cNvSpPr>
              <p:nvPr/>
            </p:nvSpPr>
            <p:spPr bwMode="auto">
              <a:xfrm rot="18362802">
                <a:off x="428" y="1945"/>
                <a:ext cx="1123" cy="194"/>
              </a:xfrm>
              <a:prstGeom prst="rect">
                <a:avLst/>
              </a:prstGeom>
              <a:noFill/>
              <a:ln w="9525">
                <a:noFill/>
                <a:miter lim="800000"/>
                <a:headEnd/>
                <a:tailEnd/>
              </a:ln>
              <a:effectLst/>
            </p:spPr>
            <p:txBody>
              <a:bodyPr>
                <a:spAutoFit/>
              </a:bodyPr>
              <a:lstStyle/>
              <a:p>
                <a:pPr algn="ctr">
                  <a:spcBef>
                    <a:spcPct val="50000"/>
                  </a:spcBef>
                </a:pPr>
                <a:r>
                  <a:rPr lang="fr-FR" sz="1400" b="1" dirty="0" smtClean="0">
                    <a:latin typeface="Tahoma" pitchFamily="34" charset="0"/>
                    <a:ea typeface="Tahoma" pitchFamily="34" charset="0"/>
                    <a:cs typeface="Tahoma" pitchFamily="34" charset="0"/>
                  </a:rPr>
                  <a:t>V</a:t>
                </a:r>
                <a:r>
                  <a:rPr lang="fr-FR" sz="1400" b="1" baseline="-25000" dirty="0" smtClean="0">
                    <a:latin typeface="Tahoma" pitchFamily="34" charset="0"/>
                    <a:ea typeface="Tahoma" pitchFamily="34" charset="0"/>
                    <a:cs typeface="Tahoma" pitchFamily="34" charset="0"/>
                  </a:rPr>
                  <a:t>N</a:t>
                </a:r>
                <a:endParaRPr lang="fr-FR" sz="1400" b="1" baseline="-25000" dirty="0">
                  <a:latin typeface="Tahoma" pitchFamily="34" charset="0"/>
                  <a:ea typeface="Tahoma" pitchFamily="34" charset="0"/>
                  <a:cs typeface="Tahoma" pitchFamily="34" charset="0"/>
                </a:endParaRPr>
              </a:p>
            </p:txBody>
          </p:sp>
          <p:sp>
            <p:nvSpPr>
              <p:cNvPr id="88105" name="Text Box 41"/>
              <p:cNvSpPr txBox="1">
                <a:spLocks noChangeArrowheads="1"/>
              </p:cNvSpPr>
              <p:nvPr/>
            </p:nvSpPr>
            <p:spPr bwMode="auto">
              <a:xfrm rot="3182178">
                <a:off x="1980" y="1935"/>
                <a:ext cx="924" cy="194"/>
              </a:xfrm>
              <a:prstGeom prst="rect">
                <a:avLst/>
              </a:prstGeom>
              <a:noFill/>
              <a:ln w="9525">
                <a:noFill/>
                <a:miter lim="800000"/>
                <a:headEnd/>
                <a:tailEnd/>
              </a:ln>
              <a:effectLst/>
            </p:spPr>
            <p:txBody>
              <a:bodyPr>
                <a:spAutoFit/>
              </a:bodyPr>
              <a:lstStyle/>
              <a:p>
                <a:pPr algn="ctr">
                  <a:spcBef>
                    <a:spcPct val="50000"/>
                  </a:spcBef>
                </a:pPr>
                <a:r>
                  <a:rPr lang="fr-FR" sz="1400" b="1" dirty="0" smtClean="0">
                    <a:latin typeface="Tahoma" pitchFamily="34" charset="0"/>
                    <a:ea typeface="Tahoma" pitchFamily="34" charset="0"/>
                    <a:cs typeface="Tahoma" pitchFamily="34" charset="0"/>
                  </a:rPr>
                  <a:t>V</a:t>
                </a:r>
                <a:r>
                  <a:rPr lang="fr-FR" sz="1400" b="1" baseline="-25000" dirty="0" smtClean="0">
                    <a:latin typeface="Tahoma" pitchFamily="34" charset="0"/>
                    <a:ea typeface="Tahoma" pitchFamily="34" charset="0"/>
                    <a:cs typeface="Tahoma" pitchFamily="34" charset="0"/>
                  </a:rPr>
                  <a:t>CO2</a:t>
                </a:r>
                <a:endParaRPr lang="fr-FR" sz="1400" b="1" baseline="-25000" dirty="0">
                  <a:latin typeface="Tahoma" pitchFamily="34" charset="0"/>
                  <a:ea typeface="Tahoma" pitchFamily="34" charset="0"/>
                  <a:cs typeface="Tahoma" pitchFamily="34" charset="0"/>
                </a:endParaRPr>
              </a:p>
            </p:txBody>
          </p:sp>
          <p:sp>
            <p:nvSpPr>
              <p:cNvPr id="88107" name="Line 43"/>
              <p:cNvSpPr>
                <a:spLocks noChangeShapeType="1"/>
              </p:cNvSpPr>
              <p:nvPr/>
            </p:nvSpPr>
            <p:spPr bwMode="auto">
              <a:xfrm>
                <a:off x="1882" y="1525"/>
                <a:ext cx="978" cy="1420"/>
              </a:xfrm>
              <a:prstGeom prst="line">
                <a:avLst/>
              </a:prstGeom>
              <a:noFill/>
              <a:ln w="19050">
                <a:solidFill>
                  <a:schemeClr val="bg2"/>
                </a:solidFill>
                <a:round/>
                <a:headEnd/>
                <a:tailEnd type="triangle" w="med" len="med"/>
              </a:ln>
              <a:effectLst/>
            </p:spPr>
            <p:txBody>
              <a:bodyPr/>
              <a:lstStyle/>
              <a:p>
                <a:endParaRPr lang="fr-FR" sz="1600">
                  <a:latin typeface="Tahoma" pitchFamily="34" charset="0"/>
                  <a:ea typeface="Tahoma" pitchFamily="34" charset="0"/>
                  <a:cs typeface="Tahoma" pitchFamily="34" charset="0"/>
                </a:endParaRPr>
              </a:p>
            </p:txBody>
          </p:sp>
          <p:sp>
            <p:nvSpPr>
              <p:cNvPr id="88108" name="Line 44"/>
              <p:cNvSpPr>
                <a:spLocks noChangeShapeType="1"/>
              </p:cNvSpPr>
              <p:nvPr/>
            </p:nvSpPr>
            <p:spPr bwMode="auto">
              <a:xfrm flipH="1">
                <a:off x="567" y="1494"/>
                <a:ext cx="998" cy="1437"/>
              </a:xfrm>
              <a:prstGeom prst="line">
                <a:avLst/>
              </a:prstGeom>
              <a:noFill/>
              <a:ln w="19050">
                <a:solidFill>
                  <a:schemeClr val="bg2"/>
                </a:solidFill>
                <a:round/>
                <a:headEnd type="stealth" w="med" len="med"/>
                <a:tailEnd/>
              </a:ln>
              <a:effectLst/>
            </p:spPr>
            <p:txBody>
              <a:bodyPr/>
              <a:lstStyle/>
              <a:p>
                <a:endParaRPr lang="fr-FR" sz="1600">
                  <a:latin typeface="Tahoma" pitchFamily="34" charset="0"/>
                  <a:ea typeface="Tahoma" pitchFamily="34" charset="0"/>
                  <a:cs typeface="Tahoma" pitchFamily="34" charset="0"/>
                </a:endParaRPr>
              </a:p>
            </p:txBody>
          </p:sp>
          <p:sp>
            <p:nvSpPr>
              <p:cNvPr id="88109" name="Line 45"/>
              <p:cNvSpPr>
                <a:spLocks noChangeShapeType="1"/>
              </p:cNvSpPr>
              <p:nvPr/>
            </p:nvSpPr>
            <p:spPr bwMode="auto">
              <a:xfrm>
                <a:off x="683" y="3249"/>
                <a:ext cx="2106" cy="0"/>
              </a:xfrm>
              <a:prstGeom prst="line">
                <a:avLst/>
              </a:prstGeom>
              <a:noFill/>
              <a:ln w="19050">
                <a:solidFill>
                  <a:schemeClr val="bg2"/>
                </a:solidFill>
                <a:round/>
                <a:headEnd/>
                <a:tailEnd type="triangle" w="med" len="med"/>
              </a:ln>
              <a:effectLst/>
            </p:spPr>
            <p:txBody>
              <a:bodyPr/>
              <a:lstStyle/>
              <a:p>
                <a:endParaRPr lang="fr-FR" sz="1600">
                  <a:latin typeface="Tahoma" pitchFamily="34" charset="0"/>
                  <a:ea typeface="Tahoma" pitchFamily="34" charset="0"/>
                  <a:cs typeface="Tahoma" pitchFamily="34" charset="0"/>
                </a:endParaRPr>
              </a:p>
            </p:txBody>
          </p:sp>
        </p:grpSp>
      </p:grpSp>
      <p:sp>
        <p:nvSpPr>
          <p:cNvPr id="49" name="Espace réservé du numéro de diapositive 5"/>
          <p:cNvSpPr>
            <a:spLocks noGrp="1"/>
          </p:cNvSpPr>
          <p:nvPr>
            <p:ph type="sldNum" sz="quarter" idx="4294967295"/>
          </p:nvPr>
        </p:nvSpPr>
        <p:spPr>
          <a:xfrm>
            <a:off x="6553200" y="6245225"/>
            <a:ext cx="2133600" cy="476250"/>
          </a:xfrm>
          <a:prstGeom prst="rect">
            <a:avLst/>
          </a:prstGeom>
        </p:spPr>
        <p:txBody>
          <a:bodyPr/>
          <a:lstStyle/>
          <a:p>
            <a:fld id="{BF5337F0-532F-4AA8-94E4-BE2FD8D3455E}" type="slidenum">
              <a:rPr lang="fr-FR">
                <a:solidFill>
                  <a:schemeClr val="tx1"/>
                </a:solidFill>
                <a:latin typeface="Tahoma" pitchFamily="34" charset="0"/>
                <a:ea typeface="Tahoma" pitchFamily="34" charset="0"/>
                <a:cs typeface="Tahoma" pitchFamily="34" charset="0"/>
              </a:rPr>
              <a:pPr/>
              <a:t>27</a:t>
            </a:fld>
            <a:endParaRPr lang="fr-FR">
              <a:solidFill>
                <a:schemeClr val="tx1"/>
              </a:solidFill>
              <a:latin typeface="Tahoma" pitchFamily="34" charset="0"/>
              <a:ea typeface="Tahoma" pitchFamily="34" charset="0"/>
              <a:cs typeface="Tahoma" pitchFamily="34" charset="0"/>
            </a:endParaRPr>
          </a:p>
        </p:txBody>
      </p:sp>
      <p:sp>
        <p:nvSpPr>
          <p:cNvPr id="88073" name="Oval 9"/>
          <p:cNvSpPr>
            <a:spLocks noChangeArrowheads="1"/>
          </p:cNvSpPr>
          <p:nvPr/>
        </p:nvSpPr>
        <p:spPr bwMode="auto">
          <a:xfrm>
            <a:off x="2113880" y="4417197"/>
            <a:ext cx="184165" cy="186535"/>
          </a:xfrm>
          <a:prstGeom prst="ellipse">
            <a:avLst/>
          </a:prstGeom>
          <a:solidFill>
            <a:srgbClr val="CCFF99"/>
          </a:solidFill>
          <a:ln w="9525">
            <a:solidFill>
              <a:schemeClr val="tx1"/>
            </a:solidFill>
            <a:round/>
            <a:headEnd/>
            <a:tailEnd/>
          </a:ln>
          <a:effectLst/>
        </p:spPr>
        <p:txBody>
          <a:bodyPr wrap="none" anchor="ctr"/>
          <a:lstStyle/>
          <a:p>
            <a:pPr algn="ctr"/>
            <a:endParaRPr lang="fr-FR" sz="1600">
              <a:latin typeface="Tahoma" pitchFamily="34" charset="0"/>
              <a:ea typeface="Tahoma" pitchFamily="34" charset="0"/>
              <a:cs typeface="Tahoma" pitchFamily="34" charset="0"/>
            </a:endParaRPr>
          </a:p>
        </p:txBody>
      </p:sp>
      <p:sp>
        <p:nvSpPr>
          <p:cNvPr id="88074" name="Oval 10"/>
          <p:cNvSpPr>
            <a:spLocks noChangeArrowheads="1"/>
          </p:cNvSpPr>
          <p:nvPr/>
        </p:nvSpPr>
        <p:spPr bwMode="auto">
          <a:xfrm>
            <a:off x="2115467" y="3985397"/>
            <a:ext cx="184165" cy="186535"/>
          </a:xfrm>
          <a:prstGeom prst="ellipse">
            <a:avLst/>
          </a:prstGeom>
          <a:solidFill>
            <a:srgbClr val="CCFF99"/>
          </a:solidFill>
          <a:ln w="9525">
            <a:solidFill>
              <a:schemeClr val="tx1"/>
            </a:solidFill>
            <a:round/>
            <a:headEnd/>
            <a:tailEnd/>
          </a:ln>
          <a:effectLst/>
        </p:spPr>
        <p:txBody>
          <a:bodyPr wrap="none" anchor="ctr"/>
          <a:lstStyle/>
          <a:p>
            <a:endParaRPr lang="fr-FR" sz="1600">
              <a:latin typeface="Tahoma" pitchFamily="34" charset="0"/>
              <a:ea typeface="Tahoma" pitchFamily="34" charset="0"/>
              <a:cs typeface="Tahoma" pitchFamily="34" charset="0"/>
            </a:endParaRPr>
          </a:p>
        </p:txBody>
      </p:sp>
      <p:sp>
        <p:nvSpPr>
          <p:cNvPr id="88075" name="Oval 11"/>
          <p:cNvSpPr>
            <a:spLocks noChangeArrowheads="1"/>
          </p:cNvSpPr>
          <p:nvPr/>
        </p:nvSpPr>
        <p:spPr bwMode="auto">
          <a:xfrm>
            <a:off x="1897980" y="3648847"/>
            <a:ext cx="184165" cy="186535"/>
          </a:xfrm>
          <a:prstGeom prst="ellipse">
            <a:avLst/>
          </a:prstGeom>
          <a:solidFill>
            <a:srgbClr val="CCFF99"/>
          </a:solidFill>
          <a:ln w="9525">
            <a:solidFill>
              <a:schemeClr val="tx1"/>
            </a:solidFill>
            <a:round/>
            <a:headEnd/>
            <a:tailEnd/>
          </a:ln>
          <a:effectLst/>
        </p:spPr>
        <p:txBody>
          <a:bodyPr wrap="none" anchor="ctr"/>
          <a:lstStyle/>
          <a:p>
            <a:endParaRPr lang="fr-FR" sz="1600">
              <a:latin typeface="Tahoma" pitchFamily="34" charset="0"/>
              <a:ea typeface="Tahoma" pitchFamily="34" charset="0"/>
              <a:cs typeface="Tahoma" pitchFamily="34" charset="0"/>
            </a:endParaRPr>
          </a:p>
        </p:txBody>
      </p:sp>
      <p:sp>
        <p:nvSpPr>
          <p:cNvPr id="88076" name="Oval 12"/>
          <p:cNvSpPr>
            <a:spLocks noChangeArrowheads="1"/>
          </p:cNvSpPr>
          <p:nvPr/>
        </p:nvSpPr>
        <p:spPr bwMode="auto">
          <a:xfrm>
            <a:off x="1753517" y="4725144"/>
            <a:ext cx="184165" cy="186535"/>
          </a:xfrm>
          <a:prstGeom prst="ellipse">
            <a:avLst/>
          </a:prstGeom>
          <a:solidFill>
            <a:srgbClr val="FFFF00"/>
          </a:solidFill>
          <a:ln w="9525">
            <a:solidFill>
              <a:schemeClr val="tx1"/>
            </a:solidFill>
            <a:round/>
            <a:headEnd/>
            <a:tailEnd/>
          </a:ln>
          <a:effectLst/>
        </p:spPr>
        <p:txBody>
          <a:bodyPr wrap="none" anchor="ctr"/>
          <a:lstStyle/>
          <a:p>
            <a:endParaRPr lang="fr-FR" sz="1600">
              <a:latin typeface="Tahoma" pitchFamily="34" charset="0"/>
              <a:ea typeface="Tahoma" pitchFamily="34" charset="0"/>
              <a:cs typeface="Tahoma" pitchFamily="34" charset="0"/>
            </a:endParaRPr>
          </a:p>
        </p:txBody>
      </p:sp>
      <p:cxnSp>
        <p:nvCxnSpPr>
          <p:cNvPr id="88077" name="AutoShape 13"/>
          <p:cNvCxnSpPr>
            <a:cxnSpLocks noChangeShapeType="1"/>
            <a:stCxn id="88076" idx="7"/>
            <a:endCxn id="88073" idx="4"/>
          </p:cNvCxnSpPr>
          <p:nvPr/>
        </p:nvCxnSpPr>
        <p:spPr bwMode="auto">
          <a:xfrm rot="5400000" flipH="1" flipV="1">
            <a:off x="1983973" y="4530472"/>
            <a:ext cx="148729" cy="295251"/>
          </a:xfrm>
          <a:prstGeom prst="curvedConnector3">
            <a:avLst>
              <a:gd name="adj1" fmla="val 50000"/>
            </a:avLst>
          </a:prstGeom>
          <a:noFill/>
          <a:ln w="9525">
            <a:solidFill>
              <a:srgbClr val="00FFFF"/>
            </a:solidFill>
            <a:round/>
            <a:headEnd/>
            <a:tailEnd type="triangle" w="med" len="med"/>
          </a:ln>
          <a:effectLst/>
        </p:spPr>
      </p:cxnSp>
      <p:sp>
        <p:nvSpPr>
          <p:cNvPr id="88078" name="Text Box 14"/>
          <p:cNvSpPr txBox="1">
            <a:spLocks noChangeArrowheads="1"/>
          </p:cNvSpPr>
          <p:nvPr/>
        </p:nvSpPr>
        <p:spPr bwMode="auto">
          <a:xfrm>
            <a:off x="4571876" y="2132856"/>
            <a:ext cx="1686231" cy="369332"/>
          </a:xfrm>
          <a:prstGeom prst="rect">
            <a:avLst/>
          </a:prstGeom>
          <a:noFill/>
          <a:ln w="9525">
            <a:noFill/>
            <a:miter lim="800000"/>
            <a:headEnd/>
            <a:tailEnd/>
          </a:ln>
          <a:effectLst/>
        </p:spPr>
        <p:txBody>
          <a:bodyPr wrap="none">
            <a:spAutoFit/>
          </a:bodyPr>
          <a:lstStyle/>
          <a:p>
            <a:r>
              <a:rPr lang="fr-FR" dirty="0">
                <a:latin typeface="Tahoma" pitchFamily="34" charset="0"/>
                <a:ea typeface="Tahoma" pitchFamily="34" charset="0"/>
                <a:cs typeface="Tahoma" pitchFamily="34" charset="0"/>
              </a:rPr>
              <a:t>1. </a:t>
            </a:r>
            <a:r>
              <a:rPr lang="fr-FR" dirty="0" err="1" smtClean="0">
                <a:latin typeface="Tahoma" pitchFamily="34" charset="0"/>
                <a:ea typeface="Tahoma" pitchFamily="34" charset="0"/>
                <a:cs typeface="Tahoma" pitchFamily="34" charset="0"/>
              </a:rPr>
              <a:t>Initialization</a:t>
            </a:r>
            <a:endParaRPr lang="fr-FR" dirty="0">
              <a:latin typeface="Tahoma" pitchFamily="34" charset="0"/>
              <a:ea typeface="Tahoma" pitchFamily="34" charset="0"/>
              <a:cs typeface="Tahoma" pitchFamily="34" charset="0"/>
            </a:endParaRPr>
          </a:p>
        </p:txBody>
      </p:sp>
      <p:sp>
        <p:nvSpPr>
          <p:cNvPr id="88079" name="Oval 15"/>
          <p:cNvSpPr>
            <a:spLocks noChangeArrowheads="1"/>
          </p:cNvSpPr>
          <p:nvPr/>
        </p:nvSpPr>
        <p:spPr bwMode="auto">
          <a:xfrm>
            <a:off x="4355976" y="2682954"/>
            <a:ext cx="215900" cy="215900"/>
          </a:xfrm>
          <a:prstGeom prst="ellipse">
            <a:avLst/>
          </a:prstGeom>
          <a:solidFill>
            <a:srgbClr val="00FF00"/>
          </a:solidFill>
          <a:ln w="9525">
            <a:solidFill>
              <a:schemeClr val="tx1"/>
            </a:solidFill>
            <a:round/>
            <a:headEnd/>
            <a:tailEnd/>
          </a:ln>
          <a:effectLst/>
        </p:spPr>
        <p:txBody>
          <a:bodyPr wrap="none" anchor="ctr"/>
          <a:lstStyle/>
          <a:p>
            <a:endParaRPr lang="fr-FR">
              <a:latin typeface="Tahoma" pitchFamily="34" charset="0"/>
              <a:ea typeface="Tahoma" pitchFamily="34" charset="0"/>
              <a:cs typeface="Tahoma" pitchFamily="34" charset="0"/>
            </a:endParaRPr>
          </a:p>
        </p:txBody>
      </p:sp>
      <p:sp>
        <p:nvSpPr>
          <p:cNvPr id="88080" name="Text Box 16"/>
          <p:cNvSpPr txBox="1">
            <a:spLocks noChangeArrowheads="1"/>
          </p:cNvSpPr>
          <p:nvPr/>
        </p:nvSpPr>
        <p:spPr bwMode="auto">
          <a:xfrm>
            <a:off x="4571876" y="2638653"/>
            <a:ext cx="3312492" cy="646331"/>
          </a:xfrm>
          <a:prstGeom prst="rect">
            <a:avLst/>
          </a:prstGeom>
          <a:noFill/>
          <a:ln w="9525">
            <a:noFill/>
            <a:miter lim="800000"/>
            <a:headEnd/>
            <a:tailEnd/>
          </a:ln>
          <a:effectLst/>
        </p:spPr>
        <p:txBody>
          <a:bodyPr wrap="square">
            <a:spAutoFit/>
          </a:bodyPr>
          <a:lstStyle/>
          <a:p>
            <a:r>
              <a:rPr lang="fr-FR" dirty="0">
                <a:latin typeface="Tahoma" pitchFamily="34" charset="0"/>
                <a:ea typeface="Tahoma" pitchFamily="34" charset="0"/>
                <a:cs typeface="Tahoma" pitchFamily="34" charset="0"/>
              </a:rPr>
              <a:t>2. </a:t>
            </a:r>
            <a:r>
              <a:rPr lang="fr-FR" dirty="0" err="1" smtClean="0">
                <a:latin typeface="Tahoma" pitchFamily="34" charset="0"/>
                <a:ea typeface="Tahoma" pitchFamily="34" charset="0"/>
                <a:cs typeface="Tahoma" pitchFamily="34" charset="0"/>
              </a:rPr>
              <a:t>Calculation</a:t>
            </a:r>
            <a:r>
              <a:rPr lang="fr-FR" dirty="0" smtClean="0">
                <a:latin typeface="Tahoma" pitchFamily="34" charset="0"/>
                <a:ea typeface="Tahoma" pitchFamily="34" charset="0"/>
                <a:cs typeface="Tahoma" pitchFamily="34" charset="0"/>
              </a:rPr>
              <a:t> of </a:t>
            </a:r>
            <a:r>
              <a:rPr lang="fr-FR" dirty="0" err="1" smtClean="0">
                <a:latin typeface="Tahoma" pitchFamily="34" charset="0"/>
                <a:ea typeface="Tahoma" pitchFamily="34" charset="0"/>
                <a:cs typeface="Tahoma" pitchFamily="34" charset="0"/>
              </a:rPr>
              <a:t>target</a:t>
            </a:r>
            <a:r>
              <a:rPr lang="fr-FR" dirty="0" smtClean="0">
                <a:latin typeface="Tahoma" pitchFamily="34" charset="0"/>
                <a:ea typeface="Tahoma" pitchFamily="34" charset="0"/>
                <a:cs typeface="Tahoma" pitchFamily="34" charset="0"/>
              </a:rPr>
              <a:t> FT </a:t>
            </a:r>
            <a:r>
              <a:rPr lang="fr-FR" dirty="0" err="1" smtClean="0">
                <a:latin typeface="Tahoma" pitchFamily="34" charset="0"/>
                <a:ea typeface="Tahoma" pitchFamily="34" charset="0"/>
                <a:cs typeface="Tahoma" pitchFamily="34" charset="0"/>
              </a:rPr>
              <a:t>according</a:t>
            </a:r>
            <a:r>
              <a:rPr lang="fr-FR" dirty="0" smtClean="0">
                <a:latin typeface="Tahoma" pitchFamily="34" charset="0"/>
                <a:ea typeface="Tahoma" pitchFamily="34" charset="0"/>
                <a:cs typeface="Tahoma" pitchFamily="34" charset="0"/>
              </a:rPr>
              <a:t> to V</a:t>
            </a:r>
            <a:r>
              <a:rPr lang="fr-FR" baseline="-25000" dirty="0" smtClean="0">
                <a:latin typeface="Tahoma" pitchFamily="34" charset="0"/>
                <a:ea typeface="Tahoma" pitchFamily="34" charset="0"/>
                <a:cs typeface="Tahoma" pitchFamily="34" charset="0"/>
              </a:rPr>
              <a:t>P</a:t>
            </a:r>
            <a:r>
              <a:rPr lang="fr-FR" dirty="0" smtClean="0">
                <a:latin typeface="Tahoma" pitchFamily="34" charset="0"/>
                <a:ea typeface="Tahoma" pitchFamily="34" charset="0"/>
                <a:cs typeface="Tahoma" pitchFamily="34" charset="0"/>
              </a:rPr>
              <a:t>, V</a:t>
            </a:r>
            <a:r>
              <a:rPr lang="fr-FR" baseline="-25000" dirty="0" smtClean="0">
                <a:latin typeface="Tahoma" pitchFamily="34" charset="0"/>
                <a:ea typeface="Tahoma" pitchFamily="34" charset="0"/>
                <a:cs typeface="Tahoma" pitchFamily="34" charset="0"/>
              </a:rPr>
              <a:t>N</a:t>
            </a:r>
            <a:r>
              <a:rPr lang="fr-FR" dirty="0" smtClean="0">
                <a:latin typeface="Tahoma" pitchFamily="34" charset="0"/>
                <a:ea typeface="Tahoma" pitchFamily="34" charset="0"/>
                <a:cs typeface="Tahoma" pitchFamily="34" charset="0"/>
              </a:rPr>
              <a:t> et V</a:t>
            </a:r>
            <a:r>
              <a:rPr lang="fr-FR" baseline="-25000" dirty="0" smtClean="0">
                <a:latin typeface="Tahoma" pitchFamily="34" charset="0"/>
                <a:ea typeface="Tahoma" pitchFamily="34" charset="0"/>
                <a:cs typeface="Tahoma" pitchFamily="34" charset="0"/>
              </a:rPr>
              <a:t>CO2</a:t>
            </a:r>
            <a:endParaRPr lang="fr-FR" baseline="-25000" dirty="0">
              <a:latin typeface="Tahoma" pitchFamily="34" charset="0"/>
              <a:ea typeface="Tahoma" pitchFamily="34" charset="0"/>
              <a:cs typeface="Tahoma" pitchFamily="34" charset="0"/>
            </a:endParaRPr>
          </a:p>
        </p:txBody>
      </p:sp>
      <p:sp>
        <p:nvSpPr>
          <p:cNvPr id="88081" name="Line 17"/>
          <p:cNvSpPr>
            <a:spLocks noChangeShapeType="1"/>
          </p:cNvSpPr>
          <p:nvPr/>
        </p:nvSpPr>
        <p:spPr bwMode="auto">
          <a:xfrm>
            <a:off x="5580112" y="3312393"/>
            <a:ext cx="0" cy="288032"/>
          </a:xfrm>
          <a:prstGeom prst="line">
            <a:avLst/>
          </a:prstGeom>
          <a:noFill/>
          <a:ln w="38100">
            <a:solidFill>
              <a:schemeClr val="tx1"/>
            </a:solidFill>
            <a:round/>
            <a:headEnd/>
            <a:tailEnd type="triangle" w="med" len="med"/>
          </a:ln>
          <a:effectLst/>
        </p:spPr>
        <p:txBody>
          <a:bodyPr/>
          <a:lstStyle/>
          <a:p>
            <a:endParaRPr lang="fr-FR">
              <a:latin typeface="Tahoma" pitchFamily="34" charset="0"/>
              <a:ea typeface="Tahoma" pitchFamily="34" charset="0"/>
              <a:cs typeface="Tahoma" pitchFamily="34" charset="0"/>
            </a:endParaRPr>
          </a:p>
        </p:txBody>
      </p:sp>
      <p:sp>
        <p:nvSpPr>
          <p:cNvPr id="88082" name="Line 18"/>
          <p:cNvSpPr>
            <a:spLocks noChangeShapeType="1"/>
          </p:cNvSpPr>
          <p:nvPr/>
        </p:nvSpPr>
        <p:spPr bwMode="auto">
          <a:xfrm>
            <a:off x="5580112" y="4071094"/>
            <a:ext cx="794" cy="294010"/>
          </a:xfrm>
          <a:prstGeom prst="line">
            <a:avLst/>
          </a:prstGeom>
          <a:noFill/>
          <a:ln w="38100">
            <a:solidFill>
              <a:schemeClr val="tx1"/>
            </a:solidFill>
            <a:round/>
            <a:headEnd/>
            <a:tailEnd type="triangle" w="med" len="med"/>
          </a:ln>
          <a:effectLst/>
        </p:spPr>
        <p:txBody>
          <a:bodyPr/>
          <a:lstStyle/>
          <a:p>
            <a:endParaRPr lang="fr-FR">
              <a:latin typeface="Tahoma" pitchFamily="34" charset="0"/>
              <a:ea typeface="Tahoma" pitchFamily="34" charset="0"/>
              <a:cs typeface="Tahoma" pitchFamily="34" charset="0"/>
            </a:endParaRPr>
          </a:p>
        </p:txBody>
      </p:sp>
      <p:sp>
        <p:nvSpPr>
          <p:cNvPr id="88124" name="Text Box 60"/>
          <p:cNvSpPr txBox="1">
            <a:spLocks noChangeArrowheads="1"/>
          </p:cNvSpPr>
          <p:nvPr/>
        </p:nvSpPr>
        <p:spPr bwMode="auto">
          <a:xfrm>
            <a:off x="4571876" y="4305870"/>
            <a:ext cx="3456508" cy="923330"/>
          </a:xfrm>
          <a:prstGeom prst="rect">
            <a:avLst/>
          </a:prstGeom>
          <a:noFill/>
          <a:ln w="9525">
            <a:noFill/>
            <a:miter lim="800000"/>
            <a:headEnd/>
            <a:tailEnd/>
          </a:ln>
          <a:effectLst/>
        </p:spPr>
        <p:txBody>
          <a:bodyPr wrap="square">
            <a:spAutoFit/>
          </a:bodyPr>
          <a:lstStyle/>
          <a:p>
            <a:r>
              <a:rPr lang="fr-FR" dirty="0">
                <a:latin typeface="Tahoma" pitchFamily="34" charset="0"/>
                <a:ea typeface="Tahoma" pitchFamily="34" charset="0"/>
                <a:cs typeface="Tahoma" pitchFamily="34" charset="0"/>
              </a:rPr>
              <a:t>4. </a:t>
            </a:r>
            <a:r>
              <a:rPr lang="fr-FR" dirty="0" smtClean="0">
                <a:latin typeface="Tahoma" pitchFamily="34" charset="0"/>
                <a:ea typeface="Tahoma" pitchFamily="34" charset="0"/>
                <a:cs typeface="Tahoma" pitchFamily="34" charset="0"/>
              </a:rPr>
              <a:t>New </a:t>
            </a:r>
            <a:r>
              <a:rPr lang="fr-FR" dirty="0" err="1" smtClean="0">
                <a:latin typeface="Tahoma" pitchFamily="34" charset="0"/>
                <a:ea typeface="Tahoma" pitchFamily="34" charset="0"/>
                <a:cs typeface="Tahoma" pitchFamily="34" charset="0"/>
              </a:rPr>
              <a:t>vegetation</a:t>
            </a:r>
            <a:r>
              <a:rPr lang="fr-FR" dirty="0" smtClean="0">
                <a:latin typeface="Tahoma" pitchFamily="34" charset="0"/>
                <a:ea typeface="Tahoma" pitchFamily="34" charset="0"/>
                <a:cs typeface="Tahoma" pitchFamily="34" charset="0"/>
              </a:rPr>
              <a:t> </a:t>
            </a:r>
            <a:r>
              <a:rPr lang="fr-FR" dirty="0" err="1" smtClean="0">
                <a:latin typeface="Tahoma" pitchFamily="34" charset="0"/>
                <a:ea typeface="Tahoma" pitchFamily="34" charset="0"/>
                <a:cs typeface="Tahoma" pitchFamily="34" charset="0"/>
              </a:rPr>
              <a:t>parameterization</a:t>
            </a:r>
            <a:r>
              <a:rPr lang="fr-FR" dirty="0" smtClean="0">
                <a:latin typeface="Tahoma" pitchFamily="34" charset="0"/>
                <a:ea typeface="Tahoma" pitchFamily="34" charset="0"/>
                <a:cs typeface="Tahoma" pitchFamily="34" charset="0"/>
              </a:rPr>
              <a:t> and new </a:t>
            </a:r>
            <a:r>
              <a:rPr lang="fr-FR" dirty="0" err="1" smtClean="0">
                <a:latin typeface="Tahoma" pitchFamily="34" charset="0"/>
                <a:ea typeface="Tahoma" pitchFamily="34" charset="0"/>
                <a:cs typeface="Tahoma" pitchFamily="34" charset="0"/>
              </a:rPr>
              <a:t>annual</a:t>
            </a:r>
            <a:r>
              <a:rPr lang="fr-FR" dirty="0" smtClean="0">
                <a:latin typeface="Tahoma" pitchFamily="34" charset="0"/>
                <a:ea typeface="Tahoma" pitchFamily="34" charset="0"/>
                <a:cs typeface="Tahoma" pitchFamily="34" charset="0"/>
              </a:rPr>
              <a:t> simulation </a:t>
            </a:r>
            <a:endParaRPr lang="fr-FR" dirty="0">
              <a:latin typeface="Tahoma" pitchFamily="34" charset="0"/>
              <a:ea typeface="Tahoma" pitchFamily="34" charset="0"/>
              <a:cs typeface="Tahoma" pitchFamily="34" charset="0"/>
            </a:endParaRPr>
          </a:p>
        </p:txBody>
      </p:sp>
      <p:sp>
        <p:nvSpPr>
          <p:cNvPr id="88126" name="Oval 62"/>
          <p:cNvSpPr>
            <a:spLocks noChangeArrowheads="1"/>
          </p:cNvSpPr>
          <p:nvPr/>
        </p:nvSpPr>
        <p:spPr bwMode="auto">
          <a:xfrm>
            <a:off x="2401217" y="4296547"/>
            <a:ext cx="184165" cy="186535"/>
          </a:xfrm>
          <a:prstGeom prst="ellipse">
            <a:avLst/>
          </a:prstGeom>
          <a:solidFill>
            <a:srgbClr val="00FF00"/>
          </a:solidFill>
          <a:ln w="9525">
            <a:solidFill>
              <a:schemeClr val="tx1"/>
            </a:solidFill>
            <a:round/>
            <a:headEnd/>
            <a:tailEnd/>
          </a:ln>
          <a:effectLst/>
        </p:spPr>
        <p:txBody>
          <a:bodyPr wrap="none" anchor="ctr"/>
          <a:lstStyle/>
          <a:p>
            <a:endParaRPr lang="fr-FR" sz="1600">
              <a:latin typeface="Tahoma" pitchFamily="34" charset="0"/>
              <a:ea typeface="Tahoma" pitchFamily="34" charset="0"/>
              <a:cs typeface="Tahoma" pitchFamily="34" charset="0"/>
            </a:endParaRPr>
          </a:p>
        </p:txBody>
      </p:sp>
      <p:sp>
        <p:nvSpPr>
          <p:cNvPr id="88127" name="Text Box 63"/>
          <p:cNvSpPr txBox="1">
            <a:spLocks noChangeArrowheads="1"/>
          </p:cNvSpPr>
          <p:nvPr/>
        </p:nvSpPr>
        <p:spPr bwMode="auto">
          <a:xfrm>
            <a:off x="5651549" y="3312393"/>
            <a:ext cx="1296715" cy="369332"/>
          </a:xfrm>
          <a:prstGeom prst="rect">
            <a:avLst/>
          </a:prstGeom>
          <a:noFill/>
          <a:ln w="9525">
            <a:noFill/>
            <a:miter lim="800000"/>
            <a:headEnd/>
            <a:tailEnd/>
          </a:ln>
          <a:effectLst/>
        </p:spPr>
        <p:txBody>
          <a:bodyPr wrap="square">
            <a:spAutoFit/>
          </a:bodyPr>
          <a:lstStyle/>
          <a:p>
            <a:pPr>
              <a:spcBef>
                <a:spcPct val="50000"/>
              </a:spcBef>
            </a:pPr>
            <a:r>
              <a:rPr lang="fr-FR" dirty="0" err="1" smtClean="0">
                <a:latin typeface="Tahoma" pitchFamily="34" charset="0"/>
                <a:ea typeface="Tahoma" pitchFamily="34" charset="0"/>
                <a:cs typeface="Tahoma" pitchFamily="34" charset="0"/>
              </a:rPr>
              <a:t>Growth</a:t>
            </a:r>
            <a:endParaRPr lang="fr-FR" dirty="0">
              <a:latin typeface="Tahoma" pitchFamily="34" charset="0"/>
              <a:ea typeface="Tahoma" pitchFamily="34" charset="0"/>
              <a:cs typeface="Tahoma" pitchFamily="34" charset="0"/>
            </a:endParaRPr>
          </a:p>
        </p:txBody>
      </p:sp>
      <p:sp>
        <p:nvSpPr>
          <p:cNvPr id="88128" name="Oval 64"/>
          <p:cNvSpPr>
            <a:spLocks noChangeArrowheads="1"/>
          </p:cNvSpPr>
          <p:nvPr/>
        </p:nvSpPr>
        <p:spPr bwMode="auto">
          <a:xfrm>
            <a:off x="4355976" y="3724399"/>
            <a:ext cx="215900" cy="215900"/>
          </a:xfrm>
          <a:prstGeom prst="ellipse">
            <a:avLst/>
          </a:prstGeom>
          <a:solidFill>
            <a:srgbClr val="CCFF99"/>
          </a:solidFill>
          <a:ln w="9525">
            <a:solidFill>
              <a:schemeClr val="tx1"/>
            </a:solidFill>
            <a:round/>
            <a:headEnd/>
            <a:tailEnd/>
          </a:ln>
          <a:effectLst/>
        </p:spPr>
        <p:txBody>
          <a:bodyPr wrap="none" anchor="ctr"/>
          <a:lstStyle/>
          <a:p>
            <a:endParaRPr lang="fr-FR">
              <a:latin typeface="Tahoma" pitchFamily="34" charset="0"/>
              <a:ea typeface="Tahoma" pitchFamily="34" charset="0"/>
              <a:cs typeface="Tahoma" pitchFamily="34" charset="0"/>
            </a:endParaRPr>
          </a:p>
        </p:txBody>
      </p:sp>
      <p:sp>
        <p:nvSpPr>
          <p:cNvPr id="88135" name="Oval 71"/>
          <p:cNvSpPr>
            <a:spLocks noChangeArrowheads="1"/>
          </p:cNvSpPr>
          <p:nvPr/>
        </p:nvSpPr>
        <p:spPr bwMode="auto">
          <a:xfrm>
            <a:off x="1897980" y="3288485"/>
            <a:ext cx="184165" cy="186535"/>
          </a:xfrm>
          <a:prstGeom prst="ellipse">
            <a:avLst/>
          </a:prstGeom>
          <a:solidFill>
            <a:srgbClr val="CCFF99"/>
          </a:solidFill>
          <a:ln w="9525">
            <a:solidFill>
              <a:schemeClr val="tx1"/>
            </a:solidFill>
            <a:round/>
            <a:headEnd/>
            <a:tailEnd/>
          </a:ln>
          <a:effectLst/>
        </p:spPr>
        <p:txBody>
          <a:bodyPr wrap="none" anchor="ctr"/>
          <a:lstStyle/>
          <a:p>
            <a:endParaRPr lang="fr-FR" sz="1600">
              <a:latin typeface="Tahoma" pitchFamily="34" charset="0"/>
              <a:ea typeface="Tahoma" pitchFamily="34" charset="0"/>
              <a:cs typeface="Tahoma" pitchFamily="34" charset="0"/>
            </a:endParaRPr>
          </a:p>
        </p:txBody>
      </p:sp>
      <p:sp>
        <p:nvSpPr>
          <p:cNvPr id="88136" name="Oval 72"/>
          <p:cNvSpPr>
            <a:spLocks noChangeArrowheads="1"/>
          </p:cNvSpPr>
          <p:nvPr/>
        </p:nvSpPr>
        <p:spPr bwMode="auto">
          <a:xfrm>
            <a:off x="2113880" y="3001147"/>
            <a:ext cx="184165" cy="186535"/>
          </a:xfrm>
          <a:prstGeom prst="ellipse">
            <a:avLst/>
          </a:prstGeom>
          <a:solidFill>
            <a:srgbClr val="CCFF99"/>
          </a:solidFill>
          <a:ln w="9525">
            <a:solidFill>
              <a:schemeClr val="tx1"/>
            </a:solidFill>
            <a:round/>
            <a:headEnd/>
            <a:tailEnd/>
          </a:ln>
          <a:effectLst/>
        </p:spPr>
        <p:txBody>
          <a:bodyPr wrap="none" anchor="ctr"/>
          <a:lstStyle/>
          <a:p>
            <a:endParaRPr lang="fr-FR" sz="1600">
              <a:latin typeface="Tahoma" pitchFamily="34" charset="0"/>
              <a:ea typeface="Tahoma" pitchFamily="34" charset="0"/>
              <a:cs typeface="Tahoma" pitchFamily="34" charset="0"/>
            </a:endParaRPr>
          </a:p>
        </p:txBody>
      </p:sp>
      <p:sp>
        <p:nvSpPr>
          <p:cNvPr id="88138" name="Text Box 74"/>
          <p:cNvSpPr txBox="1">
            <a:spLocks noChangeArrowheads="1"/>
          </p:cNvSpPr>
          <p:nvPr/>
        </p:nvSpPr>
        <p:spPr bwMode="auto">
          <a:xfrm>
            <a:off x="1537618" y="4286535"/>
            <a:ext cx="675723" cy="307777"/>
          </a:xfrm>
          <a:prstGeom prst="rect">
            <a:avLst/>
          </a:prstGeom>
          <a:noFill/>
          <a:ln w="9525">
            <a:noFill/>
            <a:miter lim="800000"/>
            <a:headEnd/>
            <a:tailEnd/>
          </a:ln>
          <a:effectLst/>
        </p:spPr>
        <p:txBody>
          <a:bodyPr wrap="square">
            <a:spAutoFit/>
          </a:bodyPr>
          <a:lstStyle/>
          <a:p>
            <a:pPr>
              <a:spcBef>
                <a:spcPct val="50000"/>
              </a:spcBef>
            </a:pPr>
            <a:r>
              <a:rPr lang="fr-FR" sz="1400" b="1" dirty="0">
                <a:latin typeface="Tahoma" pitchFamily="34" charset="0"/>
                <a:ea typeface="Tahoma" pitchFamily="34" charset="0"/>
                <a:cs typeface="Tahoma" pitchFamily="34" charset="0"/>
              </a:rPr>
              <a:t>An</a:t>
            </a:r>
            <a:r>
              <a:rPr lang="fr-FR" sz="1400" b="1" baseline="-25000" dirty="0">
                <a:latin typeface="Tahoma" pitchFamily="34" charset="0"/>
                <a:ea typeface="Tahoma" pitchFamily="34" charset="0"/>
                <a:cs typeface="Tahoma" pitchFamily="34" charset="0"/>
              </a:rPr>
              <a:t>1</a:t>
            </a:r>
          </a:p>
        </p:txBody>
      </p:sp>
      <p:sp>
        <p:nvSpPr>
          <p:cNvPr id="88139" name="Text Box 75"/>
          <p:cNvSpPr txBox="1">
            <a:spLocks noChangeArrowheads="1"/>
          </p:cNvSpPr>
          <p:nvPr/>
        </p:nvSpPr>
        <p:spPr bwMode="auto">
          <a:xfrm>
            <a:off x="2329781" y="3926173"/>
            <a:ext cx="675723" cy="307777"/>
          </a:xfrm>
          <a:prstGeom prst="rect">
            <a:avLst/>
          </a:prstGeom>
          <a:noFill/>
          <a:ln w="9525">
            <a:noFill/>
            <a:miter lim="800000"/>
            <a:headEnd/>
            <a:tailEnd/>
          </a:ln>
          <a:effectLst/>
        </p:spPr>
        <p:txBody>
          <a:bodyPr wrap="square">
            <a:spAutoFit/>
          </a:bodyPr>
          <a:lstStyle/>
          <a:p>
            <a:pPr>
              <a:spcBef>
                <a:spcPct val="50000"/>
              </a:spcBef>
            </a:pPr>
            <a:r>
              <a:rPr lang="fr-FR" sz="1400" b="1" dirty="0">
                <a:latin typeface="Tahoma" pitchFamily="34" charset="0"/>
                <a:ea typeface="Tahoma" pitchFamily="34" charset="0"/>
                <a:cs typeface="Tahoma" pitchFamily="34" charset="0"/>
              </a:rPr>
              <a:t>An</a:t>
            </a:r>
            <a:r>
              <a:rPr lang="fr-FR" sz="1400" b="1" baseline="-25000" dirty="0">
                <a:latin typeface="Tahoma" pitchFamily="34" charset="0"/>
                <a:ea typeface="Tahoma" pitchFamily="34" charset="0"/>
                <a:cs typeface="Tahoma" pitchFamily="34" charset="0"/>
              </a:rPr>
              <a:t>2</a:t>
            </a:r>
          </a:p>
        </p:txBody>
      </p:sp>
      <p:sp>
        <p:nvSpPr>
          <p:cNvPr id="88140" name="Text Box 76"/>
          <p:cNvSpPr txBox="1">
            <a:spLocks noChangeArrowheads="1"/>
          </p:cNvSpPr>
          <p:nvPr/>
        </p:nvSpPr>
        <p:spPr bwMode="auto">
          <a:xfrm>
            <a:off x="2113881" y="3134010"/>
            <a:ext cx="675723" cy="307777"/>
          </a:xfrm>
          <a:prstGeom prst="rect">
            <a:avLst/>
          </a:prstGeom>
          <a:noFill/>
          <a:ln w="9525">
            <a:noFill/>
            <a:miter lim="800000"/>
            <a:headEnd/>
            <a:tailEnd/>
          </a:ln>
          <a:effectLst/>
        </p:spPr>
        <p:txBody>
          <a:bodyPr wrap="square">
            <a:spAutoFit/>
          </a:bodyPr>
          <a:lstStyle/>
          <a:p>
            <a:pPr>
              <a:spcBef>
                <a:spcPct val="50000"/>
              </a:spcBef>
            </a:pPr>
            <a:r>
              <a:rPr lang="fr-FR" sz="1400" b="1" dirty="0">
                <a:latin typeface="Tahoma" pitchFamily="34" charset="0"/>
                <a:ea typeface="Tahoma" pitchFamily="34" charset="0"/>
                <a:cs typeface="Tahoma" pitchFamily="34" charset="0"/>
              </a:rPr>
              <a:t>An</a:t>
            </a:r>
            <a:r>
              <a:rPr lang="fr-FR" sz="1400" b="1" baseline="-25000" dirty="0">
                <a:latin typeface="Tahoma" pitchFamily="34" charset="0"/>
                <a:ea typeface="Tahoma" pitchFamily="34" charset="0"/>
                <a:cs typeface="Tahoma" pitchFamily="34" charset="0"/>
              </a:rPr>
              <a:t> n</a:t>
            </a:r>
          </a:p>
        </p:txBody>
      </p:sp>
      <p:sp>
        <p:nvSpPr>
          <p:cNvPr id="46" name="Titre 3"/>
          <p:cNvSpPr>
            <a:spLocks noGrp="1"/>
          </p:cNvSpPr>
          <p:nvPr>
            <p:ph type="title"/>
          </p:nvPr>
        </p:nvSpPr>
        <p:spPr>
          <a:xfrm>
            <a:off x="457200" y="152400"/>
            <a:ext cx="8229600" cy="1219200"/>
          </a:xfrm>
        </p:spPr>
        <p:txBody>
          <a:bodyPr>
            <a:normAutofit/>
          </a:bodyPr>
          <a:lstStyle/>
          <a:p>
            <a:r>
              <a:rPr lang="fr-FR" dirty="0" smtClean="0">
                <a:solidFill>
                  <a:srgbClr val="99CC00"/>
                </a:solidFill>
                <a:effectLst>
                  <a:innerShdw blurRad="114300">
                    <a:prstClr val="black"/>
                  </a:innerShdw>
                </a:effectLst>
                <a:latin typeface="Tahoma" pitchFamily="34" charset="0"/>
                <a:ea typeface="Tahoma" pitchFamily="34" charset="0"/>
                <a:cs typeface="Tahoma" pitchFamily="34" charset="0"/>
              </a:rPr>
              <a:t>Method</a:t>
            </a:r>
            <a:endParaRPr lang="fr-FR" dirty="0"/>
          </a:p>
        </p:txBody>
      </p:sp>
      <p:sp>
        <p:nvSpPr>
          <p:cNvPr id="45" name="Oval 15"/>
          <p:cNvSpPr>
            <a:spLocks noChangeArrowheads="1"/>
          </p:cNvSpPr>
          <p:nvPr/>
        </p:nvSpPr>
        <p:spPr bwMode="auto">
          <a:xfrm>
            <a:off x="4356100" y="2232273"/>
            <a:ext cx="215900" cy="215900"/>
          </a:xfrm>
          <a:prstGeom prst="ellipse">
            <a:avLst/>
          </a:prstGeom>
          <a:solidFill>
            <a:srgbClr val="FFFF00"/>
          </a:solidFill>
          <a:ln w="9525">
            <a:solidFill>
              <a:schemeClr val="tx1"/>
            </a:solidFill>
            <a:round/>
            <a:headEnd/>
            <a:tailEnd/>
          </a:ln>
          <a:effectLst/>
        </p:spPr>
        <p:txBody>
          <a:bodyPr wrap="none" anchor="ctr"/>
          <a:lstStyle/>
          <a:p>
            <a:endParaRPr lang="fr-FR">
              <a:latin typeface="Tahoma" pitchFamily="34" charset="0"/>
              <a:ea typeface="Tahoma" pitchFamily="34" charset="0"/>
              <a:cs typeface="Tahoma" pitchFamily="34" charset="0"/>
            </a:endParaRPr>
          </a:p>
        </p:txBody>
      </p:sp>
      <p:grpSp>
        <p:nvGrpSpPr>
          <p:cNvPr id="4" name="Groupe 59"/>
          <p:cNvGrpSpPr>
            <a:grpSpLocks noChangeAspect="1"/>
          </p:cNvGrpSpPr>
          <p:nvPr/>
        </p:nvGrpSpPr>
        <p:grpSpPr>
          <a:xfrm>
            <a:off x="4860032" y="5336649"/>
            <a:ext cx="2232248" cy="1044679"/>
            <a:chOff x="7524998" y="3790231"/>
            <a:chExt cx="4464050" cy="2089150"/>
          </a:xfrm>
        </p:grpSpPr>
        <p:pic>
          <p:nvPicPr>
            <p:cNvPr id="48" name="Picture 4" descr="climat"/>
            <p:cNvPicPr>
              <a:picLocks noChangeAspect="1" noChangeArrowheads="1"/>
            </p:cNvPicPr>
            <p:nvPr/>
          </p:nvPicPr>
          <p:blipFill>
            <a:blip r:embed="rId3" cstate="print"/>
            <a:srcRect/>
            <a:stretch>
              <a:fillRect/>
            </a:stretch>
          </p:blipFill>
          <p:spPr bwMode="auto">
            <a:xfrm>
              <a:off x="8675935" y="3790231"/>
              <a:ext cx="790575" cy="790575"/>
            </a:xfrm>
            <a:prstGeom prst="rect">
              <a:avLst/>
            </a:prstGeom>
            <a:noFill/>
            <a:ln w="9525">
              <a:noFill/>
              <a:miter lim="800000"/>
              <a:headEnd/>
              <a:tailEnd/>
            </a:ln>
          </p:spPr>
        </p:pic>
        <p:sp>
          <p:nvSpPr>
            <p:cNvPr id="50" name="Rectangle 5" descr="Marbre marron"/>
            <p:cNvSpPr>
              <a:spLocks noChangeArrowheads="1"/>
            </p:cNvSpPr>
            <p:nvPr/>
          </p:nvSpPr>
          <p:spPr bwMode="auto">
            <a:xfrm>
              <a:off x="9687173" y="5158656"/>
              <a:ext cx="2230437" cy="720725"/>
            </a:xfrm>
            <a:prstGeom prst="rect">
              <a:avLst/>
            </a:prstGeom>
            <a:solidFill>
              <a:srgbClr val="C9925B"/>
            </a:solidFill>
            <a:ln w="9525">
              <a:noFill/>
              <a:miter lim="800000"/>
              <a:headEnd/>
              <a:tailEnd/>
            </a:ln>
          </p:spPr>
          <p:txBody>
            <a:bodyPr wrap="none" anchor="ctr"/>
            <a:lstStyle/>
            <a:p>
              <a:endParaRPr lang="fr-FR">
                <a:latin typeface="Tahoma" pitchFamily="34" charset="0"/>
                <a:ea typeface="Tahoma" pitchFamily="34" charset="0"/>
                <a:cs typeface="Tahoma" pitchFamily="34" charset="0"/>
              </a:endParaRPr>
            </a:p>
          </p:txBody>
        </p:sp>
        <p:pic>
          <p:nvPicPr>
            <p:cNvPr id="51" name="Picture 6" descr="MC900325594[1]"/>
            <p:cNvPicPr>
              <a:picLocks noChangeAspect="1" noChangeArrowheads="1"/>
            </p:cNvPicPr>
            <p:nvPr/>
          </p:nvPicPr>
          <p:blipFill>
            <a:blip r:embed="rId4" cstate="print"/>
            <a:srcRect/>
            <a:stretch>
              <a:fillRect/>
            </a:stretch>
          </p:blipFill>
          <p:spPr bwMode="auto">
            <a:xfrm>
              <a:off x="9899898" y="4366493"/>
              <a:ext cx="1008062" cy="615950"/>
            </a:xfrm>
            <a:prstGeom prst="rect">
              <a:avLst/>
            </a:prstGeom>
            <a:noFill/>
            <a:ln w="9525">
              <a:noFill/>
              <a:miter lim="800000"/>
              <a:headEnd/>
              <a:tailEnd/>
            </a:ln>
          </p:spPr>
        </p:pic>
        <p:sp>
          <p:nvSpPr>
            <p:cNvPr id="52" name="AutoShape 7"/>
            <p:cNvSpPr>
              <a:spLocks noChangeArrowheads="1"/>
            </p:cNvSpPr>
            <p:nvPr/>
          </p:nvSpPr>
          <p:spPr bwMode="auto">
            <a:xfrm>
              <a:off x="9612560" y="4941168"/>
              <a:ext cx="2376488" cy="433388"/>
            </a:xfrm>
            <a:prstGeom prst="cloudCallout">
              <a:avLst>
                <a:gd name="adj1" fmla="val 27824"/>
                <a:gd name="adj2" fmla="val -13005"/>
              </a:avLst>
            </a:prstGeom>
            <a:solidFill>
              <a:srgbClr val="99CC00"/>
            </a:solidFill>
            <a:ln w="9525">
              <a:noFill/>
              <a:round/>
              <a:headEnd/>
              <a:tailEnd/>
            </a:ln>
          </p:spPr>
          <p:txBody>
            <a:bodyPr/>
            <a:lstStyle/>
            <a:p>
              <a:pPr algn="ctr"/>
              <a:endParaRPr lang="fr-FR">
                <a:latin typeface="Tahoma" pitchFamily="34" charset="0"/>
                <a:ea typeface="Tahoma" pitchFamily="34" charset="0"/>
                <a:cs typeface="Tahoma" pitchFamily="34" charset="0"/>
              </a:endParaRPr>
            </a:p>
          </p:txBody>
        </p:sp>
        <p:pic>
          <p:nvPicPr>
            <p:cNvPr id="53" name="Picture 8" descr="MC900325598[1]"/>
            <p:cNvPicPr>
              <a:picLocks noChangeAspect="1" noChangeArrowheads="1"/>
            </p:cNvPicPr>
            <p:nvPr/>
          </p:nvPicPr>
          <p:blipFill>
            <a:blip r:embed="rId5" cstate="print"/>
            <a:srcRect/>
            <a:stretch>
              <a:fillRect/>
            </a:stretch>
          </p:blipFill>
          <p:spPr bwMode="auto">
            <a:xfrm>
              <a:off x="11050835" y="4509368"/>
              <a:ext cx="649288" cy="471488"/>
            </a:xfrm>
            <a:prstGeom prst="rect">
              <a:avLst/>
            </a:prstGeom>
            <a:noFill/>
            <a:ln w="9525">
              <a:noFill/>
              <a:miter lim="800000"/>
              <a:headEnd/>
              <a:tailEnd/>
            </a:ln>
          </p:spPr>
        </p:pic>
        <p:sp>
          <p:nvSpPr>
            <p:cNvPr id="54" name="AutoShape 9"/>
            <p:cNvSpPr>
              <a:spLocks noChangeArrowheads="1"/>
            </p:cNvSpPr>
            <p:nvPr/>
          </p:nvSpPr>
          <p:spPr bwMode="auto">
            <a:xfrm rot="19163687">
              <a:off x="8209210" y="4256956"/>
              <a:ext cx="431800" cy="215900"/>
            </a:xfrm>
            <a:prstGeom prst="leftRightArrow">
              <a:avLst>
                <a:gd name="adj1" fmla="val 50000"/>
                <a:gd name="adj2" fmla="val 40000"/>
              </a:avLst>
            </a:prstGeom>
            <a:noFill/>
            <a:ln w="25400">
              <a:solidFill>
                <a:schemeClr val="tx1"/>
              </a:solidFill>
              <a:miter lim="800000"/>
              <a:headEnd/>
              <a:tailEnd/>
            </a:ln>
          </p:spPr>
          <p:txBody>
            <a:bodyPr wrap="none" anchor="ctr"/>
            <a:lstStyle/>
            <a:p>
              <a:endParaRPr lang="fr-FR">
                <a:latin typeface="Tahoma" pitchFamily="34" charset="0"/>
                <a:ea typeface="Tahoma" pitchFamily="34" charset="0"/>
                <a:cs typeface="Tahoma" pitchFamily="34" charset="0"/>
              </a:endParaRPr>
            </a:p>
          </p:txBody>
        </p:sp>
        <p:sp>
          <p:nvSpPr>
            <p:cNvPr id="55" name="AutoShape 10"/>
            <p:cNvSpPr>
              <a:spLocks noChangeArrowheads="1"/>
            </p:cNvSpPr>
            <p:nvPr/>
          </p:nvSpPr>
          <p:spPr bwMode="auto">
            <a:xfrm rot="2556844">
              <a:off x="9541123" y="4293468"/>
              <a:ext cx="431800" cy="215900"/>
            </a:xfrm>
            <a:prstGeom prst="leftRightArrow">
              <a:avLst>
                <a:gd name="adj1" fmla="val 50000"/>
                <a:gd name="adj2" fmla="val 40000"/>
              </a:avLst>
            </a:prstGeom>
            <a:noFill/>
            <a:ln w="25400">
              <a:solidFill>
                <a:schemeClr val="tx1"/>
              </a:solidFill>
              <a:miter lim="800000"/>
              <a:headEnd/>
              <a:tailEnd/>
            </a:ln>
          </p:spPr>
          <p:txBody>
            <a:bodyPr wrap="none" anchor="ctr"/>
            <a:lstStyle/>
            <a:p>
              <a:endParaRPr lang="fr-FR">
                <a:latin typeface="Tahoma" pitchFamily="34" charset="0"/>
                <a:ea typeface="Tahoma" pitchFamily="34" charset="0"/>
                <a:cs typeface="Tahoma" pitchFamily="34" charset="0"/>
              </a:endParaRPr>
            </a:p>
          </p:txBody>
        </p:sp>
        <p:sp>
          <p:nvSpPr>
            <p:cNvPr id="56" name="AutoShape 11"/>
            <p:cNvSpPr>
              <a:spLocks noChangeArrowheads="1"/>
            </p:cNvSpPr>
            <p:nvPr/>
          </p:nvSpPr>
          <p:spPr bwMode="auto">
            <a:xfrm>
              <a:off x="8820398" y="5301531"/>
              <a:ext cx="431800" cy="215900"/>
            </a:xfrm>
            <a:prstGeom prst="leftRightArrow">
              <a:avLst>
                <a:gd name="adj1" fmla="val 50000"/>
                <a:gd name="adj2" fmla="val 40000"/>
              </a:avLst>
            </a:prstGeom>
            <a:noFill/>
            <a:ln w="25400">
              <a:solidFill>
                <a:schemeClr val="tx1"/>
              </a:solidFill>
              <a:miter lim="800000"/>
              <a:headEnd/>
              <a:tailEnd/>
            </a:ln>
          </p:spPr>
          <p:txBody>
            <a:bodyPr wrap="none" anchor="ctr"/>
            <a:lstStyle/>
            <a:p>
              <a:endParaRPr lang="fr-FR">
                <a:latin typeface="Tahoma" pitchFamily="34" charset="0"/>
                <a:ea typeface="Tahoma" pitchFamily="34" charset="0"/>
                <a:cs typeface="Tahoma" pitchFamily="34" charset="0"/>
              </a:endParaRPr>
            </a:p>
          </p:txBody>
        </p:sp>
        <p:sp>
          <p:nvSpPr>
            <p:cNvPr id="57" name="AutoShape 12"/>
            <p:cNvSpPr>
              <a:spLocks noChangeArrowheads="1"/>
            </p:cNvSpPr>
            <p:nvPr/>
          </p:nvSpPr>
          <p:spPr bwMode="auto">
            <a:xfrm rot="5400000">
              <a:off x="10799216" y="4907037"/>
              <a:ext cx="287338" cy="215900"/>
            </a:xfrm>
            <a:prstGeom prst="leftRightArrow">
              <a:avLst>
                <a:gd name="adj1" fmla="val 50000"/>
                <a:gd name="adj2" fmla="val 26618"/>
              </a:avLst>
            </a:prstGeom>
            <a:noFill/>
            <a:ln w="25400">
              <a:solidFill>
                <a:schemeClr val="tx1"/>
              </a:solidFill>
              <a:miter lim="800000"/>
              <a:headEnd/>
              <a:tailEnd/>
            </a:ln>
          </p:spPr>
          <p:txBody>
            <a:bodyPr wrap="none" anchor="ctr"/>
            <a:lstStyle/>
            <a:p>
              <a:endParaRPr lang="fr-FR">
                <a:latin typeface="Tahoma" pitchFamily="34" charset="0"/>
                <a:ea typeface="Tahoma" pitchFamily="34" charset="0"/>
                <a:cs typeface="Tahoma" pitchFamily="34" charset="0"/>
              </a:endParaRPr>
            </a:p>
          </p:txBody>
        </p:sp>
        <p:sp>
          <p:nvSpPr>
            <p:cNvPr id="58" name="AutoShape 13"/>
            <p:cNvSpPr>
              <a:spLocks noChangeArrowheads="1"/>
            </p:cNvSpPr>
            <p:nvPr/>
          </p:nvSpPr>
          <p:spPr bwMode="auto">
            <a:xfrm rot="5400000">
              <a:off x="10800804" y="5338837"/>
              <a:ext cx="287338" cy="215900"/>
            </a:xfrm>
            <a:prstGeom prst="leftRightArrow">
              <a:avLst>
                <a:gd name="adj1" fmla="val 50000"/>
                <a:gd name="adj2" fmla="val 26618"/>
              </a:avLst>
            </a:prstGeom>
            <a:noFill/>
            <a:ln w="25400">
              <a:solidFill>
                <a:schemeClr val="tx1"/>
              </a:solidFill>
              <a:miter lim="800000"/>
              <a:headEnd/>
              <a:tailEnd/>
            </a:ln>
          </p:spPr>
          <p:txBody>
            <a:bodyPr wrap="none" anchor="ctr"/>
            <a:lstStyle/>
            <a:p>
              <a:endParaRPr lang="fr-FR">
                <a:latin typeface="Tahoma" pitchFamily="34" charset="0"/>
                <a:ea typeface="Tahoma" pitchFamily="34" charset="0"/>
                <a:cs typeface="Tahoma" pitchFamily="34" charset="0"/>
              </a:endParaRPr>
            </a:p>
          </p:txBody>
        </p:sp>
        <p:pic>
          <p:nvPicPr>
            <p:cNvPr id="59" name="Picture 14" descr="MC900323149[1]"/>
            <p:cNvPicPr>
              <a:picLocks noChangeAspect="1" noChangeArrowheads="1"/>
            </p:cNvPicPr>
            <p:nvPr/>
          </p:nvPicPr>
          <p:blipFill>
            <a:blip r:embed="rId6" cstate="print"/>
            <a:srcRect/>
            <a:stretch>
              <a:fillRect/>
            </a:stretch>
          </p:blipFill>
          <p:spPr bwMode="auto">
            <a:xfrm>
              <a:off x="7524998" y="4582393"/>
              <a:ext cx="1023937" cy="1290638"/>
            </a:xfrm>
            <a:prstGeom prst="rect">
              <a:avLst/>
            </a:prstGeom>
            <a:noFill/>
            <a:ln w="9525">
              <a:noFill/>
              <a:miter lim="800000"/>
              <a:headEnd/>
              <a:tailEnd/>
            </a:ln>
          </p:spPr>
        </p:pic>
      </p:grpSp>
      <p:cxnSp>
        <p:nvCxnSpPr>
          <p:cNvPr id="62" name="Forme 61"/>
          <p:cNvCxnSpPr>
            <a:stCxn id="88124" idx="3"/>
            <a:endCxn id="88080" idx="3"/>
          </p:cNvCxnSpPr>
          <p:nvPr/>
        </p:nvCxnSpPr>
        <p:spPr>
          <a:xfrm flipH="1" flipV="1">
            <a:off x="7884368" y="2961819"/>
            <a:ext cx="144016" cy="1805716"/>
          </a:xfrm>
          <a:prstGeom prst="bentConnector3">
            <a:avLst>
              <a:gd name="adj1" fmla="val -15873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315701" y="6340678"/>
            <a:ext cx="1890261" cy="369332"/>
          </a:xfrm>
          <a:prstGeom prst="rect">
            <a:avLst/>
          </a:prstGeom>
          <a:noFill/>
        </p:spPr>
        <p:txBody>
          <a:bodyPr wrap="none" rtlCol="0">
            <a:spAutoFit/>
          </a:bodyPr>
          <a:lstStyle/>
          <a:p>
            <a:r>
              <a:rPr lang="en-US" dirty="0" err="1" smtClean="0"/>
              <a:t>Graux</a:t>
            </a:r>
            <a:r>
              <a:rPr lang="en-US" dirty="0" smtClean="0"/>
              <a:t> et al 2010</a:t>
            </a:r>
            <a:endParaRPr lang="en-US" dirty="0"/>
          </a:p>
        </p:txBody>
      </p:sp>
    </p:spTree>
    <p:extLst>
      <p:ext uri="{BB962C8B-B14F-4D97-AF65-F5344CB8AC3E}">
        <p14:creationId xmlns:p14="http://schemas.microsoft.com/office/powerpoint/2010/main" val="311614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0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07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1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0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807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1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81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808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81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81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81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80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80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81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807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81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81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8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25" grpId="0"/>
      <p:bldP spid="88073" grpId="0" animBg="1"/>
      <p:bldP spid="88074" grpId="0" animBg="1"/>
      <p:bldP spid="88075" grpId="0" animBg="1"/>
      <p:bldP spid="88076" grpId="0" animBg="1"/>
      <p:bldP spid="88078" grpId="0"/>
      <p:bldP spid="88079" grpId="0" animBg="1"/>
      <p:bldP spid="88080" grpId="0"/>
      <p:bldP spid="88081" grpId="0" animBg="1"/>
      <p:bldP spid="88082" grpId="0" animBg="1"/>
      <p:bldP spid="88124" grpId="0"/>
      <p:bldP spid="88126" grpId="0" animBg="1"/>
      <p:bldP spid="88127" grpId="0"/>
      <p:bldP spid="88128" grpId="0" animBg="1"/>
      <p:bldP spid="88135" grpId="0" animBg="1"/>
      <p:bldP spid="88136" grpId="0" animBg="1"/>
      <p:bldP spid="88138" grpId="0"/>
      <p:bldP spid="88139" grpId="0"/>
      <p:bldP spid="88140" grpId="0"/>
      <p:bldP spid="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68" y="-17253"/>
            <a:ext cx="8820472" cy="1656184"/>
          </a:xfrm>
        </p:spPr>
        <p:txBody>
          <a:bodyPr>
            <a:normAutofit/>
          </a:bodyPr>
          <a:lstStyle/>
          <a:p>
            <a:r>
              <a:rPr lang="en-US" sz="4000" dirty="0" smtClean="0">
                <a:solidFill>
                  <a:srgbClr val="92D050"/>
                </a:solidFill>
                <a:effectLst>
                  <a:outerShdw blurRad="38100" dist="38100" dir="2700000" algn="tl">
                    <a:srgbClr val="000000">
                      <a:alpha val="43137"/>
                    </a:srgbClr>
                  </a:outerShdw>
                </a:effectLst>
              </a:rPr>
              <a:t>2</a:t>
            </a:r>
            <a:r>
              <a:rPr lang="en-US" sz="4000" baseline="30000" dirty="0" smtClean="0">
                <a:solidFill>
                  <a:srgbClr val="92D050"/>
                </a:solidFill>
                <a:effectLst>
                  <a:outerShdw blurRad="38100" dist="38100" dir="2700000" algn="tl">
                    <a:srgbClr val="000000">
                      <a:alpha val="43137"/>
                    </a:srgbClr>
                  </a:outerShdw>
                </a:effectLst>
              </a:rPr>
              <a:t>nd</a:t>
            </a:r>
            <a:r>
              <a:rPr lang="en-US" sz="4000" dirty="0" smtClean="0">
                <a:solidFill>
                  <a:srgbClr val="92D050"/>
                </a:solidFill>
                <a:effectLst>
                  <a:outerShdw blurRad="38100" dist="38100" dir="2700000" algn="tl">
                    <a:srgbClr val="000000">
                      <a:alpha val="43137"/>
                    </a:srgbClr>
                  </a:outerShdw>
                </a:effectLst>
              </a:rPr>
              <a:t> example: traits=f(</a:t>
            </a:r>
            <a:r>
              <a:rPr lang="en-US" sz="4000" dirty="0" err="1" smtClean="0">
                <a:solidFill>
                  <a:srgbClr val="92D050"/>
                </a:solidFill>
                <a:effectLst>
                  <a:outerShdw blurRad="38100" dist="38100" dir="2700000" algn="tl">
                    <a:srgbClr val="000000">
                      <a:alpha val="43137"/>
                    </a:srgbClr>
                  </a:outerShdw>
                </a:effectLst>
              </a:rPr>
              <a:t>env</a:t>
            </a:r>
            <a:r>
              <a:rPr lang="en-US" sz="4000" dirty="0" smtClean="0">
                <a:solidFill>
                  <a:srgbClr val="92D050"/>
                </a:solidFill>
                <a:effectLst>
                  <a:outerShdw blurRad="38100" dist="38100" dir="2700000" algn="tl">
                    <a:srgbClr val="000000">
                      <a:alpha val="43137"/>
                    </a:srgbClr>
                  </a:outerShdw>
                </a:effectLst>
              </a:rPr>
              <a:t>.) in </a:t>
            </a:r>
            <a:r>
              <a:rPr lang="en-US" sz="4000" dirty="0" err="1" smtClean="0">
                <a:solidFill>
                  <a:srgbClr val="92D050"/>
                </a:solidFill>
                <a:effectLst>
                  <a:outerShdw blurRad="38100" dist="38100" dir="2700000" algn="tl">
                    <a:srgbClr val="000000">
                      <a:alpha val="43137"/>
                    </a:srgbClr>
                  </a:outerShdw>
                </a:effectLst>
              </a:rPr>
              <a:t>JSBach</a:t>
            </a:r>
            <a:endParaRPr lang="en-GB" sz="4000" dirty="0">
              <a:solidFill>
                <a:srgbClr val="92D050"/>
              </a:solidFill>
              <a:effectLst>
                <a:outerShdw blurRad="38100" dist="38100" dir="2700000" algn="tl">
                  <a:srgbClr val="000000">
                    <a:alpha val="43137"/>
                  </a:srgbClr>
                </a:outerShdw>
              </a:effectLst>
            </a:endParaRPr>
          </a:p>
        </p:txBody>
      </p:sp>
      <p:pic>
        <p:nvPicPr>
          <p:cNvPr id="4" name="Picture 2" descr="VUkip"/>
          <p:cNvPicPr>
            <a:picLocks noChangeAspect="1" noChangeArrowheads="1"/>
          </p:cNvPicPr>
          <p:nvPr/>
        </p:nvPicPr>
        <p:blipFill>
          <a:blip r:embed="rId2" cstate="print"/>
          <a:srcRect/>
          <a:stretch>
            <a:fillRect/>
          </a:stretch>
        </p:blipFill>
        <p:spPr bwMode="auto">
          <a:xfrm>
            <a:off x="0" y="6043368"/>
            <a:ext cx="2843808" cy="814632"/>
          </a:xfrm>
          <a:prstGeom prst="rect">
            <a:avLst/>
          </a:prstGeom>
          <a:noFill/>
        </p:spPr>
      </p:pic>
      <p:sp>
        <p:nvSpPr>
          <p:cNvPr id="6" name="Content Placeholder 5"/>
          <p:cNvSpPr>
            <a:spLocks noGrp="1"/>
          </p:cNvSpPr>
          <p:nvPr>
            <p:ph idx="1"/>
          </p:nvPr>
        </p:nvSpPr>
        <p:spPr>
          <a:xfrm>
            <a:off x="251520" y="1772816"/>
            <a:ext cx="8892480" cy="4381947"/>
          </a:xfrm>
        </p:spPr>
        <p:txBody>
          <a:bodyPr/>
          <a:lstStyle/>
          <a:p>
            <a:pPr>
              <a:buNone/>
            </a:pPr>
            <a:r>
              <a:rPr lang="en-US" sz="2400" dirty="0" smtClean="0"/>
              <a:t>For PFT </a:t>
            </a:r>
            <a:r>
              <a:rPr lang="en-US" sz="2400" dirty="0" err="1" smtClean="0"/>
              <a:t>i</a:t>
            </a:r>
            <a:r>
              <a:rPr lang="en-US" sz="2400" dirty="0" smtClean="0"/>
              <a:t>:  trait X = </a:t>
            </a:r>
            <a:r>
              <a:rPr lang="en-US" sz="2400" dirty="0" err="1" smtClean="0"/>
              <a:t>a</a:t>
            </a:r>
            <a:r>
              <a:rPr lang="en-US" sz="2400" baseline="-25000" dirty="0" err="1" smtClean="0"/>
              <a:t>i</a:t>
            </a:r>
            <a:r>
              <a:rPr lang="en-US" sz="2400" dirty="0" smtClean="0"/>
              <a:t> * temperature + b</a:t>
            </a:r>
            <a:r>
              <a:rPr lang="en-US" sz="2400" baseline="-25000" dirty="0" smtClean="0"/>
              <a:t>i</a:t>
            </a:r>
            <a:r>
              <a:rPr lang="en-US" sz="2400" dirty="0" smtClean="0"/>
              <a:t> * radiation + CO</a:t>
            </a:r>
            <a:r>
              <a:rPr lang="en-US" sz="2400" baseline="-25000" dirty="0" smtClean="0"/>
              <a:t>2,i</a:t>
            </a:r>
            <a:r>
              <a:rPr lang="en-US" sz="2400" dirty="0" smtClean="0"/>
              <a:t>-acclimation</a:t>
            </a:r>
          </a:p>
          <a:p>
            <a:pPr>
              <a:buNone/>
            </a:pPr>
            <a:endParaRPr lang="en-GB" dirty="0"/>
          </a:p>
        </p:txBody>
      </p:sp>
      <p:grpSp>
        <p:nvGrpSpPr>
          <p:cNvPr id="5" name="Group 4"/>
          <p:cNvGrpSpPr/>
          <p:nvPr/>
        </p:nvGrpSpPr>
        <p:grpSpPr>
          <a:xfrm>
            <a:off x="467544" y="2276872"/>
            <a:ext cx="8208912" cy="4230380"/>
            <a:chOff x="395536" y="2627620"/>
            <a:chExt cx="8208912" cy="4230380"/>
          </a:xfrm>
        </p:grpSpPr>
        <p:pic>
          <p:nvPicPr>
            <p:cNvPr id="7" name="Picture 6" descr="fig5_worldmap_dominantPFTcropped.jpg"/>
            <p:cNvPicPr/>
            <p:nvPr/>
          </p:nvPicPr>
          <p:blipFill>
            <a:blip r:embed="rId3" cstate="print"/>
            <a:srcRect t="62122"/>
            <a:stretch>
              <a:fillRect/>
            </a:stretch>
          </p:blipFill>
          <p:spPr>
            <a:xfrm>
              <a:off x="395536" y="2996952"/>
              <a:ext cx="4752528" cy="2808312"/>
            </a:xfrm>
            <a:prstGeom prst="rect">
              <a:avLst/>
            </a:prstGeom>
          </p:spPr>
        </p:pic>
        <p:graphicFrame>
          <p:nvGraphicFramePr>
            <p:cNvPr id="8" name="Chart 7"/>
            <p:cNvGraphicFramePr/>
            <p:nvPr/>
          </p:nvGraphicFramePr>
          <p:xfrm>
            <a:off x="6012160" y="4869160"/>
            <a:ext cx="2520280" cy="19888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nvGraphicFramePr>
          <p:xfrm>
            <a:off x="6053370" y="2708919"/>
            <a:ext cx="2551078" cy="2063553"/>
          </p:xfrm>
          <a:graphic>
            <a:graphicData uri="http://schemas.openxmlformats.org/drawingml/2006/chart">
              <c:chart xmlns:c="http://schemas.openxmlformats.org/drawingml/2006/chart" xmlns:r="http://schemas.openxmlformats.org/officeDocument/2006/relationships" r:id="rId5"/>
            </a:graphicData>
          </a:graphic>
        </p:graphicFrame>
        <p:sp>
          <p:nvSpPr>
            <p:cNvPr id="10" name="Oval 9"/>
            <p:cNvSpPr/>
            <p:nvPr/>
          </p:nvSpPr>
          <p:spPr>
            <a:xfrm>
              <a:off x="2987824" y="3356992"/>
              <a:ext cx="144016" cy="1440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619672" y="3429000"/>
              <a:ext cx="144016" cy="1440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804248" y="4787860"/>
              <a:ext cx="1584958" cy="369332"/>
            </a:xfrm>
            <a:prstGeom prst="rect">
              <a:avLst/>
            </a:prstGeom>
            <a:noFill/>
          </p:spPr>
          <p:txBody>
            <a:bodyPr wrap="square" rtlCol="0">
              <a:spAutoFit/>
            </a:bodyPr>
            <a:lstStyle/>
            <a:p>
              <a:r>
                <a:rPr lang="en-US" b="1" dirty="0" smtClean="0"/>
                <a:t>C3-grasses</a:t>
              </a:r>
              <a:endParaRPr lang="en-US" b="1" dirty="0"/>
            </a:p>
          </p:txBody>
        </p:sp>
        <p:cxnSp>
          <p:nvCxnSpPr>
            <p:cNvPr id="14" name="Straight Arrow Connector 13"/>
            <p:cNvCxnSpPr/>
            <p:nvPr/>
          </p:nvCxnSpPr>
          <p:spPr>
            <a:xfrm>
              <a:off x="3131840" y="3429000"/>
              <a:ext cx="2808312"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5"/>
            </p:cNvCxnSpPr>
            <p:nvPr/>
          </p:nvCxnSpPr>
          <p:spPr>
            <a:xfrm>
              <a:off x="1742597" y="3551925"/>
              <a:ext cx="4290654" cy="1986398"/>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55576" y="4509120"/>
              <a:ext cx="43204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804248" y="2627620"/>
              <a:ext cx="1584958" cy="369332"/>
            </a:xfrm>
            <a:prstGeom prst="rect">
              <a:avLst/>
            </a:prstGeom>
            <a:noFill/>
          </p:spPr>
          <p:txBody>
            <a:bodyPr wrap="square" rtlCol="0">
              <a:spAutoFit/>
            </a:bodyPr>
            <a:lstStyle/>
            <a:p>
              <a:r>
                <a:rPr lang="en-US" b="1" dirty="0" smtClean="0"/>
                <a:t>C3-grasses</a:t>
              </a:r>
              <a:endParaRPr lang="en-US" b="1" dirty="0"/>
            </a:p>
          </p:txBody>
        </p:sp>
      </p:grpSp>
      <p:sp>
        <p:nvSpPr>
          <p:cNvPr id="20" name="Content Placeholder 5"/>
          <p:cNvSpPr txBox="1">
            <a:spLocks/>
          </p:cNvSpPr>
          <p:nvPr/>
        </p:nvSpPr>
        <p:spPr>
          <a:xfrm>
            <a:off x="2771800" y="6441976"/>
            <a:ext cx="6372200" cy="416024"/>
          </a:xfrm>
          <a:prstGeom prst="rect">
            <a:avLst/>
          </a:prstGeom>
        </p:spPr>
        <p:txBody>
          <a:bodyPr vert="horz" lIns="91440" tIns="45720" rIns="91440" bIns="45720" rtlCol="0">
            <a:noAutofit/>
          </a:bodyPr>
          <a:lstStyle/>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2000" b="0" i="0" u="none" strike="noStrike" kern="1200" cap="none" spc="0" normalizeH="0" baseline="0" noProof="0" dirty="0" smtClean="0">
                <a:ln>
                  <a:noFill/>
                </a:ln>
                <a:solidFill>
                  <a:schemeClr val="tx1"/>
                </a:solidFill>
                <a:effectLst/>
                <a:uLnTx/>
                <a:uFillTx/>
                <a:latin typeface="+mn-lt"/>
                <a:ea typeface="+mn-ea"/>
                <a:cs typeface="+mn-cs"/>
              </a:rPr>
              <a:t>Verheijen et al.</a:t>
            </a:r>
            <a:r>
              <a:rPr kumimoji="0" lang="nl-NL" sz="2000" b="0" i="0" u="none" strike="noStrike" kern="1200" cap="none" spc="0" normalizeH="0" noProof="0" dirty="0" smtClean="0">
                <a:ln>
                  <a:noFill/>
                </a:ln>
                <a:solidFill>
                  <a:schemeClr val="tx1"/>
                </a:solidFill>
                <a:effectLst/>
                <a:uLnTx/>
                <a:uFillTx/>
                <a:latin typeface="+mn-lt"/>
                <a:ea typeface="+mn-ea"/>
                <a:cs typeface="+mn-cs"/>
              </a:rPr>
              <a:t> 2013 </a:t>
            </a:r>
            <a:r>
              <a:rPr kumimoji="0" lang="nl-NL" sz="2000" b="0" i="0" u="none" strike="noStrike" kern="1200" cap="none" spc="0" normalizeH="0" noProof="0" dirty="0" err="1" smtClean="0">
                <a:ln>
                  <a:noFill/>
                </a:ln>
                <a:solidFill>
                  <a:schemeClr val="tx1"/>
                </a:solidFill>
                <a:effectLst/>
                <a:uLnTx/>
                <a:uFillTx/>
                <a:latin typeface="+mn-lt"/>
                <a:ea typeface="+mn-ea"/>
                <a:cs typeface="+mn-cs"/>
              </a:rPr>
              <a:t>Biogeosci</a:t>
            </a:r>
            <a:r>
              <a:rPr kumimoji="0" lang="nl-NL" sz="2000" b="0" i="0" u="none" strike="noStrike" kern="1200" cap="none" spc="0" normalizeH="0" noProof="0" dirty="0" smtClean="0">
                <a:ln>
                  <a:noFill/>
                </a:ln>
                <a:solidFill>
                  <a:schemeClr val="tx1"/>
                </a:solidFill>
                <a:effectLst/>
                <a:uLnTx/>
                <a:uFillTx/>
                <a:latin typeface="+mn-lt"/>
                <a:ea typeface="+mn-ea"/>
                <a:cs typeface="+mn-cs"/>
              </a:rPr>
              <a:t>.</a:t>
            </a: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9168128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229600" cy="1052736"/>
          </a:xfrm>
        </p:spPr>
        <p:txBody>
          <a:bodyPr>
            <a:normAutofit/>
          </a:bodyPr>
          <a:lstStyle/>
          <a:p>
            <a:r>
              <a:rPr lang="en-US" sz="4000" dirty="0" smtClean="0"/>
              <a:t>Two equilibrium simulations</a:t>
            </a:r>
            <a:endParaRPr lang="en-GB" sz="4000" dirty="0"/>
          </a:p>
        </p:txBody>
      </p:sp>
      <p:pic>
        <p:nvPicPr>
          <p:cNvPr id="4" name="Picture 2" descr="VUkip"/>
          <p:cNvPicPr>
            <a:picLocks noChangeAspect="1" noChangeArrowheads="1"/>
          </p:cNvPicPr>
          <p:nvPr/>
        </p:nvPicPr>
        <p:blipFill>
          <a:blip r:embed="rId2" cstate="print"/>
          <a:srcRect/>
          <a:stretch>
            <a:fillRect/>
          </a:stretch>
        </p:blipFill>
        <p:spPr bwMode="auto">
          <a:xfrm>
            <a:off x="0" y="6043368"/>
            <a:ext cx="2843808" cy="814632"/>
          </a:xfrm>
          <a:prstGeom prst="rect">
            <a:avLst/>
          </a:prstGeom>
          <a:noFill/>
        </p:spPr>
      </p:pic>
      <p:grpSp>
        <p:nvGrpSpPr>
          <p:cNvPr id="3" name="Group 4"/>
          <p:cNvGrpSpPr/>
          <p:nvPr/>
        </p:nvGrpSpPr>
        <p:grpSpPr>
          <a:xfrm>
            <a:off x="539552" y="2564904"/>
            <a:ext cx="8208912" cy="4014356"/>
            <a:chOff x="395536" y="2627620"/>
            <a:chExt cx="8208912" cy="4014356"/>
          </a:xfrm>
        </p:grpSpPr>
        <p:pic>
          <p:nvPicPr>
            <p:cNvPr id="7" name="Picture 6" descr="fig5_worldmap_dominantPFTcropped.jpg"/>
            <p:cNvPicPr/>
            <p:nvPr/>
          </p:nvPicPr>
          <p:blipFill>
            <a:blip r:embed="rId3" cstate="print"/>
            <a:srcRect t="62122"/>
            <a:stretch>
              <a:fillRect/>
            </a:stretch>
          </p:blipFill>
          <p:spPr>
            <a:xfrm>
              <a:off x="395536" y="2996952"/>
              <a:ext cx="4752528" cy="2808312"/>
            </a:xfrm>
            <a:prstGeom prst="rect">
              <a:avLst/>
            </a:prstGeom>
          </p:spPr>
        </p:pic>
        <p:graphicFrame>
          <p:nvGraphicFramePr>
            <p:cNvPr id="8" name="Chart 7"/>
            <p:cNvGraphicFramePr/>
            <p:nvPr/>
          </p:nvGraphicFramePr>
          <p:xfrm>
            <a:off x="6084168" y="4653136"/>
            <a:ext cx="2520280" cy="19888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nvGraphicFramePr>
          <p:xfrm>
            <a:off x="6053370" y="2708919"/>
            <a:ext cx="2551078" cy="2063553"/>
          </p:xfrm>
          <a:graphic>
            <a:graphicData uri="http://schemas.openxmlformats.org/drawingml/2006/chart">
              <c:chart xmlns:c="http://schemas.openxmlformats.org/drawingml/2006/chart" xmlns:r="http://schemas.openxmlformats.org/officeDocument/2006/relationships" r:id="rId5"/>
            </a:graphicData>
          </a:graphic>
        </p:graphicFrame>
        <p:sp>
          <p:nvSpPr>
            <p:cNvPr id="10" name="Oval 9"/>
            <p:cNvSpPr/>
            <p:nvPr/>
          </p:nvSpPr>
          <p:spPr>
            <a:xfrm>
              <a:off x="2987824" y="3356992"/>
              <a:ext cx="144016" cy="1440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619672" y="3429000"/>
              <a:ext cx="144016" cy="1440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804248" y="4787860"/>
              <a:ext cx="1584958" cy="369332"/>
            </a:xfrm>
            <a:prstGeom prst="rect">
              <a:avLst/>
            </a:prstGeom>
            <a:noFill/>
          </p:spPr>
          <p:txBody>
            <a:bodyPr wrap="square" rtlCol="0">
              <a:spAutoFit/>
            </a:bodyPr>
            <a:lstStyle/>
            <a:p>
              <a:r>
                <a:rPr lang="en-US" b="1" dirty="0" smtClean="0"/>
                <a:t>C3-grasses</a:t>
              </a:r>
              <a:endParaRPr lang="en-US" b="1" dirty="0"/>
            </a:p>
          </p:txBody>
        </p:sp>
        <p:sp>
          <p:nvSpPr>
            <p:cNvPr id="13" name="TextBox 12"/>
            <p:cNvSpPr txBox="1"/>
            <p:nvPr/>
          </p:nvSpPr>
          <p:spPr>
            <a:xfrm>
              <a:off x="2915816" y="5949280"/>
              <a:ext cx="2771800" cy="584775"/>
            </a:xfrm>
            <a:prstGeom prst="rect">
              <a:avLst/>
            </a:prstGeom>
            <a:noFill/>
          </p:spPr>
          <p:txBody>
            <a:bodyPr wrap="square" rtlCol="0">
              <a:spAutoFit/>
            </a:bodyPr>
            <a:lstStyle/>
            <a:p>
              <a:r>
                <a:rPr lang="en-US" sz="1600" dirty="0" smtClean="0"/>
                <a:t>CTRL: fixed traits </a:t>
              </a:r>
            </a:p>
            <a:p>
              <a:r>
                <a:rPr lang="en-US" sz="1600" dirty="0" err="1" smtClean="0"/>
                <a:t>VarTr</a:t>
              </a:r>
              <a:r>
                <a:rPr lang="en-US" sz="1600" dirty="0" smtClean="0"/>
                <a:t>: variable trait responses</a:t>
              </a:r>
              <a:endParaRPr lang="en-US" sz="1600" dirty="0"/>
            </a:p>
          </p:txBody>
        </p:sp>
        <p:cxnSp>
          <p:nvCxnSpPr>
            <p:cNvPr id="14" name="Straight Arrow Connector 13"/>
            <p:cNvCxnSpPr/>
            <p:nvPr/>
          </p:nvCxnSpPr>
          <p:spPr>
            <a:xfrm>
              <a:off x="3131840" y="3429000"/>
              <a:ext cx="2808312"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5"/>
            </p:cNvCxnSpPr>
            <p:nvPr/>
          </p:nvCxnSpPr>
          <p:spPr>
            <a:xfrm>
              <a:off x="1742597" y="3551925"/>
              <a:ext cx="4290654" cy="1986398"/>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55576" y="4509120"/>
              <a:ext cx="43204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flipH="1">
              <a:off x="2771800" y="6300609"/>
              <a:ext cx="144016" cy="1527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804248" y="2627620"/>
              <a:ext cx="1584958" cy="369332"/>
            </a:xfrm>
            <a:prstGeom prst="rect">
              <a:avLst/>
            </a:prstGeom>
            <a:noFill/>
          </p:spPr>
          <p:txBody>
            <a:bodyPr wrap="square" rtlCol="0">
              <a:spAutoFit/>
            </a:bodyPr>
            <a:lstStyle/>
            <a:p>
              <a:r>
                <a:rPr lang="en-US" b="1" dirty="0" smtClean="0"/>
                <a:t>C3-grasses</a:t>
              </a:r>
              <a:endParaRPr lang="en-US" b="1" dirty="0"/>
            </a:p>
          </p:txBody>
        </p:sp>
      </p:grpSp>
      <p:sp>
        <p:nvSpPr>
          <p:cNvPr id="20" name="Content Placeholder 5"/>
          <p:cNvSpPr txBox="1">
            <a:spLocks/>
          </p:cNvSpPr>
          <p:nvPr/>
        </p:nvSpPr>
        <p:spPr>
          <a:xfrm>
            <a:off x="2771800" y="6441976"/>
            <a:ext cx="6372200" cy="416024"/>
          </a:xfrm>
          <a:prstGeom prst="rect">
            <a:avLst/>
          </a:prstGeom>
        </p:spPr>
        <p:txBody>
          <a:bodyPr vert="horz" lIns="91440" tIns="45720" rIns="91440" bIns="45720" rtlCol="0">
            <a:noAutofit/>
          </a:bodyPr>
          <a:lstStyle/>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2000" b="0" i="0" u="none" strike="noStrike" kern="1200" cap="none" spc="0" normalizeH="0" baseline="0" noProof="0" dirty="0" smtClean="0">
                <a:ln>
                  <a:noFill/>
                </a:ln>
                <a:solidFill>
                  <a:schemeClr val="tx1"/>
                </a:solidFill>
                <a:effectLst/>
                <a:uLnTx/>
                <a:uFillTx/>
                <a:latin typeface="+mn-lt"/>
                <a:ea typeface="+mn-ea"/>
                <a:cs typeface="+mn-cs"/>
              </a:rPr>
              <a:t>Verheijen et al.</a:t>
            </a:r>
            <a:r>
              <a:rPr kumimoji="0" lang="nl-NL" sz="2000" b="0" i="0" u="none" strike="noStrike" kern="1200" cap="none" spc="0" normalizeH="0" noProof="0" dirty="0" smtClean="0">
                <a:ln>
                  <a:noFill/>
                </a:ln>
                <a:solidFill>
                  <a:schemeClr val="tx1"/>
                </a:solidFill>
                <a:effectLst/>
                <a:uLnTx/>
                <a:uFillTx/>
                <a:latin typeface="+mn-lt"/>
                <a:ea typeface="+mn-ea"/>
                <a:cs typeface="+mn-cs"/>
              </a:rPr>
              <a:t> 2013 </a:t>
            </a:r>
            <a:r>
              <a:rPr kumimoji="0" lang="nl-NL" sz="2000" b="0" i="0" u="none" strike="noStrike" kern="1200" cap="none" spc="0" normalizeH="0" noProof="0" dirty="0" err="1" smtClean="0">
                <a:ln>
                  <a:noFill/>
                </a:ln>
                <a:solidFill>
                  <a:schemeClr val="tx1"/>
                </a:solidFill>
                <a:effectLst/>
                <a:uLnTx/>
                <a:uFillTx/>
                <a:latin typeface="+mn-lt"/>
                <a:ea typeface="+mn-ea"/>
                <a:cs typeface="+mn-cs"/>
              </a:rPr>
              <a:t>Biogeosci</a:t>
            </a:r>
            <a:r>
              <a:rPr kumimoji="0" lang="nl-NL" sz="2000" b="0" i="0" u="none" strike="noStrike" kern="1200" cap="none" spc="0" normalizeH="0" noProof="0" dirty="0" smtClean="0">
                <a:ln>
                  <a:noFill/>
                </a:ln>
                <a:solidFill>
                  <a:schemeClr val="tx1"/>
                </a:solidFill>
                <a:effectLst/>
                <a:uLnTx/>
                <a:uFillTx/>
                <a:latin typeface="+mn-lt"/>
                <a:ea typeface="+mn-ea"/>
                <a:cs typeface="+mn-cs"/>
              </a:rPr>
              <a:t>.</a:t>
            </a: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21" name="Group 24"/>
          <p:cNvGraphicFramePr>
            <a:graphicFrameLocks/>
          </p:cNvGraphicFramePr>
          <p:nvPr/>
        </p:nvGraphicFramePr>
        <p:xfrm>
          <a:off x="611560" y="1124744"/>
          <a:ext cx="8064500" cy="1493520"/>
        </p:xfrm>
        <a:graphic>
          <a:graphicData uri="http://schemas.openxmlformats.org/drawingml/2006/table">
            <a:tbl>
              <a:tblPr/>
              <a:tblGrid>
                <a:gridCol w="1703387"/>
                <a:gridCol w="6361113"/>
              </a:tblGrid>
              <a:tr h="3873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pitchFamily="34" charset="0"/>
                          <a:cs typeface="Calibri" pitchFamily="34" charset="0"/>
                        </a:rPr>
                        <a:t>name</a:t>
                      </a:r>
                      <a:endParaRPr kumimoji="0" lang="en-US" sz="2000" b="1"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cs typeface="Arial" charset="0"/>
                        </a:rPr>
                        <a:t>Per PFT per grid cell:</a:t>
                      </a:r>
                      <a:endParaRPr kumimoji="0" lang="en-US" sz="2000" b="1" i="0" u="none" strike="noStrike" cap="none" normalizeH="0" baseline="0" smtClean="0">
                        <a:ln>
                          <a:noFill/>
                        </a:ln>
                        <a:solidFill>
                          <a:schemeClr val="tx1"/>
                        </a:solidFill>
                        <a:effectLst/>
                        <a:latin typeface="Arial" charset="0"/>
                        <a:cs typeface="Arial"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7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Calibri" pitchFamily="34" charset="0"/>
                        </a:rPr>
                        <a:t>CTRL</a:t>
                      </a:r>
                      <a:endParaRPr kumimoji="0" lang="en-US" sz="20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cs typeface="Calibri" pitchFamily="34" charset="0"/>
                        </a:rPr>
                        <a:t>Tuned fixed values for SLA, Vcmax</a:t>
                      </a:r>
                      <a:r>
                        <a:rPr kumimoji="0" lang="en-US" sz="2000" b="0" i="0" u="none" strike="noStrike" cap="none" normalizeH="0" baseline="-25000" dirty="0" smtClean="0">
                          <a:ln>
                            <a:noFill/>
                          </a:ln>
                          <a:solidFill>
                            <a:srgbClr val="000000"/>
                          </a:solidFill>
                          <a:effectLst/>
                          <a:latin typeface="Calibri" pitchFamily="34" charset="0"/>
                          <a:cs typeface="Calibri" pitchFamily="34" charset="0"/>
                        </a:rPr>
                        <a:t>25</a:t>
                      </a:r>
                      <a:r>
                        <a:rPr kumimoji="0" lang="en-US" sz="2000" b="0" i="0" u="none" strike="noStrike" cap="none" normalizeH="0" baseline="0" dirty="0" smtClean="0">
                          <a:ln>
                            <a:noFill/>
                          </a:ln>
                          <a:solidFill>
                            <a:srgbClr val="000000"/>
                          </a:solidFill>
                          <a:effectLst/>
                          <a:latin typeface="Calibri" pitchFamily="34" charset="0"/>
                          <a:cs typeface="Calibri" pitchFamily="34" charset="0"/>
                        </a:rPr>
                        <a:t> and Jmax</a:t>
                      </a:r>
                      <a:r>
                        <a:rPr kumimoji="0" lang="en-US" sz="2000" b="0" i="0" u="none" strike="noStrike" cap="none" normalizeH="0" baseline="-25000" dirty="0" smtClean="0">
                          <a:ln>
                            <a:noFill/>
                          </a:ln>
                          <a:solidFill>
                            <a:srgbClr val="000000"/>
                          </a:solidFill>
                          <a:effectLst/>
                          <a:latin typeface="Calibri" pitchFamily="34" charset="0"/>
                          <a:cs typeface="Calibri" pitchFamily="34" charset="0"/>
                        </a:rPr>
                        <a:t>25</a:t>
                      </a:r>
                      <a:endParaRPr kumimoji="0" lang="en-US" sz="2000" b="0" i="0" u="none" strike="noStrike" cap="none" normalizeH="0" baseline="0" dirty="0" smtClean="0">
                        <a:ln>
                          <a:noFill/>
                        </a:ln>
                        <a:solidFill>
                          <a:schemeClr val="tx1"/>
                        </a:solidFill>
                        <a:effectLst/>
                        <a:latin typeface="Arial" charset="0"/>
                        <a:cs typeface="Arial"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7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rgbClr val="000000"/>
                          </a:solidFill>
                          <a:effectLst/>
                          <a:latin typeface="Calibri" pitchFamily="34" charset="0"/>
                          <a:cs typeface="Calibri" pitchFamily="34" charset="0"/>
                        </a:rPr>
                        <a:t>VarTr</a:t>
                      </a:r>
                      <a:endParaRPr kumimoji="0" lang="en-US" sz="20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cs typeface="Calibri" pitchFamily="34" charset="0"/>
                        </a:rPr>
                        <a:t>SLA,  Vcmax</a:t>
                      </a:r>
                      <a:r>
                        <a:rPr kumimoji="0" lang="en-US" sz="2000" b="0" i="0" u="none" strike="noStrike" cap="none" normalizeH="0" baseline="-25000" dirty="0" smtClean="0">
                          <a:ln>
                            <a:noFill/>
                          </a:ln>
                          <a:solidFill>
                            <a:srgbClr val="000000"/>
                          </a:solidFill>
                          <a:effectLst/>
                          <a:latin typeface="Calibri" pitchFamily="34" charset="0"/>
                          <a:cs typeface="Calibri" pitchFamily="34" charset="0"/>
                        </a:rPr>
                        <a:t>25</a:t>
                      </a:r>
                      <a:r>
                        <a:rPr kumimoji="0" lang="en-US" sz="2000" b="0" i="0" u="none" strike="noStrike" cap="none" normalizeH="0" baseline="0" dirty="0" smtClean="0">
                          <a:ln>
                            <a:noFill/>
                          </a:ln>
                          <a:solidFill>
                            <a:srgbClr val="000000"/>
                          </a:solidFill>
                          <a:effectLst/>
                          <a:latin typeface="Calibri" pitchFamily="34" charset="0"/>
                          <a:cs typeface="Calibri" pitchFamily="34" charset="0"/>
                        </a:rPr>
                        <a:t> and Jmax</a:t>
                      </a:r>
                      <a:r>
                        <a:rPr kumimoji="0" lang="en-US" sz="2000" b="0" i="0" u="none" strike="noStrike" cap="none" normalizeH="0" baseline="-25000" dirty="0" smtClean="0">
                          <a:ln>
                            <a:noFill/>
                          </a:ln>
                          <a:solidFill>
                            <a:srgbClr val="000000"/>
                          </a:solidFill>
                          <a:effectLst/>
                          <a:latin typeface="Calibri" pitchFamily="34" charset="0"/>
                          <a:cs typeface="Calibri" pitchFamily="34" charset="0"/>
                        </a:rPr>
                        <a:t>25 </a:t>
                      </a:r>
                      <a:r>
                        <a:rPr kumimoji="0" lang="en-US" sz="2000" b="0" i="0" u="none" strike="noStrike" cap="none" normalizeH="0" baseline="0" dirty="0" smtClean="0">
                          <a:ln>
                            <a:noFill/>
                          </a:ln>
                          <a:solidFill>
                            <a:srgbClr val="FF0000"/>
                          </a:solidFill>
                          <a:effectLst/>
                          <a:latin typeface="Calibri" pitchFamily="34" charset="0"/>
                          <a:cs typeface="Calibri" pitchFamily="34" charset="0"/>
                        </a:rPr>
                        <a:t>simulated</a:t>
                      </a:r>
                      <a:r>
                        <a:rPr kumimoji="0" lang="en-US" sz="2000" b="0" i="0" u="none" strike="noStrike" cap="none" normalizeH="0" baseline="0" dirty="0" smtClean="0">
                          <a:ln>
                            <a:noFill/>
                          </a:ln>
                          <a:solidFill>
                            <a:srgbClr val="000000"/>
                          </a:solidFill>
                          <a:effectLst/>
                          <a:latin typeface="Calibri" pitchFamily="34" charset="0"/>
                          <a:cs typeface="Calibri" pitchFamily="34" charset="0"/>
                        </a:rPr>
                        <a:t> every year</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cs typeface="Calibri" pitchFamily="34" charset="0"/>
                        </a:rPr>
                        <a:t>Based on relationships between actual climate and traits</a:t>
                      </a:r>
                      <a:endParaRPr kumimoji="0" lang="en-US" sz="2000" b="0" i="0" u="none" strike="noStrike" cap="none" normalizeH="0" baseline="0" dirty="0" smtClean="0">
                        <a:ln>
                          <a:noFill/>
                        </a:ln>
                        <a:solidFill>
                          <a:schemeClr val="tx1"/>
                        </a:solidFill>
                        <a:effectLst/>
                        <a:latin typeface="Arial" charset="0"/>
                        <a:cs typeface="Arial"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 name="Oval 21"/>
          <p:cNvSpPr/>
          <p:nvPr/>
        </p:nvSpPr>
        <p:spPr>
          <a:xfrm flipH="1">
            <a:off x="2915816" y="5949280"/>
            <a:ext cx="144016" cy="14401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9386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8313" y="-171450"/>
            <a:ext cx="8229600" cy="1143000"/>
          </a:xfrm>
        </p:spPr>
        <p:txBody>
          <a:bodyPr/>
          <a:lstStyle/>
          <a:p>
            <a:r>
              <a:rPr lang="fr-FR" altLang="en-US" dirty="0" smtClean="0">
                <a:solidFill>
                  <a:schemeClr val="hlink"/>
                </a:solidFill>
              </a:rPr>
              <a:t>A </a:t>
            </a:r>
            <a:r>
              <a:rPr lang="fr-FR" altLang="en-US" dirty="0" err="1" smtClean="0">
                <a:solidFill>
                  <a:schemeClr val="hlink"/>
                </a:solidFill>
              </a:rPr>
              <a:t>view</a:t>
            </a:r>
            <a:r>
              <a:rPr lang="fr-FR" altLang="en-US" dirty="0" smtClean="0">
                <a:solidFill>
                  <a:schemeClr val="hlink"/>
                </a:solidFill>
              </a:rPr>
              <a:t> of </a:t>
            </a:r>
            <a:r>
              <a:rPr lang="fr-FR" altLang="en-US" dirty="0" err="1" smtClean="0">
                <a:solidFill>
                  <a:schemeClr val="hlink"/>
                </a:solidFill>
              </a:rPr>
              <a:t>diversity</a:t>
            </a:r>
            <a:r>
              <a:rPr lang="fr-FR" altLang="en-US" dirty="0" smtClean="0">
                <a:solidFill>
                  <a:schemeClr val="hlink"/>
                </a:solidFill>
              </a:rPr>
              <a:t> in </a:t>
            </a:r>
            <a:r>
              <a:rPr lang="fr-FR" altLang="en-US" dirty="0" err="1" smtClean="0">
                <a:solidFill>
                  <a:schemeClr val="hlink"/>
                </a:solidFill>
              </a:rPr>
              <a:t>DGVMs</a:t>
            </a:r>
            <a:endParaRPr lang="fr-FR" altLang="en-US" dirty="0">
              <a:solidFill>
                <a:schemeClr val="hlink"/>
              </a:solidFill>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836613"/>
            <a:ext cx="6985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229600" cy="1656184"/>
          </a:xfrm>
        </p:spPr>
        <p:txBody>
          <a:bodyPr>
            <a:normAutofit fontScale="90000"/>
          </a:bodyPr>
          <a:lstStyle/>
          <a:p>
            <a:r>
              <a:rPr lang="en-US" sz="4000" dirty="0" smtClean="0"/>
              <a:t>Impacts of JSBACH-simulated trait variation on productivity: an influence of </a:t>
            </a:r>
            <a:r>
              <a:rPr lang="en-US" sz="4000" dirty="0" err="1" smtClean="0"/>
              <a:t>Vcmax</a:t>
            </a:r>
            <a:endParaRPr lang="en-GB" sz="4000" dirty="0"/>
          </a:p>
        </p:txBody>
      </p:sp>
      <p:pic>
        <p:nvPicPr>
          <p:cNvPr id="4" name="Picture 2" descr="VUkip"/>
          <p:cNvPicPr>
            <a:picLocks noChangeAspect="1" noChangeArrowheads="1"/>
          </p:cNvPicPr>
          <p:nvPr/>
        </p:nvPicPr>
        <p:blipFill>
          <a:blip r:embed="rId2" cstate="print"/>
          <a:srcRect/>
          <a:stretch>
            <a:fillRect/>
          </a:stretch>
        </p:blipFill>
        <p:spPr bwMode="auto">
          <a:xfrm>
            <a:off x="0" y="6043368"/>
            <a:ext cx="2843808" cy="814632"/>
          </a:xfrm>
          <a:prstGeom prst="rect">
            <a:avLst/>
          </a:prstGeom>
          <a:noFill/>
        </p:spPr>
      </p:pic>
      <p:sp>
        <p:nvSpPr>
          <p:cNvPr id="20" name="Content Placeholder 5"/>
          <p:cNvSpPr txBox="1">
            <a:spLocks/>
          </p:cNvSpPr>
          <p:nvPr/>
        </p:nvSpPr>
        <p:spPr>
          <a:xfrm>
            <a:off x="2771800" y="6441976"/>
            <a:ext cx="6372200" cy="416024"/>
          </a:xfrm>
          <a:prstGeom prst="rect">
            <a:avLst/>
          </a:prstGeom>
        </p:spPr>
        <p:txBody>
          <a:bodyPr vert="horz" lIns="91440" tIns="45720" rIns="91440" bIns="45720" rtlCol="0">
            <a:noAutofit/>
          </a:bodyPr>
          <a:lstStyle/>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2000" b="0" i="0" u="none" strike="noStrike" kern="1200" cap="none" spc="0" normalizeH="0" baseline="0" noProof="0" dirty="0" smtClean="0">
                <a:ln>
                  <a:noFill/>
                </a:ln>
                <a:solidFill>
                  <a:schemeClr val="tx1"/>
                </a:solidFill>
                <a:effectLst/>
                <a:uLnTx/>
                <a:uFillTx/>
                <a:latin typeface="+mn-lt"/>
                <a:ea typeface="+mn-ea"/>
                <a:cs typeface="+mn-cs"/>
              </a:rPr>
              <a:t>Verheijen et al.</a:t>
            </a:r>
            <a:r>
              <a:rPr kumimoji="0" lang="nl-NL" sz="2000" b="0" i="0" u="none" strike="noStrike" kern="1200" cap="none" spc="0" normalizeH="0" noProof="0" dirty="0" smtClean="0">
                <a:ln>
                  <a:noFill/>
                </a:ln>
                <a:solidFill>
                  <a:schemeClr val="tx1"/>
                </a:solidFill>
                <a:effectLst/>
                <a:uLnTx/>
                <a:uFillTx/>
                <a:latin typeface="+mn-lt"/>
                <a:ea typeface="+mn-ea"/>
                <a:cs typeface="+mn-cs"/>
              </a:rPr>
              <a:t> 2013 </a:t>
            </a:r>
            <a:r>
              <a:rPr kumimoji="0" lang="nl-NL" sz="2000" b="0" i="0" u="none" strike="noStrike" kern="1200" cap="none" spc="0" normalizeH="0" noProof="0" dirty="0" err="1" smtClean="0">
                <a:ln>
                  <a:noFill/>
                </a:ln>
                <a:solidFill>
                  <a:schemeClr val="tx1"/>
                </a:solidFill>
                <a:effectLst/>
                <a:uLnTx/>
                <a:uFillTx/>
                <a:latin typeface="+mn-lt"/>
                <a:ea typeface="+mn-ea"/>
                <a:cs typeface="+mn-cs"/>
              </a:rPr>
              <a:t>Biogeosci</a:t>
            </a:r>
            <a:r>
              <a:rPr kumimoji="0" lang="nl-NL" sz="2000" b="0" i="0" u="none" strike="noStrike" kern="1200" cap="none" spc="0" normalizeH="0" noProof="0" dirty="0" smtClean="0">
                <a:ln>
                  <a:noFill/>
                </a:ln>
                <a:solidFill>
                  <a:schemeClr val="tx1"/>
                </a:solidFill>
                <a:effectLst/>
                <a:uLnTx/>
                <a:uFillTx/>
                <a:latin typeface="+mn-lt"/>
                <a:ea typeface="+mn-ea"/>
                <a:cs typeface="+mn-cs"/>
              </a:rPr>
              <a:t>.</a:t>
            </a: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22"/>
          <p:cNvPicPr>
            <a:picLocks noChangeAspect="1" noChangeArrowheads="1"/>
          </p:cNvPicPr>
          <p:nvPr/>
        </p:nvPicPr>
        <p:blipFill>
          <a:blip r:embed="rId3" cstate="print"/>
          <a:srcRect t="8150"/>
          <a:stretch>
            <a:fillRect/>
          </a:stretch>
        </p:blipFill>
        <p:spPr bwMode="auto">
          <a:xfrm>
            <a:off x="251520" y="1628800"/>
            <a:ext cx="4572000" cy="3750287"/>
          </a:xfrm>
          <a:prstGeom prst="rect">
            <a:avLst/>
          </a:prstGeom>
          <a:noFill/>
          <a:ln w="1">
            <a:noFill/>
            <a:miter lim="800000"/>
            <a:headEnd/>
            <a:tailEnd/>
          </a:ln>
        </p:spPr>
      </p:pic>
      <p:pic>
        <p:nvPicPr>
          <p:cNvPr id="8" name="Picture 25"/>
          <p:cNvPicPr>
            <a:picLocks noChangeAspect="1" noChangeArrowheads="1"/>
          </p:cNvPicPr>
          <p:nvPr/>
        </p:nvPicPr>
        <p:blipFill>
          <a:blip r:embed="rId4" cstate="print"/>
          <a:srcRect t="12000" r="1785"/>
          <a:stretch>
            <a:fillRect/>
          </a:stretch>
        </p:blipFill>
        <p:spPr bwMode="auto">
          <a:xfrm>
            <a:off x="4716017" y="1844824"/>
            <a:ext cx="4427984" cy="3543808"/>
          </a:xfrm>
          <a:prstGeom prst="rect">
            <a:avLst/>
          </a:prstGeom>
          <a:noFill/>
          <a:ln w="1">
            <a:noFill/>
            <a:miter lim="800000"/>
            <a:headEnd/>
            <a:tailEnd/>
          </a:ln>
        </p:spPr>
      </p:pic>
      <p:sp>
        <p:nvSpPr>
          <p:cNvPr id="10" name="Flowchart: Connector 9"/>
          <p:cNvSpPr/>
          <p:nvPr/>
        </p:nvSpPr>
        <p:spPr>
          <a:xfrm>
            <a:off x="5940152" y="3068960"/>
            <a:ext cx="1404938" cy="1296987"/>
          </a:xfrm>
          <a:prstGeom prst="flowChartConnector">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err="1">
              <a:solidFill>
                <a:schemeClr val="tx1"/>
              </a:solidFill>
            </a:endParaRPr>
          </a:p>
        </p:txBody>
      </p:sp>
      <p:sp>
        <p:nvSpPr>
          <p:cNvPr id="12" name="Flowchart: Connector 11"/>
          <p:cNvSpPr/>
          <p:nvPr/>
        </p:nvSpPr>
        <p:spPr>
          <a:xfrm>
            <a:off x="1259632" y="1988840"/>
            <a:ext cx="1620962" cy="1585019"/>
          </a:xfrm>
          <a:prstGeom prst="flowChartConnector">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err="1">
              <a:solidFill>
                <a:schemeClr val="tx1"/>
              </a:solidFill>
            </a:endParaRPr>
          </a:p>
        </p:txBody>
      </p:sp>
      <p:sp>
        <p:nvSpPr>
          <p:cNvPr id="13" name="TextBox 12"/>
          <p:cNvSpPr txBox="1"/>
          <p:nvPr/>
        </p:nvSpPr>
        <p:spPr>
          <a:xfrm>
            <a:off x="827584" y="5517232"/>
            <a:ext cx="7476727" cy="830997"/>
          </a:xfrm>
          <a:prstGeom prst="rect">
            <a:avLst/>
          </a:prstGeom>
          <a:noFill/>
        </p:spPr>
        <p:txBody>
          <a:bodyPr wrap="none" rtlCol="0">
            <a:spAutoFit/>
          </a:bodyPr>
          <a:lstStyle/>
          <a:p>
            <a:r>
              <a:rPr lang="nl-NL" sz="2400" dirty="0" smtClean="0"/>
              <a:t>At </a:t>
            </a:r>
            <a:r>
              <a:rPr lang="nl-NL" sz="2400" dirty="0" err="1" smtClean="0"/>
              <a:t>other</a:t>
            </a:r>
            <a:r>
              <a:rPr lang="nl-NL" sz="2400" dirty="0" smtClean="0"/>
              <a:t> </a:t>
            </a:r>
            <a:r>
              <a:rPr lang="nl-NL" sz="2400" dirty="0" err="1" smtClean="0"/>
              <a:t>locations</a:t>
            </a:r>
            <a:r>
              <a:rPr lang="nl-NL" sz="2400" dirty="0" smtClean="0"/>
              <a:t> and </a:t>
            </a:r>
            <a:r>
              <a:rPr lang="nl-NL" sz="2400" dirty="0" err="1" smtClean="0"/>
              <a:t>for</a:t>
            </a:r>
            <a:r>
              <a:rPr lang="nl-NL" sz="2400" dirty="0" smtClean="0"/>
              <a:t> </a:t>
            </a:r>
            <a:r>
              <a:rPr lang="nl-NL" sz="2400" dirty="0" err="1" smtClean="0"/>
              <a:t>other</a:t>
            </a:r>
            <a:r>
              <a:rPr lang="nl-NL" sz="2400" dirty="0" smtClean="0"/>
              <a:t> (carbon) </a:t>
            </a:r>
            <a:r>
              <a:rPr lang="nl-NL" sz="2400" dirty="0" err="1" smtClean="0"/>
              <a:t>fluxes</a:t>
            </a:r>
            <a:r>
              <a:rPr lang="nl-NL" sz="2400" dirty="0" smtClean="0"/>
              <a:t> and pools, </a:t>
            </a:r>
          </a:p>
          <a:p>
            <a:r>
              <a:rPr lang="nl-NL" sz="2400" dirty="0" smtClean="0"/>
              <a:t>relations are (even) </a:t>
            </a:r>
            <a:r>
              <a:rPr lang="nl-NL" sz="2400" dirty="0" err="1" smtClean="0"/>
              <a:t>less</a:t>
            </a:r>
            <a:r>
              <a:rPr lang="nl-NL" sz="2400" dirty="0" smtClean="0"/>
              <a:t> </a:t>
            </a:r>
            <a:r>
              <a:rPr lang="nl-NL" sz="2400" dirty="0" err="1" smtClean="0"/>
              <a:t>straightforward</a:t>
            </a:r>
            <a:endParaRPr lang="en-GB" sz="2400" dirty="0"/>
          </a:p>
        </p:txBody>
      </p:sp>
    </p:spTree>
    <p:extLst>
      <p:ext uri="{BB962C8B-B14F-4D97-AF65-F5344CB8AC3E}">
        <p14:creationId xmlns:p14="http://schemas.microsoft.com/office/powerpoint/2010/main" val="11278131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229600" cy="1656184"/>
          </a:xfrm>
        </p:spPr>
        <p:txBody>
          <a:bodyPr>
            <a:normAutofit fontScale="90000"/>
          </a:bodyPr>
          <a:lstStyle/>
          <a:p>
            <a:r>
              <a:rPr lang="en-US" dirty="0" smtClean="0"/>
              <a:t>Impacts of JSBACH-simulated trait variation on future carbon sink</a:t>
            </a:r>
            <a:endParaRPr lang="en-GB" dirty="0"/>
          </a:p>
        </p:txBody>
      </p:sp>
      <p:pic>
        <p:nvPicPr>
          <p:cNvPr id="4" name="Picture 2" descr="VUkip"/>
          <p:cNvPicPr>
            <a:picLocks noChangeAspect="1" noChangeArrowheads="1"/>
          </p:cNvPicPr>
          <p:nvPr/>
        </p:nvPicPr>
        <p:blipFill>
          <a:blip r:embed="rId2" cstate="print"/>
          <a:srcRect/>
          <a:stretch>
            <a:fillRect/>
          </a:stretch>
        </p:blipFill>
        <p:spPr bwMode="auto">
          <a:xfrm>
            <a:off x="0" y="6043368"/>
            <a:ext cx="2843808" cy="814632"/>
          </a:xfrm>
          <a:prstGeom prst="rect">
            <a:avLst/>
          </a:prstGeom>
          <a:noFill/>
        </p:spPr>
      </p:pic>
      <p:pic>
        <p:nvPicPr>
          <p:cNvPr id="9" name="Picture 8"/>
          <p:cNvPicPr>
            <a:picLocks noChangeAspect="1" noChangeArrowheads="1"/>
          </p:cNvPicPr>
          <p:nvPr/>
        </p:nvPicPr>
        <p:blipFill>
          <a:blip r:embed="rId3" cstate="print"/>
          <a:srcRect/>
          <a:stretch>
            <a:fillRect/>
          </a:stretch>
        </p:blipFill>
        <p:spPr bwMode="auto">
          <a:xfrm>
            <a:off x="1331640" y="1700808"/>
            <a:ext cx="5938787" cy="4176464"/>
          </a:xfrm>
          <a:prstGeom prst="rect">
            <a:avLst/>
          </a:prstGeom>
          <a:noFill/>
          <a:ln w="1">
            <a:noFill/>
            <a:miter lim="800000"/>
            <a:headEnd/>
            <a:tailEnd type="none" w="med" len="med"/>
          </a:ln>
          <a:effectLst/>
        </p:spPr>
      </p:pic>
      <p:sp>
        <p:nvSpPr>
          <p:cNvPr id="11" name="Content Placeholder 5"/>
          <p:cNvSpPr txBox="1">
            <a:spLocks/>
          </p:cNvSpPr>
          <p:nvPr/>
        </p:nvSpPr>
        <p:spPr>
          <a:xfrm>
            <a:off x="2771800" y="6441976"/>
            <a:ext cx="6372200" cy="416024"/>
          </a:xfrm>
          <a:prstGeom prst="rect">
            <a:avLst/>
          </a:prstGeom>
        </p:spPr>
        <p:txBody>
          <a:bodyPr vert="horz" lIns="91440" tIns="45720" rIns="91440" bIns="45720" rtlCol="0">
            <a:noAutofit/>
          </a:bodyPr>
          <a:lstStyle/>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2000" b="0" i="0" u="none" strike="noStrike" kern="1200" cap="none" spc="0" normalizeH="0" baseline="0" noProof="0" dirty="0" smtClean="0">
                <a:ln>
                  <a:noFill/>
                </a:ln>
                <a:solidFill>
                  <a:schemeClr val="tx1"/>
                </a:solidFill>
                <a:effectLst/>
                <a:uLnTx/>
                <a:uFillTx/>
                <a:latin typeface="+mn-lt"/>
                <a:ea typeface="+mn-ea"/>
                <a:cs typeface="+mn-cs"/>
              </a:rPr>
              <a:t>Verheijen et al.</a:t>
            </a:r>
            <a:r>
              <a:rPr kumimoji="0" lang="nl-NL" sz="2000" b="0" i="0" u="none" strike="noStrike" kern="1200" cap="none" spc="0" normalizeH="0" noProof="0" dirty="0" smtClean="0">
                <a:ln>
                  <a:noFill/>
                </a:ln>
                <a:solidFill>
                  <a:schemeClr val="tx1"/>
                </a:solidFill>
                <a:effectLst/>
                <a:uLnTx/>
                <a:uFillTx/>
                <a:latin typeface="+mn-lt"/>
                <a:ea typeface="+mn-ea"/>
                <a:cs typeface="+mn-cs"/>
              </a:rPr>
              <a:t> 2013 in </a:t>
            </a:r>
            <a:r>
              <a:rPr kumimoji="0" lang="nl-NL" sz="2000" b="0" i="0" u="none" strike="noStrike" kern="1200" cap="none" spc="0" normalizeH="0" noProof="0" dirty="0" err="1" smtClean="0">
                <a:ln>
                  <a:noFill/>
                </a:ln>
                <a:solidFill>
                  <a:schemeClr val="tx1"/>
                </a:solidFill>
                <a:effectLst/>
                <a:uLnTx/>
                <a:uFillTx/>
                <a:latin typeface="+mn-lt"/>
                <a:ea typeface="+mn-ea"/>
                <a:cs typeface="+mn-cs"/>
              </a:rPr>
              <a:t>prep</a:t>
            </a:r>
            <a:r>
              <a:rPr kumimoji="0" lang="nl-NL" sz="2000" b="0" i="0" u="none" strike="noStrike" kern="1200" cap="none" spc="0" normalizeH="0" noProof="0" dirty="0" smtClean="0">
                <a:ln>
                  <a:noFill/>
                </a:ln>
                <a:solidFill>
                  <a:schemeClr val="tx1"/>
                </a:solidFill>
                <a:effectLst/>
                <a:uLnTx/>
                <a:uFillTx/>
                <a:latin typeface="+mn-lt"/>
                <a:ea typeface="+mn-ea"/>
                <a:cs typeface="+mn-cs"/>
              </a:rPr>
              <a:t>.</a:t>
            </a: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TextBox 5"/>
          <p:cNvSpPr txBox="1"/>
          <p:nvPr/>
        </p:nvSpPr>
        <p:spPr>
          <a:xfrm>
            <a:off x="899592" y="5949280"/>
            <a:ext cx="7293150" cy="461665"/>
          </a:xfrm>
          <a:prstGeom prst="rect">
            <a:avLst/>
          </a:prstGeom>
          <a:noFill/>
        </p:spPr>
        <p:txBody>
          <a:bodyPr wrap="none" rtlCol="0">
            <a:spAutoFit/>
          </a:bodyPr>
          <a:lstStyle/>
          <a:p>
            <a:r>
              <a:rPr lang="nl-NL" sz="2400" dirty="0" err="1" smtClean="0"/>
              <a:t>Future</a:t>
            </a:r>
            <a:r>
              <a:rPr lang="nl-NL" sz="2400" dirty="0" smtClean="0"/>
              <a:t> land carbon </a:t>
            </a:r>
            <a:r>
              <a:rPr lang="nl-NL" sz="2400" dirty="0" err="1" smtClean="0"/>
              <a:t>sink</a:t>
            </a:r>
            <a:r>
              <a:rPr lang="nl-NL" sz="2400" dirty="0" smtClean="0"/>
              <a:t> </a:t>
            </a:r>
            <a:r>
              <a:rPr lang="nl-NL" sz="2400" dirty="0" err="1" smtClean="0"/>
              <a:t>might</a:t>
            </a:r>
            <a:r>
              <a:rPr lang="nl-NL" sz="2400" dirty="0" smtClean="0"/>
              <a:t> </a:t>
            </a:r>
            <a:r>
              <a:rPr lang="nl-NL" sz="2400" dirty="0" err="1" smtClean="0"/>
              <a:t>currently</a:t>
            </a:r>
            <a:r>
              <a:rPr lang="nl-NL" sz="2400" dirty="0" smtClean="0"/>
              <a:t> </a:t>
            </a:r>
            <a:r>
              <a:rPr lang="nl-NL" sz="2400" dirty="0" err="1" smtClean="0"/>
              <a:t>be</a:t>
            </a:r>
            <a:r>
              <a:rPr lang="nl-NL" sz="2400" dirty="0" smtClean="0"/>
              <a:t> </a:t>
            </a:r>
            <a:r>
              <a:rPr lang="nl-NL" sz="2400" dirty="0" err="1" smtClean="0"/>
              <a:t>overestimated</a:t>
            </a:r>
            <a:endParaRPr lang="en-GB" sz="2400" dirty="0"/>
          </a:p>
        </p:txBody>
      </p:sp>
    </p:spTree>
    <p:extLst>
      <p:ext uri="{BB962C8B-B14F-4D97-AF65-F5344CB8AC3E}">
        <p14:creationId xmlns:p14="http://schemas.microsoft.com/office/powerpoint/2010/main" val="18429922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229600" cy="1656184"/>
          </a:xfrm>
        </p:spPr>
        <p:txBody>
          <a:bodyPr>
            <a:normAutofit/>
          </a:bodyPr>
          <a:lstStyle/>
          <a:p>
            <a:r>
              <a:rPr lang="en-US" dirty="0" smtClean="0"/>
              <a:t>Carbon sink dynamics reflected in projected GPP dynamics</a:t>
            </a:r>
            <a:endParaRPr lang="en-GB" dirty="0"/>
          </a:p>
        </p:txBody>
      </p:sp>
      <p:pic>
        <p:nvPicPr>
          <p:cNvPr id="4" name="Picture 2" descr="VUkip"/>
          <p:cNvPicPr>
            <a:picLocks noChangeAspect="1" noChangeArrowheads="1"/>
          </p:cNvPicPr>
          <p:nvPr/>
        </p:nvPicPr>
        <p:blipFill>
          <a:blip r:embed="rId2" cstate="print"/>
          <a:srcRect/>
          <a:stretch>
            <a:fillRect/>
          </a:stretch>
        </p:blipFill>
        <p:spPr bwMode="auto">
          <a:xfrm>
            <a:off x="0" y="6043368"/>
            <a:ext cx="2843808" cy="814632"/>
          </a:xfrm>
          <a:prstGeom prst="rect">
            <a:avLst/>
          </a:prstGeom>
          <a:noFill/>
        </p:spPr>
      </p:pic>
      <p:sp>
        <p:nvSpPr>
          <p:cNvPr id="11" name="Content Placeholder 5"/>
          <p:cNvSpPr txBox="1">
            <a:spLocks/>
          </p:cNvSpPr>
          <p:nvPr/>
        </p:nvSpPr>
        <p:spPr>
          <a:xfrm>
            <a:off x="2771800" y="6441976"/>
            <a:ext cx="6372200" cy="416024"/>
          </a:xfrm>
          <a:prstGeom prst="rect">
            <a:avLst/>
          </a:prstGeom>
        </p:spPr>
        <p:txBody>
          <a:bodyPr vert="horz" lIns="91440" tIns="45720" rIns="91440" bIns="45720" rtlCol="0">
            <a:noAutofit/>
          </a:bodyPr>
          <a:lstStyle/>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2000" b="0" i="0" u="none" strike="noStrike" kern="1200" cap="none" spc="0" normalizeH="0" baseline="0" noProof="0" dirty="0" smtClean="0">
                <a:ln>
                  <a:noFill/>
                </a:ln>
                <a:solidFill>
                  <a:schemeClr val="tx1"/>
                </a:solidFill>
                <a:effectLst/>
                <a:uLnTx/>
                <a:uFillTx/>
                <a:latin typeface="+mn-lt"/>
                <a:ea typeface="+mn-ea"/>
                <a:cs typeface="+mn-cs"/>
              </a:rPr>
              <a:t>Verheijen et al.</a:t>
            </a:r>
            <a:r>
              <a:rPr kumimoji="0" lang="nl-NL" sz="2000" b="0" i="0" u="none" strike="noStrike" kern="1200" cap="none" spc="0" normalizeH="0" noProof="0" dirty="0" smtClean="0">
                <a:ln>
                  <a:noFill/>
                </a:ln>
                <a:solidFill>
                  <a:schemeClr val="tx1"/>
                </a:solidFill>
                <a:effectLst/>
                <a:uLnTx/>
                <a:uFillTx/>
                <a:latin typeface="+mn-lt"/>
                <a:ea typeface="+mn-ea"/>
                <a:cs typeface="+mn-cs"/>
              </a:rPr>
              <a:t> 2013 in </a:t>
            </a:r>
            <a:r>
              <a:rPr kumimoji="0" lang="nl-NL" sz="2000" b="0" i="0" u="none" strike="noStrike" kern="1200" cap="none" spc="0" normalizeH="0" noProof="0" dirty="0" err="1" smtClean="0">
                <a:ln>
                  <a:noFill/>
                </a:ln>
                <a:solidFill>
                  <a:schemeClr val="tx1"/>
                </a:solidFill>
                <a:effectLst/>
                <a:uLnTx/>
                <a:uFillTx/>
                <a:latin typeface="+mn-lt"/>
                <a:ea typeface="+mn-ea"/>
                <a:cs typeface="+mn-cs"/>
              </a:rPr>
              <a:t>prep</a:t>
            </a:r>
            <a:r>
              <a:rPr kumimoji="0" lang="nl-NL" sz="2000" b="0" i="0" u="none" strike="noStrike" kern="1200" cap="none" spc="0" normalizeH="0" noProof="0" dirty="0" smtClean="0">
                <a:ln>
                  <a:noFill/>
                </a:ln>
                <a:solidFill>
                  <a:schemeClr val="tx1"/>
                </a:solidFill>
                <a:effectLst/>
                <a:uLnTx/>
                <a:uFillTx/>
                <a:latin typeface="+mn-lt"/>
                <a:ea typeface="+mn-ea"/>
                <a:cs typeface="+mn-cs"/>
              </a:rPr>
              <a:t>.</a:t>
            </a: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6"/>
          <p:cNvPicPr>
            <a:picLocks noChangeAspect="1" noChangeArrowheads="1"/>
          </p:cNvPicPr>
          <p:nvPr/>
        </p:nvPicPr>
        <p:blipFill>
          <a:blip r:embed="rId3" cstate="print"/>
          <a:srcRect l="53823" r="1016" b="16604"/>
          <a:stretch>
            <a:fillRect/>
          </a:stretch>
        </p:blipFill>
        <p:spPr bwMode="auto">
          <a:xfrm>
            <a:off x="4067944" y="1644078"/>
            <a:ext cx="4763779" cy="3153074"/>
          </a:xfrm>
          <a:prstGeom prst="rect">
            <a:avLst/>
          </a:prstGeom>
          <a:noFill/>
          <a:ln w="1">
            <a:noFill/>
            <a:miter lim="800000"/>
            <a:headEnd/>
            <a:tailEnd type="none" w="med" len="med"/>
          </a:ln>
          <a:effectLst/>
        </p:spPr>
      </p:pic>
      <p:pic>
        <p:nvPicPr>
          <p:cNvPr id="8" name="Picture 7"/>
          <p:cNvPicPr>
            <a:picLocks noChangeAspect="1" noChangeArrowheads="1"/>
          </p:cNvPicPr>
          <p:nvPr/>
        </p:nvPicPr>
        <p:blipFill>
          <a:blip r:embed="rId3" cstate="print"/>
          <a:srcRect l="3712" r="56694" b="16604"/>
          <a:stretch>
            <a:fillRect/>
          </a:stretch>
        </p:blipFill>
        <p:spPr bwMode="auto">
          <a:xfrm>
            <a:off x="107504" y="1644078"/>
            <a:ext cx="4176464" cy="3153074"/>
          </a:xfrm>
          <a:prstGeom prst="rect">
            <a:avLst/>
          </a:prstGeom>
          <a:noFill/>
          <a:ln w="1">
            <a:noFill/>
            <a:miter lim="800000"/>
            <a:headEnd/>
            <a:tailEnd type="none" w="med" len="med"/>
          </a:ln>
          <a:effectLst/>
        </p:spPr>
      </p:pic>
      <p:sp>
        <p:nvSpPr>
          <p:cNvPr id="10" name="TextBox 9"/>
          <p:cNvSpPr txBox="1"/>
          <p:nvPr/>
        </p:nvSpPr>
        <p:spPr>
          <a:xfrm rot="16200000">
            <a:off x="8218638" y="3151711"/>
            <a:ext cx="1512169" cy="338554"/>
          </a:xfrm>
          <a:prstGeom prst="rect">
            <a:avLst/>
          </a:prstGeom>
          <a:noFill/>
        </p:spPr>
        <p:txBody>
          <a:bodyPr wrap="square" rtlCol="0">
            <a:spAutoFit/>
          </a:bodyPr>
          <a:lstStyle/>
          <a:p>
            <a:r>
              <a:rPr lang="en-US" sz="1600" b="1" dirty="0" err="1" smtClean="0">
                <a:cs typeface="Times New Roman" pitchFamily="18" charset="0"/>
              </a:rPr>
              <a:t>Gton</a:t>
            </a:r>
            <a:r>
              <a:rPr lang="en-US" sz="1600" b="1" dirty="0" smtClean="0">
                <a:cs typeface="Times New Roman" pitchFamily="18" charset="0"/>
              </a:rPr>
              <a:t> C * year</a:t>
            </a:r>
            <a:r>
              <a:rPr lang="en-US" sz="1600" b="1" baseline="30000" dirty="0" smtClean="0">
                <a:cs typeface="Times New Roman" pitchFamily="18" charset="0"/>
              </a:rPr>
              <a:t>-1</a:t>
            </a:r>
            <a:endParaRPr lang="en-US" sz="1600" b="1" baseline="30000" dirty="0">
              <a:cs typeface="Times New Roman" pitchFamily="18" charset="0"/>
            </a:endParaRPr>
          </a:p>
        </p:txBody>
      </p:sp>
      <p:sp>
        <p:nvSpPr>
          <p:cNvPr id="12" name="Rectangle 11"/>
          <p:cNvSpPr/>
          <p:nvPr/>
        </p:nvSpPr>
        <p:spPr>
          <a:xfrm>
            <a:off x="323528" y="4869160"/>
            <a:ext cx="8676456" cy="1200329"/>
          </a:xfrm>
          <a:prstGeom prst="rect">
            <a:avLst/>
          </a:prstGeom>
        </p:spPr>
        <p:txBody>
          <a:bodyPr wrap="square">
            <a:spAutoFit/>
          </a:bodyPr>
          <a:lstStyle/>
          <a:p>
            <a:pPr>
              <a:buNone/>
            </a:pPr>
            <a:r>
              <a:rPr lang="en-US" sz="2400" i="1" dirty="0" smtClean="0"/>
              <a:t>Both simulations: </a:t>
            </a:r>
            <a:r>
              <a:rPr lang="en-US" sz="2400" dirty="0" smtClean="0"/>
              <a:t>change in forest cover very small (except Amazon) </a:t>
            </a:r>
          </a:p>
          <a:p>
            <a:pPr>
              <a:buNone/>
            </a:pPr>
            <a:r>
              <a:rPr lang="en-US" sz="2400" i="1" dirty="0" smtClean="0"/>
              <a:t>Default: </a:t>
            </a:r>
            <a:r>
              <a:rPr lang="en-US" sz="2400" dirty="0" smtClean="0"/>
              <a:t>CO</a:t>
            </a:r>
            <a:r>
              <a:rPr lang="en-US" sz="2400" baseline="-25000" dirty="0" smtClean="0"/>
              <a:t>2</a:t>
            </a:r>
            <a:r>
              <a:rPr lang="en-US" sz="2400" dirty="0" smtClean="0"/>
              <a:t>-fertilization </a:t>
            </a:r>
            <a:r>
              <a:rPr lang="en-US" sz="2400" dirty="0" smtClean="0">
                <a:sym typeface="Wingdings" pitchFamily="2" charset="2"/>
              </a:rPr>
              <a:t> increased  GPP</a:t>
            </a:r>
          </a:p>
          <a:p>
            <a:pPr>
              <a:buNone/>
            </a:pPr>
            <a:r>
              <a:rPr lang="en-US" sz="2400" dirty="0" smtClean="0">
                <a:sym typeface="Wingdings" pitchFamily="2" charset="2"/>
              </a:rPr>
              <a:t>Note: different to effects in the equilibrium simulation</a:t>
            </a:r>
            <a:endParaRPr lang="en-GB" sz="2400" dirty="0"/>
          </a:p>
        </p:txBody>
      </p:sp>
    </p:spTree>
    <p:extLst>
      <p:ext uri="{BB962C8B-B14F-4D97-AF65-F5344CB8AC3E}">
        <p14:creationId xmlns:p14="http://schemas.microsoft.com/office/powerpoint/2010/main" val="28061011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Difference in simulated T and P</a:t>
            </a:r>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73794"/>
            <a:ext cx="8335203"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91529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36912"/>
            <a:ext cx="8229600" cy="1143000"/>
          </a:xfrm>
        </p:spPr>
        <p:txBody>
          <a:bodyPr/>
          <a:lstStyle/>
          <a:p>
            <a:r>
              <a:rPr lang="en-US" dirty="0" smtClean="0">
                <a:solidFill>
                  <a:srgbClr val="92D050"/>
                </a:solidFill>
                <a:effectLst>
                  <a:outerShdw blurRad="38100" dist="38100" dir="2700000" algn="tl">
                    <a:srgbClr val="000000">
                      <a:alpha val="43137"/>
                    </a:srgbClr>
                  </a:outerShdw>
                </a:effectLst>
              </a:rPr>
              <a:t>4</a:t>
            </a:r>
            <a:r>
              <a:rPr lang="en-US" baseline="30000" dirty="0" smtClean="0">
                <a:solidFill>
                  <a:srgbClr val="92D050"/>
                </a:solidFill>
                <a:effectLst>
                  <a:outerShdw blurRad="38100" dist="38100" dir="2700000" algn="tl">
                    <a:srgbClr val="000000">
                      <a:alpha val="43137"/>
                    </a:srgbClr>
                  </a:outerShdw>
                </a:effectLst>
              </a:rPr>
              <a:t>th</a:t>
            </a:r>
            <a:r>
              <a:rPr lang="en-US" dirty="0" smtClean="0">
                <a:solidFill>
                  <a:srgbClr val="92D050"/>
                </a:solidFill>
                <a:effectLst>
                  <a:outerShdw blurRad="38100" dist="38100" dir="2700000" algn="tl">
                    <a:srgbClr val="000000">
                      <a:alpha val="43137"/>
                    </a:srgbClr>
                  </a:outerShdw>
                </a:effectLst>
              </a:rPr>
              <a:t> approach: pure traits based approaches</a:t>
            </a:r>
            <a:endParaRPr lang="en-US"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19301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fr-FR" altLang="en-US" sz="4000" dirty="0" err="1" smtClean="0">
                <a:solidFill>
                  <a:schemeClr val="hlink"/>
                </a:solidFill>
                <a:effectLst>
                  <a:outerShdw blurRad="38100" dist="38100" dir="2700000" algn="tl">
                    <a:srgbClr val="C0C0C0"/>
                  </a:outerShdw>
                </a:effectLst>
              </a:rPr>
              <a:t>Modeling</a:t>
            </a:r>
            <a:r>
              <a:rPr lang="fr-FR" altLang="en-US" sz="4000" dirty="0" smtClean="0">
                <a:solidFill>
                  <a:schemeClr val="hlink"/>
                </a:solidFill>
                <a:effectLst>
                  <a:outerShdw blurRad="38100" dist="38100" dir="2700000" algn="tl">
                    <a:srgbClr val="C0C0C0"/>
                  </a:outerShdw>
                </a:effectLst>
              </a:rPr>
              <a:t> the </a:t>
            </a:r>
            <a:r>
              <a:rPr lang="fr-FR" altLang="en-US" sz="4000" dirty="0" err="1" smtClean="0">
                <a:solidFill>
                  <a:schemeClr val="hlink"/>
                </a:solidFill>
                <a:effectLst>
                  <a:outerShdw blurRad="38100" dist="38100" dir="2700000" algn="tl">
                    <a:srgbClr val="C0C0C0"/>
                  </a:outerShdw>
                </a:effectLst>
              </a:rPr>
              <a:t>biodiversity</a:t>
            </a:r>
            <a:r>
              <a:rPr lang="fr-FR" altLang="en-US" sz="4000" dirty="0" smtClean="0">
                <a:solidFill>
                  <a:schemeClr val="hlink"/>
                </a:solidFill>
                <a:effectLst>
                  <a:outerShdw blurRad="38100" dist="38100" dir="2700000" algn="tl">
                    <a:srgbClr val="C0C0C0"/>
                  </a:outerShdw>
                </a:effectLst>
              </a:rPr>
              <a:t> </a:t>
            </a:r>
            <a:r>
              <a:rPr lang="fr-FR" altLang="en-US" sz="4000" dirty="0" err="1" smtClean="0">
                <a:solidFill>
                  <a:schemeClr val="hlink"/>
                </a:solidFill>
                <a:effectLst>
                  <a:outerShdw blurRad="38100" dist="38100" dir="2700000" algn="tl">
                    <a:srgbClr val="C0C0C0"/>
                  </a:outerShdw>
                </a:effectLst>
              </a:rPr>
              <a:t>from</a:t>
            </a:r>
            <a:r>
              <a:rPr lang="fr-FR" altLang="en-US" sz="4000" dirty="0" smtClean="0">
                <a:solidFill>
                  <a:schemeClr val="hlink"/>
                </a:solidFill>
                <a:effectLst>
                  <a:outerShdw blurRad="38100" dist="38100" dir="2700000" algn="tl">
                    <a:srgbClr val="C0C0C0"/>
                  </a:outerShdw>
                </a:effectLst>
              </a:rPr>
              <a:t> traits </a:t>
            </a:r>
            <a:r>
              <a:rPr lang="fr-FR" altLang="en-US" sz="4000" dirty="0" err="1" smtClean="0">
                <a:solidFill>
                  <a:schemeClr val="hlink"/>
                </a:solidFill>
                <a:effectLst>
                  <a:outerShdw blurRad="38100" dist="38100" dir="2700000" algn="tl">
                    <a:srgbClr val="C0C0C0"/>
                  </a:outerShdw>
                </a:effectLst>
              </a:rPr>
              <a:t>tradeoffs</a:t>
            </a:r>
            <a:endParaRPr lang="fr-FR" altLang="en-US" sz="4000" dirty="0">
              <a:solidFill>
                <a:schemeClr val="hlink"/>
              </a:solidFill>
              <a:effectLst>
                <a:outerShdw blurRad="38100" dist="38100" dir="2700000" algn="tl">
                  <a:srgbClr val="C0C0C0"/>
                </a:outerShdw>
              </a:effectLst>
            </a:endParaRPr>
          </a:p>
        </p:txBody>
      </p:sp>
      <p:sp>
        <p:nvSpPr>
          <p:cNvPr id="35843" name="Rectangle 3"/>
          <p:cNvSpPr>
            <a:spLocks noGrp="1" noChangeArrowheads="1"/>
          </p:cNvSpPr>
          <p:nvPr>
            <p:ph type="body" idx="1"/>
          </p:nvPr>
        </p:nvSpPr>
        <p:spPr/>
        <p:txBody>
          <a:bodyPr/>
          <a:lstStyle/>
          <a:p>
            <a:r>
              <a:rPr lang="fr-FR" altLang="en-US" sz="2800" dirty="0" err="1" smtClean="0"/>
              <a:t>Principle</a:t>
            </a:r>
            <a:r>
              <a:rPr lang="fr-FR" altLang="en-US" sz="2800" dirty="0" smtClean="0"/>
              <a:t>: </a:t>
            </a:r>
            <a:r>
              <a:rPr lang="fr-FR" altLang="en-US" sz="2800" dirty="0" err="1" smtClean="0"/>
              <a:t>modeling</a:t>
            </a:r>
            <a:r>
              <a:rPr lang="fr-FR" altLang="en-US" sz="2800" dirty="0" smtClean="0"/>
              <a:t> «</a:t>
            </a:r>
            <a:r>
              <a:rPr lang="fr-FR" altLang="en-US" sz="2800" dirty="0"/>
              <a:t> pseudo </a:t>
            </a:r>
            <a:r>
              <a:rPr lang="fr-FR" altLang="en-US" sz="2800" dirty="0" err="1" smtClean="0"/>
              <a:t>species</a:t>
            </a:r>
            <a:r>
              <a:rPr lang="fr-FR" altLang="en-US" sz="2800" dirty="0" smtClean="0"/>
              <a:t>» </a:t>
            </a:r>
            <a:r>
              <a:rPr lang="fr-FR" altLang="en-US" sz="2800" dirty="0" err="1" smtClean="0"/>
              <a:t>defined</a:t>
            </a:r>
            <a:r>
              <a:rPr lang="fr-FR" altLang="en-US" sz="2800" dirty="0" smtClean="0"/>
              <a:t> by a set of traits</a:t>
            </a:r>
            <a:endParaRPr lang="fr-FR" altLang="en-US" sz="2800" dirty="0"/>
          </a:p>
          <a:p>
            <a:r>
              <a:rPr lang="fr-FR" altLang="en-US" sz="2800" dirty="0" smtClean="0"/>
              <a:t>Ensemble of </a:t>
            </a:r>
            <a:r>
              <a:rPr lang="fr-FR" altLang="en-US" sz="2800" dirty="0" err="1" smtClean="0"/>
              <a:t>species</a:t>
            </a:r>
            <a:r>
              <a:rPr lang="fr-FR" altLang="en-US" sz="2800" dirty="0" smtClean="0"/>
              <a:t> </a:t>
            </a:r>
            <a:r>
              <a:rPr lang="fr-FR" altLang="en-US" sz="2800" dirty="0" err="1" smtClean="0"/>
              <a:t>created</a:t>
            </a:r>
            <a:r>
              <a:rPr lang="fr-FR" altLang="en-US" sz="2800" dirty="0" smtClean="0"/>
              <a:t> </a:t>
            </a:r>
            <a:r>
              <a:rPr lang="fr-FR" altLang="en-US" sz="2800" dirty="0" err="1" smtClean="0"/>
              <a:t>from</a:t>
            </a:r>
            <a:r>
              <a:rPr lang="fr-FR" altLang="en-US" sz="2800" dirty="0" smtClean="0"/>
              <a:t> Monte Carlo exploration of traits </a:t>
            </a:r>
            <a:r>
              <a:rPr lang="fr-FR" altLang="en-US" sz="2800" dirty="0" err="1" smtClean="0"/>
              <a:t>space</a:t>
            </a:r>
            <a:r>
              <a:rPr lang="fr-FR" altLang="en-US" sz="2800" dirty="0" smtClean="0"/>
              <a:t>, </a:t>
            </a:r>
            <a:r>
              <a:rPr lang="fr-FR" altLang="en-US" sz="2800" dirty="0" err="1" smtClean="0"/>
              <a:t>constrained</a:t>
            </a:r>
            <a:r>
              <a:rPr lang="fr-FR" altLang="en-US" sz="2800" dirty="0" smtClean="0"/>
              <a:t> by </a:t>
            </a:r>
            <a:r>
              <a:rPr lang="fr-FR" altLang="en-US" sz="2800" dirty="0" err="1" smtClean="0"/>
              <a:t>tradeoffs</a:t>
            </a:r>
            <a:r>
              <a:rPr lang="fr-FR" altLang="en-US" sz="2800" dirty="0" smtClean="0"/>
              <a:t> </a:t>
            </a:r>
          </a:p>
          <a:p>
            <a:r>
              <a:rPr lang="fr-FR" altLang="en-US" sz="2800" dirty="0" err="1" smtClean="0"/>
              <a:t>Only</a:t>
            </a:r>
            <a:r>
              <a:rPr lang="fr-FR" altLang="en-US" sz="2800" dirty="0" smtClean="0"/>
              <a:t> </a:t>
            </a:r>
            <a:r>
              <a:rPr lang="fr-FR" altLang="en-US" sz="2800" dirty="0" err="1" smtClean="0"/>
              <a:t>species</a:t>
            </a:r>
            <a:r>
              <a:rPr lang="fr-FR" altLang="en-US" sz="2800" dirty="0" smtClean="0"/>
              <a:t> able to </a:t>
            </a:r>
            <a:r>
              <a:rPr lang="fr-FR" altLang="en-US" sz="2800" dirty="0" err="1" smtClean="0"/>
              <a:t>survice</a:t>
            </a:r>
            <a:r>
              <a:rPr lang="fr-FR" altLang="en-US" sz="2800" dirty="0" smtClean="0"/>
              <a:t> are </a:t>
            </a:r>
            <a:r>
              <a:rPr lang="fr-FR" altLang="en-US" sz="2800" dirty="0" err="1" smtClean="0"/>
              <a:t>kept</a:t>
            </a:r>
            <a:endParaRPr lang="fr-FR" altLang="en-US" sz="2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0"/>
            <a:ext cx="5616575" cy="345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716338"/>
            <a:ext cx="5040312"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0" name="Text Box 6"/>
          <p:cNvSpPr txBox="1">
            <a:spLocks noChangeArrowheads="1"/>
          </p:cNvSpPr>
          <p:nvPr/>
        </p:nvSpPr>
        <p:spPr bwMode="auto">
          <a:xfrm>
            <a:off x="5940425" y="1125538"/>
            <a:ext cx="29674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dirty="0" smtClean="0"/>
              <a:t>Relative </a:t>
            </a:r>
            <a:r>
              <a:rPr lang="fr-FR" altLang="en-US" dirty="0" err="1" smtClean="0"/>
              <a:t>number</a:t>
            </a:r>
            <a:r>
              <a:rPr lang="fr-FR" altLang="en-US" dirty="0" smtClean="0"/>
              <a:t> of </a:t>
            </a:r>
            <a:r>
              <a:rPr lang="fr-FR" altLang="en-US" dirty="0" err="1" smtClean="0"/>
              <a:t>species</a:t>
            </a:r>
            <a:endParaRPr lang="fr-FR" altLang="en-US" dirty="0"/>
          </a:p>
        </p:txBody>
      </p:sp>
      <p:sp>
        <p:nvSpPr>
          <p:cNvPr id="36871" name="Text Box 7"/>
          <p:cNvSpPr txBox="1">
            <a:spLocks noChangeArrowheads="1"/>
          </p:cNvSpPr>
          <p:nvPr/>
        </p:nvSpPr>
        <p:spPr bwMode="auto">
          <a:xfrm>
            <a:off x="6588125" y="4797425"/>
            <a:ext cx="22108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dirty="0" err="1" smtClean="0"/>
              <a:t>Species</a:t>
            </a:r>
            <a:r>
              <a:rPr lang="fr-FR" altLang="en-US" smtClean="0"/>
              <a:t> abondance</a:t>
            </a:r>
            <a:endParaRPr lang="fr-FR" altLang="en-US" dirty="0"/>
          </a:p>
        </p:txBody>
      </p:sp>
      <p:sp>
        <p:nvSpPr>
          <p:cNvPr id="2" name="ZoneTexte 1"/>
          <p:cNvSpPr txBox="1"/>
          <p:nvPr/>
        </p:nvSpPr>
        <p:spPr>
          <a:xfrm>
            <a:off x="456502" y="6420922"/>
            <a:ext cx="1518364" cy="369332"/>
          </a:xfrm>
          <a:prstGeom prst="rect">
            <a:avLst/>
          </a:prstGeom>
          <a:noFill/>
        </p:spPr>
        <p:txBody>
          <a:bodyPr wrap="none" rtlCol="0">
            <a:spAutoFit/>
          </a:bodyPr>
          <a:lstStyle/>
          <a:p>
            <a:r>
              <a:rPr lang="en-US" dirty="0" err="1" smtClean="0"/>
              <a:t>Kleidon</a:t>
            </a:r>
            <a:r>
              <a:rPr lang="en-US" dirty="0" smtClean="0"/>
              <a:t> et al </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fr-FR" altLang="en-US" sz="3200" dirty="0" smtClean="0">
                <a:solidFill>
                  <a:schemeClr val="hlink"/>
                </a:solidFill>
                <a:effectLst>
                  <a:outerShdw blurRad="38100" dist="38100" dir="2700000" algn="tl">
                    <a:srgbClr val="C0C0C0"/>
                  </a:outerShdw>
                </a:effectLst>
              </a:rPr>
              <a:t>Impact of future </a:t>
            </a:r>
            <a:r>
              <a:rPr lang="fr-FR" altLang="en-US" sz="3200" dirty="0" err="1" smtClean="0">
                <a:solidFill>
                  <a:schemeClr val="hlink"/>
                </a:solidFill>
                <a:effectLst>
                  <a:outerShdw blurRad="38100" dist="38100" dir="2700000" algn="tl">
                    <a:srgbClr val="C0C0C0"/>
                  </a:outerShdw>
                </a:effectLst>
              </a:rPr>
              <a:t>climate</a:t>
            </a:r>
            <a:r>
              <a:rPr lang="fr-FR" altLang="en-US" sz="3200" dirty="0" smtClean="0">
                <a:solidFill>
                  <a:schemeClr val="hlink"/>
                </a:solidFill>
                <a:effectLst>
                  <a:outerShdw blurRad="38100" dist="38100" dir="2700000" algn="tl">
                    <a:srgbClr val="C0C0C0"/>
                  </a:outerShdw>
                </a:effectLst>
              </a:rPr>
              <a:t> change</a:t>
            </a:r>
            <a:endParaRPr lang="fr-FR" altLang="en-US" sz="3200" dirty="0">
              <a:solidFill>
                <a:schemeClr val="hlink"/>
              </a:solidFill>
              <a:effectLst>
                <a:outerShdw blurRad="38100" dist="38100" dir="2700000" algn="tl">
                  <a:srgbClr val="C0C0C0"/>
                </a:outerShdw>
              </a:effectLst>
            </a:endParaRPr>
          </a:p>
        </p:txBody>
      </p:sp>
      <p:pic>
        <p:nvPicPr>
          <p:cNvPr id="37892"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331913" y="1412875"/>
            <a:ext cx="6230937" cy="2408238"/>
          </a:xfrm>
          <a:noFill/>
          <a:ln/>
        </p:spPr>
      </p:pic>
      <p:pic>
        <p:nvPicPr>
          <p:cNvPr id="378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076700"/>
            <a:ext cx="7778750" cy="210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4" name="Text Box 6"/>
          <p:cNvSpPr txBox="1">
            <a:spLocks noChangeArrowheads="1"/>
          </p:cNvSpPr>
          <p:nvPr/>
        </p:nvSpPr>
        <p:spPr bwMode="auto">
          <a:xfrm>
            <a:off x="1835150" y="3789363"/>
            <a:ext cx="39533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2400" dirty="0" smtClean="0"/>
              <a:t>Change in </a:t>
            </a:r>
            <a:r>
              <a:rPr lang="fr-FR" altLang="en-US" sz="2400" dirty="0" err="1" smtClean="0"/>
              <a:t>species</a:t>
            </a:r>
            <a:r>
              <a:rPr lang="fr-FR" altLang="en-US" sz="2400" dirty="0" smtClean="0"/>
              <a:t> </a:t>
            </a:r>
            <a:r>
              <a:rPr lang="fr-FR" altLang="en-US" sz="2400" dirty="0" err="1" smtClean="0"/>
              <a:t>richness</a:t>
            </a:r>
            <a:endParaRPr lang="fr-FR" altLang="en-US" sz="2400" dirty="0"/>
          </a:p>
        </p:txBody>
      </p:sp>
      <p:sp>
        <p:nvSpPr>
          <p:cNvPr id="37895" name="Text Box 7"/>
          <p:cNvSpPr txBox="1">
            <a:spLocks noChangeArrowheads="1"/>
          </p:cNvSpPr>
          <p:nvPr/>
        </p:nvSpPr>
        <p:spPr bwMode="auto">
          <a:xfrm>
            <a:off x="1403350" y="6237288"/>
            <a:ext cx="55082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2400" dirty="0" smtClean="0"/>
              <a:t>Change in trait values (shoot/</a:t>
            </a:r>
            <a:r>
              <a:rPr lang="fr-FR" altLang="en-US" sz="2400" dirty="0" err="1" smtClean="0"/>
              <a:t>root</a:t>
            </a:r>
            <a:r>
              <a:rPr lang="fr-FR" altLang="en-US" sz="2400" dirty="0" smtClean="0"/>
              <a:t> ratio)</a:t>
            </a:r>
            <a:endParaRPr lang="fr-FR" alt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518484" y="1316270"/>
            <a:ext cx="8201024" cy="5236930"/>
          </a:xfrm>
          <a:prstGeom prst="rect">
            <a:avLst/>
          </a:prstGeom>
          <a:noFill/>
          <a:ln w="9525">
            <a:noFill/>
            <a:miter lim="800000"/>
            <a:headEnd/>
            <a:tailEnd/>
          </a:ln>
          <a:effectLst>
            <a:outerShdw blurRad="50800" dist="38100" dir="5400000" algn="t" rotWithShape="0">
              <a:prstClr val="black">
                <a:alpha val="40000"/>
              </a:prstClr>
            </a:outerShdw>
          </a:effectLst>
        </p:spPr>
      </p:pic>
      <p:grpSp>
        <p:nvGrpSpPr>
          <p:cNvPr id="5" name="Gruppieren 4"/>
          <p:cNvGrpSpPr/>
          <p:nvPr/>
        </p:nvGrpSpPr>
        <p:grpSpPr>
          <a:xfrm>
            <a:off x="1931975" y="5012797"/>
            <a:ext cx="3129933" cy="1201444"/>
            <a:chOff x="4657724" y="5486400"/>
            <a:chExt cx="1981200" cy="990600"/>
          </a:xfrm>
        </p:grpSpPr>
        <p:cxnSp>
          <p:nvCxnSpPr>
            <p:cNvPr id="6" name="Gerade Verbindung 5"/>
            <p:cNvCxnSpPr/>
            <p:nvPr/>
          </p:nvCxnSpPr>
          <p:spPr>
            <a:xfrm>
              <a:off x="4657724" y="6096000"/>
              <a:ext cx="0" cy="3810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Gerade Verbindung 6"/>
            <p:cNvCxnSpPr/>
            <p:nvPr/>
          </p:nvCxnSpPr>
          <p:spPr>
            <a:xfrm>
              <a:off x="6638924" y="6096000"/>
              <a:ext cx="0" cy="3810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Abgerundetes Rechteck 7"/>
            <p:cNvSpPr/>
            <p:nvPr/>
          </p:nvSpPr>
          <p:spPr>
            <a:xfrm>
              <a:off x="4733924" y="5486400"/>
              <a:ext cx="1828800" cy="685800"/>
            </a:xfrm>
            <a:prstGeom prst="roundRect">
              <a:avLst/>
            </a:prstGeom>
            <a:solidFill>
              <a:schemeClr val="bg1">
                <a:lumMod val="95000"/>
              </a:schemeClr>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99% </a:t>
              </a:r>
              <a:r>
                <a:rPr lang="de-DE" dirty="0" err="1" smtClean="0">
                  <a:solidFill>
                    <a:schemeClr val="tx1"/>
                  </a:solidFill>
                </a:rPr>
                <a:t>most</a:t>
              </a:r>
              <a:r>
                <a:rPr lang="de-DE" dirty="0" smtClean="0">
                  <a:solidFill>
                    <a:schemeClr val="tx1"/>
                  </a:solidFill>
                </a:rPr>
                <a:t> probable </a:t>
              </a:r>
              <a:r>
                <a:rPr lang="de-DE" dirty="0" err="1" smtClean="0">
                  <a:solidFill>
                    <a:schemeClr val="tx1"/>
                  </a:solidFill>
                </a:rPr>
                <a:t>values</a:t>
              </a:r>
              <a:endParaRPr lang="de-DE" dirty="0">
                <a:solidFill>
                  <a:schemeClr val="tx1"/>
                </a:solidFill>
              </a:endParaRPr>
            </a:p>
          </p:txBody>
        </p:sp>
      </p:grpSp>
      <p:grpSp>
        <p:nvGrpSpPr>
          <p:cNvPr id="56" name="Gruppieren 55"/>
          <p:cNvGrpSpPr/>
          <p:nvPr/>
        </p:nvGrpSpPr>
        <p:grpSpPr>
          <a:xfrm>
            <a:off x="2775908" y="2175641"/>
            <a:ext cx="2514601" cy="3807553"/>
            <a:chOff x="2667000" y="2133600"/>
            <a:chExt cx="2514601" cy="3807553"/>
          </a:xfrm>
        </p:grpSpPr>
        <p:cxnSp>
          <p:nvCxnSpPr>
            <p:cNvPr id="10" name="Gerade Verbindung mit Pfeil 9"/>
            <p:cNvCxnSpPr>
              <a:stCxn id="17" idx="2"/>
            </p:cNvCxnSpPr>
            <p:nvPr/>
          </p:nvCxnSpPr>
          <p:spPr>
            <a:xfrm flipH="1">
              <a:off x="2667000" y="3733800"/>
              <a:ext cx="1562101" cy="2207353"/>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7" name="Rechteck 16"/>
            <p:cNvSpPr/>
            <p:nvPr/>
          </p:nvSpPr>
          <p:spPr>
            <a:xfrm>
              <a:off x="3276601" y="2133600"/>
              <a:ext cx="190500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smtClean="0">
                  <a:solidFill>
                    <a:schemeClr val="tx1"/>
                  </a:solidFill>
                </a:rPr>
                <a:t>LPJmL</a:t>
              </a:r>
              <a:r>
                <a:rPr lang="de-DE" dirty="0" smtClean="0">
                  <a:solidFill>
                    <a:schemeClr val="tx1"/>
                  </a:solidFill>
                </a:rPr>
                <a:t> </a:t>
              </a:r>
              <a:r>
                <a:rPr lang="de-DE" dirty="0" err="1" smtClean="0">
                  <a:solidFill>
                    <a:schemeClr val="tx1"/>
                  </a:solidFill>
                </a:rPr>
                <a:t>broadleaved</a:t>
              </a:r>
              <a:r>
                <a:rPr lang="de-DE" dirty="0" smtClean="0">
                  <a:solidFill>
                    <a:schemeClr val="tx1"/>
                  </a:solidFill>
                </a:rPr>
                <a:t> </a:t>
              </a:r>
              <a:r>
                <a:rPr lang="de-DE" dirty="0" err="1" smtClean="0">
                  <a:solidFill>
                    <a:schemeClr val="tx1"/>
                  </a:solidFill>
                </a:rPr>
                <a:t>evergr</a:t>
              </a:r>
              <a:r>
                <a:rPr lang="de-DE" dirty="0" smtClean="0">
                  <a:solidFill>
                    <a:schemeClr val="tx1"/>
                  </a:solidFill>
                </a:rPr>
                <a:t>. </a:t>
              </a:r>
              <a:r>
                <a:rPr lang="de-DE" dirty="0" err="1">
                  <a:solidFill>
                    <a:schemeClr val="tx1"/>
                  </a:solidFill>
                </a:rPr>
                <a:t>t</a:t>
              </a:r>
              <a:r>
                <a:rPr lang="de-DE" dirty="0" err="1" smtClean="0">
                  <a:solidFill>
                    <a:schemeClr val="tx1"/>
                  </a:solidFill>
                </a:rPr>
                <a:t>ree</a:t>
              </a:r>
              <a:r>
                <a:rPr lang="de-DE" dirty="0" smtClean="0">
                  <a:solidFill>
                    <a:schemeClr val="tx1"/>
                  </a:solidFill>
                </a:rPr>
                <a:t> PFT</a:t>
              </a:r>
              <a:endParaRPr lang="en-US" dirty="0">
                <a:solidFill>
                  <a:schemeClr val="tx1"/>
                </a:solidFill>
              </a:endParaRPr>
            </a:p>
          </p:txBody>
        </p:sp>
      </p:grpSp>
      <p:grpSp>
        <p:nvGrpSpPr>
          <p:cNvPr id="57" name="Gruppieren 56"/>
          <p:cNvGrpSpPr/>
          <p:nvPr/>
        </p:nvGrpSpPr>
        <p:grpSpPr>
          <a:xfrm>
            <a:off x="3233108" y="3469747"/>
            <a:ext cx="4343401" cy="2513447"/>
            <a:chOff x="3124200" y="3427706"/>
            <a:chExt cx="4343401" cy="2513447"/>
          </a:xfrm>
        </p:grpSpPr>
        <p:cxnSp>
          <p:nvCxnSpPr>
            <p:cNvPr id="21" name="Gerade Verbindung mit Pfeil 20"/>
            <p:cNvCxnSpPr/>
            <p:nvPr/>
          </p:nvCxnSpPr>
          <p:spPr>
            <a:xfrm flipH="1">
              <a:off x="3124200" y="4267200"/>
              <a:ext cx="2438400" cy="1673953"/>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5" name="Rechteck 24"/>
            <p:cNvSpPr/>
            <p:nvPr/>
          </p:nvSpPr>
          <p:spPr>
            <a:xfrm>
              <a:off x="5562601" y="3427706"/>
              <a:ext cx="190500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smtClean="0">
                  <a:solidFill>
                    <a:schemeClr val="tx1"/>
                  </a:solidFill>
                </a:rPr>
                <a:t>LPJmL</a:t>
              </a:r>
              <a:r>
                <a:rPr lang="de-DE" dirty="0" smtClean="0">
                  <a:solidFill>
                    <a:schemeClr val="tx1"/>
                  </a:solidFill>
                </a:rPr>
                <a:t> </a:t>
              </a:r>
              <a:r>
                <a:rPr lang="de-DE" dirty="0" err="1" smtClean="0">
                  <a:solidFill>
                    <a:schemeClr val="tx1"/>
                  </a:solidFill>
                </a:rPr>
                <a:t>broadleaved</a:t>
              </a:r>
              <a:r>
                <a:rPr lang="de-DE" dirty="0" smtClean="0">
                  <a:solidFill>
                    <a:schemeClr val="tx1"/>
                  </a:solidFill>
                </a:rPr>
                <a:t> </a:t>
              </a:r>
              <a:r>
                <a:rPr lang="de-DE" dirty="0" err="1" smtClean="0">
                  <a:solidFill>
                    <a:schemeClr val="tx1"/>
                  </a:solidFill>
                </a:rPr>
                <a:t>raingr</a:t>
              </a:r>
              <a:r>
                <a:rPr lang="de-DE" dirty="0" smtClean="0">
                  <a:solidFill>
                    <a:schemeClr val="tx1"/>
                  </a:solidFill>
                </a:rPr>
                <a:t>. </a:t>
              </a:r>
              <a:r>
                <a:rPr lang="de-DE" dirty="0" err="1">
                  <a:solidFill>
                    <a:schemeClr val="tx1"/>
                  </a:solidFill>
                </a:rPr>
                <a:t>t</a:t>
              </a:r>
              <a:r>
                <a:rPr lang="de-DE" dirty="0" err="1" smtClean="0">
                  <a:solidFill>
                    <a:schemeClr val="tx1"/>
                  </a:solidFill>
                </a:rPr>
                <a:t>ree</a:t>
              </a:r>
              <a:r>
                <a:rPr lang="de-DE" dirty="0" smtClean="0">
                  <a:solidFill>
                    <a:schemeClr val="tx1"/>
                  </a:solidFill>
                </a:rPr>
                <a:t> PFT</a:t>
              </a:r>
              <a:endParaRPr lang="en-US" dirty="0">
                <a:solidFill>
                  <a:schemeClr val="tx1"/>
                </a:solidFill>
              </a:endParaRP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3" y="1295400"/>
            <a:ext cx="8315325" cy="535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 name="Gruppieren 57"/>
          <p:cNvGrpSpPr/>
          <p:nvPr/>
        </p:nvGrpSpPr>
        <p:grpSpPr>
          <a:xfrm>
            <a:off x="1562100" y="2404241"/>
            <a:ext cx="3943351" cy="3618206"/>
            <a:chOff x="1390649" y="2362200"/>
            <a:chExt cx="3943351" cy="3618206"/>
          </a:xfrm>
        </p:grpSpPr>
        <p:grpSp>
          <p:nvGrpSpPr>
            <p:cNvPr id="54" name="Gruppieren 53"/>
            <p:cNvGrpSpPr/>
            <p:nvPr/>
          </p:nvGrpSpPr>
          <p:grpSpPr>
            <a:xfrm>
              <a:off x="1823067" y="2819400"/>
              <a:ext cx="3048000" cy="3161006"/>
              <a:chOff x="1823067" y="2819400"/>
              <a:chExt cx="3048000" cy="3161006"/>
            </a:xfrm>
          </p:grpSpPr>
          <p:cxnSp>
            <p:nvCxnSpPr>
              <p:cNvPr id="29" name="Gerade Verbindung mit Pfeil 28"/>
              <p:cNvCxnSpPr/>
              <p:nvPr/>
            </p:nvCxnSpPr>
            <p:spPr>
              <a:xfrm>
                <a:off x="18230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a:off x="19754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p:nvCxnSpPr>
            <p:spPr>
              <a:xfrm>
                <a:off x="21278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p:nvPr/>
            </p:nvCxnSpPr>
            <p:spPr>
              <a:xfrm>
                <a:off x="22802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a:off x="24326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37" name="Gerade Verbindung mit Pfeil 36"/>
              <p:cNvCxnSpPr/>
              <p:nvPr/>
            </p:nvCxnSpPr>
            <p:spPr>
              <a:xfrm>
                <a:off x="25850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38" name="Gerade Verbindung mit Pfeil 37"/>
              <p:cNvCxnSpPr/>
              <p:nvPr/>
            </p:nvCxnSpPr>
            <p:spPr>
              <a:xfrm>
                <a:off x="27374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p:nvPr/>
            </p:nvCxnSpPr>
            <p:spPr>
              <a:xfrm>
                <a:off x="28898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p:nvPr/>
            </p:nvCxnSpPr>
            <p:spPr>
              <a:xfrm>
                <a:off x="30422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41" name="Gerade Verbindung mit Pfeil 40"/>
              <p:cNvCxnSpPr/>
              <p:nvPr/>
            </p:nvCxnSpPr>
            <p:spPr>
              <a:xfrm>
                <a:off x="31946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42" name="Gerade Verbindung mit Pfeil 41"/>
              <p:cNvCxnSpPr/>
              <p:nvPr/>
            </p:nvCxnSpPr>
            <p:spPr>
              <a:xfrm>
                <a:off x="33470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43" name="Gerade Verbindung mit Pfeil 42"/>
              <p:cNvCxnSpPr/>
              <p:nvPr/>
            </p:nvCxnSpPr>
            <p:spPr>
              <a:xfrm>
                <a:off x="34994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44" name="Gerade Verbindung mit Pfeil 43"/>
              <p:cNvCxnSpPr/>
              <p:nvPr/>
            </p:nvCxnSpPr>
            <p:spPr>
              <a:xfrm>
                <a:off x="36518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p:nvCxnSpPr>
            <p:spPr>
              <a:xfrm>
                <a:off x="38042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p:nvPr/>
            </p:nvCxnSpPr>
            <p:spPr>
              <a:xfrm>
                <a:off x="39566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p:nvCxnSpPr>
            <p:spPr>
              <a:xfrm>
                <a:off x="41090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p:nvCxnSpPr>
            <p:spPr>
              <a:xfrm>
                <a:off x="42614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p:nvCxnSpPr>
            <p:spPr>
              <a:xfrm>
                <a:off x="44138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p:nvCxnSpPr>
            <p:spPr>
              <a:xfrm>
                <a:off x="45662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p:nvPr/>
            </p:nvCxnSpPr>
            <p:spPr>
              <a:xfrm>
                <a:off x="47186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p:nvCxnSpPr>
            <p:spPr>
              <a:xfrm>
                <a:off x="4871067" y="2819400"/>
                <a:ext cx="0" cy="31610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sp>
          <p:nvSpPr>
            <p:cNvPr id="55" name="Rechteck 54"/>
            <p:cNvSpPr/>
            <p:nvPr/>
          </p:nvSpPr>
          <p:spPr>
            <a:xfrm>
              <a:off x="1390649" y="2362200"/>
              <a:ext cx="3943351"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Type1………………………….………….Type100</a:t>
              </a:r>
              <a:endParaRPr lang="en-US" dirty="0">
                <a:solidFill>
                  <a:schemeClr val="tx1"/>
                </a:solidFill>
              </a:endParaRPr>
            </a:p>
          </p:txBody>
        </p:sp>
      </p:grpSp>
      <p:sp>
        <p:nvSpPr>
          <p:cNvPr id="9" name="Rechteck 8"/>
          <p:cNvSpPr/>
          <p:nvPr/>
        </p:nvSpPr>
        <p:spPr>
          <a:xfrm>
            <a:off x="2604118" y="3581400"/>
            <a:ext cx="1752600" cy="9485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solidFill>
                  <a:schemeClr val="tx1"/>
                </a:solidFill>
              </a:rPr>
              <a:t>e</a:t>
            </a:r>
            <a:r>
              <a:rPr lang="de-DE" b="1" dirty="0" err="1" smtClean="0">
                <a:solidFill>
                  <a:schemeClr val="tx1"/>
                </a:solidFill>
              </a:rPr>
              <a:t>venly</a:t>
            </a:r>
            <a:r>
              <a:rPr lang="de-DE" b="1" dirty="0" smtClean="0">
                <a:solidFill>
                  <a:schemeClr val="tx1"/>
                </a:solidFill>
              </a:rPr>
              <a:t> </a:t>
            </a:r>
            <a:r>
              <a:rPr lang="de-DE" b="1" dirty="0" err="1" smtClean="0">
                <a:solidFill>
                  <a:schemeClr val="tx1"/>
                </a:solidFill>
              </a:rPr>
              <a:t>distributed</a:t>
            </a:r>
            <a:endParaRPr lang="de-DE" b="1" dirty="0" smtClean="0">
              <a:solidFill>
                <a:schemeClr val="tx1"/>
              </a:solidFill>
            </a:endParaRPr>
          </a:p>
          <a:p>
            <a:pPr algn="ctr"/>
            <a:r>
              <a:rPr lang="de-DE" b="1" dirty="0" err="1" smtClean="0">
                <a:solidFill>
                  <a:schemeClr val="tx1"/>
                </a:solidFill>
              </a:rPr>
              <a:t>input</a:t>
            </a:r>
            <a:endParaRPr lang="en-US" b="1" dirty="0">
              <a:solidFill>
                <a:schemeClr val="tx1"/>
              </a:solidFill>
            </a:endParaRPr>
          </a:p>
        </p:txBody>
      </p:sp>
      <p:sp>
        <p:nvSpPr>
          <p:cNvPr id="2" name="Titel 1"/>
          <p:cNvSpPr>
            <a:spLocks noGrp="1"/>
          </p:cNvSpPr>
          <p:nvPr>
            <p:ph type="title"/>
          </p:nvPr>
        </p:nvSpPr>
        <p:spPr>
          <a:xfrm>
            <a:off x="429202" y="494940"/>
            <a:ext cx="8229600" cy="1143000"/>
          </a:xfrm>
        </p:spPr>
        <p:txBody>
          <a:bodyPr/>
          <a:lstStyle/>
          <a:p>
            <a:r>
              <a:rPr lang="de-DE" sz="3200" dirty="0" smtClean="0"/>
              <a:t>1/ </a:t>
            </a:r>
            <a:r>
              <a:rPr lang="de-DE" sz="3200" dirty="0" err="1" smtClean="0"/>
              <a:t>select</a:t>
            </a:r>
            <a:r>
              <a:rPr lang="de-DE" sz="3200" dirty="0" smtClean="0"/>
              <a:t> </a:t>
            </a:r>
            <a:r>
              <a:rPr lang="de-DE" sz="3200" dirty="0" err="1" smtClean="0"/>
              <a:t>randomly</a:t>
            </a:r>
            <a:r>
              <a:rPr lang="de-DE" sz="3200" dirty="0" smtClean="0"/>
              <a:t> a </a:t>
            </a:r>
            <a:r>
              <a:rPr lang="de-DE" sz="3200" dirty="0" err="1" smtClean="0"/>
              <a:t>value</a:t>
            </a:r>
            <a:r>
              <a:rPr lang="de-DE" sz="3200" dirty="0" smtClean="0"/>
              <a:t> </a:t>
            </a:r>
            <a:r>
              <a:rPr lang="de-DE" sz="3200" dirty="0" err="1" smtClean="0"/>
              <a:t>for</a:t>
            </a:r>
            <a:r>
              <a:rPr lang="de-DE" sz="3200" dirty="0" smtClean="0"/>
              <a:t> </a:t>
            </a:r>
            <a:r>
              <a:rPr lang="de-DE" sz="3200" dirty="0" err="1" smtClean="0"/>
              <a:t>each</a:t>
            </a:r>
            <a:r>
              <a:rPr lang="de-DE" sz="3200" dirty="0" smtClean="0"/>
              <a:t> </a:t>
            </a:r>
            <a:r>
              <a:rPr lang="de-DE" sz="3200" dirty="0" err="1" smtClean="0"/>
              <a:t>trait</a:t>
            </a:r>
            <a:endParaRPr lang="en-US" sz="3200" dirty="0"/>
          </a:p>
        </p:txBody>
      </p:sp>
      <p:sp>
        <p:nvSpPr>
          <p:cNvPr id="53" name="Titre 1"/>
          <p:cNvSpPr txBox="1">
            <a:spLocks/>
          </p:cNvSpPr>
          <p:nvPr/>
        </p:nvSpPr>
        <p:spPr bwMode="auto">
          <a:xfrm>
            <a:off x="490646" y="-99392"/>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t>Gap model approach: </a:t>
            </a:r>
            <a:r>
              <a:rPr lang="en-US" kern="0" dirty="0" err="1" smtClean="0"/>
              <a:t>LPJml</a:t>
            </a:r>
            <a:endParaRPr lang="en-US" kern="0" dirty="0"/>
          </a:p>
        </p:txBody>
      </p:sp>
      <p:sp>
        <p:nvSpPr>
          <p:cNvPr id="3" name="ZoneTexte 2"/>
          <p:cNvSpPr txBox="1"/>
          <p:nvPr/>
        </p:nvSpPr>
        <p:spPr>
          <a:xfrm>
            <a:off x="535666" y="6368534"/>
            <a:ext cx="2413096" cy="369332"/>
          </a:xfrm>
          <a:prstGeom prst="rect">
            <a:avLst/>
          </a:prstGeom>
          <a:noFill/>
        </p:spPr>
        <p:txBody>
          <a:bodyPr wrap="none" rtlCol="0">
            <a:spAutoFit/>
          </a:bodyPr>
          <a:lstStyle/>
          <a:p>
            <a:r>
              <a:rPr lang="de-DE" b="1" dirty="0">
                <a:latin typeface="Calibri" pitchFamily="34" charset="0"/>
              </a:rPr>
              <a:t> </a:t>
            </a:r>
            <a:r>
              <a:rPr lang="de-DE" b="1" dirty="0" err="1" smtClean="0">
                <a:latin typeface="Calibri" pitchFamily="34" charset="0"/>
              </a:rPr>
              <a:t>Sakschewski</a:t>
            </a:r>
            <a:r>
              <a:rPr lang="de-DE" b="1" dirty="0" smtClean="0">
                <a:latin typeface="Calibri" pitchFamily="34" charset="0"/>
              </a:rPr>
              <a:t> et al 2014</a:t>
            </a:r>
            <a:endParaRPr lang="en-US" dirty="0"/>
          </a:p>
        </p:txBody>
      </p:sp>
    </p:spTree>
    <p:extLst>
      <p:ext uri="{BB962C8B-B14F-4D97-AF65-F5344CB8AC3E}">
        <p14:creationId xmlns:p14="http://schemas.microsoft.com/office/powerpoint/2010/main" val="329712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subTnLst>
                                    <p:set>
                                      <p:cBhvr override="childStyle">
                                        <p:cTn dur="1" fill="hold" display="0" masterRel="nextClick" afterEffect="1"/>
                                        <p:tgtEl>
                                          <p:spTgt spid="5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500"/>
                                        <p:tgtEl>
                                          <p:spTgt spid="10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5499119" y="699107"/>
            <a:ext cx="2115545" cy="668967"/>
          </a:xfrm>
          <a:prstGeom prst="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1600" dirty="0">
                <a:solidFill>
                  <a:schemeClr val="tx1"/>
                </a:solidFill>
              </a:rPr>
              <a:t> </a:t>
            </a:r>
            <a:r>
              <a:rPr lang="de-DE" sz="1600" dirty="0" err="1" smtClean="0">
                <a:solidFill>
                  <a:schemeClr val="tx1"/>
                </a:solidFill>
              </a:rPr>
              <a:t>specific</a:t>
            </a:r>
            <a:r>
              <a:rPr lang="de-DE" sz="1600" dirty="0" smtClean="0">
                <a:solidFill>
                  <a:schemeClr val="tx1"/>
                </a:solidFill>
              </a:rPr>
              <a:t> </a:t>
            </a:r>
            <a:r>
              <a:rPr lang="de-DE" sz="1600" dirty="0" err="1">
                <a:solidFill>
                  <a:schemeClr val="tx1"/>
                </a:solidFill>
              </a:rPr>
              <a:t>leaf</a:t>
            </a:r>
            <a:r>
              <a:rPr lang="de-DE" sz="1600" dirty="0">
                <a:solidFill>
                  <a:schemeClr val="tx1"/>
                </a:solidFill>
              </a:rPr>
              <a:t> </a:t>
            </a:r>
            <a:r>
              <a:rPr lang="de-DE" sz="1600" dirty="0" err="1">
                <a:solidFill>
                  <a:schemeClr val="tx1"/>
                </a:solidFill>
              </a:rPr>
              <a:t>area</a:t>
            </a:r>
            <a:endParaRPr lang="en-US" sz="1600" dirty="0">
              <a:solidFill>
                <a:schemeClr val="tx1"/>
              </a:solidFill>
            </a:endParaRPr>
          </a:p>
        </p:txBody>
      </p:sp>
      <p:sp>
        <p:nvSpPr>
          <p:cNvPr id="6" name="Rechteck 5"/>
          <p:cNvSpPr/>
          <p:nvPr/>
        </p:nvSpPr>
        <p:spPr>
          <a:xfrm>
            <a:off x="1247857" y="728672"/>
            <a:ext cx="2115545" cy="668967"/>
          </a:xfrm>
          <a:prstGeom prst="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1600" dirty="0" err="1" smtClean="0">
                <a:solidFill>
                  <a:schemeClr val="tx1"/>
                </a:solidFill>
              </a:rPr>
              <a:t>leaf</a:t>
            </a:r>
            <a:r>
              <a:rPr lang="de-DE" sz="1600" dirty="0" smtClean="0">
                <a:solidFill>
                  <a:schemeClr val="tx1"/>
                </a:solidFill>
              </a:rPr>
              <a:t> </a:t>
            </a:r>
            <a:r>
              <a:rPr lang="de-DE" sz="1600" dirty="0" err="1">
                <a:solidFill>
                  <a:schemeClr val="tx1"/>
                </a:solidFill>
              </a:rPr>
              <a:t>respiration</a:t>
            </a:r>
            <a:r>
              <a:rPr lang="de-DE" sz="1600" dirty="0">
                <a:solidFill>
                  <a:schemeClr val="tx1"/>
                </a:solidFill>
              </a:rPr>
              <a:t> per </a:t>
            </a:r>
            <a:r>
              <a:rPr lang="de-DE" sz="1600" dirty="0" err="1">
                <a:solidFill>
                  <a:schemeClr val="tx1"/>
                </a:solidFill>
              </a:rPr>
              <a:t>drymass</a:t>
            </a:r>
            <a:r>
              <a:rPr lang="de-DE" sz="1600" dirty="0">
                <a:solidFill>
                  <a:schemeClr val="tx1"/>
                </a:solidFill>
              </a:rPr>
              <a:t> </a:t>
            </a:r>
            <a:endParaRPr lang="en-US" sz="1600" dirty="0">
              <a:solidFill>
                <a:schemeClr val="tx1"/>
              </a:solidFill>
            </a:endParaRPr>
          </a:p>
        </p:txBody>
      </p:sp>
      <p:sp>
        <p:nvSpPr>
          <p:cNvPr id="7" name="Rechteck 6"/>
          <p:cNvSpPr/>
          <p:nvPr/>
        </p:nvSpPr>
        <p:spPr>
          <a:xfrm>
            <a:off x="5494142" y="3116772"/>
            <a:ext cx="2115545" cy="668967"/>
          </a:xfrm>
          <a:prstGeom prst="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1600" dirty="0">
                <a:solidFill>
                  <a:schemeClr val="tx1"/>
                </a:solidFill>
              </a:rPr>
              <a:t> </a:t>
            </a:r>
            <a:r>
              <a:rPr lang="de-DE" sz="1600" dirty="0" err="1" smtClean="0">
                <a:solidFill>
                  <a:schemeClr val="tx1"/>
                </a:solidFill>
              </a:rPr>
              <a:t>leaf</a:t>
            </a:r>
            <a:r>
              <a:rPr lang="de-DE" sz="1600" dirty="0" smtClean="0">
                <a:solidFill>
                  <a:schemeClr val="tx1"/>
                </a:solidFill>
              </a:rPr>
              <a:t> </a:t>
            </a:r>
            <a:r>
              <a:rPr lang="de-DE" sz="1600" dirty="0">
                <a:solidFill>
                  <a:schemeClr val="tx1"/>
                </a:solidFill>
              </a:rPr>
              <a:t>N </a:t>
            </a:r>
            <a:r>
              <a:rPr lang="de-DE" sz="1600" dirty="0" err="1">
                <a:solidFill>
                  <a:schemeClr val="tx1"/>
                </a:solidFill>
              </a:rPr>
              <a:t>content</a:t>
            </a:r>
            <a:r>
              <a:rPr lang="de-DE" sz="1600" dirty="0">
                <a:solidFill>
                  <a:schemeClr val="tx1"/>
                </a:solidFill>
              </a:rPr>
              <a:t> per dry </a:t>
            </a:r>
            <a:r>
              <a:rPr lang="de-DE" sz="1600" dirty="0" err="1">
                <a:solidFill>
                  <a:schemeClr val="tx1"/>
                </a:solidFill>
              </a:rPr>
              <a:t>mass</a:t>
            </a:r>
            <a:endParaRPr lang="en-US" sz="1600" dirty="0">
              <a:solidFill>
                <a:schemeClr val="tx1"/>
              </a:solidFill>
            </a:endParaRPr>
          </a:p>
        </p:txBody>
      </p:sp>
      <p:sp>
        <p:nvSpPr>
          <p:cNvPr id="8" name="Rechteck 7"/>
          <p:cNvSpPr/>
          <p:nvPr/>
        </p:nvSpPr>
        <p:spPr>
          <a:xfrm>
            <a:off x="1257300" y="3116772"/>
            <a:ext cx="2115545" cy="668967"/>
          </a:xfrm>
          <a:prstGeom prst="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1600" dirty="0" err="1" smtClean="0">
                <a:solidFill>
                  <a:schemeClr val="tx1"/>
                </a:solidFill>
              </a:rPr>
              <a:t>leaf</a:t>
            </a:r>
            <a:r>
              <a:rPr lang="de-DE" sz="1600" dirty="0" smtClean="0">
                <a:solidFill>
                  <a:schemeClr val="tx1"/>
                </a:solidFill>
              </a:rPr>
              <a:t> </a:t>
            </a:r>
            <a:r>
              <a:rPr lang="de-DE" sz="1600" dirty="0" err="1">
                <a:solidFill>
                  <a:schemeClr val="tx1"/>
                </a:solidFill>
              </a:rPr>
              <a:t>longevity</a:t>
            </a:r>
            <a:endParaRPr lang="en-US" sz="1600" dirty="0">
              <a:solidFill>
                <a:schemeClr val="tx1"/>
              </a:solidFill>
            </a:endParaRPr>
          </a:p>
        </p:txBody>
      </p:sp>
      <p:sp>
        <p:nvSpPr>
          <p:cNvPr id="11" name="Rechteck 10"/>
          <p:cNvSpPr/>
          <p:nvPr/>
        </p:nvSpPr>
        <p:spPr>
          <a:xfrm>
            <a:off x="3307736" y="5503727"/>
            <a:ext cx="2115545" cy="668967"/>
          </a:xfrm>
          <a:prstGeom prst="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1600" dirty="0">
                <a:solidFill>
                  <a:schemeClr val="tx1"/>
                </a:solidFill>
              </a:rPr>
              <a:t> </a:t>
            </a:r>
            <a:r>
              <a:rPr lang="de-DE" sz="1600" dirty="0" err="1" smtClean="0">
                <a:solidFill>
                  <a:schemeClr val="tx1"/>
                </a:solidFill>
              </a:rPr>
              <a:t>photosynthesis</a:t>
            </a:r>
            <a:r>
              <a:rPr lang="de-DE" sz="1600" dirty="0" smtClean="0">
                <a:solidFill>
                  <a:schemeClr val="tx1"/>
                </a:solidFill>
              </a:rPr>
              <a:t> </a:t>
            </a:r>
            <a:r>
              <a:rPr lang="de-DE" sz="1600" dirty="0">
                <a:solidFill>
                  <a:schemeClr val="tx1"/>
                </a:solidFill>
              </a:rPr>
              <a:t>per </a:t>
            </a:r>
            <a:r>
              <a:rPr lang="de-DE" sz="1600" dirty="0" err="1">
                <a:solidFill>
                  <a:schemeClr val="tx1"/>
                </a:solidFill>
              </a:rPr>
              <a:t>leaf</a:t>
            </a:r>
            <a:r>
              <a:rPr lang="de-DE" sz="1600" dirty="0">
                <a:solidFill>
                  <a:schemeClr val="tx1"/>
                </a:solidFill>
              </a:rPr>
              <a:t> </a:t>
            </a:r>
            <a:r>
              <a:rPr lang="de-DE" sz="1600" dirty="0" err="1">
                <a:solidFill>
                  <a:schemeClr val="tx1"/>
                </a:solidFill>
              </a:rPr>
              <a:t>area</a:t>
            </a:r>
            <a:endParaRPr lang="en-US" sz="1600" dirty="0">
              <a:solidFill>
                <a:schemeClr val="tx1"/>
              </a:solidFill>
            </a:endParaRPr>
          </a:p>
        </p:txBody>
      </p:sp>
      <p:cxnSp>
        <p:nvCxnSpPr>
          <p:cNvPr id="12" name="Gerade Verbindung mit Pfeil 11"/>
          <p:cNvCxnSpPr>
            <a:stCxn id="5" idx="1"/>
            <a:endCxn id="6" idx="3"/>
          </p:cNvCxnSpPr>
          <p:nvPr/>
        </p:nvCxnSpPr>
        <p:spPr>
          <a:xfrm flipH="1">
            <a:off x="3363402" y="1033590"/>
            <a:ext cx="2135716" cy="29565"/>
          </a:xfrm>
          <a:prstGeom prst="straightConnector1">
            <a:avLst/>
          </a:prstGeom>
          <a:ln>
            <a:solidFill>
              <a:schemeClr val="tx1"/>
            </a:solidFill>
            <a:headEnd type="arrow"/>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a:stCxn id="5" idx="2"/>
            <a:endCxn id="7" idx="0"/>
          </p:cNvCxnSpPr>
          <p:nvPr/>
        </p:nvCxnSpPr>
        <p:spPr>
          <a:xfrm flipH="1">
            <a:off x="6551915" y="1368074"/>
            <a:ext cx="4976" cy="1748698"/>
          </a:xfrm>
          <a:prstGeom prst="straightConnector1">
            <a:avLst/>
          </a:prstGeom>
          <a:ln>
            <a:solidFill>
              <a:schemeClr val="tx1"/>
            </a:solidFill>
            <a:headEnd type="arrow"/>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a:stCxn id="7" idx="1"/>
            <a:endCxn id="6" idx="3"/>
          </p:cNvCxnSpPr>
          <p:nvPr/>
        </p:nvCxnSpPr>
        <p:spPr>
          <a:xfrm flipH="1" flipV="1">
            <a:off x="3363402" y="1063155"/>
            <a:ext cx="2130740" cy="2388100"/>
          </a:xfrm>
          <a:prstGeom prst="straightConnector1">
            <a:avLst/>
          </a:prstGeom>
          <a:ln>
            <a:solidFill>
              <a:schemeClr val="tx1"/>
            </a:solidFill>
            <a:headEnd type="arrow"/>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a:stCxn id="8" idx="3"/>
            <a:endCxn id="7" idx="1"/>
          </p:cNvCxnSpPr>
          <p:nvPr/>
        </p:nvCxnSpPr>
        <p:spPr>
          <a:xfrm>
            <a:off x="3372845" y="3451256"/>
            <a:ext cx="2121297" cy="0"/>
          </a:xfrm>
          <a:prstGeom prst="straightConnector1">
            <a:avLst/>
          </a:prstGeom>
          <a:ln>
            <a:solidFill>
              <a:schemeClr val="tx1"/>
            </a:solidFill>
            <a:headEnd type="arrow"/>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a:stCxn id="8" idx="0"/>
            <a:endCxn id="5" idx="1"/>
          </p:cNvCxnSpPr>
          <p:nvPr/>
        </p:nvCxnSpPr>
        <p:spPr>
          <a:xfrm flipV="1">
            <a:off x="2315073" y="1033591"/>
            <a:ext cx="3184046" cy="2083181"/>
          </a:xfrm>
          <a:prstGeom prst="straightConnector1">
            <a:avLst/>
          </a:prstGeom>
          <a:ln>
            <a:solidFill>
              <a:schemeClr val="tx1"/>
            </a:solidFill>
            <a:headEnd type="arrow"/>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stCxn id="11" idx="0"/>
            <a:endCxn id="8" idx="2"/>
          </p:cNvCxnSpPr>
          <p:nvPr/>
        </p:nvCxnSpPr>
        <p:spPr>
          <a:xfrm flipH="1" flipV="1">
            <a:off x="2315073" y="3785739"/>
            <a:ext cx="2050436" cy="1717988"/>
          </a:xfrm>
          <a:prstGeom prst="straightConnector1">
            <a:avLst/>
          </a:prstGeom>
          <a:ln>
            <a:solidFill>
              <a:schemeClr val="tx1"/>
            </a:solidFill>
            <a:headEnd type="arrow"/>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Ellipse 29"/>
          <p:cNvSpPr/>
          <p:nvPr/>
        </p:nvSpPr>
        <p:spPr>
          <a:xfrm>
            <a:off x="6379576" y="2059668"/>
            <a:ext cx="324972" cy="358102"/>
          </a:xfrm>
          <a:prstGeom prst="ellipse">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solidFill>
                  <a:schemeClr val="tx1"/>
                </a:solidFill>
              </a:rPr>
              <a:t>+</a:t>
            </a:r>
            <a:endParaRPr lang="en-US" sz="1600" dirty="0">
              <a:solidFill>
                <a:schemeClr val="tx1"/>
              </a:solidFill>
            </a:endParaRPr>
          </a:p>
        </p:txBody>
      </p:sp>
      <p:sp>
        <p:nvSpPr>
          <p:cNvPr id="31" name="Ellipse 30"/>
          <p:cNvSpPr/>
          <p:nvPr/>
        </p:nvSpPr>
        <p:spPr>
          <a:xfrm>
            <a:off x="4199885" y="842175"/>
            <a:ext cx="324972" cy="358102"/>
          </a:xfrm>
          <a:prstGeom prst="ellipse">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solidFill>
                  <a:schemeClr val="tx1"/>
                </a:solidFill>
              </a:rPr>
              <a:t>+</a:t>
            </a:r>
            <a:endParaRPr lang="en-US" sz="1600" dirty="0">
              <a:solidFill>
                <a:schemeClr val="tx1"/>
              </a:solidFill>
            </a:endParaRPr>
          </a:p>
        </p:txBody>
      </p:sp>
      <p:sp>
        <p:nvSpPr>
          <p:cNvPr id="32" name="Ellipse 31"/>
          <p:cNvSpPr/>
          <p:nvPr/>
        </p:nvSpPr>
        <p:spPr>
          <a:xfrm>
            <a:off x="4362372" y="2180100"/>
            <a:ext cx="324972" cy="358102"/>
          </a:xfrm>
          <a:prstGeom prst="ellipse">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solidFill>
                  <a:schemeClr val="tx1"/>
                </a:solidFill>
              </a:rPr>
              <a:t>+</a:t>
            </a:r>
            <a:endParaRPr lang="en-US" sz="1600" dirty="0">
              <a:solidFill>
                <a:schemeClr val="tx1"/>
              </a:solidFill>
            </a:endParaRPr>
          </a:p>
        </p:txBody>
      </p:sp>
      <p:sp>
        <p:nvSpPr>
          <p:cNvPr id="34" name="Ellipse 33"/>
          <p:cNvSpPr/>
          <p:nvPr/>
        </p:nvSpPr>
        <p:spPr>
          <a:xfrm>
            <a:off x="4106288" y="3272204"/>
            <a:ext cx="324972" cy="358102"/>
          </a:xfrm>
          <a:prstGeom prst="ellipse">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solidFill>
                  <a:schemeClr val="tx1"/>
                </a:solidFill>
              </a:rPr>
              <a:t>-</a:t>
            </a:r>
            <a:endParaRPr lang="en-US" sz="1600" dirty="0">
              <a:solidFill>
                <a:schemeClr val="tx1"/>
              </a:solidFill>
            </a:endParaRPr>
          </a:p>
        </p:txBody>
      </p:sp>
      <p:sp>
        <p:nvSpPr>
          <p:cNvPr id="35" name="Ellipse 34"/>
          <p:cNvSpPr/>
          <p:nvPr/>
        </p:nvSpPr>
        <p:spPr>
          <a:xfrm>
            <a:off x="3241405" y="2192545"/>
            <a:ext cx="324972" cy="358102"/>
          </a:xfrm>
          <a:prstGeom prst="ellipse">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solidFill>
                  <a:schemeClr val="tx1"/>
                </a:solidFill>
              </a:rPr>
              <a:t>-</a:t>
            </a:r>
            <a:endParaRPr lang="en-US" sz="1600" dirty="0">
              <a:solidFill>
                <a:schemeClr val="tx1"/>
              </a:solidFill>
            </a:endParaRPr>
          </a:p>
        </p:txBody>
      </p:sp>
      <p:sp>
        <p:nvSpPr>
          <p:cNvPr id="38" name="Ellipse 37"/>
          <p:cNvSpPr/>
          <p:nvPr/>
        </p:nvSpPr>
        <p:spPr>
          <a:xfrm>
            <a:off x="3109357" y="4500045"/>
            <a:ext cx="324972" cy="358102"/>
          </a:xfrm>
          <a:prstGeom prst="ellipse">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solidFill>
                  <a:schemeClr val="tx1"/>
                </a:solidFill>
              </a:rPr>
              <a:t>-</a:t>
            </a:r>
            <a:endParaRPr lang="en-US" sz="1600" dirty="0">
              <a:solidFill>
                <a:schemeClr val="tx1"/>
              </a:solidFill>
            </a:endParaRPr>
          </a:p>
        </p:txBody>
      </p:sp>
      <p:sp>
        <p:nvSpPr>
          <p:cNvPr id="48" name="Text Box 117"/>
          <p:cNvSpPr txBox="1">
            <a:spLocks noChangeArrowheads="1"/>
          </p:cNvSpPr>
          <p:nvPr/>
        </p:nvSpPr>
        <p:spPr bwMode="auto">
          <a:xfrm>
            <a:off x="9410700" y="2175200"/>
            <a:ext cx="8724900" cy="215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a:defRPr sz="2500">
                <a:solidFill>
                  <a:schemeClr val="tx1"/>
                </a:solidFill>
                <a:latin typeface="Calibri" pitchFamily="34" charset="0"/>
                <a:ea typeface="ＭＳ Ｐゴシック" charset="-128"/>
              </a:defRPr>
            </a:lvl1pPr>
            <a:lvl2pPr marL="742950" indent="-285750">
              <a:defRPr sz="2500">
                <a:solidFill>
                  <a:schemeClr val="tx1"/>
                </a:solidFill>
                <a:latin typeface="Calibri" pitchFamily="34" charset="0"/>
                <a:ea typeface="ＭＳ Ｐゴシック" charset="-128"/>
              </a:defRPr>
            </a:lvl2pPr>
            <a:lvl3pPr marL="1143000" indent="-228600">
              <a:defRPr sz="2500">
                <a:solidFill>
                  <a:schemeClr val="tx1"/>
                </a:solidFill>
                <a:latin typeface="Calibri" pitchFamily="34" charset="0"/>
                <a:ea typeface="ＭＳ Ｐゴシック" charset="-128"/>
              </a:defRPr>
            </a:lvl3pPr>
            <a:lvl4pPr marL="1600200" indent="-228600">
              <a:defRPr sz="2500">
                <a:solidFill>
                  <a:schemeClr val="tx1"/>
                </a:solidFill>
                <a:latin typeface="Calibri" pitchFamily="34" charset="0"/>
                <a:ea typeface="ＭＳ Ｐゴシック" charset="-128"/>
              </a:defRPr>
            </a:lvl4pPr>
            <a:lvl5pPr marL="2057400" indent="-228600">
              <a:defRPr sz="2500">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sz="2500">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sz="2500">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sz="2500">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sz="2500">
                <a:solidFill>
                  <a:schemeClr val="tx1"/>
                </a:solidFill>
                <a:latin typeface="Calibri" pitchFamily="34" charset="0"/>
                <a:ea typeface="ＭＳ Ｐゴシック" charset="-128"/>
              </a:defRPr>
            </a:lvl9pPr>
          </a:lstStyle>
          <a:p>
            <a:r>
              <a:rPr lang="en-US" sz="2800" dirty="0" smtClean="0">
                <a:solidFill>
                  <a:srgbClr val="0093D3"/>
                </a:solidFill>
                <a:latin typeface="Calibri Italic" charset="0"/>
              </a:rPr>
              <a:t>Example </a:t>
            </a:r>
            <a:r>
              <a:rPr lang="en-US" sz="2800" dirty="0">
                <a:solidFill>
                  <a:srgbClr val="0093D3"/>
                </a:solidFill>
                <a:latin typeface="Calibri Italic" charset="0"/>
              </a:rPr>
              <a:t>of interrelations of plant traits in the TRY data base. R²-values (pink boxes) are based on log-linear-regressions. Green boxes indicate the number of individual data points per regression. Data was pre-filtered for worldwide broad-leaved trees.</a:t>
            </a:r>
          </a:p>
        </p:txBody>
      </p:sp>
      <p:sp>
        <p:nvSpPr>
          <p:cNvPr id="4" name="Ovale Legende 3"/>
          <p:cNvSpPr/>
          <p:nvPr/>
        </p:nvSpPr>
        <p:spPr>
          <a:xfrm>
            <a:off x="-3276600" y="346970"/>
            <a:ext cx="3048000" cy="22251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People </a:t>
            </a:r>
            <a:r>
              <a:rPr lang="de-DE" dirty="0" err="1" smtClean="0"/>
              <a:t>won‘t</a:t>
            </a:r>
            <a:r>
              <a:rPr lang="de-DE" dirty="0" smtClean="0"/>
              <a:t> </a:t>
            </a:r>
            <a:r>
              <a:rPr lang="de-DE" dirty="0" err="1" smtClean="0"/>
              <a:t>understand</a:t>
            </a:r>
            <a:r>
              <a:rPr lang="de-DE" dirty="0" smtClean="0"/>
              <a:t> </a:t>
            </a:r>
            <a:r>
              <a:rPr lang="de-DE" dirty="0" err="1" smtClean="0"/>
              <a:t>why</a:t>
            </a:r>
            <a:r>
              <a:rPr lang="de-DE" dirty="0" smtClean="0"/>
              <a:t> I </a:t>
            </a:r>
            <a:r>
              <a:rPr lang="de-DE" dirty="0" err="1" smtClean="0"/>
              <a:t>relate</a:t>
            </a:r>
            <a:r>
              <a:rPr lang="de-DE" dirty="0" smtClean="0"/>
              <a:t> </a:t>
            </a:r>
            <a:r>
              <a:rPr lang="de-DE" dirty="0" err="1" smtClean="0"/>
              <a:t>wood</a:t>
            </a:r>
            <a:r>
              <a:rPr lang="de-DE" dirty="0" smtClean="0"/>
              <a:t> </a:t>
            </a:r>
            <a:r>
              <a:rPr lang="de-DE" dirty="0" err="1" smtClean="0"/>
              <a:t>density</a:t>
            </a:r>
            <a:r>
              <a:rPr lang="de-DE" dirty="0" smtClean="0"/>
              <a:t> </a:t>
            </a:r>
            <a:r>
              <a:rPr lang="de-DE" dirty="0" err="1" smtClean="0"/>
              <a:t>to</a:t>
            </a:r>
            <a:r>
              <a:rPr lang="de-DE" dirty="0" smtClean="0"/>
              <a:t> </a:t>
            </a:r>
            <a:r>
              <a:rPr lang="de-DE" dirty="0" err="1" smtClean="0"/>
              <a:t>leaf</a:t>
            </a:r>
            <a:r>
              <a:rPr lang="de-DE" dirty="0" smtClean="0"/>
              <a:t> </a:t>
            </a:r>
            <a:r>
              <a:rPr lang="de-DE" dirty="0" err="1" smtClean="0"/>
              <a:t>traits</a:t>
            </a:r>
            <a:r>
              <a:rPr lang="de-DE" dirty="0" smtClean="0"/>
              <a:t>. Need </a:t>
            </a:r>
            <a:r>
              <a:rPr lang="de-DE" dirty="0" err="1" smtClean="0"/>
              <a:t>to</a:t>
            </a:r>
            <a:r>
              <a:rPr lang="de-DE" dirty="0" smtClean="0"/>
              <a:t> </a:t>
            </a:r>
            <a:r>
              <a:rPr lang="de-DE" dirty="0" err="1" smtClean="0"/>
              <a:t>change</a:t>
            </a:r>
            <a:r>
              <a:rPr lang="de-DE" dirty="0" smtClean="0"/>
              <a:t> </a:t>
            </a:r>
            <a:r>
              <a:rPr lang="de-DE" dirty="0" err="1" smtClean="0"/>
              <a:t>this</a:t>
            </a:r>
            <a:r>
              <a:rPr lang="de-DE" dirty="0" smtClean="0"/>
              <a:t>.</a:t>
            </a:r>
            <a:endParaRPr lang="en-US" dirty="0"/>
          </a:p>
        </p:txBody>
      </p:sp>
      <p:cxnSp>
        <p:nvCxnSpPr>
          <p:cNvPr id="52" name="Gerade Verbindung mit Pfeil 51"/>
          <p:cNvCxnSpPr>
            <a:stCxn id="11" idx="0"/>
            <a:endCxn id="7" idx="2"/>
          </p:cNvCxnSpPr>
          <p:nvPr/>
        </p:nvCxnSpPr>
        <p:spPr>
          <a:xfrm flipV="1">
            <a:off x="4365509" y="3785739"/>
            <a:ext cx="2186406" cy="1717988"/>
          </a:xfrm>
          <a:prstGeom prst="straightConnector1">
            <a:avLst/>
          </a:prstGeom>
          <a:ln>
            <a:solidFill>
              <a:schemeClr val="tx1"/>
            </a:solidFill>
            <a:headEnd type="arrow"/>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7" name="Ellipse 56"/>
          <p:cNvSpPr/>
          <p:nvPr/>
        </p:nvSpPr>
        <p:spPr>
          <a:xfrm>
            <a:off x="5506762" y="4326675"/>
            <a:ext cx="324972" cy="358102"/>
          </a:xfrm>
          <a:prstGeom prst="ellipse">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solidFill>
                  <a:schemeClr val="tx1"/>
                </a:solidFill>
              </a:rPr>
              <a:t>+</a:t>
            </a:r>
            <a:endParaRPr lang="en-US" sz="1600" dirty="0">
              <a:solidFill>
                <a:schemeClr val="tx1"/>
              </a:solidFill>
            </a:endParaRPr>
          </a:p>
        </p:txBody>
      </p:sp>
      <p:cxnSp>
        <p:nvCxnSpPr>
          <p:cNvPr id="62" name="Gerade Verbindung mit Pfeil 61"/>
          <p:cNvCxnSpPr>
            <a:stCxn id="8" idx="0"/>
            <a:endCxn id="6" idx="2"/>
          </p:cNvCxnSpPr>
          <p:nvPr/>
        </p:nvCxnSpPr>
        <p:spPr>
          <a:xfrm flipH="1" flipV="1">
            <a:off x="2305630" y="1397639"/>
            <a:ext cx="9443" cy="1719133"/>
          </a:xfrm>
          <a:prstGeom prst="straightConnector1">
            <a:avLst/>
          </a:prstGeom>
          <a:ln>
            <a:solidFill>
              <a:schemeClr val="tx1"/>
            </a:solidFill>
            <a:headEnd type="arrow"/>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3" name="Ellipse 62"/>
          <p:cNvSpPr/>
          <p:nvPr/>
        </p:nvSpPr>
        <p:spPr>
          <a:xfrm>
            <a:off x="2118377" y="1952844"/>
            <a:ext cx="324972" cy="358102"/>
          </a:xfrm>
          <a:prstGeom prst="ellipse">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solidFill>
                  <a:schemeClr val="tx1"/>
                </a:solidFill>
              </a:rPr>
              <a:t>-</a:t>
            </a:r>
            <a:endParaRPr lang="en-US" sz="1600" dirty="0">
              <a:solidFill>
                <a:schemeClr val="tx1"/>
              </a:solidFill>
            </a:endParaRPr>
          </a:p>
        </p:txBody>
      </p:sp>
      <p:cxnSp>
        <p:nvCxnSpPr>
          <p:cNvPr id="33" name="Gerade Verbindung mit Pfeil 32"/>
          <p:cNvCxnSpPr>
            <a:stCxn id="5" idx="3"/>
          </p:cNvCxnSpPr>
          <p:nvPr/>
        </p:nvCxnSpPr>
        <p:spPr>
          <a:xfrm>
            <a:off x="7614664" y="1033591"/>
            <a:ext cx="919736" cy="0"/>
          </a:xfrm>
          <a:prstGeom prst="straightConnector1">
            <a:avLst/>
          </a:prstGeom>
          <a:ln>
            <a:solidFill>
              <a:schemeClr val="tx1"/>
            </a:solidFill>
            <a:headEnd type="arrow"/>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a:stCxn id="11" idx="2"/>
          </p:cNvCxnSpPr>
          <p:nvPr/>
        </p:nvCxnSpPr>
        <p:spPr>
          <a:xfrm flipH="1">
            <a:off x="4362371" y="6172694"/>
            <a:ext cx="3138" cy="532906"/>
          </a:xfrm>
          <a:prstGeom prst="straightConnector1">
            <a:avLst/>
          </a:prstGeom>
          <a:ln>
            <a:solidFill>
              <a:schemeClr val="tx1"/>
            </a:solidFill>
            <a:headEnd type="arrow"/>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a:endCxn id="6" idx="1"/>
          </p:cNvCxnSpPr>
          <p:nvPr/>
        </p:nvCxnSpPr>
        <p:spPr>
          <a:xfrm>
            <a:off x="381000" y="1063156"/>
            <a:ext cx="866857" cy="0"/>
          </a:xfrm>
          <a:prstGeom prst="straightConnector1">
            <a:avLst/>
          </a:prstGeom>
          <a:ln>
            <a:solidFill>
              <a:schemeClr val="tx1"/>
            </a:solidFill>
            <a:headEnd type="arrow"/>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Gerade Verbindung mit Pfeil 40"/>
          <p:cNvCxnSpPr>
            <a:endCxn id="8" idx="1"/>
          </p:cNvCxnSpPr>
          <p:nvPr/>
        </p:nvCxnSpPr>
        <p:spPr>
          <a:xfrm>
            <a:off x="495300" y="3451255"/>
            <a:ext cx="762000" cy="1"/>
          </a:xfrm>
          <a:prstGeom prst="straightConnector1">
            <a:avLst/>
          </a:prstGeom>
          <a:ln>
            <a:solidFill>
              <a:schemeClr val="tx1"/>
            </a:solidFill>
            <a:headEnd type="arrow"/>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Gerade Verbindung mit Pfeil 41"/>
          <p:cNvCxnSpPr>
            <a:stCxn id="7" idx="3"/>
          </p:cNvCxnSpPr>
          <p:nvPr/>
        </p:nvCxnSpPr>
        <p:spPr>
          <a:xfrm>
            <a:off x="7609687" y="3451256"/>
            <a:ext cx="924713" cy="0"/>
          </a:xfrm>
          <a:prstGeom prst="straightConnector1">
            <a:avLst/>
          </a:prstGeom>
          <a:ln>
            <a:solidFill>
              <a:schemeClr val="tx1"/>
            </a:solidFill>
            <a:headEnd type="arrow"/>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1784343" y="162303"/>
            <a:ext cx="4968861" cy="461665"/>
          </a:xfrm>
          <a:prstGeom prst="rect">
            <a:avLst/>
          </a:prstGeom>
          <a:noFill/>
        </p:spPr>
        <p:txBody>
          <a:bodyPr wrap="none" rtlCol="0">
            <a:spAutoFit/>
          </a:bodyPr>
          <a:lstStyle/>
          <a:p>
            <a:r>
              <a:rPr lang="en-US" sz="2400" dirty="0" smtClean="0"/>
              <a:t>2/ Filter using </a:t>
            </a:r>
            <a:r>
              <a:rPr lang="en-US" sz="2400" dirty="0" err="1" smtClean="0"/>
              <a:t>traitoff</a:t>
            </a:r>
            <a:r>
              <a:rPr lang="en-US" sz="2400" dirty="0" smtClean="0"/>
              <a:t> between traits</a:t>
            </a:r>
            <a:endParaRPr lang="en-US" sz="2400" dirty="0"/>
          </a:p>
        </p:txBody>
      </p:sp>
    </p:spTree>
    <p:extLst>
      <p:ext uri="{BB962C8B-B14F-4D97-AF65-F5344CB8AC3E}">
        <p14:creationId xmlns:p14="http://schemas.microsoft.com/office/powerpoint/2010/main" val="39787661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fontScale="90000"/>
          </a:bodyPr>
          <a:lstStyle/>
          <a:p>
            <a:r>
              <a:rPr lang="en-US" dirty="0" smtClean="0"/>
              <a:t>Trait variation is only partly captured by classification in biomes/PFTs </a:t>
            </a:r>
            <a:endParaRPr lang="en-GB" dirty="0"/>
          </a:p>
        </p:txBody>
      </p:sp>
      <p:pic>
        <p:nvPicPr>
          <p:cNvPr id="4" name="Picture 2" descr="VUkip"/>
          <p:cNvPicPr>
            <a:picLocks noChangeAspect="1" noChangeArrowheads="1"/>
          </p:cNvPicPr>
          <p:nvPr/>
        </p:nvPicPr>
        <p:blipFill>
          <a:blip r:embed="rId2" cstate="print"/>
          <a:srcRect/>
          <a:stretch>
            <a:fillRect/>
          </a:stretch>
        </p:blipFill>
        <p:spPr bwMode="auto">
          <a:xfrm>
            <a:off x="0" y="6043368"/>
            <a:ext cx="2843808" cy="814632"/>
          </a:xfrm>
          <a:prstGeom prst="rect">
            <a:avLst/>
          </a:prstGeom>
          <a:noFill/>
        </p:spPr>
      </p:pic>
      <p:sp>
        <p:nvSpPr>
          <p:cNvPr id="6" name="Content Placeholder 5"/>
          <p:cNvSpPr>
            <a:spLocks noGrp="1"/>
          </p:cNvSpPr>
          <p:nvPr>
            <p:ph idx="1"/>
          </p:nvPr>
        </p:nvSpPr>
        <p:spPr>
          <a:xfrm>
            <a:off x="2771800" y="6441976"/>
            <a:ext cx="6372200" cy="416024"/>
          </a:xfrm>
        </p:spPr>
        <p:txBody>
          <a:bodyPr>
            <a:noAutofit/>
          </a:bodyPr>
          <a:lstStyle/>
          <a:p>
            <a:pPr algn="r">
              <a:buNone/>
            </a:pPr>
            <a:r>
              <a:rPr lang="nl-NL" sz="2000" dirty="0" smtClean="0"/>
              <a:t>Van Bodegom et al. 2012 GEB</a:t>
            </a:r>
            <a:endParaRPr lang="en-GB" sz="2000" dirty="0"/>
          </a:p>
        </p:txBody>
      </p:sp>
      <p:pic>
        <p:nvPicPr>
          <p:cNvPr id="7" name="Picture 2"/>
          <p:cNvPicPr>
            <a:picLocks noChangeAspect="1" noChangeArrowheads="1"/>
          </p:cNvPicPr>
          <p:nvPr/>
        </p:nvPicPr>
        <p:blipFill>
          <a:blip r:embed="rId3" cstate="print"/>
          <a:srcRect/>
          <a:stretch>
            <a:fillRect/>
          </a:stretch>
        </p:blipFill>
        <p:spPr bwMode="auto">
          <a:xfrm>
            <a:off x="1259632" y="1700808"/>
            <a:ext cx="6452334" cy="4715590"/>
          </a:xfrm>
          <a:prstGeom prst="rect">
            <a:avLst/>
          </a:prstGeom>
          <a:noFill/>
          <a:ln w="9525">
            <a:noFill/>
            <a:miter lim="800000"/>
            <a:headEnd/>
            <a:tailEnd/>
          </a:ln>
        </p:spPr>
      </p:pic>
    </p:spTree>
    <p:extLst>
      <p:ext uri="{BB962C8B-B14F-4D97-AF65-F5344CB8AC3E}">
        <p14:creationId xmlns:p14="http://schemas.microsoft.com/office/powerpoint/2010/main" val="39047058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Abgerundetes Rechteck 122"/>
          <p:cNvSpPr/>
          <p:nvPr/>
        </p:nvSpPr>
        <p:spPr>
          <a:xfrm>
            <a:off x="2971800" y="4953000"/>
            <a:ext cx="5943600" cy="1676400"/>
          </a:xfrm>
          <a:prstGeom prst="roundRect">
            <a:avLst/>
          </a:prstGeom>
          <a:solidFill>
            <a:schemeClr val="bg1">
              <a:lumMod val="95000"/>
            </a:schemeClr>
          </a:solidFill>
          <a:ln w="47625">
            <a:solidFill>
              <a:schemeClr val="tx2">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smtClean="0">
                <a:solidFill>
                  <a:schemeClr val="tx1"/>
                </a:solidFill>
              </a:rPr>
              <a:t> </a:t>
            </a:r>
            <a:r>
              <a:rPr lang="de-DE" sz="4000" b="1" dirty="0" smtClean="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rPr>
              <a:t>LPJmL</a:t>
            </a:r>
            <a:endParaRPr lang="de-DE"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2">
                  <a:lumMod val="60000"/>
                  <a:lumOff val="40000"/>
                </a:schemeClr>
              </a:solidFill>
              <a:effectLst>
                <a:outerShdw blurRad="41275" dist="12700" dir="12000000" algn="tl" rotWithShape="0">
                  <a:srgbClr val="000000">
                    <a:alpha val="40000"/>
                  </a:srgbClr>
                </a:outerShdw>
              </a:effectLst>
            </a:endParaRPr>
          </a:p>
        </p:txBody>
      </p:sp>
      <p:sp>
        <p:nvSpPr>
          <p:cNvPr id="4" name="Abgerundetes Rechteck 3"/>
          <p:cNvSpPr/>
          <p:nvPr/>
        </p:nvSpPr>
        <p:spPr>
          <a:xfrm>
            <a:off x="304800" y="304800"/>
            <a:ext cx="1295400" cy="685800"/>
          </a:xfrm>
          <a:prstGeom prst="roundRect">
            <a:avLst/>
          </a:prstGeom>
          <a:solidFill>
            <a:schemeClr val="bg1">
              <a:lumMod val="95000"/>
            </a:schemeClr>
          </a:solidFill>
          <a:ln>
            <a:solidFill>
              <a:schemeClr val="tx2">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TRY </a:t>
            </a:r>
            <a:r>
              <a:rPr lang="de-DE" dirty="0" err="1" smtClean="0">
                <a:solidFill>
                  <a:schemeClr val="tx1"/>
                </a:solidFill>
              </a:rPr>
              <a:t>data</a:t>
            </a:r>
            <a:r>
              <a:rPr lang="de-DE" dirty="0" smtClean="0">
                <a:solidFill>
                  <a:schemeClr val="tx1"/>
                </a:solidFill>
              </a:rPr>
              <a:t> </a:t>
            </a:r>
            <a:r>
              <a:rPr lang="de-DE" dirty="0" err="1" smtClean="0">
                <a:solidFill>
                  <a:schemeClr val="tx1"/>
                </a:solidFill>
              </a:rPr>
              <a:t>base</a:t>
            </a:r>
            <a:endParaRPr lang="de-DE" dirty="0">
              <a:solidFill>
                <a:schemeClr val="tx1"/>
              </a:solidFill>
            </a:endParaRPr>
          </a:p>
        </p:txBody>
      </p:sp>
      <p:cxnSp>
        <p:nvCxnSpPr>
          <p:cNvPr id="6" name="Gerade Verbindung mit Pfeil 5"/>
          <p:cNvCxnSpPr>
            <a:stCxn id="4" idx="3"/>
            <a:endCxn id="33" idx="1"/>
          </p:cNvCxnSpPr>
          <p:nvPr/>
        </p:nvCxnSpPr>
        <p:spPr>
          <a:xfrm>
            <a:off x="1600200" y="647700"/>
            <a:ext cx="3886199" cy="53788"/>
          </a:xfrm>
          <a:prstGeom prst="straightConnector1">
            <a:avLst/>
          </a:prstGeom>
          <a:ln w="34925">
            <a:solidFill>
              <a:schemeClr val="tx2">
                <a:lumMod val="60000"/>
                <a:lumOff val="40000"/>
              </a:schemeClr>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2" cstate="print"/>
          <a:srcRect/>
          <a:stretch>
            <a:fillRect/>
          </a:stretch>
        </p:blipFill>
        <p:spPr bwMode="auto">
          <a:xfrm>
            <a:off x="1964342" y="304800"/>
            <a:ext cx="1159858" cy="620178"/>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1028" name="Picture 4"/>
          <p:cNvPicPr>
            <a:picLocks noChangeAspect="1" noChangeArrowheads="1"/>
          </p:cNvPicPr>
          <p:nvPr/>
        </p:nvPicPr>
        <p:blipFill>
          <a:blip r:embed="rId3" cstate="print"/>
          <a:srcRect/>
          <a:stretch>
            <a:fillRect/>
          </a:stretch>
        </p:blipFill>
        <p:spPr bwMode="auto">
          <a:xfrm>
            <a:off x="3657600" y="152400"/>
            <a:ext cx="1163272" cy="1219200"/>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33" name="Abgerundetes Rechteck 32"/>
          <p:cNvSpPr/>
          <p:nvPr/>
        </p:nvSpPr>
        <p:spPr>
          <a:xfrm>
            <a:off x="5486399" y="183776"/>
            <a:ext cx="1955801" cy="1035424"/>
          </a:xfrm>
          <a:prstGeom prst="roundRect">
            <a:avLst/>
          </a:prstGeom>
          <a:solidFill>
            <a:schemeClr val="bg1">
              <a:lumMod val="95000"/>
            </a:schemeClr>
          </a:solidFill>
          <a:ln>
            <a:solidFill>
              <a:schemeClr val="tx2">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a:t>
            </a:r>
            <a:r>
              <a:rPr lang="de-DE" dirty="0" smtClean="0">
                <a:solidFill>
                  <a:schemeClr val="tx1"/>
                </a:solidFill>
              </a:rPr>
              <a:t>ilter- &amp; </a:t>
            </a:r>
            <a:r>
              <a:rPr lang="de-DE" dirty="0" err="1" smtClean="0">
                <a:solidFill>
                  <a:schemeClr val="tx1"/>
                </a:solidFill>
              </a:rPr>
              <a:t>correlation</a:t>
            </a:r>
            <a:r>
              <a:rPr lang="de-DE" dirty="0" smtClean="0">
                <a:solidFill>
                  <a:schemeClr val="tx1"/>
                </a:solidFill>
              </a:rPr>
              <a:t>- </a:t>
            </a:r>
            <a:r>
              <a:rPr lang="de-DE" dirty="0" err="1" smtClean="0">
                <a:solidFill>
                  <a:schemeClr val="tx1"/>
                </a:solidFill>
              </a:rPr>
              <a:t>algorithms</a:t>
            </a:r>
            <a:endParaRPr lang="de-DE" dirty="0">
              <a:solidFill>
                <a:schemeClr val="tx1"/>
              </a:solidFill>
            </a:endParaRPr>
          </a:p>
        </p:txBody>
      </p:sp>
      <p:sp>
        <p:nvSpPr>
          <p:cNvPr id="40" name="Abgerundetes Rechteck 39"/>
          <p:cNvSpPr/>
          <p:nvPr/>
        </p:nvSpPr>
        <p:spPr>
          <a:xfrm>
            <a:off x="5638800" y="2057400"/>
            <a:ext cx="2819400" cy="381000"/>
          </a:xfrm>
          <a:prstGeom prst="roundRect">
            <a:avLst/>
          </a:prstGeom>
          <a:solidFill>
            <a:schemeClr val="bg1">
              <a:lumMod val="95000"/>
            </a:schemeClr>
          </a:solidFill>
          <a:ln>
            <a:solidFill>
              <a:schemeClr val="tx2">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p</a:t>
            </a:r>
            <a:r>
              <a:rPr lang="de-DE" dirty="0" smtClean="0">
                <a:solidFill>
                  <a:schemeClr val="tx1"/>
                </a:solidFill>
              </a:rPr>
              <a:t>lant </a:t>
            </a:r>
            <a:r>
              <a:rPr lang="de-DE" dirty="0" err="1" smtClean="0">
                <a:solidFill>
                  <a:schemeClr val="tx1"/>
                </a:solidFill>
              </a:rPr>
              <a:t>trait</a:t>
            </a:r>
            <a:r>
              <a:rPr lang="de-DE" dirty="0" smtClean="0">
                <a:solidFill>
                  <a:schemeClr val="tx1"/>
                </a:solidFill>
              </a:rPr>
              <a:t> </a:t>
            </a:r>
            <a:r>
              <a:rPr lang="de-DE" dirty="0" err="1" smtClean="0">
                <a:solidFill>
                  <a:schemeClr val="tx1"/>
                </a:solidFill>
              </a:rPr>
              <a:t>distributions</a:t>
            </a:r>
            <a:endParaRPr lang="de-DE" dirty="0">
              <a:solidFill>
                <a:schemeClr val="tx1"/>
              </a:solidFill>
            </a:endParaRPr>
          </a:p>
        </p:txBody>
      </p:sp>
      <p:cxnSp>
        <p:nvCxnSpPr>
          <p:cNvPr id="65" name="Gewinkelte Verbindung 64"/>
          <p:cNvCxnSpPr>
            <a:stCxn id="33" idx="2"/>
            <a:endCxn id="40" idx="0"/>
          </p:cNvCxnSpPr>
          <p:nvPr/>
        </p:nvCxnSpPr>
        <p:spPr>
          <a:xfrm rot="16200000" flipH="1">
            <a:off x="6337300" y="1346200"/>
            <a:ext cx="838200" cy="584200"/>
          </a:xfrm>
          <a:prstGeom prst="bentConnector3">
            <a:avLst>
              <a:gd name="adj1" fmla="val 50000"/>
            </a:avLst>
          </a:prstGeom>
          <a:ln w="34925">
            <a:solidFill>
              <a:schemeClr val="tx2">
                <a:lumMod val="60000"/>
                <a:lumOff val="40000"/>
              </a:schemeClr>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 name="Gruppieren 140"/>
          <p:cNvGrpSpPr/>
          <p:nvPr/>
        </p:nvGrpSpPr>
        <p:grpSpPr>
          <a:xfrm>
            <a:off x="2935048" y="1638300"/>
            <a:ext cx="3529252" cy="800100"/>
            <a:chOff x="838200" y="1638300"/>
            <a:chExt cx="3529252" cy="800100"/>
          </a:xfrm>
        </p:grpSpPr>
        <p:sp>
          <p:nvSpPr>
            <p:cNvPr id="43" name="Abgerundetes Rechteck 42"/>
            <p:cNvSpPr/>
            <p:nvPr/>
          </p:nvSpPr>
          <p:spPr>
            <a:xfrm>
              <a:off x="838200" y="2057400"/>
              <a:ext cx="2362200" cy="381000"/>
            </a:xfrm>
            <a:prstGeom prst="roundRect">
              <a:avLst/>
            </a:prstGeom>
            <a:solidFill>
              <a:schemeClr val="bg1">
                <a:lumMod val="95000"/>
              </a:schemeClr>
            </a:solidFill>
            <a:ln>
              <a:solidFill>
                <a:schemeClr val="tx2">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c</a:t>
              </a:r>
              <a:r>
                <a:rPr lang="de-DE" dirty="0" err="1" smtClean="0">
                  <a:solidFill>
                    <a:schemeClr val="tx1"/>
                  </a:solidFill>
                </a:rPr>
                <a:t>orrelation</a:t>
              </a:r>
              <a:r>
                <a:rPr lang="de-DE" dirty="0" smtClean="0">
                  <a:solidFill>
                    <a:schemeClr val="tx1"/>
                  </a:solidFill>
                </a:rPr>
                <a:t> </a:t>
              </a:r>
              <a:r>
                <a:rPr lang="de-DE" dirty="0" err="1" smtClean="0">
                  <a:solidFill>
                    <a:schemeClr val="tx1"/>
                  </a:solidFill>
                </a:rPr>
                <a:t>networks</a:t>
              </a:r>
              <a:endParaRPr lang="de-DE" dirty="0">
                <a:solidFill>
                  <a:schemeClr val="tx1"/>
                </a:solidFill>
              </a:endParaRPr>
            </a:p>
          </p:txBody>
        </p:sp>
        <p:cxnSp>
          <p:nvCxnSpPr>
            <p:cNvPr id="67" name="Gewinkelte Verbindung 66"/>
            <p:cNvCxnSpPr>
              <a:endCxn id="43" idx="0"/>
            </p:cNvCxnSpPr>
            <p:nvPr/>
          </p:nvCxnSpPr>
          <p:spPr>
            <a:xfrm rot="10800000" flipV="1">
              <a:off x="2019301" y="1638300"/>
              <a:ext cx="2348151" cy="419100"/>
            </a:xfrm>
            <a:prstGeom prst="bentConnector2">
              <a:avLst/>
            </a:prstGeom>
            <a:ln w="34925">
              <a:solidFill>
                <a:schemeClr val="tx2">
                  <a:lumMod val="60000"/>
                  <a:lumOff val="40000"/>
                </a:schemeClr>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 name="Gruppieren 87"/>
          <p:cNvGrpSpPr/>
          <p:nvPr/>
        </p:nvGrpSpPr>
        <p:grpSpPr>
          <a:xfrm>
            <a:off x="6272844" y="2438400"/>
            <a:ext cx="1524000" cy="2362200"/>
            <a:chOff x="6272844" y="2438400"/>
            <a:chExt cx="1524000" cy="2362200"/>
          </a:xfrm>
        </p:grpSpPr>
        <p:sp>
          <p:nvSpPr>
            <p:cNvPr id="54" name="Abgerundetes Rechteck 53"/>
            <p:cNvSpPr/>
            <p:nvPr/>
          </p:nvSpPr>
          <p:spPr>
            <a:xfrm>
              <a:off x="6272844" y="4114800"/>
              <a:ext cx="1524000" cy="685800"/>
            </a:xfrm>
            <a:prstGeom prst="roundRect">
              <a:avLst/>
            </a:prstGeom>
            <a:solidFill>
              <a:schemeClr val="bg1">
                <a:lumMod val="95000"/>
              </a:schemeClr>
            </a:solidFill>
            <a:ln>
              <a:solidFill>
                <a:schemeClr val="tx2">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many SLA values</a:t>
              </a:r>
              <a:endParaRPr lang="de-DE" dirty="0">
                <a:solidFill>
                  <a:schemeClr val="tx1"/>
                </a:solidFill>
              </a:endParaRPr>
            </a:p>
          </p:txBody>
        </p:sp>
        <p:cxnSp>
          <p:nvCxnSpPr>
            <p:cNvPr id="83" name="Gewinkelte Verbindung 79"/>
            <p:cNvCxnSpPr>
              <a:stCxn id="40" idx="2"/>
              <a:endCxn id="54" idx="0"/>
            </p:cNvCxnSpPr>
            <p:nvPr/>
          </p:nvCxnSpPr>
          <p:spPr>
            <a:xfrm rot="5400000">
              <a:off x="6203472" y="3269772"/>
              <a:ext cx="1676400" cy="13656"/>
            </a:xfrm>
            <a:prstGeom prst="bentConnector3">
              <a:avLst>
                <a:gd name="adj1" fmla="val 50000"/>
              </a:avLst>
            </a:prstGeom>
            <a:ln w="34925">
              <a:solidFill>
                <a:schemeClr val="tx2">
                  <a:lumMod val="60000"/>
                  <a:lumOff val="40000"/>
                </a:schemeClr>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90" name="Abgerundetes Rechteck 89"/>
          <p:cNvSpPr/>
          <p:nvPr/>
        </p:nvSpPr>
        <p:spPr>
          <a:xfrm>
            <a:off x="3352800" y="5334000"/>
            <a:ext cx="1676400" cy="914400"/>
          </a:xfrm>
          <a:prstGeom prst="roundRect">
            <a:avLst/>
          </a:prstGeom>
          <a:solidFill>
            <a:schemeClr val="bg1">
              <a:lumMod val="95000"/>
            </a:schemeClr>
          </a:solidFill>
          <a:ln>
            <a:solidFill>
              <a:schemeClr val="tx2">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s</a:t>
            </a:r>
            <a:r>
              <a:rPr lang="de-DE" dirty="0" err="1" smtClean="0">
                <a:solidFill>
                  <a:schemeClr val="tx1"/>
                </a:solidFill>
              </a:rPr>
              <a:t>imulations</a:t>
            </a:r>
            <a:r>
              <a:rPr lang="de-DE" dirty="0" smtClean="0">
                <a:solidFill>
                  <a:schemeClr val="tx1"/>
                </a:solidFill>
              </a:rPr>
              <a:t> </a:t>
            </a:r>
            <a:r>
              <a:rPr lang="de-DE" dirty="0" err="1" smtClean="0">
                <a:solidFill>
                  <a:schemeClr val="tx1"/>
                </a:solidFill>
              </a:rPr>
              <a:t>with</a:t>
            </a:r>
            <a:r>
              <a:rPr lang="de-DE" dirty="0" smtClean="0">
                <a:solidFill>
                  <a:schemeClr val="tx1"/>
                </a:solidFill>
              </a:rPr>
              <a:t> </a:t>
            </a:r>
            <a:r>
              <a:rPr lang="de-DE" dirty="0" err="1" smtClean="0">
                <a:solidFill>
                  <a:schemeClr val="tx1"/>
                </a:solidFill>
              </a:rPr>
              <a:t>higher</a:t>
            </a:r>
            <a:r>
              <a:rPr lang="de-DE" dirty="0" smtClean="0">
                <a:solidFill>
                  <a:schemeClr val="tx1"/>
                </a:solidFill>
              </a:rPr>
              <a:t> plant </a:t>
            </a:r>
            <a:r>
              <a:rPr lang="de-DE" dirty="0" err="1" smtClean="0">
                <a:solidFill>
                  <a:schemeClr val="tx1"/>
                </a:solidFill>
              </a:rPr>
              <a:t>diversity</a:t>
            </a:r>
            <a:endParaRPr lang="de-DE" dirty="0">
              <a:solidFill>
                <a:schemeClr val="tx1"/>
              </a:solidFill>
            </a:endParaRPr>
          </a:p>
        </p:txBody>
      </p:sp>
      <p:cxnSp>
        <p:nvCxnSpPr>
          <p:cNvPr id="148" name="Gerade Verbindung mit Pfeil 147"/>
          <p:cNvCxnSpPr>
            <a:stCxn id="54" idx="1"/>
          </p:cNvCxnSpPr>
          <p:nvPr/>
        </p:nvCxnSpPr>
        <p:spPr>
          <a:xfrm flipH="1">
            <a:off x="4100295" y="4457700"/>
            <a:ext cx="2172549" cy="0"/>
          </a:xfrm>
          <a:prstGeom prst="straightConnector1">
            <a:avLst/>
          </a:prstGeom>
          <a:ln w="34925">
            <a:solidFill>
              <a:schemeClr val="tx2">
                <a:lumMod val="60000"/>
                <a:lumOff val="40000"/>
              </a:schemeClr>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1" name="Form 120"/>
          <p:cNvCxnSpPr>
            <a:endCxn id="90" idx="0"/>
          </p:cNvCxnSpPr>
          <p:nvPr/>
        </p:nvCxnSpPr>
        <p:spPr>
          <a:xfrm rot="5400000">
            <a:off x="3429003" y="4571999"/>
            <a:ext cx="1523998" cy="4"/>
          </a:xfrm>
          <a:prstGeom prst="bentConnector3">
            <a:avLst>
              <a:gd name="adj1" fmla="val 50000"/>
            </a:avLst>
          </a:prstGeom>
          <a:ln w="34925">
            <a:solidFill>
              <a:schemeClr val="tx2">
                <a:lumMod val="60000"/>
                <a:lumOff val="40000"/>
              </a:schemeClr>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7" name="Ellipse 146"/>
          <p:cNvSpPr/>
          <p:nvPr/>
        </p:nvSpPr>
        <p:spPr>
          <a:xfrm>
            <a:off x="3949264" y="4229100"/>
            <a:ext cx="457200" cy="457200"/>
          </a:xfrm>
          <a:prstGeom prst="ellipse">
            <a:avLst/>
          </a:prstGeom>
          <a:solidFill>
            <a:schemeClr val="tx2">
              <a:lumMod val="60000"/>
              <a:lumOff val="40000"/>
            </a:schemeClr>
          </a:solidFill>
          <a:ln w="12700">
            <a:solidFill>
              <a:schemeClr val="tx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oliennummernplatzhalter 9"/>
          <p:cNvSpPr>
            <a:spLocks noGrp="1"/>
          </p:cNvSpPr>
          <p:nvPr>
            <p:ph type="sldNum" sz="quarter" idx="12"/>
          </p:nvPr>
        </p:nvSpPr>
        <p:spPr/>
        <p:txBody>
          <a:bodyPr/>
          <a:lstStyle/>
          <a:p>
            <a:fld id="{62FA31E6-B0EF-4550-8C55-B56C729DEECF}" type="slidenum">
              <a:rPr lang="de-DE" smtClean="0"/>
              <a:pPr/>
              <a:t>40</a:t>
            </a:fld>
            <a:endParaRPr lang="de-DE"/>
          </a:p>
        </p:txBody>
      </p:sp>
      <p:grpSp>
        <p:nvGrpSpPr>
          <p:cNvPr id="69" name="Gruppieren 68"/>
          <p:cNvGrpSpPr/>
          <p:nvPr/>
        </p:nvGrpSpPr>
        <p:grpSpPr>
          <a:xfrm>
            <a:off x="3085360" y="2514600"/>
            <a:ext cx="2096240" cy="1179430"/>
            <a:chOff x="1159378" y="1181202"/>
            <a:chExt cx="4497367" cy="2825344"/>
          </a:xfrm>
          <a:effectLst>
            <a:outerShdw blurRad="50800" dist="38100" dir="5400000" algn="t" rotWithShape="0">
              <a:prstClr val="black">
                <a:alpha val="40000"/>
              </a:prstClr>
            </a:outerShdw>
          </a:effectLst>
        </p:grpSpPr>
        <p:sp>
          <p:nvSpPr>
            <p:cNvPr id="70" name="Rechteck 69"/>
            <p:cNvSpPr/>
            <p:nvPr/>
          </p:nvSpPr>
          <p:spPr>
            <a:xfrm>
              <a:off x="4016586" y="1262616"/>
              <a:ext cx="1126622" cy="3232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00" dirty="0">
                  <a:solidFill>
                    <a:schemeClr val="tx1"/>
                  </a:solidFill>
                </a:rPr>
                <a:t> </a:t>
              </a:r>
              <a:r>
                <a:rPr lang="de-DE" sz="200" dirty="0" err="1">
                  <a:solidFill>
                    <a:schemeClr val="tx1"/>
                  </a:solidFill>
                </a:rPr>
                <a:t>Specific</a:t>
              </a:r>
              <a:r>
                <a:rPr lang="de-DE" sz="200" dirty="0">
                  <a:solidFill>
                    <a:schemeClr val="tx1"/>
                  </a:solidFill>
                </a:rPr>
                <a:t> </a:t>
              </a:r>
              <a:r>
                <a:rPr lang="de-DE" sz="200" dirty="0" err="1">
                  <a:solidFill>
                    <a:schemeClr val="tx1"/>
                  </a:solidFill>
                </a:rPr>
                <a:t>leaf</a:t>
              </a:r>
              <a:r>
                <a:rPr lang="de-DE" sz="200" dirty="0">
                  <a:solidFill>
                    <a:schemeClr val="tx1"/>
                  </a:solidFill>
                </a:rPr>
                <a:t> </a:t>
              </a:r>
              <a:r>
                <a:rPr lang="de-DE" sz="200" dirty="0" err="1">
                  <a:solidFill>
                    <a:schemeClr val="tx1"/>
                  </a:solidFill>
                </a:rPr>
                <a:t>area</a:t>
              </a:r>
              <a:endParaRPr lang="en-US" sz="200" dirty="0">
                <a:solidFill>
                  <a:schemeClr val="tx1"/>
                </a:solidFill>
              </a:endParaRPr>
            </a:p>
          </p:txBody>
        </p:sp>
        <p:sp>
          <p:nvSpPr>
            <p:cNvPr id="71" name="Rechteck 70"/>
            <p:cNvSpPr/>
            <p:nvPr/>
          </p:nvSpPr>
          <p:spPr>
            <a:xfrm>
              <a:off x="1752600" y="1276904"/>
              <a:ext cx="1126622" cy="3232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00" dirty="0" err="1">
                  <a:solidFill>
                    <a:schemeClr val="tx1"/>
                  </a:solidFill>
                </a:rPr>
                <a:t>Leaf</a:t>
              </a:r>
              <a:r>
                <a:rPr lang="de-DE" sz="200" dirty="0">
                  <a:solidFill>
                    <a:schemeClr val="tx1"/>
                  </a:solidFill>
                </a:rPr>
                <a:t> </a:t>
              </a:r>
              <a:r>
                <a:rPr lang="de-DE" sz="200" dirty="0" err="1">
                  <a:solidFill>
                    <a:schemeClr val="tx1"/>
                  </a:solidFill>
                </a:rPr>
                <a:t>respiration</a:t>
              </a:r>
              <a:r>
                <a:rPr lang="de-DE" sz="200" dirty="0">
                  <a:solidFill>
                    <a:schemeClr val="tx1"/>
                  </a:solidFill>
                </a:rPr>
                <a:t> per </a:t>
              </a:r>
              <a:r>
                <a:rPr lang="de-DE" sz="200" dirty="0" err="1">
                  <a:solidFill>
                    <a:schemeClr val="tx1"/>
                  </a:solidFill>
                </a:rPr>
                <a:t>drymass</a:t>
              </a:r>
              <a:r>
                <a:rPr lang="de-DE" sz="200" dirty="0">
                  <a:solidFill>
                    <a:schemeClr val="tx1"/>
                  </a:solidFill>
                </a:rPr>
                <a:t> </a:t>
              </a:r>
              <a:endParaRPr lang="en-US" sz="200" dirty="0">
                <a:solidFill>
                  <a:schemeClr val="tx1"/>
                </a:solidFill>
              </a:endParaRPr>
            </a:p>
          </p:txBody>
        </p:sp>
        <p:sp>
          <p:nvSpPr>
            <p:cNvPr id="72" name="Rechteck 71"/>
            <p:cNvSpPr/>
            <p:nvPr/>
          </p:nvSpPr>
          <p:spPr>
            <a:xfrm>
              <a:off x="4013936" y="2431016"/>
              <a:ext cx="1126622" cy="3232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00" dirty="0">
                  <a:solidFill>
                    <a:schemeClr val="tx1"/>
                  </a:solidFill>
                </a:rPr>
                <a:t> </a:t>
              </a:r>
              <a:r>
                <a:rPr lang="de-DE" sz="200" dirty="0" err="1">
                  <a:solidFill>
                    <a:schemeClr val="tx1"/>
                  </a:solidFill>
                </a:rPr>
                <a:t>Leaf</a:t>
              </a:r>
              <a:r>
                <a:rPr lang="de-DE" sz="200" dirty="0">
                  <a:solidFill>
                    <a:schemeClr val="tx1"/>
                  </a:solidFill>
                </a:rPr>
                <a:t> N </a:t>
              </a:r>
              <a:r>
                <a:rPr lang="de-DE" sz="200" dirty="0" err="1">
                  <a:solidFill>
                    <a:schemeClr val="tx1"/>
                  </a:solidFill>
                </a:rPr>
                <a:t>content</a:t>
              </a:r>
              <a:r>
                <a:rPr lang="de-DE" sz="200" dirty="0">
                  <a:solidFill>
                    <a:schemeClr val="tx1"/>
                  </a:solidFill>
                </a:rPr>
                <a:t> per dry </a:t>
              </a:r>
              <a:r>
                <a:rPr lang="de-DE" sz="200" dirty="0" err="1">
                  <a:solidFill>
                    <a:schemeClr val="tx1"/>
                  </a:solidFill>
                </a:rPr>
                <a:t>mass</a:t>
              </a:r>
              <a:endParaRPr lang="en-US" sz="200" dirty="0">
                <a:solidFill>
                  <a:schemeClr val="tx1"/>
                </a:solidFill>
              </a:endParaRPr>
            </a:p>
          </p:txBody>
        </p:sp>
        <p:sp>
          <p:nvSpPr>
            <p:cNvPr id="73" name="Rechteck 72"/>
            <p:cNvSpPr/>
            <p:nvPr/>
          </p:nvSpPr>
          <p:spPr>
            <a:xfrm>
              <a:off x="1696759" y="2431016"/>
              <a:ext cx="1126622" cy="3232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00" dirty="0" err="1">
                  <a:solidFill>
                    <a:schemeClr val="tx1"/>
                  </a:solidFill>
                </a:rPr>
                <a:t>Leaf</a:t>
              </a:r>
              <a:r>
                <a:rPr lang="de-DE" sz="200" dirty="0">
                  <a:solidFill>
                    <a:schemeClr val="tx1"/>
                  </a:solidFill>
                </a:rPr>
                <a:t> </a:t>
              </a:r>
              <a:r>
                <a:rPr lang="de-DE" sz="200" dirty="0" err="1">
                  <a:solidFill>
                    <a:schemeClr val="tx1"/>
                  </a:solidFill>
                </a:rPr>
                <a:t>longevity</a:t>
              </a:r>
              <a:endParaRPr lang="en-US" sz="200" dirty="0">
                <a:solidFill>
                  <a:schemeClr val="tx1"/>
                </a:solidFill>
              </a:endParaRPr>
            </a:p>
          </p:txBody>
        </p:sp>
        <p:sp>
          <p:nvSpPr>
            <p:cNvPr id="74" name="Rechteck 73"/>
            <p:cNvSpPr/>
            <p:nvPr/>
          </p:nvSpPr>
          <p:spPr>
            <a:xfrm>
              <a:off x="4530123" y="3584575"/>
              <a:ext cx="1126622" cy="324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00" dirty="0" err="1">
                  <a:solidFill>
                    <a:schemeClr val="tx1"/>
                  </a:solidFill>
                </a:rPr>
                <a:t>Leaf</a:t>
              </a:r>
              <a:r>
                <a:rPr lang="de-DE" sz="200" dirty="0">
                  <a:solidFill>
                    <a:schemeClr val="tx1"/>
                  </a:solidFill>
                </a:rPr>
                <a:t> C/N </a:t>
              </a:r>
              <a:r>
                <a:rPr lang="de-DE" sz="200" dirty="0" err="1">
                  <a:solidFill>
                    <a:schemeClr val="tx1"/>
                  </a:solidFill>
                </a:rPr>
                <a:t>ratio</a:t>
              </a:r>
              <a:endParaRPr lang="en-US" sz="200" dirty="0">
                <a:solidFill>
                  <a:schemeClr val="tx1"/>
                </a:solidFill>
              </a:endParaRPr>
            </a:p>
          </p:txBody>
        </p:sp>
        <p:sp>
          <p:nvSpPr>
            <p:cNvPr id="76" name="Rechteck 75"/>
            <p:cNvSpPr/>
            <p:nvPr/>
          </p:nvSpPr>
          <p:spPr>
            <a:xfrm>
              <a:off x="1159378" y="3581400"/>
              <a:ext cx="1126622" cy="3232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00" dirty="0">
                  <a:solidFill>
                    <a:schemeClr val="tx1"/>
                  </a:solidFill>
                </a:rPr>
                <a:t>Wood </a:t>
              </a:r>
              <a:r>
                <a:rPr lang="de-DE" sz="200" dirty="0" err="1">
                  <a:solidFill>
                    <a:schemeClr val="tx1"/>
                  </a:solidFill>
                </a:rPr>
                <a:t>density</a:t>
              </a:r>
              <a:endParaRPr lang="en-US" sz="200" dirty="0">
                <a:solidFill>
                  <a:schemeClr val="tx1"/>
                </a:solidFill>
              </a:endParaRPr>
            </a:p>
          </p:txBody>
        </p:sp>
        <p:sp>
          <p:nvSpPr>
            <p:cNvPr id="77" name="Rechteck 76"/>
            <p:cNvSpPr/>
            <p:nvPr/>
          </p:nvSpPr>
          <p:spPr>
            <a:xfrm>
              <a:off x="3216778" y="3584575"/>
              <a:ext cx="1126622" cy="3232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00" dirty="0">
                  <a:solidFill>
                    <a:schemeClr val="tx1"/>
                  </a:solidFill>
                </a:rPr>
                <a:t> </a:t>
              </a:r>
              <a:r>
                <a:rPr lang="de-DE" sz="200" dirty="0" err="1">
                  <a:solidFill>
                    <a:schemeClr val="tx1"/>
                  </a:solidFill>
                </a:rPr>
                <a:t>Photosynthesis</a:t>
              </a:r>
              <a:r>
                <a:rPr lang="de-DE" sz="200" dirty="0">
                  <a:solidFill>
                    <a:schemeClr val="tx1"/>
                  </a:solidFill>
                </a:rPr>
                <a:t> per </a:t>
              </a:r>
              <a:r>
                <a:rPr lang="de-DE" sz="200" dirty="0" err="1">
                  <a:solidFill>
                    <a:schemeClr val="tx1"/>
                  </a:solidFill>
                </a:rPr>
                <a:t>leaf</a:t>
              </a:r>
              <a:r>
                <a:rPr lang="de-DE" sz="200" dirty="0">
                  <a:solidFill>
                    <a:schemeClr val="tx1"/>
                  </a:solidFill>
                </a:rPr>
                <a:t> </a:t>
              </a:r>
              <a:r>
                <a:rPr lang="de-DE" sz="200" dirty="0" err="1">
                  <a:solidFill>
                    <a:schemeClr val="tx1"/>
                  </a:solidFill>
                </a:rPr>
                <a:t>area</a:t>
              </a:r>
              <a:endParaRPr lang="en-US" sz="200" dirty="0">
                <a:solidFill>
                  <a:schemeClr val="tx1"/>
                </a:solidFill>
              </a:endParaRPr>
            </a:p>
          </p:txBody>
        </p:sp>
        <p:cxnSp>
          <p:nvCxnSpPr>
            <p:cNvPr id="78" name="Gerade Verbindung mit Pfeil 77"/>
            <p:cNvCxnSpPr>
              <a:stCxn id="70" idx="1"/>
              <a:endCxn id="71" idx="3"/>
            </p:cNvCxnSpPr>
            <p:nvPr/>
          </p:nvCxnSpPr>
          <p:spPr>
            <a:xfrm flipH="1">
              <a:off x="2879222" y="1424264"/>
              <a:ext cx="1137364" cy="142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9" name="Gerade Verbindung mit Pfeil 78"/>
            <p:cNvCxnSpPr>
              <a:stCxn id="70" idx="2"/>
              <a:endCxn id="72" idx="0"/>
            </p:cNvCxnSpPr>
            <p:nvPr/>
          </p:nvCxnSpPr>
          <p:spPr>
            <a:xfrm flipH="1">
              <a:off x="4577247" y="1585912"/>
              <a:ext cx="2650" cy="84510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1" name="Gerade Verbindung mit Pfeil 80"/>
            <p:cNvCxnSpPr>
              <a:stCxn id="72" idx="1"/>
              <a:endCxn id="71" idx="3"/>
            </p:cNvCxnSpPr>
            <p:nvPr/>
          </p:nvCxnSpPr>
          <p:spPr>
            <a:xfrm flipH="1" flipV="1">
              <a:off x="2879222" y="1438552"/>
              <a:ext cx="1134714" cy="115411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2" name="Gerade Verbindung mit Pfeil 81"/>
            <p:cNvCxnSpPr>
              <a:stCxn id="73" idx="3"/>
              <a:endCxn id="72" idx="1"/>
            </p:cNvCxnSpPr>
            <p:nvPr/>
          </p:nvCxnSpPr>
          <p:spPr>
            <a:xfrm>
              <a:off x="2823381" y="2592664"/>
              <a:ext cx="1190555"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4" name="Gerade Verbindung mit Pfeil 83"/>
            <p:cNvCxnSpPr>
              <a:stCxn id="74" idx="0"/>
              <a:endCxn id="72" idx="2"/>
            </p:cNvCxnSpPr>
            <p:nvPr/>
          </p:nvCxnSpPr>
          <p:spPr>
            <a:xfrm flipH="1" flipV="1">
              <a:off x="4577247" y="2754312"/>
              <a:ext cx="516187" cy="830263"/>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5" name="Gerade Verbindung mit Pfeil 84"/>
            <p:cNvCxnSpPr>
              <a:stCxn id="73" idx="0"/>
              <a:endCxn id="71" idx="2"/>
            </p:cNvCxnSpPr>
            <p:nvPr/>
          </p:nvCxnSpPr>
          <p:spPr>
            <a:xfrm flipV="1">
              <a:off x="2260070" y="1600200"/>
              <a:ext cx="55841" cy="830816"/>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6" name="Gerade Verbindung mit Pfeil 85"/>
            <p:cNvCxnSpPr>
              <a:stCxn id="77" idx="1"/>
              <a:endCxn id="76" idx="3"/>
            </p:cNvCxnSpPr>
            <p:nvPr/>
          </p:nvCxnSpPr>
          <p:spPr>
            <a:xfrm flipH="1" flipV="1">
              <a:off x="2286000" y="3743048"/>
              <a:ext cx="930778" cy="3175"/>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8" name="Gerade Verbindung mit Pfeil 87"/>
            <p:cNvCxnSpPr>
              <a:stCxn id="76" idx="0"/>
              <a:endCxn id="73" idx="2"/>
            </p:cNvCxnSpPr>
            <p:nvPr/>
          </p:nvCxnSpPr>
          <p:spPr>
            <a:xfrm flipV="1">
              <a:off x="1722689" y="2754312"/>
              <a:ext cx="537381" cy="8270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9" name="Gerade Verbindung mit Pfeil 88"/>
            <p:cNvCxnSpPr>
              <a:stCxn id="77" idx="0"/>
              <a:endCxn id="73" idx="2"/>
            </p:cNvCxnSpPr>
            <p:nvPr/>
          </p:nvCxnSpPr>
          <p:spPr>
            <a:xfrm flipH="1" flipV="1">
              <a:off x="2260070" y="2754312"/>
              <a:ext cx="1520019" cy="830263"/>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1" name="Rechteck 90"/>
            <p:cNvSpPr/>
            <p:nvPr/>
          </p:nvSpPr>
          <p:spPr>
            <a:xfrm>
              <a:off x="3150969" y="1181202"/>
              <a:ext cx="450649" cy="162828"/>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00" dirty="0">
                  <a:solidFill>
                    <a:schemeClr val="tx1"/>
                  </a:solidFill>
                </a:rPr>
                <a:t>0,43</a:t>
              </a:r>
              <a:endParaRPr lang="en-US" sz="200" dirty="0">
                <a:solidFill>
                  <a:schemeClr val="tx1"/>
                </a:solidFill>
              </a:endParaRPr>
            </a:p>
          </p:txBody>
        </p:sp>
        <p:sp>
          <p:nvSpPr>
            <p:cNvPr id="92" name="Rechteck 91"/>
            <p:cNvSpPr/>
            <p:nvPr/>
          </p:nvSpPr>
          <p:spPr>
            <a:xfrm>
              <a:off x="3265788" y="3273516"/>
              <a:ext cx="450649" cy="161648"/>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00" dirty="0">
                  <a:solidFill>
                    <a:schemeClr val="tx1"/>
                  </a:solidFill>
                </a:rPr>
                <a:t>0,26</a:t>
              </a:r>
              <a:endParaRPr lang="en-US" sz="200" dirty="0">
                <a:solidFill>
                  <a:schemeClr val="tx1"/>
                </a:solidFill>
              </a:endParaRPr>
            </a:p>
          </p:txBody>
        </p:sp>
        <p:sp>
          <p:nvSpPr>
            <p:cNvPr id="93" name="Rechteck 92"/>
            <p:cNvSpPr/>
            <p:nvPr/>
          </p:nvSpPr>
          <p:spPr>
            <a:xfrm>
              <a:off x="1687244" y="3031426"/>
              <a:ext cx="450649" cy="162828"/>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00" dirty="0">
                  <a:solidFill>
                    <a:schemeClr val="tx1"/>
                  </a:solidFill>
                </a:rPr>
                <a:t>0,56</a:t>
              </a:r>
              <a:endParaRPr lang="en-US" sz="200" dirty="0">
                <a:solidFill>
                  <a:schemeClr val="tx1"/>
                </a:solidFill>
              </a:endParaRPr>
            </a:p>
          </p:txBody>
        </p:sp>
        <p:sp>
          <p:nvSpPr>
            <p:cNvPr id="94" name="Rechteck 93"/>
            <p:cNvSpPr/>
            <p:nvPr/>
          </p:nvSpPr>
          <p:spPr>
            <a:xfrm>
              <a:off x="2034745" y="1757806"/>
              <a:ext cx="450649" cy="162828"/>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00" dirty="0">
                  <a:solidFill>
                    <a:schemeClr val="tx1"/>
                  </a:solidFill>
                </a:rPr>
                <a:t>0,68</a:t>
              </a:r>
              <a:endParaRPr lang="en-US" sz="200" dirty="0">
                <a:solidFill>
                  <a:schemeClr val="tx1"/>
                </a:solidFill>
              </a:endParaRPr>
            </a:p>
          </p:txBody>
        </p:sp>
        <p:sp>
          <p:nvSpPr>
            <p:cNvPr id="95" name="Rechteck 94"/>
            <p:cNvSpPr/>
            <p:nvPr/>
          </p:nvSpPr>
          <p:spPr>
            <a:xfrm>
              <a:off x="3185893" y="2511841"/>
              <a:ext cx="450649" cy="161646"/>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00" dirty="0">
                  <a:solidFill>
                    <a:schemeClr val="tx1"/>
                  </a:solidFill>
                </a:rPr>
                <a:t>0,27</a:t>
              </a:r>
              <a:endParaRPr lang="en-US" sz="200" dirty="0">
                <a:solidFill>
                  <a:schemeClr val="tx1"/>
                </a:solidFill>
              </a:endParaRPr>
            </a:p>
          </p:txBody>
        </p:sp>
        <p:sp>
          <p:nvSpPr>
            <p:cNvPr id="96" name="Rechteck 95"/>
            <p:cNvSpPr/>
            <p:nvPr/>
          </p:nvSpPr>
          <p:spPr>
            <a:xfrm>
              <a:off x="4572000" y="2962552"/>
              <a:ext cx="450649" cy="161648"/>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00" dirty="0">
                  <a:solidFill>
                    <a:schemeClr val="tx1"/>
                  </a:solidFill>
                </a:rPr>
                <a:t>0,96</a:t>
              </a:r>
              <a:endParaRPr lang="en-US" sz="200" dirty="0">
                <a:solidFill>
                  <a:schemeClr val="tx1"/>
                </a:solidFill>
              </a:endParaRPr>
            </a:p>
          </p:txBody>
        </p:sp>
        <p:sp>
          <p:nvSpPr>
            <p:cNvPr id="97" name="Rechteck 96"/>
            <p:cNvSpPr/>
            <p:nvPr/>
          </p:nvSpPr>
          <p:spPr>
            <a:xfrm>
              <a:off x="2522697" y="3505200"/>
              <a:ext cx="450649" cy="162828"/>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00" dirty="0">
                  <a:solidFill>
                    <a:schemeClr val="tx1"/>
                  </a:solidFill>
                </a:rPr>
                <a:t>0,50</a:t>
              </a:r>
              <a:endParaRPr lang="en-US" sz="200" dirty="0">
                <a:solidFill>
                  <a:schemeClr val="tx1"/>
                </a:solidFill>
              </a:endParaRPr>
            </a:p>
          </p:txBody>
        </p:sp>
        <p:sp>
          <p:nvSpPr>
            <p:cNvPr id="98" name="Rechteck 97"/>
            <p:cNvSpPr/>
            <p:nvPr/>
          </p:nvSpPr>
          <p:spPr>
            <a:xfrm>
              <a:off x="4349951" y="1897616"/>
              <a:ext cx="450649" cy="161648"/>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00" dirty="0">
                  <a:solidFill>
                    <a:schemeClr val="tx1"/>
                  </a:solidFill>
                </a:rPr>
                <a:t>0,40</a:t>
              </a:r>
              <a:endParaRPr lang="en-US" sz="200" dirty="0">
                <a:solidFill>
                  <a:schemeClr val="tx1"/>
                </a:solidFill>
              </a:endParaRPr>
            </a:p>
          </p:txBody>
        </p:sp>
        <p:sp>
          <p:nvSpPr>
            <p:cNvPr id="100" name="Rechteck 99"/>
            <p:cNvSpPr/>
            <p:nvPr/>
          </p:nvSpPr>
          <p:spPr>
            <a:xfrm>
              <a:off x="3277046" y="1823396"/>
              <a:ext cx="441406" cy="148440"/>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sz="200" dirty="0">
                  <a:solidFill>
                    <a:schemeClr val="tx1"/>
                  </a:solidFill>
                </a:rPr>
                <a:t>0,57</a:t>
              </a:r>
              <a:endParaRPr lang="en-US" sz="200" dirty="0">
                <a:solidFill>
                  <a:schemeClr val="tx1"/>
                </a:solidFill>
              </a:endParaRPr>
            </a:p>
          </p:txBody>
        </p:sp>
        <p:sp>
          <p:nvSpPr>
            <p:cNvPr id="101" name="Ellipse 100"/>
            <p:cNvSpPr/>
            <p:nvPr/>
          </p:nvSpPr>
          <p:spPr>
            <a:xfrm>
              <a:off x="4114800" y="2089600"/>
              <a:ext cx="173062" cy="1730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a:t>
              </a:r>
              <a:endParaRPr lang="en-US" sz="200" dirty="0">
                <a:solidFill>
                  <a:schemeClr val="tx1"/>
                </a:solidFill>
              </a:endParaRPr>
            </a:p>
          </p:txBody>
        </p:sp>
        <p:sp>
          <p:nvSpPr>
            <p:cNvPr id="102" name="Ellipse 101"/>
            <p:cNvSpPr/>
            <p:nvPr/>
          </p:nvSpPr>
          <p:spPr>
            <a:xfrm>
              <a:off x="3669769" y="1337733"/>
              <a:ext cx="173062" cy="1730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a:t>
              </a:r>
              <a:endParaRPr lang="en-US" sz="200" dirty="0">
                <a:solidFill>
                  <a:schemeClr val="tx1"/>
                </a:solidFill>
              </a:endParaRPr>
            </a:p>
          </p:txBody>
        </p:sp>
        <p:sp>
          <p:nvSpPr>
            <p:cNvPr id="103" name="Ellipse 102"/>
            <p:cNvSpPr/>
            <p:nvPr/>
          </p:nvSpPr>
          <p:spPr>
            <a:xfrm>
              <a:off x="3411218" y="1978345"/>
              <a:ext cx="173062" cy="1730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a:t>
              </a:r>
              <a:endParaRPr lang="en-US" sz="200" dirty="0">
                <a:solidFill>
                  <a:schemeClr val="tx1"/>
                </a:solidFill>
              </a:endParaRPr>
            </a:p>
          </p:txBody>
        </p:sp>
        <p:sp>
          <p:nvSpPr>
            <p:cNvPr id="104" name="Ellipse 103"/>
            <p:cNvSpPr/>
            <p:nvPr/>
          </p:nvSpPr>
          <p:spPr>
            <a:xfrm>
              <a:off x="5255083" y="3135099"/>
              <a:ext cx="173062" cy="1730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a:t>
              </a:r>
              <a:endParaRPr lang="en-US" sz="200" dirty="0">
                <a:solidFill>
                  <a:schemeClr val="tx1"/>
                </a:solidFill>
              </a:endParaRPr>
            </a:p>
          </p:txBody>
        </p:sp>
        <p:sp>
          <p:nvSpPr>
            <p:cNvPr id="105" name="Ellipse 104"/>
            <p:cNvSpPr/>
            <p:nvPr/>
          </p:nvSpPr>
          <p:spPr>
            <a:xfrm>
              <a:off x="3019443" y="2684400"/>
              <a:ext cx="173062" cy="1730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a:t>
              </a:r>
              <a:endParaRPr lang="en-US" sz="200" dirty="0">
                <a:solidFill>
                  <a:schemeClr val="tx1"/>
                </a:solidFill>
              </a:endParaRPr>
            </a:p>
          </p:txBody>
        </p:sp>
        <p:sp>
          <p:nvSpPr>
            <p:cNvPr id="106" name="Ellipse 105"/>
            <p:cNvSpPr/>
            <p:nvPr/>
          </p:nvSpPr>
          <p:spPr>
            <a:xfrm>
              <a:off x="2455993" y="1981200"/>
              <a:ext cx="173062" cy="1730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a:t>
              </a:r>
              <a:endParaRPr lang="en-US" sz="200" dirty="0">
                <a:solidFill>
                  <a:schemeClr val="tx1"/>
                </a:solidFill>
              </a:endParaRPr>
            </a:p>
          </p:txBody>
        </p:sp>
        <p:sp>
          <p:nvSpPr>
            <p:cNvPr id="107" name="Ellipse 106"/>
            <p:cNvSpPr/>
            <p:nvPr/>
          </p:nvSpPr>
          <p:spPr>
            <a:xfrm>
              <a:off x="2137893" y="3194254"/>
              <a:ext cx="173062" cy="1730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a:t>
              </a:r>
              <a:endParaRPr lang="en-US" sz="200" dirty="0">
                <a:solidFill>
                  <a:schemeClr val="tx1"/>
                </a:solidFill>
              </a:endParaRPr>
            </a:p>
          </p:txBody>
        </p:sp>
        <p:sp>
          <p:nvSpPr>
            <p:cNvPr id="108" name="Ellipse 107"/>
            <p:cNvSpPr/>
            <p:nvPr/>
          </p:nvSpPr>
          <p:spPr>
            <a:xfrm>
              <a:off x="2650319" y="3675791"/>
              <a:ext cx="173062" cy="1730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a:t>
              </a:r>
              <a:endParaRPr lang="en-US" sz="200" dirty="0">
                <a:solidFill>
                  <a:schemeClr val="tx1"/>
                </a:solidFill>
              </a:endParaRPr>
            </a:p>
          </p:txBody>
        </p:sp>
        <p:sp>
          <p:nvSpPr>
            <p:cNvPr id="109" name="Ellipse 108"/>
            <p:cNvSpPr/>
            <p:nvPr/>
          </p:nvSpPr>
          <p:spPr>
            <a:xfrm>
              <a:off x="2737088" y="3089551"/>
              <a:ext cx="173062" cy="1730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a:t>
              </a:r>
              <a:endParaRPr lang="en-US" sz="200" dirty="0">
                <a:solidFill>
                  <a:schemeClr val="tx1"/>
                </a:solidFill>
              </a:endParaRPr>
            </a:p>
          </p:txBody>
        </p:sp>
        <p:sp>
          <p:nvSpPr>
            <p:cNvPr id="110" name="Rechteck 109"/>
            <p:cNvSpPr/>
            <p:nvPr/>
          </p:nvSpPr>
          <p:spPr>
            <a:xfrm>
              <a:off x="3048000" y="1364216"/>
              <a:ext cx="601013" cy="159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N = 425</a:t>
              </a:r>
              <a:endParaRPr lang="en-US" sz="200" dirty="0">
                <a:solidFill>
                  <a:schemeClr val="tx1"/>
                </a:solidFill>
              </a:endParaRPr>
            </a:p>
          </p:txBody>
        </p:sp>
        <p:sp>
          <p:nvSpPr>
            <p:cNvPr id="111" name="Rechteck 110"/>
            <p:cNvSpPr/>
            <p:nvPr/>
          </p:nvSpPr>
          <p:spPr>
            <a:xfrm>
              <a:off x="4296449" y="2089600"/>
              <a:ext cx="601013" cy="159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N = 5693</a:t>
              </a:r>
              <a:endParaRPr lang="en-US" sz="200" dirty="0">
                <a:solidFill>
                  <a:schemeClr val="tx1"/>
                </a:solidFill>
              </a:endParaRPr>
            </a:p>
          </p:txBody>
        </p:sp>
        <p:sp>
          <p:nvSpPr>
            <p:cNvPr id="112" name="Rechteck 111"/>
            <p:cNvSpPr/>
            <p:nvPr/>
          </p:nvSpPr>
          <p:spPr>
            <a:xfrm>
              <a:off x="2446987" y="3846762"/>
              <a:ext cx="601013" cy="159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N = 109</a:t>
              </a:r>
              <a:endParaRPr lang="en-US" sz="200" dirty="0">
                <a:solidFill>
                  <a:schemeClr val="tx1"/>
                </a:solidFill>
              </a:endParaRPr>
            </a:p>
          </p:txBody>
        </p:sp>
        <p:sp>
          <p:nvSpPr>
            <p:cNvPr id="113" name="Rechteck 112"/>
            <p:cNvSpPr/>
            <p:nvPr/>
          </p:nvSpPr>
          <p:spPr>
            <a:xfrm>
              <a:off x="2921218" y="3089551"/>
              <a:ext cx="601013" cy="159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N = 378</a:t>
              </a:r>
              <a:endParaRPr lang="en-US" sz="200" dirty="0">
                <a:solidFill>
                  <a:schemeClr val="tx1"/>
                </a:solidFill>
              </a:endParaRPr>
            </a:p>
          </p:txBody>
        </p:sp>
        <p:sp>
          <p:nvSpPr>
            <p:cNvPr id="114" name="Rechteck 113"/>
            <p:cNvSpPr/>
            <p:nvPr/>
          </p:nvSpPr>
          <p:spPr>
            <a:xfrm>
              <a:off x="3198313" y="2682339"/>
              <a:ext cx="601013" cy="159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N = 662</a:t>
              </a:r>
              <a:endParaRPr lang="en-US" sz="200" dirty="0">
                <a:solidFill>
                  <a:schemeClr val="tx1"/>
                </a:solidFill>
              </a:endParaRPr>
            </a:p>
          </p:txBody>
        </p:sp>
        <p:sp>
          <p:nvSpPr>
            <p:cNvPr id="115" name="Rechteck 114"/>
            <p:cNvSpPr/>
            <p:nvPr/>
          </p:nvSpPr>
          <p:spPr>
            <a:xfrm>
              <a:off x="4648199" y="3131123"/>
              <a:ext cx="601013" cy="159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N = 591</a:t>
              </a:r>
              <a:endParaRPr lang="en-US" sz="200" dirty="0">
                <a:solidFill>
                  <a:schemeClr val="tx1"/>
                </a:solidFill>
              </a:endParaRPr>
            </a:p>
          </p:txBody>
        </p:sp>
        <p:sp>
          <p:nvSpPr>
            <p:cNvPr id="116" name="Rechteck 115"/>
            <p:cNvSpPr/>
            <p:nvPr/>
          </p:nvSpPr>
          <p:spPr>
            <a:xfrm>
              <a:off x="1536880" y="3216242"/>
              <a:ext cx="601013" cy="159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N = 73</a:t>
              </a:r>
              <a:endParaRPr lang="en-US" sz="200" dirty="0">
                <a:solidFill>
                  <a:schemeClr val="tx1"/>
                </a:solidFill>
              </a:endParaRPr>
            </a:p>
          </p:txBody>
        </p:sp>
        <p:sp>
          <p:nvSpPr>
            <p:cNvPr id="117" name="Rechteck 116"/>
            <p:cNvSpPr/>
            <p:nvPr/>
          </p:nvSpPr>
          <p:spPr>
            <a:xfrm>
              <a:off x="3208987" y="2158010"/>
              <a:ext cx="601013" cy="159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N = 1442</a:t>
              </a:r>
              <a:endParaRPr lang="en-US" sz="200" dirty="0">
                <a:solidFill>
                  <a:schemeClr val="tx1"/>
                </a:solidFill>
              </a:endParaRPr>
            </a:p>
          </p:txBody>
        </p:sp>
        <p:sp>
          <p:nvSpPr>
            <p:cNvPr id="119" name="Rechteck 118"/>
            <p:cNvSpPr/>
            <p:nvPr/>
          </p:nvSpPr>
          <p:spPr>
            <a:xfrm>
              <a:off x="1837387" y="1981200"/>
              <a:ext cx="601013" cy="159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 dirty="0">
                  <a:solidFill>
                    <a:schemeClr val="tx1"/>
                  </a:solidFill>
                </a:rPr>
                <a:t>N = 111</a:t>
              </a:r>
              <a:endParaRPr lang="en-US" sz="200" dirty="0">
                <a:solidFill>
                  <a:schemeClr val="tx1"/>
                </a:solidFill>
              </a:endParaRPr>
            </a:p>
          </p:txBody>
        </p:sp>
      </p:grpSp>
      <p:grpSp>
        <p:nvGrpSpPr>
          <p:cNvPr id="8" name="Gruppieren 7"/>
          <p:cNvGrpSpPr/>
          <p:nvPr/>
        </p:nvGrpSpPr>
        <p:grpSpPr>
          <a:xfrm>
            <a:off x="228601" y="2779793"/>
            <a:ext cx="3632468" cy="3385482"/>
            <a:chOff x="347383" y="2779793"/>
            <a:chExt cx="3513685" cy="3385482"/>
          </a:xfrm>
        </p:grpSpPr>
        <p:sp>
          <p:nvSpPr>
            <p:cNvPr id="7" name="Pfeil nach links 6"/>
            <p:cNvSpPr/>
            <p:nvPr/>
          </p:nvSpPr>
          <p:spPr>
            <a:xfrm>
              <a:off x="2209799" y="4293424"/>
              <a:ext cx="1651269" cy="342901"/>
            </a:xfrm>
            <a:prstGeom prst="leftArrow">
              <a:avLst/>
            </a:prstGeom>
            <a:solidFill>
              <a:schemeClr val="tx2">
                <a:lumMod val="60000"/>
                <a:lumOff val="40000"/>
              </a:schemeClr>
            </a:solidFill>
            <a:ln w="12700">
              <a:solidFill>
                <a:schemeClr val="tx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bgerundetes Rechteck 74"/>
            <p:cNvSpPr/>
            <p:nvPr/>
          </p:nvSpPr>
          <p:spPr>
            <a:xfrm>
              <a:off x="347383" y="2779793"/>
              <a:ext cx="1771334" cy="3385482"/>
            </a:xfrm>
            <a:prstGeom prst="roundRect">
              <a:avLst/>
            </a:prstGeom>
            <a:solidFill>
              <a:schemeClr val="bg1">
                <a:lumMod val="95000"/>
              </a:schemeClr>
            </a:solidFill>
            <a:ln>
              <a:solidFill>
                <a:schemeClr val="tx2">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smtClean="0">
                  <a:solidFill>
                    <a:schemeClr val="tx1"/>
                  </a:solidFill>
                </a:rPr>
                <a:t>created</a:t>
              </a:r>
              <a:r>
                <a:rPr lang="de-DE" dirty="0" smtClean="0">
                  <a:solidFill>
                    <a:schemeClr val="tx1"/>
                  </a:solidFill>
                </a:rPr>
                <a:t> a 100 different plant </a:t>
              </a:r>
              <a:r>
                <a:rPr lang="de-DE" dirty="0" err="1" smtClean="0">
                  <a:solidFill>
                    <a:schemeClr val="tx1"/>
                  </a:solidFill>
                </a:rPr>
                <a:t>types</a:t>
              </a:r>
              <a:r>
                <a:rPr lang="de-DE" dirty="0" smtClean="0">
                  <a:solidFill>
                    <a:schemeClr val="tx1"/>
                  </a:solidFill>
                </a:rPr>
                <a:t> </a:t>
              </a:r>
              <a:r>
                <a:rPr lang="de-DE" dirty="0" err="1" smtClean="0">
                  <a:solidFill>
                    <a:schemeClr val="tx1"/>
                  </a:solidFill>
                </a:rPr>
                <a:t>differing</a:t>
              </a:r>
              <a:r>
                <a:rPr lang="de-DE" dirty="0" smtClean="0">
                  <a:solidFill>
                    <a:schemeClr val="tx1"/>
                  </a:solidFill>
                </a:rPr>
                <a:t> in SLA, </a:t>
              </a:r>
              <a:r>
                <a:rPr lang="de-DE" dirty="0" err="1" smtClean="0">
                  <a:solidFill>
                    <a:schemeClr val="tx1"/>
                  </a:solidFill>
                </a:rPr>
                <a:t>leaf</a:t>
              </a:r>
              <a:r>
                <a:rPr lang="de-DE" dirty="0" smtClean="0">
                  <a:solidFill>
                    <a:schemeClr val="tx1"/>
                  </a:solidFill>
                </a:rPr>
                <a:t> </a:t>
              </a:r>
              <a:r>
                <a:rPr lang="de-DE" dirty="0" err="1" smtClean="0">
                  <a:solidFill>
                    <a:schemeClr val="tx1"/>
                  </a:solidFill>
                </a:rPr>
                <a:t>longevity</a:t>
              </a:r>
              <a:r>
                <a:rPr lang="de-DE" dirty="0" smtClean="0">
                  <a:solidFill>
                    <a:schemeClr val="tx1"/>
                  </a:solidFill>
                </a:rPr>
                <a:t>, </a:t>
              </a:r>
              <a:r>
                <a:rPr lang="de-DE" dirty="0" err="1" smtClean="0">
                  <a:solidFill>
                    <a:schemeClr val="tx1"/>
                  </a:solidFill>
                </a:rPr>
                <a:t>wood</a:t>
              </a:r>
              <a:r>
                <a:rPr lang="de-DE" dirty="0" smtClean="0">
                  <a:solidFill>
                    <a:schemeClr val="tx1"/>
                  </a:solidFill>
                </a:rPr>
                <a:t> </a:t>
              </a:r>
              <a:r>
                <a:rPr lang="de-DE" dirty="0" err="1" smtClean="0">
                  <a:solidFill>
                    <a:schemeClr val="tx1"/>
                  </a:solidFill>
                </a:rPr>
                <a:t>density</a:t>
              </a:r>
              <a:r>
                <a:rPr lang="de-DE" dirty="0" smtClean="0">
                  <a:solidFill>
                    <a:schemeClr val="tx1"/>
                  </a:solidFill>
                </a:rPr>
                <a:t>, </a:t>
              </a:r>
              <a:r>
                <a:rPr lang="de-DE" dirty="0" err="1" smtClean="0">
                  <a:solidFill>
                    <a:schemeClr val="tx1"/>
                  </a:solidFill>
                </a:rPr>
                <a:t>photosynthesis</a:t>
              </a:r>
              <a:r>
                <a:rPr lang="de-DE" dirty="0" smtClean="0">
                  <a:solidFill>
                    <a:schemeClr val="tx1"/>
                  </a:solidFill>
                </a:rPr>
                <a:t> per </a:t>
              </a:r>
              <a:r>
                <a:rPr lang="de-DE" dirty="0" err="1" smtClean="0">
                  <a:solidFill>
                    <a:schemeClr val="tx1"/>
                  </a:solidFill>
                </a:rPr>
                <a:t>leaf</a:t>
              </a:r>
              <a:r>
                <a:rPr lang="de-DE" dirty="0" smtClean="0">
                  <a:solidFill>
                    <a:schemeClr val="tx1"/>
                  </a:solidFill>
                </a:rPr>
                <a:t> </a:t>
              </a:r>
              <a:r>
                <a:rPr lang="de-DE" dirty="0" err="1" smtClean="0">
                  <a:solidFill>
                    <a:schemeClr val="tx1"/>
                  </a:solidFill>
                </a:rPr>
                <a:t>area</a:t>
              </a:r>
              <a:r>
                <a:rPr lang="de-DE" dirty="0" smtClean="0">
                  <a:solidFill>
                    <a:schemeClr val="tx1"/>
                  </a:solidFill>
                </a:rPr>
                <a:t> </a:t>
              </a:r>
              <a:r>
                <a:rPr lang="de-DE" dirty="0" err="1" smtClean="0">
                  <a:solidFill>
                    <a:schemeClr val="tx1"/>
                  </a:solidFill>
                </a:rPr>
                <a:t>and</a:t>
              </a:r>
              <a:r>
                <a:rPr lang="de-DE" dirty="0" smtClean="0">
                  <a:solidFill>
                    <a:schemeClr val="tx1"/>
                  </a:solidFill>
                </a:rPr>
                <a:t> </a:t>
              </a:r>
              <a:r>
                <a:rPr lang="de-DE" dirty="0" err="1" smtClean="0">
                  <a:solidFill>
                    <a:schemeClr val="tx1"/>
                  </a:solidFill>
                </a:rPr>
                <a:t>minimum</a:t>
              </a:r>
              <a:r>
                <a:rPr lang="de-DE" dirty="0" smtClean="0">
                  <a:solidFill>
                    <a:schemeClr val="tx1"/>
                  </a:solidFill>
                </a:rPr>
                <a:t> </a:t>
              </a:r>
              <a:r>
                <a:rPr lang="de-DE" dirty="0" err="1" smtClean="0">
                  <a:solidFill>
                    <a:schemeClr val="tx1"/>
                  </a:solidFill>
                </a:rPr>
                <a:t>water</a:t>
              </a:r>
              <a:r>
                <a:rPr lang="de-DE" dirty="0" smtClean="0">
                  <a:solidFill>
                    <a:schemeClr val="tx1"/>
                  </a:solidFill>
                </a:rPr>
                <a:t> </a:t>
              </a:r>
              <a:r>
                <a:rPr lang="de-DE" dirty="0" err="1" smtClean="0">
                  <a:solidFill>
                    <a:schemeClr val="tx1"/>
                  </a:solidFill>
                </a:rPr>
                <a:t>scalar</a:t>
              </a:r>
              <a:endParaRPr lang="de-DE" dirty="0">
                <a:solidFill>
                  <a:schemeClr val="tx1"/>
                </a:solidFill>
              </a:endParaRPr>
            </a:p>
          </p:txBody>
        </p:sp>
      </p:grpSp>
      <p:pic>
        <p:nvPicPr>
          <p:cNvPr id="8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2501" y="2609850"/>
            <a:ext cx="1806332" cy="116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309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Documents and Settings\borissa\Desktop\Masterarbeit\Master_Desktop_Crap\images\vegC_LPJmL_old_amazon_july_201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4" y="2315217"/>
            <a:ext cx="5967226" cy="44754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048" name="Gruppieren 2047"/>
          <p:cNvGrpSpPr/>
          <p:nvPr/>
        </p:nvGrpSpPr>
        <p:grpSpPr>
          <a:xfrm>
            <a:off x="2614426" y="76200"/>
            <a:ext cx="6305991" cy="4343400"/>
            <a:chOff x="2614426" y="76200"/>
            <a:chExt cx="6305991" cy="4343400"/>
          </a:xfrm>
        </p:grpSpPr>
        <p:grpSp>
          <p:nvGrpSpPr>
            <p:cNvPr id="77" name="Gruppieren 76"/>
            <p:cNvGrpSpPr/>
            <p:nvPr/>
          </p:nvGrpSpPr>
          <p:grpSpPr>
            <a:xfrm>
              <a:off x="4486657" y="76200"/>
              <a:ext cx="4433760" cy="3962414"/>
              <a:chOff x="1295400" y="1752586"/>
              <a:chExt cx="4433760" cy="3962414"/>
            </a:xfrm>
          </p:grpSpPr>
          <p:grpSp>
            <p:nvGrpSpPr>
              <p:cNvPr id="73" name="Gruppieren 72"/>
              <p:cNvGrpSpPr/>
              <p:nvPr/>
            </p:nvGrpSpPr>
            <p:grpSpPr>
              <a:xfrm>
                <a:off x="1295400" y="2514600"/>
                <a:ext cx="3657600" cy="3200400"/>
                <a:chOff x="1295400" y="2514600"/>
                <a:chExt cx="3657600" cy="3200400"/>
              </a:xfrm>
            </p:grpSpPr>
            <p:sp>
              <p:nvSpPr>
                <p:cNvPr id="6" name="Rechteck 5"/>
                <p:cNvSpPr/>
                <p:nvPr/>
              </p:nvSpPr>
              <p:spPr>
                <a:xfrm>
                  <a:off x="1295400" y="2514600"/>
                  <a:ext cx="3657600" cy="3200400"/>
                </a:xfrm>
                <a:prstGeom prst="rect">
                  <a:avLst/>
                </a:prstGeom>
                <a:solidFill>
                  <a:schemeClr val="bg1"/>
                </a:solidFill>
                <a:ln w="508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Textfeld 70"/>
                <p:cNvSpPr txBox="1"/>
                <p:nvPr/>
              </p:nvSpPr>
              <p:spPr>
                <a:xfrm>
                  <a:off x="2281237" y="3682411"/>
                  <a:ext cx="1685925" cy="584775"/>
                </a:xfrm>
                <a:prstGeom prst="rect">
                  <a:avLst/>
                </a:prstGeom>
                <a:noFill/>
              </p:spPr>
              <p:txBody>
                <a:bodyPr wrap="square" rtlCol="0">
                  <a:spAutoFit/>
                </a:bodyPr>
                <a:lstStyle/>
                <a:p>
                  <a:r>
                    <a:rPr lang="de-DE" sz="3200" b="1" dirty="0" err="1" smtClean="0">
                      <a:effectLst>
                        <a:outerShdw blurRad="38100" dist="38100" dir="2700000" algn="tl">
                          <a:srgbClr val="000000">
                            <a:alpha val="43137"/>
                          </a:srgbClr>
                        </a:outerShdw>
                      </a:effectLst>
                    </a:rPr>
                    <a:t>Grid</a:t>
                  </a:r>
                  <a:r>
                    <a:rPr lang="de-DE" sz="3200" b="1" dirty="0" smtClean="0">
                      <a:effectLst>
                        <a:outerShdw blurRad="38100" dist="38100" dir="2700000" algn="tl">
                          <a:srgbClr val="000000">
                            <a:alpha val="43137"/>
                          </a:srgbClr>
                        </a:outerShdw>
                      </a:effectLst>
                    </a:rPr>
                    <a:t> </a:t>
                  </a:r>
                  <a:r>
                    <a:rPr lang="de-DE" sz="3200" b="1" dirty="0" err="1" smtClean="0">
                      <a:effectLst>
                        <a:outerShdw blurRad="38100" dist="38100" dir="2700000" algn="tl">
                          <a:srgbClr val="000000">
                            <a:alpha val="43137"/>
                          </a:srgbClr>
                        </a:outerShdw>
                      </a:effectLst>
                    </a:rPr>
                    <a:t>cell</a:t>
                  </a:r>
                  <a:endParaRPr lang="de-DE" sz="3200" b="1" dirty="0">
                    <a:effectLst>
                      <a:outerShdw blurRad="38100" dist="38100" dir="2700000" algn="tl">
                        <a:srgbClr val="000000">
                          <a:alpha val="43137"/>
                        </a:srgbClr>
                      </a:outerShdw>
                    </a:effectLst>
                  </a:endParaRPr>
                </a:p>
              </p:txBody>
            </p:sp>
          </p:grpSp>
          <p:sp>
            <p:nvSpPr>
              <p:cNvPr id="74" name="Textfeld 73"/>
              <p:cNvSpPr txBox="1"/>
              <p:nvPr/>
            </p:nvSpPr>
            <p:spPr>
              <a:xfrm>
                <a:off x="2705099" y="1752586"/>
                <a:ext cx="838200" cy="584775"/>
              </a:xfrm>
              <a:prstGeom prst="rect">
                <a:avLst/>
              </a:prstGeom>
              <a:noFill/>
            </p:spPr>
            <p:txBody>
              <a:bodyPr wrap="square" rtlCol="0">
                <a:spAutoFit/>
              </a:bodyPr>
              <a:lstStyle/>
              <a:p>
                <a:r>
                  <a:rPr lang="de-DE" sz="3200" dirty="0" smtClean="0"/>
                  <a:t>0.5°</a:t>
                </a:r>
                <a:endParaRPr lang="de-DE" sz="3200" dirty="0"/>
              </a:p>
            </p:txBody>
          </p:sp>
          <p:sp>
            <p:nvSpPr>
              <p:cNvPr id="76" name="Textfeld 75"/>
              <p:cNvSpPr txBox="1"/>
              <p:nvPr/>
            </p:nvSpPr>
            <p:spPr>
              <a:xfrm rot="5400000">
                <a:off x="5017673" y="3623031"/>
                <a:ext cx="838200" cy="584775"/>
              </a:xfrm>
              <a:prstGeom prst="rect">
                <a:avLst/>
              </a:prstGeom>
              <a:noFill/>
            </p:spPr>
            <p:txBody>
              <a:bodyPr wrap="square" rtlCol="0">
                <a:spAutoFit/>
              </a:bodyPr>
              <a:lstStyle/>
              <a:p>
                <a:r>
                  <a:rPr lang="de-DE" sz="3200" dirty="0" smtClean="0"/>
                  <a:t>0.5°</a:t>
                </a:r>
                <a:endParaRPr lang="de-DE" sz="3200" dirty="0"/>
              </a:p>
            </p:txBody>
          </p:sp>
        </p:grpSp>
        <p:cxnSp>
          <p:nvCxnSpPr>
            <p:cNvPr id="79" name="Gerade Verbindung 78"/>
            <p:cNvCxnSpPr/>
            <p:nvPr/>
          </p:nvCxnSpPr>
          <p:spPr>
            <a:xfrm flipV="1">
              <a:off x="2614426" y="865756"/>
              <a:ext cx="1872231" cy="3553844"/>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82" name="Gerade Verbindung 81"/>
            <p:cNvCxnSpPr/>
            <p:nvPr/>
          </p:nvCxnSpPr>
          <p:spPr>
            <a:xfrm flipV="1">
              <a:off x="2614426" y="4066154"/>
              <a:ext cx="5529831" cy="353446"/>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91" name="Gerade Verbindung 90"/>
            <p:cNvCxnSpPr/>
            <p:nvPr/>
          </p:nvCxnSpPr>
          <p:spPr>
            <a:xfrm flipV="1">
              <a:off x="2614426" y="4066154"/>
              <a:ext cx="1872231" cy="353446"/>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70" name="Gruppieren 69"/>
          <p:cNvGrpSpPr/>
          <p:nvPr/>
        </p:nvGrpSpPr>
        <p:grpSpPr>
          <a:xfrm>
            <a:off x="4486656" y="850611"/>
            <a:ext cx="3657600" cy="3203944"/>
            <a:chOff x="1295400" y="2514600"/>
            <a:chExt cx="3657600" cy="3203944"/>
          </a:xfrm>
        </p:grpSpPr>
        <p:grpSp>
          <p:nvGrpSpPr>
            <p:cNvPr id="67" name="Gruppieren 66"/>
            <p:cNvGrpSpPr/>
            <p:nvPr/>
          </p:nvGrpSpPr>
          <p:grpSpPr>
            <a:xfrm>
              <a:off x="1295400" y="2514600"/>
              <a:ext cx="3657600" cy="3203944"/>
              <a:chOff x="1295400" y="2514600"/>
              <a:chExt cx="3657600" cy="3203944"/>
            </a:xfrm>
          </p:grpSpPr>
          <p:sp>
            <p:nvSpPr>
              <p:cNvPr id="12" name="Rechteck 11"/>
              <p:cNvSpPr/>
              <p:nvPr/>
            </p:nvSpPr>
            <p:spPr>
              <a:xfrm>
                <a:off x="1295400" y="2514600"/>
                <a:ext cx="1905000" cy="32004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effectLst>
                    <a:outerShdw blurRad="38100" dist="38100" dir="2700000" algn="tl">
                      <a:srgbClr val="000000">
                        <a:alpha val="43137"/>
                      </a:srgbClr>
                    </a:outerShdw>
                  </a:effectLst>
                </a:endParaRPr>
              </a:p>
            </p:txBody>
          </p:sp>
          <p:sp>
            <p:nvSpPr>
              <p:cNvPr id="13" name="Rechteck 12"/>
              <p:cNvSpPr/>
              <p:nvPr/>
            </p:nvSpPr>
            <p:spPr>
              <a:xfrm>
                <a:off x="3124200" y="2518144"/>
                <a:ext cx="1828800" cy="32004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effectLst>
                    <a:outerShdw blurRad="38100" dist="38100" dir="2700000" algn="tl">
                      <a:srgbClr val="000000">
                        <a:alpha val="43137"/>
                      </a:srgbClr>
                    </a:outerShdw>
                  </a:effectLst>
                </a:endParaRPr>
              </a:p>
            </p:txBody>
          </p:sp>
        </p:grpSp>
        <p:sp>
          <p:nvSpPr>
            <p:cNvPr id="68" name="Textfeld 67"/>
            <p:cNvSpPr txBox="1"/>
            <p:nvPr/>
          </p:nvSpPr>
          <p:spPr>
            <a:xfrm>
              <a:off x="1600200" y="2959389"/>
              <a:ext cx="1295400" cy="369332"/>
            </a:xfrm>
            <a:prstGeom prst="rect">
              <a:avLst/>
            </a:prstGeom>
            <a:noFill/>
          </p:spPr>
          <p:txBody>
            <a:bodyPr wrap="square" rtlCol="0">
              <a:spAutoFit/>
            </a:bodyPr>
            <a:lstStyle/>
            <a:p>
              <a:r>
                <a:rPr lang="de-DE" dirty="0" err="1" smtClean="0">
                  <a:solidFill>
                    <a:schemeClr val="bg1"/>
                  </a:solidFill>
                  <a:effectLst>
                    <a:outerShdw blurRad="38100" dist="38100" dir="2700000" algn="tl">
                      <a:srgbClr val="000000">
                        <a:alpha val="43137"/>
                      </a:srgbClr>
                    </a:outerShdw>
                  </a:effectLst>
                </a:rPr>
                <a:t>evergreens</a:t>
              </a:r>
              <a:endParaRPr lang="de-DE" dirty="0">
                <a:solidFill>
                  <a:schemeClr val="bg1"/>
                </a:solidFill>
                <a:effectLst>
                  <a:outerShdw blurRad="38100" dist="38100" dir="2700000" algn="tl">
                    <a:srgbClr val="000000">
                      <a:alpha val="43137"/>
                    </a:srgbClr>
                  </a:outerShdw>
                </a:effectLst>
              </a:endParaRPr>
            </a:p>
          </p:txBody>
        </p:sp>
        <p:sp>
          <p:nvSpPr>
            <p:cNvPr id="69" name="Textfeld 68"/>
            <p:cNvSpPr txBox="1"/>
            <p:nvPr/>
          </p:nvSpPr>
          <p:spPr>
            <a:xfrm>
              <a:off x="3390900" y="2959389"/>
              <a:ext cx="1295400" cy="369332"/>
            </a:xfrm>
            <a:prstGeom prst="rect">
              <a:avLst/>
            </a:prstGeom>
            <a:noFill/>
          </p:spPr>
          <p:txBody>
            <a:bodyPr wrap="square" rtlCol="0">
              <a:spAutoFit/>
            </a:bodyPr>
            <a:lstStyle/>
            <a:p>
              <a:r>
                <a:rPr lang="de-DE" dirty="0" err="1" smtClean="0">
                  <a:effectLst>
                    <a:outerShdw blurRad="38100" dist="38100" dir="2700000" algn="tl">
                      <a:srgbClr val="000000">
                        <a:alpha val="43137"/>
                      </a:srgbClr>
                    </a:outerShdw>
                  </a:effectLst>
                </a:rPr>
                <a:t>raingreens</a:t>
              </a:r>
              <a:endParaRPr lang="de-DE" dirty="0">
                <a:effectLst>
                  <a:outerShdw blurRad="38100" dist="38100" dir="2700000" algn="tl">
                    <a:srgbClr val="000000">
                      <a:alpha val="43137"/>
                    </a:srgbClr>
                  </a:outerShdw>
                </a:effectLst>
              </a:endParaRPr>
            </a:p>
          </p:txBody>
        </p:sp>
      </p:grpSp>
      <p:grpSp>
        <p:nvGrpSpPr>
          <p:cNvPr id="18" name="Gruppieren 17"/>
          <p:cNvGrpSpPr/>
          <p:nvPr/>
        </p:nvGrpSpPr>
        <p:grpSpPr>
          <a:xfrm>
            <a:off x="4478975" y="842280"/>
            <a:ext cx="3677093" cy="3200400"/>
            <a:chOff x="4495800" y="854155"/>
            <a:chExt cx="3677093" cy="3200400"/>
          </a:xfrm>
        </p:grpSpPr>
        <p:grpSp>
          <p:nvGrpSpPr>
            <p:cNvPr id="66" name="Gruppieren 65"/>
            <p:cNvGrpSpPr/>
            <p:nvPr/>
          </p:nvGrpSpPr>
          <p:grpSpPr>
            <a:xfrm>
              <a:off x="4495800" y="854155"/>
              <a:ext cx="3677093" cy="3200400"/>
              <a:chOff x="1285654" y="2518144"/>
              <a:chExt cx="3677093" cy="3200400"/>
            </a:xfrm>
          </p:grpSpPr>
          <p:sp>
            <p:nvSpPr>
              <p:cNvPr id="14" name="Rechteck 13"/>
              <p:cNvSpPr/>
              <p:nvPr/>
            </p:nvSpPr>
            <p:spPr>
              <a:xfrm>
                <a:off x="1295400" y="2518144"/>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1764119" y="2518144"/>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2286000" y="2521688"/>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2812312" y="2518144"/>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p:nvSpPr>
            <p:spPr>
              <a:xfrm>
                <a:off x="3345712" y="2521688"/>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p:cNvSpPr/>
              <p:nvPr/>
            </p:nvSpPr>
            <p:spPr>
              <a:xfrm>
                <a:off x="3879112" y="2521688"/>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4412512" y="2521688"/>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p:nvSpPr>
            <p:spPr>
              <a:xfrm>
                <a:off x="1295400" y="2971800"/>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p:cNvSpPr/>
              <p:nvPr/>
            </p:nvSpPr>
            <p:spPr>
              <a:xfrm>
                <a:off x="1764119" y="2971800"/>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p:cNvSpPr/>
              <p:nvPr/>
            </p:nvSpPr>
            <p:spPr>
              <a:xfrm>
                <a:off x="2286000" y="2975344"/>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p:cNvSpPr/>
              <p:nvPr/>
            </p:nvSpPr>
            <p:spPr>
              <a:xfrm>
                <a:off x="2812312" y="2971800"/>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p:cNvSpPr/>
              <p:nvPr/>
            </p:nvSpPr>
            <p:spPr>
              <a:xfrm>
                <a:off x="3345712" y="2975344"/>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p:cNvSpPr/>
              <p:nvPr/>
            </p:nvSpPr>
            <p:spPr>
              <a:xfrm>
                <a:off x="3879112" y="2975344"/>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p:cNvSpPr/>
              <p:nvPr/>
            </p:nvSpPr>
            <p:spPr>
              <a:xfrm>
                <a:off x="4412512" y="2975344"/>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p:cNvSpPr/>
              <p:nvPr/>
            </p:nvSpPr>
            <p:spPr>
              <a:xfrm>
                <a:off x="1295400" y="3427228"/>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p:cNvSpPr/>
              <p:nvPr/>
            </p:nvSpPr>
            <p:spPr>
              <a:xfrm>
                <a:off x="1764119" y="3427228"/>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p:cNvSpPr/>
              <p:nvPr/>
            </p:nvSpPr>
            <p:spPr>
              <a:xfrm>
                <a:off x="2286000" y="3430772"/>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p:cNvSpPr/>
              <p:nvPr/>
            </p:nvSpPr>
            <p:spPr>
              <a:xfrm>
                <a:off x="2812312" y="3427228"/>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p:nvSpPr>
            <p:spPr>
              <a:xfrm>
                <a:off x="3345712" y="3430772"/>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p:cNvSpPr/>
              <p:nvPr/>
            </p:nvSpPr>
            <p:spPr>
              <a:xfrm>
                <a:off x="3879112" y="3430772"/>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p:cNvSpPr/>
              <p:nvPr/>
            </p:nvSpPr>
            <p:spPr>
              <a:xfrm>
                <a:off x="4412512" y="3430772"/>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p:cNvSpPr/>
              <p:nvPr/>
            </p:nvSpPr>
            <p:spPr>
              <a:xfrm>
                <a:off x="1285654" y="3886200"/>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p:cNvSpPr/>
              <p:nvPr/>
            </p:nvSpPr>
            <p:spPr>
              <a:xfrm>
                <a:off x="1780954" y="3886200"/>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p:cNvSpPr/>
              <p:nvPr/>
            </p:nvSpPr>
            <p:spPr>
              <a:xfrm>
                <a:off x="2302835" y="3889744"/>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p:cNvSpPr/>
              <p:nvPr/>
            </p:nvSpPr>
            <p:spPr>
              <a:xfrm>
                <a:off x="2836235" y="3884428"/>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Rechteck 41"/>
              <p:cNvSpPr/>
              <p:nvPr/>
            </p:nvSpPr>
            <p:spPr>
              <a:xfrm>
                <a:off x="3362547" y="3889744"/>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p:cNvSpPr/>
              <p:nvPr/>
            </p:nvSpPr>
            <p:spPr>
              <a:xfrm>
                <a:off x="3895947" y="3889744"/>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p:cNvSpPr/>
              <p:nvPr/>
            </p:nvSpPr>
            <p:spPr>
              <a:xfrm>
                <a:off x="4429347" y="3889744"/>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1312235" y="4355805"/>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p:cNvSpPr/>
              <p:nvPr/>
            </p:nvSpPr>
            <p:spPr>
              <a:xfrm>
                <a:off x="1780954" y="4355805"/>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p:cNvSpPr/>
              <p:nvPr/>
            </p:nvSpPr>
            <p:spPr>
              <a:xfrm>
                <a:off x="2302835" y="4359349"/>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p:cNvSpPr/>
              <p:nvPr/>
            </p:nvSpPr>
            <p:spPr>
              <a:xfrm>
                <a:off x="2829147" y="4355805"/>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p:cNvSpPr/>
              <p:nvPr/>
            </p:nvSpPr>
            <p:spPr>
              <a:xfrm>
                <a:off x="3362547" y="4359349"/>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p:cNvSpPr/>
              <p:nvPr/>
            </p:nvSpPr>
            <p:spPr>
              <a:xfrm>
                <a:off x="3895947" y="4359349"/>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p:cNvSpPr/>
              <p:nvPr/>
            </p:nvSpPr>
            <p:spPr>
              <a:xfrm>
                <a:off x="4429347" y="4359349"/>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p:cNvSpPr/>
              <p:nvPr/>
            </p:nvSpPr>
            <p:spPr>
              <a:xfrm>
                <a:off x="1312235" y="4813005"/>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p:cNvSpPr/>
              <p:nvPr/>
            </p:nvSpPr>
            <p:spPr>
              <a:xfrm>
                <a:off x="1780954" y="4813005"/>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p:cNvSpPr/>
              <p:nvPr/>
            </p:nvSpPr>
            <p:spPr>
              <a:xfrm>
                <a:off x="2302835" y="4816549"/>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p:cNvSpPr/>
              <p:nvPr/>
            </p:nvSpPr>
            <p:spPr>
              <a:xfrm>
                <a:off x="2829147" y="4813005"/>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p:cNvSpPr/>
              <p:nvPr/>
            </p:nvSpPr>
            <p:spPr>
              <a:xfrm>
                <a:off x="3362547" y="4816549"/>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p:cNvSpPr/>
              <p:nvPr/>
            </p:nvSpPr>
            <p:spPr>
              <a:xfrm>
                <a:off x="3895947" y="4816549"/>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p:cNvSpPr/>
              <p:nvPr/>
            </p:nvSpPr>
            <p:spPr>
              <a:xfrm>
                <a:off x="4429347" y="4816549"/>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p:cNvSpPr/>
              <p:nvPr/>
            </p:nvSpPr>
            <p:spPr>
              <a:xfrm>
                <a:off x="1312235" y="5261344"/>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p:cNvSpPr/>
              <p:nvPr/>
            </p:nvSpPr>
            <p:spPr>
              <a:xfrm>
                <a:off x="1780954" y="5261344"/>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p:cNvSpPr/>
              <p:nvPr/>
            </p:nvSpPr>
            <p:spPr>
              <a:xfrm>
                <a:off x="2302835" y="5264888"/>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p:cNvSpPr/>
              <p:nvPr/>
            </p:nvSpPr>
            <p:spPr>
              <a:xfrm>
                <a:off x="2829147" y="5261344"/>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p:cNvSpPr/>
              <p:nvPr/>
            </p:nvSpPr>
            <p:spPr>
              <a:xfrm>
                <a:off x="3362547" y="5264888"/>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p:cNvSpPr/>
              <p:nvPr/>
            </p:nvSpPr>
            <p:spPr>
              <a:xfrm>
                <a:off x="3895947" y="5264888"/>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p:cNvSpPr/>
              <p:nvPr/>
            </p:nvSpPr>
            <p:spPr>
              <a:xfrm>
                <a:off x="4429347" y="5264888"/>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6" name="Textfeld 15"/>
            <p:cNvSpPr txBox="1"/>
            <p:nvPr/>
          </p:nvSpPr>
          <p:spPr>
            <a:xfrm>
              <a:off x="5486400" y="2286000"/>
              <a:ext cx="1632050" cy="369332"/>
            </a:xfrm>
            <a:prstGeom prst="rect">
              <a:avLst/>
            </a:prstGeom>
            <a:noFill/>
          </p:spPr>
          <p:txBody>
            <a:bodyPr wrap="none" rtlCol="0">
              <a:spAutoFit/>
            </a:bodyPr>
            <a:lstStyle/>
            <a:p>
              <a:r>
                <a:rPr lang="de-DE" b="1" dirty="0" smtClean="0"/>
                <a:t>100m² </a:t>
              </a:r>
              <a:r>
                <a:rPr lang="de-DE" b="1" dirty="0" err="1" smtClean="0"/>
                <a:t>patches</a:t>
              </a:r>
              <a:endParaRPr lang="en-US" b="1" dirty="0"/>
            </a:p>
          </p:txBody>
        </p:sp>
      </p:grpSp>
      <p:grpSp>
        <p:nvGrpSpPr>
          <p:cNvPr id="2055" name="Gruppieren 2054"/>
          <p:cNvGrpSpPr/>
          <p:nvPr/>
        </p:nvGrpSpPr>
        <p:grpSpPr>
          <a:xfrm>
            <a:off x="4572000" y="838200"/>
            <a:ext cx="3753293" cy="3200400"/>
            <a:chOff x="-4038600" y="-606631"/>
            <a:chExt cx="3753293" cy="3200400"/>
          </a:xfrm>
        </p:grpSpPr>
        <p:grpSp>
          <p:nvGrpSpPr>
            <p:cNvPr id="143" name="Gruppieren 142"/>
            <p:cNvGrpSpPr/>
            <p:nvPr/>
          </p:nvGrpSpPr>
          <p:grpSpPr>
            <a:xfrm>
              <a:off x="-3962400" y="-606631"/>
              <a:ext cx="3677093" cy="3200400"/>
              <a:chOff x="4495800" y="854155"/>
              <a:chExt cx="3677093" cy="3200400"/>
            </a:xfrm>
            <a:scene3d>
              <a:camera prst="orthographicFront">
                <a:rot lat="3406431" lon="17891151" rev="17648683"/>
              </a:camera>
              <a:lightRig rig="threePt" dir="t"/>
            </a:scene3d>
          </p:grpSpPr>
          <p:grpSp>
            <p:nvGrpSpPr>
              <p:cNvPr id="144" name="Gruppieren 143"/>
              <p:cNvGrpSpPr/>
              <p:nvPr/>
            </p:nvGrpSpPr>
            <p:grpSpPr>
              <a:xfrm>
                <a:off x="4495800" y="854155"/>
                <a:ext cx="3677093" cy="3200400"/>
                <a:chOff x="1285654" y="2518144"/>
                <a:chExt cx="3677093" cy="3200400"/>
              </a:xfrm>
            </p:grpSpPr>
            <p:sp>
              <p:nvSpPr>
                <p:cNvPr id="146" name="Rechteck 145"/>
                <p:cNvSpPr/>
                <p:nvPr/>
              </p:nvSpPr>
              <p:spPr>
                <a:xfrm>
                  <a:off x="1295400" y="2518144"/>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Rechteck 146"/>
                <p:cNvSpPr/>
                <p:nvPr/>
              </p:nvSpPr>
              <p:spPr>
                <a:xfrm>
                  <a:off x="1764119" y="2518144"/>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Rechteck 147"/>
                <p:cNvSpPr/>
                <p:nvPr/>
              </p:nvSpPr>
              <p:spPr>
                <a:xfrm>
                  <a:off x="2286000" y="2521688"/>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9" name="Rechteck 148"/>
                <p:cNvSpPr/>
                <p:nvPr/>
              </p:nvSpPr>
              <p:spPr>
                <a:xfrm>
                  <a:off x="2812312" y="2518144"/>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0" name="Rechteck 149"/>
                <p:cNvSpPr/>
                <p:nvPr/>
              </p:nvSpPr>
              <p:spPr>
                <a:xfrm>
                  <a:off x="3345712" y="2521688"/>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Rechteck 150"/>
                <p:cNvSpPr/>
                <p:nvPr/>
              </p:nvSpPr>
              <p:spPr>
                <a:xfrm>
                  <a:off x="3879112" y="2521688"/>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Rechteck 151"/>
                <p:cNvSpPr/>
                <p:nvPr/>
              </p:nvSpPr>
              <p:spPr>
                <a:xfrm>
                  <a:off x="4412512" y="2521688"/>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 name="Rechteck 152"/>
                <p:cNvSpPr/>
                <p:nvPr/>
              </p:nvSpPr>
              <p:spPr>
                <a:xfrm>
                  <a:off x="1295400" y="2971800"/>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4" name="Rechteck 153"/>
                <p:cNvSpPr/>
                <p:nvPr/>
              </p:nvSpPr>
              <p:spPr>
                <a:xfrm>
                  <a:off x="1764119" y="2971800"/>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Rechteck 154"/>
                <p:cNvSpPr/>
                <p:nvPr/>
              </p:nvSpPr>
              <p:spPr>
                <a:xfrm>
                  <a:off x="2286000" y="2975344"/>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Rechteck 155"/>
                <p:cNvSpPr/>
                <p:nvPr/>
              </p:nvSpPr>
              <p:spPr>
                <a:xfrm>
                  <a:off x="2812312" y="2971800"/>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7" name="Rechteck 156"/>
                <p:cNvSpPr/>
                <p:nvPr/>
              </p:nvSpPr>
              <p:spPr>
                <a:xfrm>
                  <a:off x="3345712" y="2975344"/>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8" name="Rechteck 157"/>
                <p:cNvSpPr/>
                <p:nvPr/>
              </p:nvSpPr>
              <p:spPr>
                <a:xfrm>
                  <a:off x="3879112" y="2975344"/>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9" name="Rechteck 158"/>
                <p:cNvSpPr/>
                <p:nvPr/>
              </p:nvSpPr>
              <p:spPr>
                <a:xfrm>
                  <a:off x="4412512" y="2975344"/>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0" name="Rechteck 159"/>
                <p:cNvSpPr/>
                <p:nvPr/>
              </p:nvSpPr>
              <p:spPr>
                <a:xfrm>
                  <a:off x="1295400" y="3427228"/>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1" name="Rechteck 160"/>
                <p:cNvSpPr/>
                <p:nvPr/>
              </p:nvSpPr>
              <p:spPr>
                <a:xfrm>
                  <a:off x="1764119" y="3427228"/>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2" name="Rechteck 161"/>
                <p:cNvSpPr/>
                <p:nvPr/>
              </p:nvSpPr>
              <p:spPr>
                <a:xfrm>
                  <a:off x="2286000" y="3430772"/>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3" name="Rechteck 162"/>
                <p:cNvSpPr/>
                <p:nvPr/>
              </p:nvSpPr>
              <p:spPr>
                <a:xfrm>
                  <a:off x="2812312" y="3427228"/>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4" name="Rechteck 163"/>
                <p:cNvSpPr/>
                <p:nvPr/>
              </p:nvSpPr>
              <p:spPr>
                <a:xfrm>
                  <a:off x="3345712" y="3430772"/>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5" name="Rechteck 164"/>
                <p:cNvSpPr/>
                <p:nvPr/>
              </p:nvSpPr>
              <p:spPr>
                <a:xfrm>
                  <a:off x="3879112" y="3430772"/>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6" name="Rechteck 165"/>
                <p:cNvSpPr/>
                <p:nvPr/>
              </p:nvSpPr>
              <p:spPr>
                <a:xfrm>
                  <a:off x="4412512" y="3430772"/>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7" name="Rechteck 166"/>
                <p:cNvSpPr/>
                <p:nvPr/>
              </p:nvSpPr>
              <p:spPr>
                <a:xfrm>
                  <a:off x="1285654" y="3886200"/>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8" name="Rechteck 167"/>
                <p:cNvSpPr/>
                <p:nvPr/>
              </p:nvSpPr>
              <p:spPr>
                <a:xfrm>
                  <a:off x="1780954" y="3886200"/>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9" name="Rechteck 168"/>
                <p:cNvSpPr/>
                <p:nvPr/>
              </p:nvSpPr>
              <p:spPr>
                <a:xfrm>
                  <a:off x="2302835" y="3889744"/>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0" name="Rechteck 169"/>
                <p:cNvSpPr/>
                <p:nvPr/>
              </p:nvSpPr>
              <p:spPr>
                <a:xfrm>
                  <a:off x="2836235" y="3884428"/>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1" name="Rechteck 170"/>
                <p:cNvSpPr/>
                <p:nvPr/>
              </p:nvSpPr>
              <p:spPr>
                <a:xfrm>
                  <a:off x="3362547" y="3889744"/>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2" name="Rechteck 171"/>
                <p:cNvSpPr/>
                <p:nvPr/>
              </p:nvSpPr>
              <p:spPr>
                <a:xfrm>
                  <a:off x="3895947" y="3889744"/>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3" name="Rechteck 172"/>
                <p:cNvSpPr/>
                <p:nvPr/>
              </p:nvSpPr>
              <p:spPr>
                <a:xfrm>
                  <a:off x="4429347" y="3889744"/>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4" name="Rechteck 173"/>
                <p:cNvSpPr/>
                <p:nvPr/>
              </p:nvSpPr>
              <p:spPr>
                <a:xfrm>
                  <a:off x="1312235" y="4355805"/>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5" name="Rechteck 174"/>
                <p:cNvSpPr/>
                <p:nvPr/>
              </p:nvSpPr>
              <p:spPr>
                <a:xfrm>
                  <a:off x="1780954" y="4355805"/>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6" name="Rechteck 175"/>
                <p:cNvSpPr/>
                <p:nvPr/>
              </p:nvSpPr>
              <p:spPr>
                <a:xfrm>
                  <a:off x="2302835" y="4359349"/>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7" name="Rechteck 176"/>
                <p:cNvSpPr/>
                <p:nvPr/>
              </p:nvSpPr>
              <p:spPr>
                <a:xfrm>
                  <a:off x="2829147" y="4355805"/>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8" name="Rechteck 177"/>
                <p:cNvSpPr/>
                <p:nvPr/>
              </p:nvSpPr>
              <p:spPr>
                <a:xfrm>
                  <a:off x="3362547" y="4359349"/>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9" name="Rechteck 178"/>
                <p:cNvSpPr/>
                <p:nvPr/>
              </p:nvSpPr>
              <p:spPr>
                <a:xfrm>
                  <a:off x="3895947" y="4359349"/>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0" name="Rechteck 179"/>
                <p:cNvSpPr/>
                <p:nvPr/>
              </p:nvSpPr>
              <p:spPr>
                <a:xfrm>
                  <a:off x="4429347" y="4359349"/>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1" name="Rechteck 180"/>
                <p:cNvSpPr/>
                <p:nvPr/>
              </p:nvSpPr>
              <p:spPr>
                <a:xfrm>
                  <a:off x="1312235" y="4813005"/>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2" name="Rechteck 181"/>
                <p:cNvSpPr/>
                <p:nvPr/>
              </p:nvSpPr>
              <p:spPr>
                <a:xfrm>
                  <a:off x="1780954" y="4813005"/>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3" name="Rechteck 182"/>
                <p:cNvSpPr/>
                <p:nvPr/>
              </p:nvSpPr>
              <p:spPr>
                <a:xfrm>
                  <a:off x="2302835" y="4816549"/>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4" name="Rechteck 183"/>
                <p:cNvSpPr/>
                <p:nvPr/>
              </p:nvSpPr>
              <p:spPr>
                <a:xfrm>
                  <a:off x="2829147" y="4813005"/>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5" name="Rechteck 184"/>
                <p:cNvSpPr/>
                <p:nvPr/>
              </p:nvSpPr>
              <p:spPr>
                <a:xfrm>
                  <a:off x="3362547" y="4816549"/>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6" name="Rechteck 185"/>
                <p:cNvSpPr/>
                <p:nvPr/>
              </p:nvSpPr>
              <p:spPr>
                <a:xfrm>
                  <a:off x="3895947" y="4816549"/>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7" name="Rechteck 186"/>
                <p:cNvSpPr/>
                <p:nvPr/>
              </p:nvSpPr>
              <p:spPr>
                <a:xfrm>
                  <a:off x="4429347" y="4816549"/>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8" name="Rechteck 187"/>
                <p:cNvSpPr/>
                <p:nvPr/>
              </p:nvSpPr>
              <p:spPr>
                <a:xfrm>
                  <a:off x="1312235" y="5261344"/>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9" name="Rechteck 188"/>
                <p:cNvSpPr/>
                <p:nvPr/>
              </p:nvSpPr>
              <p:spPr>
                <a:xfrm>
                  <a:off x="1780954" y="5261344"/>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0" name="Rechteck 189"/>
                <p:cNvSpPr/>
                <p:nvPr/>
              </p:nvSpPr>
              <p:spPr>
                <a:xfrm>
                  <a:off x="2302835" y="5264888"/>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1" name="Rechteck 190"/>
                <p:cNvSpPr/>
                <p:nvPr/>
              </p:nvSpPr>
              <p:spPr>
                <a:xfrm>
                  <a:off x="2829147" y="5261344"/>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2" name="Rechteck 191"/>
                <p:cNvSpPr/>
                <p:nvPr/>
              </p:nvSpPr>
              <p:spPr>
                <a:xfrm>
                  <a:off x="3362547" y="5264888"/>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3" name="Rechteck 192"/>
                <p:cNvSpPr/>
                <p:nvPr/>
              </p:nvSpPr>
              <p:spPr>
                <a:xfrm>
                  <a:off x="3895947" y="5264888"/>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4" name="Rechteck 193"/>
                <p:cNvSpPr/>
                <p:nvPr/>
              </p:nvSpPr>
              <p:spPr>
                <a:xfrm>
                  <a:off x="4429347" y="5264888"/>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5" name="Textfeld 144"/>
              <p:cNvSpPr txBox="1"/>
              <p:nvPr/>
            </p:nvSpPr>
            <p:spPr>
              <a:xfrm>
                <a:off x="5486400" y="2286000"/>
                <a:ext cx="1632050" cy="369332"/>
              </a:xfrm>
              <a:prstGeom prst="rect">
                <a:avLst/>
              </a:prstGeom>
              <a:noFill/>
            </p:spPr>
            <p:txBody>
              <a:bodyPr wrap="none" rtlCol="0">
                <a:spAutoFit/>
              </a:bodyPr>
              <a:lstStyle/>
              <a:p>
                <a:r>
                  <a:rPr lang="de-DE" b="1" dirty="0" smtClean="0"/>
                  <a:t>100m² </a:t>
                </a:r>
                <a:r>
                  <a:rPr lang="de-DE" b="1" dirty="0" err="1" smtClean="0"/>
                  <a:t>patches</a:t>
                </a:r>
                <a:endParaRPr lang="en-US" b="1" dirty="0"/>
              </a:p>
            </p:txBody>
          </p:sp>
        </p:grpSp>
        <p:grpSp>
          <p:nvGrpSpPr>
            <p:cNvPr id="200" name="Gruppieren 199"/>
            <p:cNvGrpSpPr/>
            <p:nvPr/>
          </p:nvGrpSpPr>
          <p:grpSpPr>
            <a:xfrm>
              <a:off x="-4038600" y="-230886"/>
              <a:ext cx="581246" cy="1176406"/>
              <a:chOff x="-2803452" y="3269576"/>
              <a:chExt cx="735420" cy="2228491"/>
            </a:xfrm>
          </p:grpSpPr>
          <p:sp>
            <p:nvSpPr>
              <p:cNvPr id="201" name="Abgerundetes Rechteck 200"/>
              <p:cNvSpPr/>
              <p:nvPr/>
            </p:nvSpPr>
            <p:spPr>
              <a:xfrm flipV="1">
                <a:off x="-2500867" y="3491961"/>
                <a:ext cx="130248" cy="2006106"/>
              </a:xfrm>
              <a:prstGeom prst="roundRect">
                <a:avLst/>
              </a:prstGeom>
              <a:gradFill flip="none" rotWithShape="1">
                <a:gsLst>
                  <a:gs pos="100000">
                    <a:srgbClr val="3AC9C6"/>
                  </a:gs>
                  <a:gs pos="81000">
                    <a:schemeClr val="accent6">
                      <a:lumMod val="50000"/>
                    </a:schemeClr>
                  </a:gs>
                  <a:gs pos="100000">
                    <a:srgbClr val="83A175"/>
                  </a:gs>
                  <a:gs pos="0">
                    <a:schemeClr val="accent6">
                      <a:lumMod val="75000"/>
                    </a:schemeClr>
                  </a:gs>
                  <a:gs pos="100000">
                    <a:srgbClr val="21D6E0"/>
                  </a:gs>
                  <a:gs pos="100000">
                    <a:srgbClr val="0087E6"/>
                  </a:gs>
                  <a:gs pos="100000">
                    <a:srgbClr val="005CB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Ellipse 201"/>
              <p:cNvSpPr/>
              <p:nvPr/>
            </p:nvSpPr>
            <p:spPr>
              <a:xfrm rot="10800000">
                <a:off x="-2803452" y="3269576"/>
                <a:ext cx="735420" cy="337254"/>
              </a:xfrm>
              <a:prstGeom prst="ellipse">
                <a:avLst/>
              </a:prstGeom>
              <a:gradFill flip="none" rotWithShape="1">
                <a:gsLst>
                  <a:gs pos="0">
                    <a:srgbClr val="00B050"/>
                  </a:gs>
                  <a:gs pos="100000">
                    <a:srgbClr val="21D6E0"/>
                  </a:gs>
                  <a:gs pos="100000">
                    <a:srgbClr val="0087E6"/>
                  </a:gs>
                  <a:gs pos="100000">
                    <a:srgbClr val="005CB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uppieren 202"/>
            <p:cNvGrpSpPr/>
            <p:nvPr/>
          </p:nvGrpSpPr>
          <p:grpSpPr>
            <a:xfrm>
              <a:off x="-1905000" y="-109606"/>
              <a:ext cx="581246" cy="1176406"/>
              <a:chOff x="-2803452" y="3269576"/>
              <a:chExt cx="735420" cy="2228491"/>
            </a:xfrm>
          </p:grpSpPr>
          <p:sp>
            <p:nvSpPr>
              <p:cNvPr id="204" name="Abgerundetes Rechteck 203"/>
              <p:cNvSpPr/>
              <p:nvPr/>
            </p:nvSpPr>
            <p:spPr>
              <a:xfrm flipV="1">
                <a:off x="-2500867" y="3491961"/>
                <a:ext cx="130248" cy="2006106"/>
              </a:xfrm>
              <a:prstGeom prst="roundRect">
                <a:avLst/>
              </a:prstGeom>
              <a:gradFill flip="none" rotWithShape="1">
                <a:gsLst>
                  <a:gs pos="100000">
                    <a:srgbClr val="3AC9C6"/>
                  </a:gs>
                  <a:gs pos="81000">
                    <a:schemeClr val="accent6">
                      <a:lumMod val="50000"/>
                    </a:schemeClr>
                  </a:gs>
                  <a:gs pos="100000">
                    <a:srgbClr val="83A175"/>
                  </a:gs>
                  <a:gs pos="0">
                    <a:schemeClr val="accent6">
                      <a:lumMod val="75000"/>
                    </a:schemeClr>
                  </a:gs>
                  <a:gs pos="100000">
                    <a:srgbClr val="21D6E0"/>
                  </a:gs>
                  <a:gs pos="100000">
                    <a:srgbClr val="0087E6"/>
                  </a:gs>
                  <a:gs pos="100000">
                    <a:srgbClr val="005CB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Ellipse 204"/>
              <p:cNvSpPr/>
              <p:nvPr/>
            </p:nvSpPr>
            <p:spPr>
              <a:xfrm rot="10800000">
                <a:off x="-2803452" y="3269576"/>
                <a:ext cx="735420" cy="337254"/>
              </a:xfrm>
              <a:prstGeom prst="ellipse">
                <a:avLst/>
              </a:prstGeom>
              <a:gradFill flip="none" rotWithShape="1">
                <a:gsLst>
                  <a:gs pos="0">
                    <a:srgbClr val="00B050"/>
                  </a:gs>
                  <a:gs pos="100000">
                    <a:srgbClr val="21D6E0"/>
                  </a:gs>
                  <a:gs pos="100000">
                    <a:srgbClr val="0087E6"/>
                  </a:gs>
                  <a:gs pos="100000">
                    <a:srgbClr val="005CB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uppieren 205"/>
            <p:cNvGrpSpPr/>
            <p:nvPr/>
          </p:nvGrpSpPr>
          <p:grpSpPr>
            <a:xfrm>
              <a:off x="-3581400" y="73914"/>
              <a:ext cx="581246" cy="1176406"/>
              <a:chOff x="-2803452" y="3269576"/>
              <a:chExt cx="735420" cy="2228491"/>
            </a:xfrm>
          </p:grpSpPr>
          <p:sp>
            <p:nvSpPr>
              <p:cNvPr id="207" name="Abgerundetes Rechteck 206"/>
              <p:cNvSpPr/>
              <p:nvPr/>
            </p:nvSpPr>
            <p:spPr>
              <a:xfrm flipV="1">
                <a:off x="-2500867" y="3491961"/>
                <a:ext cx="130248" cy="2006106"/>
              </a:xfrm>
              <a:prstGeom prst="roundRect">
                <a:avLst/>
              </a:prstGeom>
              <a:gradFill flip="none" rotWithShape="1">
                <a:gsLst>
                  <a:gs pos="100000">
                    <a:srgbClr val="3AC9C6"/>
                  </a:gs>
                  <a:gs pos="81000">
                    <a:schemeClr val="accent6">
                      <a:lumMod val="50000"/>
                    </a:schemeClr>
                  </a:gs>
                  <a:gs pos="100000">
                    <a:srgbClr val="83A175"/>
                  </a:gs>
                  <a:gs pos="0">
                    <a:schemeClr val="accent6">
                      <a:lumMod val="75000"/>
                    </a:schemeClr>
                  </a:gs>
                  <a:gs pos="100000">
                    <a:srgbClr val="21D6E0"/>
                  </a:gs>
                  <a:gs pos="100000">
                    <a:srgbClr val="0087E6"/>
                  </a:gs>
                  <a:gs pos="100000">
                    <a:srgbClr val="005CB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Ellipse 207"/>
              <p:cNvSpPr/>
              <p:nvPr/>
            </p:nvSpPr>
            <p:spPr>
              <a:xfrm rot="10800000">
                <a:off x="-2803452" y="3269576"/>
                <a:ext cx="735420" cy="337254"/>
              </a:xfrm>
              <a:prstGeom prst="ellipse">
                <a:avLst/>
              </a:prstGeom>
              <a:gradFill flip="none" rotWithShape="1">
                <a:gsLst>
                  <a:gs pos="0">
                    <a:srgbClr val="00B050"/>
                  </a:gs>
                  <a:gs pos="100000">
                    <a:srgbClr val="21D6E0"/>
                  </a:gs>
                  <a:gs pos="100000">
                    <a:srgbClr val="0087E6"/>
                  </a:gs>
                  <a:gs pos="100000">
                    <a:srgbClr val="005CB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uppieren 208"/>
            <p:cNvGrpSpPr/>
            <p:nvPr/>
          </p:nvGrpSpPr>
          <p:grpSpPr>
            <a:xfrm>
              <a:off x="-1075663" y="42794"/>
              <a:ext cx="581246" cy="1176406"/>
              <a:chOff x="-2803452" y="3269576"/>
              <a:chExt cx="735420" cy="2228491"/>
            </a:xfrm>
          </p:grpSpPr>
          <p:sp>
            <p:nvSpPr>
              <p:cNvPr id="210" name="Abgerundetes Rechteck 209"/>
              <p:cNvSpPr/>
              <p:nvPr/>
            </p:nvSpPr>
            <p:spPr>
              <a:xfrm flipV="1">
                <a:off x="-2500867" y="3491961"/>
                <a:ext cx="130248" cy="2006106"/>
              </a:xfrm>
              <a:prstGeom prst="roundRect">
                <a:avLst/>
              </a:prstGeom>
              <a:gradFill flip="none" rotWithShape="1">
                <a:gsLst>
                  <a:gs pos="100000">
                    <a:srgbClr val="3AC9C6"/>
                  </a:gs>
                  <a:gs pos="81000">
                    <a:schemeClr val="accent6">
                      <a:lumMod val="50000"/>
                    </a:schemeClr>
                  </a:gs>
                  <a:gs pos="100000">
                    <a:srgbClr val="83A175"/>
                  </a:gs>
                  <a:gs pos="0">
                    <a:schemeClr val="accent6">
                      <a:lumMod val="75000"/>
                    </a:schemeClr>
                  </a:gs>
                  <a:gs pos="100000">
                    <a:srgbClr val="21D6E0"/>
                  </a:gs>
                  <a:gs pos="100000">
                    <a:srgbClr val="0087E6"/>
                  </a:gs>
                  <a:gs pos="100000">
                    <a:srgbClr val="005CB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Ellipse 210"/>
              <p:cNvSpPr/>
              <p:nvPr/>
            </p:nvSpPr>
            <p:spPr>
              <a:xfrm rot="10800000">
                <a:off x="-2803452" y="3269576"/>
                <a:ext cx="735420" cy="337254"/>
              </a:xfrm>
              <a:prstGeom prst="ellipse">
                <a:avLst/>
              </a:prstGeom>
              <a:gradFill flip="none" rotWithShape="1">
                <a:gsLst>
                  <a:gs pos="0">
                    <a:srgbClr val="00B050"/>
                  </a:gs>
                  <a:gs pos="100000">
                    <a:srgbClr val="21D6E0"/>
                  </a:gs>
                  <a:gs pos="100000">
                    <a:srgbClr val="0087E6"/>
                  </a:gs>
                  <a:gs pos="100000">
                    <a:srgbClr val="005CB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uppieren 211"/>
            <p:cNvGrpSpPr/>
            <p:nvPr/>
          </p:nvGrpSpPr>
          <p:grpSpPr>
            <a:xfrm>
              <a:off x="-3124200" y="-414406"/>
              <a:ext cx="581246" cy="1176406"/>
              <a:chOff x="-2803452" y="3269576"/>
              <a:chExt cx="735420" cy="2228491"/>
            </a:xfrm>
          </p:grpSpPr>
          <p:sp>
            <p:nvSpPr>
              <p:cNvPr id="213" name="Abgerundetes Rechteck 212"/>
              <p:cNvSpPr/>
              <p:nvPr/>
            </p:nvSpPr>
            <p:spPr>
              <a:xfrm flipV="1">
                <a:off x="-2500867" y="3491961"/>
                <a:ext cx="130248" cy="2006106"/>
              </a:xfrm>
              <a:prstGeom prst="roundRect">
                <a:avLst/>
              </a:prstGeom>
              <a:gradFill flip="none" rotWithShape="1">
                <a:gsLst>
                  <a:gs pos="100000">
                    <a:srgbClr val="3AC9C6"/>
                  </a:gs>
                  <a:gs pos="81000">
                    <a:schemeClr val="accent6">
                      <a:lumMod val="50000"/>
                    </a:schemeClr>
                  </a:gs>
                  <a:gs pos="100000">
                    <a:srgbClr val="83A175"/>
                  </a:gs>
                  <a:gs pos="0">
                    <a:schemeClr val="accent6">
                      <a:lumMod val="75000"/>
                    </a:schemeClr>
                  </a:gs>
                  <a:gs pos="100000">
                    <a:srgbClr val="21D6E0"/>
                  </a:gs>
                  <a:gs pos="100000">
                    <a:srgbClr val="0087E6"/>
                  </a:gs>
                  <a:gs pos="100000">
                    <a:srgbClr val="005CB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Ellipse 213"/>
              <p:cNvSpPr/>
              <p:nvPr/>
            </p:nvSpPr>
            <p:spPr>
              <a:xfrm rot="10800000">
                <a:off x="-2803452" y="3269576"/>
                <a:ext cx="735420" cy="337254"/>
              </a:xfrm>
              <a:prstGeom prst="ellipse">
                <a:avLst/>
              </a:prstGeom>
              <a:gradFill flip="none" rotWithShape="1">
                <a:gsLst>
                  <a:gs pos="0">
                    <a:srgbClr val="00B050"/>
                  </a:gs>
                  <a:gs pos="100000">
                    <a:srgbClr val="21D6E0"/>
                  </a:gs>
                  <a:gs pos="100000">
                    <a:srgbClr val="0087E6"/>
                  </a:gs>
                  <a:gs pos="100000">
                    <a:srgbClr val="005CB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uppieren 214"/>
            <p:cNvGrpSpPr/>
            <p:nvPr/>
          </p:nvGrpSpPr>
          <p:grpSpPr>
            <a:xfrm>
              <a:off x="-2674172" y="248279"/>
              <a:ext cx="581246" cy="1176406"/>
              <a:chOff x="-2803452" y="3269576"/>
              <a:chExt cx="735420" cy="2228491"/>
            </a:xfrm>
          </p:grpSpPr>
          <p:sp>
            <p:nvSpPr>
              <p:cNvPr id="216" name="Abgerundetes Rechteck 215"/>
              <p:cNvSpPr/>
              <p:nvPr/>
            </p:nvSpPr>
            <p:spPr>
              <a:xfrm flipV="1">
                <a:off x="-2500867" y="3491961"/>
                <a:ext cx="130248" cy="2006106"/>
              </a:xfrm>
              <a:prstGeom prst="roundRect">
                <a:avLst/>
              </a:prstGeom>
              <a:gradFill flip="none" rotWithShape="1">
                <a:gsLst>
                  <a:gs pos="100000">
                    <a:srgbClr val="3AC9C6"/>
                  </a:gs>
                  <a:gs pos="81000">
                    <a:schemeClr val="accent6">
                      <a:lumMod val="50000"/>
                    </a:schemeClr>
                  </a:gs>
                  <a:gs pos="100000">
                    <a:srgbClr val="83A175"/>
                  </a:gs>
                  <a:gs pos="0">
                    <a:schemeClr val="accent6">
                      <a:lumMod val="75000"/>
                    </a:schemeClr>
                  </a:gs>
                  <a:gs pos="100000">
                    <a:srgbClr val="21D6E0"/>
                  </a:gs>
                  <a:gs pos="100000">
                    <a:srgbClr val="0087E6"/>
                  </a:gs>
                  <a:gs pos="100000">
                    <a:srgbClr val="005CB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Ellipse 216"/>
              <p:cNvSpPr/>
              <p:nvPr/>
            </p:nvSpPr>
            <p:spPr>
              <a:xfrm rot="10800000">
                <a:off x="-2803452" y="3269576"/>
                <a:ext cx="735420" cy="337254"/>
              </a:xfrm>
              <a:prstGeom prst="ellipse">
                <a:avLst/>
              </a:prstGeom>
              <a:gradFill flip="none" rotWithShape="1">
                <a:gsLst>
                  <a:gs pos="0">
                    <a:srgbClr val="00B050"/>
                  </a:gs>
                  <a:gs pos="100000">
                    <a:srgbClr val="21D6E0"/>
                  </a:gs>
                  <a:gs pos="100000">
                    <a:srgbClr val="0087E6"/>
                  </a:gs>
                  <a:gs pos="100000">
                    <a:srgbClr val="005CB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4" name="Gruppieren 2053"/>
            <p:cNvGrpSpPr/>
            <p:nvPr/>
          </p:nvGrpSpPr>
          <p:grpSpPr>
            <a:xfrm>
              <a:off x="-1685263" y="368587"/>
              <a:ext cx="581246" cy="1184248"/>
              <a:chOff x="-2803452" y="3269576"/>
              <a:chExt cx="735420" cy="2228491"/>
            </a:xfrm>
          </p:grpSpPr>
          <p:sp>
            <p:nvSpPr>
              <p:cNvPr id="2053" name="Abgerundetes Rechteck 2052"/>
              <p:cNvSpPr/>
              <p:nvPr/>
            </p:nvSpPr>
            <p:spPr>
              <a:xfrm flipV="1">
                <a:off x="-2500867" y="3491961"/>
                <a:ext cx="130248" cy="2006106"/>
              </a:xfrm>
              <a:prstGeom prst="roundRect">
                <a:avLst/>
              </a:prstGeom>
              <a:gradFill flip="none" rotWithShape="1">
                <a:gsLst>
                  <a:gs pos="100000">
                    <a:srgbClr val="3AC9C6"/>
                  </a:gs>
                  <a:gs pos="81000">
                    <a:schemeClr val="accent6">
                      <a:lumMod val="50000"/>
                    </a:schemeClr>
                  </a:gs>
                  <a:gs pos="100000">
                    <a:srgbClr val="83A175"/>
                  </a:gs>
                  <a:gs pos="0">
                    <a:schemeClr val="accent6">
                      <a:lumMod val="75000"/>
                    </a:schemeClr>
                  </a:gs>
                  <a:gs pos="100000">
                    <a:srgbClr val="21D6E0"/>
                  </a:gs>
                  <a:gs pos="100000">
                    <a:srgbClr val="0087E6"/>
                  </a:gs>
                  <a:gs pos="100000">
                    <a:srgbClr val="005CB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Ellipse 2048"/>
              <p:cNvSpPr/>
              <p:nvPr/>
            </p:nvSpPr>
            <p:spPr>
              <a:xfrm rot="10800000">
                <a:off x="-2803452" y="3269576"/>
                <a:ext cx="735420" cy="337254"/>
              </a:xfrm>
              <a:prstGeom prst="ellipse">
                <a:avLst/>
              </a:prstGeom>
              <a:gradFill flip="none" rotWithShape="1">
                <a:gsLst>
                  <a:gs pos="0">
                    <a:srgbClr val="00B050"/>
                  </a:gs>
                  <a:gs pos="100000">
                    <a:srgbClr val="21D6E0"/>
                  </a:gs>
                  <a:gs pos="100000">
                    <a:srgbClr val="0087E6"/>
                  </a:gs>
                  <a:gs pos="100000">
                    <a:srgbClr val="005CB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uppieren 217"/>
            <p:cNvGrpSpPr/>
            <p:nvPr/>
          </p:nvGrpSpPr>
          <p:grpSpPr>
            <a:xfrm>
              <a:off x="-2416333" y="554274"/>
              <a:ext cx="428846" cy="867958"/>
              <a:chOff x="-2803452" y="3269576"/>
              <a:chExt cx="735420" cy="2228491"/>
            </a:xfrm>
          </p:grpSpPr>
          <p:sp>
            <p:nvSpPr>
              <p:cNvPr id="219" name="Abgerundetes Rechteck 218"/>
              <p:cNvSpPr/>
              <p:nvPr/>
            </p:nvSpPr>
            <p:spPr>
              <a:xfrm flipV="1">
                <a:off x="-2500867" y="3491961"/>
                <a:ext cx="130248" cy="2006106"/>
              </a:xfrm>
              <a:prstGeom prst="roundRect">
                <a:avLst/>
              </a:prstGeom>
              <a:gradFill flip="none" rotWithShape="1">
                <a:gsLst>
                  <a:gs pos="100000">
                    <a:srgbClr val="3AC9C6"/>
                  </a:gs>
                  <a:gs pos="81000">
                    <a:schemeClr val="accent6">
                      <a:lumMod val="50000"/>
                    </a:schemeClr>
                  </a:gs>
                  <a:gs pos="100000">
                    <a:srgbClr val="83A175"/>
                  </a:gs>
                  <a:gs pos="0">
                    <a:schemeClr val="accent6">
                      <a:lumMod val="75000"/>
                    </a:schemeClr>
                  </a:gs>
                  <a:gs pos="100000">
                    <a:srgbClr val="21D6E0"/>
                  </a:gs>
                  <a:gs pos="100000">
                    <a:srgbClr val="0087E6"/>
                  </a:gs>
                  <a:gs pos="100000">
                    <a:srgbClr val="005CB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Ellipse 219"/>
              <p:cNvSpPr/>
              <p:nvPr/>
            </p:nvSpPr>
            <p:spPr>
              <a:xfrm rot="10800000">
                <a:off x="-2803452" y="3269576"/>
                <a:ext cx="735420" cy="337254"/>
              </a:xfrm>
              <a:prstGeom prst="ellipse">
                <a:avLst/>
              </a:prstGeom>
              <a:gradFill flip="none" rotWithShape="1">
                <a:gsLst>
                  <a:gs pos="0">
                    <a:srgbClr val="00B050"/>
                  </a:gs>
                  <a:gs pos="100000">
                    <a:srgbClr val="21D6E0"/>
                  </a:gs>
                  <a:gs pos="100000">
                    <a:srgbClr val="0087E6"/>
                  </a:gs>
                  <a:gs pos="100000">
                    <a:srgbClr val="005CB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uppieren 220"/>
            <p:cNvGrpSpPr/>
            <p:nvPr/>
          </p:nvGrpSpPr>
          <p:grpSpPr>
            <a:xfrm>
              <a:off x="-1880476" y="589203"/>
              <a:ext cx="460600" cy="932227"/>
              <a:chOff x="-2803452" y="3269576"/>
              <a:chExt cx="735420" cy="2228491"/>
            </a:xfrm>
          </p:grpSpPr>
          <p:sp>
            <p:nvSpPr>
              <p:cNvPr id="222" name="Abgerundetes Rechteck 221"/>
              <p:cNvSpPr/>
              <p:nvPr/>
            </p:nvSpPr>
            <p:spPr>
              <a:xfrm flipV="1">
                <a:off x="-2500867" y="3491961"/>
                <a:ext cx="130248" cy="2006106"/>
              </a:xfrm>
              <a:prstGeom prst="roundRect">
                <a:avLst/>
              </a:prstGeom>
              <a:gradFill flip="none" rotWithShape="1">
                <a:gsLst>
                  <a:gs pos="100000">
                    <a:srgbClr val="3AC9C6"/>
                  </a:gs>
                  <a:gs pos="81000">
                    <a:schemeClr val="accent6">
                      <a:lumMod val="50000"/>
                    </a:schemeClr>
                  </a:gs>
                  <a:gs pos="100000">
                    <a:srgbClr val="83A175"/>
                  </a:gs>
                  <a:gs pos="0">
                    <a:schemeClr val="accent6">
                      <a:lumMod val="75000"/>
                    </a:schemeClr>
                  </a:gs>
                  <a:gs pos="100000">
                    <a:srgbClr val="21D6E0"/>
                  </a:gs>
                  <a:gs pos="100000">
                    <a:srgbClr val="0087E6"/>
                  </a:gs>
                  <a:gs pos="100000">
                    <a:srgbClr val="005CB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Ellipse 222"/>
              <p:cNvSpPr/>
              <p:nvPr/>
            </p:nvSpPr>
            <p:spPr>
              <a:xfrm rot="10800000">
                <a:off x="-2803452" y="3269576"/>
                <a:ext cx="735420" cy="337254"/>
              </a:xfrm>
              <a:prstGeom prst="ellipse">
                <a:avLst/>
              </a:prstGeom>
              <a:gradFill flip="none" rotWithShape="1">
                <a:gsLst>
                  <a:gs pos="0">
                    <a:srgbClr val="00B050"/>
                  </a:gs>
                  <a:gs pos="100000">
                    <a:srgbClr val="21D6E0"/>
                  </a:gs>
                  <a:gs pos="100000">
                    <a:srgbClr val="0087E6"/>
                  </a:gs>
                  <a:gs pos="100000">
                    <a:srgbClr val="005CB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uppieren 223"/>
            <p:cNvGrpSpPr/>
            <p:nvPr/>
          </p:nvGrpSpPr>
          <p:grpSpPr>
            <a:xfrm>
              <a:off x="-3655739" y="654869"/>
              <a:ext cx="140245" cy="283847"/>
              <a:chOff x="-2803452" y="3269576"/>
              <a:chExt cx="735420" cy="2228491"/>
            </a:xfrm>
          </p:grpSpPr>
          <p:sp>
            <p:nvSpPr>
              <p:cNvPr id="225" name="Abgerundetes Rechteck 224"/>
              <p:cNvSpPr/>
              <p:nvPr/>
            </p:nvSpPr>
            <p:spPr>
              <a:xfrm flipV="1">
                <a:off x="-2500867" y="3491961"/>
                <a:ext cx="130248" cy="2006106"/>
              </a:xfrm>
              <a:prstGeom prst="roundRect">
                <a:avLst/>
              </a:prstGeom>
              <a:gradFill flip="none" rotWithShape="1">
                <a:gsLst>
                  <a:gs pos="100000">
                    <a:srgbClr val="3AC9C6"/>
                  </a:gs>
                  <a:gs pos="81000">
                    <a:schemeClr val="accent6">
                      <a:lumMod val="50000"/>
                    </a:schemeClr>
                  </a:gs>
                  <a:gs pos="100000">
                    <a:srgbClr val="83A175"/>
                  </a:gs>
                  <a:gs pos="0">
                    <a:schemeClr val="accent6">
                      <a:lumMod val="75000"/>
                    </a:schemeClr>
                  </a:gs>
                  <a:gs pos="100000">
                    <a:srgbClr val="21D6E0"/>
                  </a:gs>
                  <a:gs pos="100000">
                    <a:srgbClr val="0087E6"/>
                  </a:gs>
                  <a:gs pos="100000">
                    <a:srgbClr val="005CB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Ellipse 225"/>
              <p:cNvSpPr/>
              <p:nvPr/>
            </p:nvSpPr>
            <p:spPr>
              <a:xfrm rot="10800000">
                <a:off x="-2803452" y="3269576"/>
                <a:ext cx="735420" cy="337254"/>
              </a:xfrm>
              <a:prstGeom prst="ellipse">
                <a:avLst/>
              </a:prstGeom>
              <a:gradFill flip="none" rotWithShape="1">
                <a:gsLst>
                  <a:gs pos="0">
                    <a:srgbClr val="00B050"/>
                  </a:gs>
                  <a:gs pos="100000">
                    <a:srgbClr val="21D6E0"/>
                  </a:gs>
                  <a:gs pos="100000">
                    <a:srgbClr val="0087E6"/>
                  </a:gs>
                  <a:gs pos="100000">
                    <a:srgbClr val="005CB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uppieren 226"/>
            <p:cNvGrpSpPr/>
            <p:nvPr/>
          </p:nvGrpSpPr>
          <p:grpSpPr>
            <a:xfrm>
              <a:off x="-1419875" y="854155"/>
              <a:ext cx="342094" cy="692377"/>
              <a:chOff x="-2803452" y="3269576"/>
              <a:chExt cx="735420" cy="2228491"/>
            </a:xfrm>
          </p:grpSpPr>
          <p:sp>
            <p:nvSpPr>
              <p:cNvPr id="228" name="Abgerundetes Rechteck 227"/>
              <p:cNvSpPr/>
              <p:nvPr/>
            </p:nvSpPr>
            <p:spPr>
              <a:xfrm flipV="1">
                <a:off x="-2500867" y="3491961"/>
                <a:ext cx="130248" cy="2006106"/>
              </a:xfrm>
              <a:prstGeom prst="roundRect">
                <a:avLst/>
              </a:prstGeom>
              <a:gradFill flip="none" rotWithShape="1">
                <a:gsLst>
                  <a:gs pos="100000">
                    <a:srgbClr val="3AC9C6"/>
                  </a:gs>
                  <a:gs pos="81000">
                    <a:schemeClr val="accent6">
                      <a:lumMod val="50000"/>
                    </a:schemeClr>
                  </a:gs>
                  <a:gs pos="100000">
                    <a:srgbClr val="83A175"/>
                  </a:gs>
                  <a:gs pos="0">
                    <a:schemeClr val="accent6">
                      <a:lumMod val="75000"/>
                    </a:schemeClr>
                  </a:gs>
                  <a:gs pos="100000">
                    <a:srgbClr val="21D6E0"/>
                  </a:gs>
                  <a:gs pos="100000">
                    <a:srgbClr val="0087E6"/>
                  </a:gs>
                  <a:gs pos="100000">
                    <a:srgbClr val="005CB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Ellipse 228"/>
              <p:cNvSpPr/>
              <p:nvPr/>
            </p:nvSpPr>
            <p:spPr>
              <a:xfrm rot="10800000">
                <a:off x="-2803452" y="3269576"/>
                <a:ext cx="735420" cy="337254"/>
              </a:xfrm>
              <a:prstGeom prst="ellipse">
                <a:avLst/>
              </a:prstGeom>
              <a:gradFill flip="none" rotWithShape="1">
                <a:gsLst>
                  <a:gs pos="0">
                    <a:srgbClr val="00B050"/>
                  </a:gs>
                  <a:gs pos="100000">
                    <a:srgbClr val="21D6E0"/>
                  </a:gs>
                  <a:gs pos="100000">
                    <a:srgbClr val="0087E6"/>
                  </a:gs>
                  <a:gs pos="100000">
                    <a:srgbClr val="005CB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uppieren 229"/>
            <p:cNvGrpSpPr/>
            <p:nvPr/>
          </p:nvGrpSpPr>
          <p:grpSpPr>
            <a:xfrm>
              <a:off x="-3409454" y="532824"/>
              <a:ext cx="368130" cy="745073"/>
              <a:chOff x="-2803452" y="3269576"/>
              <a:chExt cx="735420" cy="2228491"/>
            </a:xfrm>
          </p:grpSpPr>
          <p:sp>
            <p:nvSpPr>
              <p:cNvPr id="231" name="Abgerundetes Rechteck 230"/>
              <p:cNvSpPr/>
              <p:nvPr/>
            </p:nvSpPr>
            <p:spPr>
              <a:xfrm flipV="1">
                <a:off x="-2500867" y="3491961"/>
                <a:ext cx="130248" cy="2006106"/>
              </a:xfrm>
              <a:prstGeom prst="roundRect">
                <a:avLst/>
              </a:prstGeom>
              <a:gradFill flip="none" rotWithShape="1">
                <a:gsLst>
                  <a:gs pos="100000">
                    <a:srgbClr val="3AC9C6"/>
                  </a:gs>
                  <a:gs pos="81000">
                    <a:schemeClr val="accent6">
                      <a:lumMod val="50000"/>
                    </a:schemeClr>
                  </a:gs>
                  <a:gs pos="100000">
                    <a:srgbClr val="83A175"/>
                  </a:gs>
                  <a:gs pos="0">
                    <a:schemeClr val="accent6">
                      <a:lumMod val="75000"/>
                    </a:schemeClr>
                  </a:gs>
                  <a:gs pos="100000">
                    <a:srgbClr val="21D6E0"/>
                  </a:gs>
                  <a:gs pos="100000">
                    <a:srgbClr val="0087E6"/>
                  </a:gs>
                  <a:gs pos="100000">
                    <a:srgbClr val="005CB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Ellipse 231"/>
              <p:cNvSpPr/>
              <p:nvPr/>
            </p:nvSpPr>
            <p:spPr>
              <a:xfrm rot="10800000">
                <a:off x="-2803452" y="3269576"/>
                <a:ext cx="735420" cy="337254"/>
              </a:xfrm>
              <a:prstGeom prst="ellipse">
                <a:avLst/>
              </a:prstGeom>
              <a:gradFill flip="none" rotWithShape="1">
                <a:gsLst>
                  <a:gs pos="0">
                    <a:srgbClr val="00B050"/>
                  </a:gs>
                  <a:gs pos="100000">
                    <a:srgbClr val="21D6E0"/>
                  </a:gs>
                  <a:gs pos="100000">
                    <a:srgbClr val="0087E6"/>
                  </a:gs>
                  <a:gs pos="100000">
                    <a:srgbClr val="005CB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uppieren 232"/>
            <p:cNvGrpSpPr/>
            <p:nvPr/>
          </p:nvGrpSpPr>
          <p:grpSpPr>
            <a:xfrm>
              <a:off x="-891873" y="426312"/>
              <a:ext cx="399351" cy="808261"/>
              <a:chOff x="-2803452" y="3269576"/>
              <a:chExt cx="735420" cy="2228491"/>
            </a:xfrm>
          </p:grpSpPr>
          <p:sp>
            <p:nvSpPr>
              <p:cNvPr id="234" name="Abgerundetes Rechteck 233"/>
              <p:cNvSpPr/>
              <p:nvPr/>
            </p:nvSpPr>
            <p:spPr>
              <a:xfrm flipV="1">
                <a:off x="-2500867" y="3491961"/>
                <a:ext cx="130248" cy="2006106"/>
              </a:xfrm>
              <a:prstGeom prst="roundRect">
                <a:avLst/>
              </a:prstGeom>
              <a:gradFill flip="none" rotWithShape="1">
                <a:gsLst>
                  <a:gs pos="100000">
                    <a:srgbClr val="3AC9C6"/>
                  </a:gs>
                  <a:gs pos="81000">
                    <a:schemeClr val="accent6">
                      <a:lumMod val="50000"/>
                    </a:schemeClr>
                  </a:gs>
                  <a:gs pos="100000">
                    <a:srgbClr val="83A175"/>
                  </a:gs>
                  <a:gs pos="0">
                    <a:schemeClr val="accent6">
                      <a:lumMod val="75000"/>
                    </a:schemeClr>
                  </a:gs>
                  <a:gs pos="100000">
                    <a:srgbClr val="21D6E0"/>
                  </a:gs>
                  <a:gs pos="100000">
                    <a:srgbClr val="0087E6"/>
                  </a:gs>
                  <a:gs pos="100000">
                    <a:srgbClr val="005CB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Ellipse 234"/>
              <p:cNvSpPr/>
              <p:nvPr/>
            </p:nvSpPr>
            <p:spPr>
              <a:xfrm rot="10800000">
                <a:off x="-2803452" y="3269576"/>
                <a:ext cx="735420" cy="337254"/>
              </a:xfrm>
              <a:prstGeom prst="ellipse">
                <a:avLst/>
              </a:prstGeom>
              <a:gradFill flip="none" rotWithShape="1">
                <a:gsLst>
                  <a:gs pos="0">
                    <a:srgbClr val="00B050"/>
                  </a:gs>
                  <a:gs pos="100000">
                    <a:srgbClr val="21D6E0"/>
                  </a:gs>
                  <a:gs pos="100000">
                    <a:srgbClr val="0087E6"/>
                  </a:gs>
                  <a:gs pos="100000">
                    <a:srgbClr val="005CB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5" name="Textfeld 94"/>
          <p:cNvSpPr txBox="1"/>
          <p:nvPr/>
        </p:nvSpPr>
        <p:spPr>
          <a:xfrm>
            <a:off x="385583" y="404466"/>
            <a:ext cx="3200400" cy="830997"/>
          </a:xfrm>
          <a:prstGeom prst="rect">
            <a:avLst/>
          </a:prstGeom>
          <a:noFill/>
        </p:spPr>
        <p:txBody>
          <a:bodyPr wrap="square" rtlCol="0">
            <a:spAutoFit/>
          </a:bodyPr>
          <a:lstStyle/>
          <a:p>
            <a:r>
              <a:rPr lang="de-DE" sz="4800" b="1" dirty="0" smtClean="0">
                <a:effectLst>
                  <a:outerShdw blurRad="38100" dist="38100" dir="2700000" algn="tl">
                    <a:srgbClr val="000000">
                      <a:alpha val="43137"/>
                    </a:srgbClr>
                  </a:outerShdw>
                </a:effectLst>
              </a:rPr>
              <a:t>Gap </a:t>
            </a:r>
            <a:r>
              <a:rPr lang="de-DE" sz="4800" b="1" dirty="0" err="1" smtClean="0">
                <a:effectLst>
                  <a:outerShdw blurRad="38100" dist="38100" dir="2700000" algn="tl">
                    <a:srgbClr val="000000">
                      <a:alpha val="43137"/>
                    </a:srgbClr>
                  </a:outerShdw>
                </a:effectLst>
              </a:rPr>
              <a:t>model</a:t>
            </a:r>
            <a:endParaRPr lang="de-DE" sz="4800" b="1" dirty="0">
              <a:effectLst>
                <a:outerShdw blurRad="38100" dist="38100" dir="2700000" algn="tl">
                  <a:srgbClr val="000000">
                    <a:alpha val="43137"/>
                  </a:srgbClr>
                </a:outerShdw>
              </a:effectLst>
            </a:endParaRPr>
          </a:p>
        </p:txBody>
      </p:sp>
      <p:sp>
        <p:nvSpPr>
          <p:cNvPr id="4" name="Foliennummernplatzhalter 3"/>
          <p:cNvSpPr>
            <a:spLocks noGrp="1"/>
          </p:cNvSpPr>
          <p:nvPr>
            <p:ph type="sldNum" sz="quarter" idx="12"/>
          </p:nvPr>
        </p:nvSpPr>
        <p:spPr/>
        <p:txBody>
          <a:bodyPr/>
          <a:lstStyle/>
          <a:p>
            <a:fld id="{62FA31E6-B0EF-4550-8C55-B56C729DEECF}" type="slidenum">
              <a:rPr lang="de-DE" smtClean="0"/>
              <a:pPr/>
              <a:t>41</a:t>
            </a:fld>
            <a:endParaRPr lang="de-DE"/>
          </a:p>
        </p:txBody>
      </p:sp>
      <p:sp>
        <p:nvSpPr>
          <p:cNvPr id="5" name="TextBox 4"/>
          <p:cNvSpPr txBox="1"/>
          <p:nvPr/>
        </p:nvSpPr>
        <p:spPr>
          <a:xfrm>
            <a:off x="6096000" y="4521875"/>
            <a:ext cx="2747692" cy="2031325"/>
          </a:xfrm>
          <a:prstGeom prst="rect">
            <a:avLst/>
          </a:prstGeom>
          <a:noFill/>
        </p:spPr>
        <p:txBody>
          <a:bodyPr wrap="square" rtlCol="0">
            <a:spAutoFit/>
          </a:bodyPr>
          <a:lstStyle/>
          <a:p>
            <a:pPr marL="285750" indent="-285750">
              <a:buFont typeface="Arial" pitchFamily="34" charset="0"/>
              <a:buChar char="•"/>
            </a:pPr>
            <a:r>
              <a:rPr lang="de-DE" dirty="0" err="1" smtClean="0"/>
              <a:t>enable</a:t>
            </a:r>
            <a:r>
              <a:rPr lang="de-DE" dirty="0" smtClean="0"/>
              <a:t> </a:t>
            </a:r>
            <a:r>
              <a:rPr lang="de-DE" dirty="0" err="1"/>
              <a:t>l</a:t>
            </a:r>
            <a:r>
              <a:rPr lang="de-DE" dirty="0" err="1" smtClean="0"/>
              <a:t>ocal</a:t>
            </a:r>
            <a:r>
              <a:rPr lang="de-DE" dirty="0" smtClean="0"/>
              <a:t> </a:t>
            </a:r>
            <a:r>
              <a:rPr lang="de-DE" dirty="0" err="1" smtClean="0"/>
              <a:t>competition</a:t>
            </a:r>
            <a:r>
              <a:rPr lang="de-DE" dirty="0" smtClean="0"/>
              <a:t> </a:t>
            </a:r>
            <a:r>
              <a:rPr lang="de-DE" dirty="0" err="1" smtClean="0"/>
              <a:t>and</a:t>
            </a:r>
            <a:r>
              <a:rPr lang="de-DE" dirty="0" smtClean="0"/>
              <a:t> </a:t>
            </a:r>
            <a:r>
              <a:rPr lang="de-DE" dirty="0" err="1" smtClean="0"/>
              <a:t>complementarity</a:t>
            </a:r>
            <a:endParaRPr lang="de-DE" dirty="0" smtClean="0"/>
          </a:p>
          <a:p>
            <a:pPr marL="285750" indent="-285750">
              <a:buFont typeface="Arial" pitchFamily="34" charset="0"/>
              <a:buChar char="•"/>
            </a:pPr>
            <a:r>
              <a:rPr lang="de-DE" dirty="0" err="1" smtClean="0"/>
              <a:t>tests</a:t>
            </a:r>
            <a:r>
              <a:rPr lang="de-DE" dirty="0" smtClean="0"/>
              <a:t> all </a:t>
            </a:r>
            <a:r>
              <a:rPr lang="de-DE" dirty="0" err="1" smtClean="0"/>
              <a:t>possible</a:t>
            </a:r>
            <a:r>
              <a:rPr lang="de-DE" dirty="0" smtClean="0"/>
              <a:t> </a:t>
            </a:r>
            <a:r>
              <a:rPr lang="de-DE" dirty="0" err="1" smtClean="0"/>
              <a:t>competition</a:t>
            </a:r>
            <a:r>
              <a:rPr lang="de-DE" dirty="0" smtClean="0"/>
              <a:t> </a:t>
            </a:r>
            <a:r>
              <a:rPr lang="de-DE" dirty="0" err="1" smtClean="0"/>
              <a:t>combinations</a:t>
            </a:r>
            <a:endParaRPr lang="de-DE" dirty="0"/>
          </a:p>
          <a:p>
            <a:endParaRPr lang="en-US" dirty="0"/>
          </a:p>
        </p:txBody>
      </p:sp>
      <p:sp>
        <p:nvSpPr>
          <p:cNvPr id="195" name="Textfeld 194"/>
          <p:cNvSpPr txBox="1"/>
          <p:nvPr/>
        </p:nvSpPr>
        <p:spPr>
          <a:xfrm>
            <a:off x="316693" y="404466"/>
            <a:ext cx="5615388" cy="2308324"/>
          </a:xfrm>
          <a:prstGeom prst="rect">
            <a:avLst/>
          </a:prstGeom>
          <a:noFill/>
        </p:spPr>
        <p:txBody>
          <a:bodyPr wrap="square" rtlCol="0">
            <a:spAutoFit/>
          </a:bodyPr>
          <a:lstStyle/>
          <a:p>
            <a:r>
              <a:rPr lang="de-DE" sz="4800" b="1" dirty="0" smtClean="0">
                <a:effectLst>
                  <a:outerShdw blurRad="38100" dist="38100" dir="2700000" algn="tl">
                    <a:srgbClr val="000000">
                      <a:alpha val="43137"/>
                    </a:srgbClr>
                  </a:outerShdw>
                </a:effectLst>
              </a:rPr>
              <a:t>Standard</a:t>
            </a:r>
          </a:p>
          <a:p>
            <a:r>
              <a:rPr lang="de-DE" sz="4800" b="1" dirty="0" err="1" smtClean="0">
                <a:effectLst>
                  <a:outerShdw blurRad="38100" dist="38100" dir="2700000" algn="tl">
                    <a:srgbClr val="000000">
                      <a:alpha val="43137"/>
                    </a:srgbClr>
                  </a:outerShdw>
                </a:effectLst>
              </a:rPr>
              <a:t>LPJmL</a:t>
            </a:r>
            <a:endParaRPr lang="de-DE" sz="4800" b="1" dirty="0" smtClean="0">
              <a:effectLst>
                <a:outerShdw blurRad="38100" dist="38100" dir="2700000" algn="tl">
                  <a:srgbClr val="000000">
                    <a:alpha val="43137"/>
                  </a:srgbClr>
                </a:outerShdw>
              </a:effectLst>
            </a:endParaRPr>
          </a:p>
          <a:p>
            <a:r>
              <a:rPr lang="de-DE" sz="4800" b="1" dirty="0" err="1">
                <a:effectLst>
                  <a:outerShdw blurRad="38100" dist="38100" dir="2700000" algn="tl">
                    <a:srgbClr val="000000">
                      <a:alpha val="43137"/>
                    </a:srgbClr>
                  </a:outerShdw>
                </a:effectLst>
              </a:rPr>
              <a:t>c</a:t>
            </a:r>
            <a:r>
              <a:rPr lang="de-DE" sz="4800" b="1" dirty="0" err="1" smtClean="0">
                <a:effectLst>
                  <a:outerShdw blurRad="38100" dist="38100" dir="2700000" algn="tl">
                    <a:srgbClr val="000000">
                      <a:alpha val="43137"/>
                    </a:srgbClr>
                  </a:outerShdw>
                </a:effectLst>
              </a:rPr>
              <a:t>ompetition</a:t>
            </a:r>
            <a:endParaRPr lang="de-DE"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4382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8"/>
                                        </p:tgtEl>
                                        <p:attrNameLst>
                                          <p:attrName>style.visibility</p:attrName>
                                        </p:attrNameLst>
                                      </p:cBhvr>
                                      <p:to>
                                        <p:strVal val="visible"/>
                                      </p:to>
                                    </p:set>
                                    <p:animEffect transition="in" filter="circle(in)">
                                      <p:cBhvr>
                                        <p:cTn id="7" dur="1000"/>
                                        <p:tgtEl>
                                          <p:spTgt spid="20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95"/>
                                        </p:tgtEl>
                                      </p:cBhvr>
                                    </p:animEffect>
                                    <p:set>
                                      <p:cBhvr>
                                        <p:cTn id="16" dur="1" fill="hold">
                                          <p:stCondLst>
                                            <p:cond delay="499"/>
                                          </p:stCondLst>
                                        </p:cTn>
                                        <p:tgtEl>
                                          <p:spTgt spid="19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2000"/>
                                  </p:stCondLst>
                                  <p:childTnLst>
                                    <p:set>
                                      <p:cBhvr>
                                        <p:cTn id="27" dur="1" fill="hold">
                                          <p:stCondLst>
                                            <p:cond delay="0"/>
                                          </p:stCondLst>
                                        </p:cTn>
                                        <p:tgtEl>
                                          <p:spTgt spid="2055"/>
                                        </p:tgtEl>
                                        <p:attrNameLst>
                                          <p:attrName>style.visibility</p:attrName>
                                        </p:attrNameLst>
                                      </p:cBhvr>
                                      <p:to>
                                        <p:strVal val="visible"/>
                                      </p:to>
                                    </p:set>
                                    <p:animEffect transition="in" filter="fade">
                                      <p:cBhvr>
                                        <p:cTn id="28" dur="500"/>
                                        <p:tgtEl>
                                          <p:spTgt spid="20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055"/>
                                        </p:tgtEl>
                                      </p:cBhvr>
                                    </p:animEffect>
                                    <p:set>
                                      <p:cBhvr>
                                        <p:cTn id="33" dur="1" fill="hold">
                                          <p:stCondLst>
                                            <p:cond delay="499"/>
                                          </p:stCondLst>
                                        </p:cTn>
                                        <p:tgtEl>
                                          <p:spTgt spid="20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9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d_14756_turnover_102PFT_1_2_2000-220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6800" y="1853102"/>
            <a:ext cx="6917410" cy="4242898"/>
          </a:xfrm>
          <a:prstGeom prst="rect">
            <a:avLst/>
          </a:prstGeom>
        </p:spPr>
      </p:pic>
      <p:pic>
        <p:nvPicPr>
          <p:cNvPr id="89" name="Picture 3" descr="C:\Documents and Settings\borissa\Desktop\Masterarbeit\Master_Desktop_Crap\images\vegC_LPJmL_old_amazon_july_2012.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5638" y="131578"/>
            <a:ext cx="3177362" cy="238302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064" name="Gruppieren 2063"/>
          <p:cNvGrpSpPr/>
          <p:nvPr/>
        </p:nvGrpSpPr>
        <p:grpSpPr>
          <a:xfrm>
            <a:off x="2918638" y="1173481"/>
            <a:ext cx="5234762" cy="2026919"/>
            <a:chOff x="2819400" y="1325881"/>
            <a:chExt cx="5234762" cy="2026919"/>
          </a:xfrm>
        </p:grpSpPr>
        <p:cxnSp>
          <p:nvCxnSpPr>
            <p:cNvPr id="18" name="Gerade Verbindung 17"/>
            <p:cNvCxnSpPr>
              <a:stCxn id="2060" idx="3"/>
            </p:cNvCxnSpPr>
            <p:nvPr/>
          </p:nvCxnSpPr>
          <p:spPr>
            <a:xfrm>
              <a:off x="6629400" y="1348741"/>
              <a:ext cx="1424762" cy="2004059"/>
            </a:xfrm>
            <a:prstGeom prst="line">
              <a:avLst/>
            </a:prstGeom>
            <a:ln w="34925"/>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2" name="Gerade Verbindung 91"/>
            <p:cNvCxnSpPr>
              <a:stCxn id="2060" idx="1"/>
            </p:cNvCxnSpPr>
            <p:nvPr/>
          </p:nvCxnSpPr>
          <p:spPr>
            <a:xfrm flipH="1">
              <a:off x="2819400" y="1348741"/>
              <a:ext cx="3764281" cy="556259"/>
            </a:xfrm>
            <a:prstGeom prst="line">
              <a:avLst/>
            </a:prstGeom>
            <a:ln w="34925"/>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60" name="Rechteck 2059"/>
            <p:cNvSpPr/>
            <p:nvPr/>
          </p:nvSpPr>
          <p:spPr>
            <a:xfrm>
              <a:off x="6583681" y="1325881"/>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uppieren 15"/>
          <p:cNvGrpSpPr/>
          <p:nvPr/>
        </p:nvGrpSpPr>
        <p:grpSpPr>
          <a:xfrm>
            <a:off x="4476307" y="838200"/>
            <a:ext cx="3677093" cy="3200400"/>
            <a:chOff x="4476307" y="838200"/>
            <a:chExt cx="3677093" cy="3200400"/>
          </a:xfrm>
        </p:grpSpPr>
        <p:grpSp>
          <p:nvGrpSpPr>
            <p:cNvPr id="66" name="Gruppieren 65"/>
            <p:cNvGrpSpPr/>
            <p:nvPr/>
          </p:nvGrpSpPr>
          <p:grpSpPr>
            <a:xfrm>
              <a:off x="4476307" y="838200"/>
              <a:ext cx="3677093" cy="3200400"/>
              <a:chOff x="1285654" y="2518144"/>
              <a:chExt cx="3677093" cy="3200400"/>
            </a:xfrm>
          </p:grpSpPr>
          <p:sp>
            <p:nvSpPr>
              <p:cNvPr id="14" name="Rechteck 13"/>
              <p:cNvSpPr/>
              <p:nvPr/>
            </p:nvSpPr>
            <p:spPr>
              <a:xfrm>
                <a:off x="1295400" y="2518144"/>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1764119" y="2518144"/>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2286000" y="2521688"/>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2812312" y="2518144"/>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p:nvSpPr>
            <p:spPr>
              <a:xfrm>
                <a:off x="3345712" y="2521688"/>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p:cNvSpPr/>
              <p:nvPr/>
            </p:nvSpPr>
            <p:spPr>
              <a:xfrm>
                <a:off x="3879112" y="2521688"/>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4412512" y="2521688"/>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p:nvSpPr>
            <p:spPr>
              <a:xfrm>
                <a:off x="1295400" y="2971800"/>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p:cNvSpPr/>
              <p:nvPr/>
            </p:nvSpPr>
            <p:spPr>
              <a:xfrm>
                <a:off x="1764119" y="2971800"/>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p:cNvSpPr/>
              <p:nvPr/>
            </p:nvSpPr>
            <p:spPr>
              <a:xfrm>
                <a:off x="2286000" y="2975344"/>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p:cNvSpPr/>
              <p:nvPr/>
            </p:nvSpPr>
            <p:spPr>
              <a:xfrm>
                <a:off x="2812312" y="2971800"/>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p:cNvSpPr/>
              <p:nvPr/>
            </p:nvSpPr>
            <p:spPr>
              <a:xfrm>
                <a:off x="3345712" y="2975344"/>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p:cNvSpPr/>
              <p:nvPr/>
            </p:nvSpPr>
            <p:spPr>
              <a:xfrm>
                <a:off x="3879112" y="2975344"/>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p:cNvSpPr/>
              <p:nvPr/>
            </p:nvSpPr>
            <p:spPr>
              <a:xfrm>
                <a:off x="4412512" y="2975344"/>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p:cNvSpPr/>
              <p:nvPr/>
            </p:nvSpPr>
            <p:spPr>
              <a:xfrm>
                <a:off x="1295400" y="3427228"/>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p:cNvSpPr/>
              <p:nvPr/>
            </p:nvSpPr>
            <p:spPr>
              <a:xfrm>
                <a:off x="1764119" y="3427228"/>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p:cNvSpPr/>
              <p:nvPr/>
            </p:nvSpPr>
            <p:spPr>
              <a:xfrm>
                <a:off x="2286000" y="3430772"/>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p:cNvSpPr/>
              <p:nvPr/>
            </p:nvSpPr>
            <p:spPr>
              <a:xfrm>
                <a:off x="2812312" y="3427228"/>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p:nvSpPr>
            <p:spPr>
              <a:xfrm>
                <a:off x="3345712" y="3430772"/>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p:cNvSpPr/>
              <p:nvPr/>
            </p:nvSpPr>
            <p:spPr>
              <a:xfrm>
                <a:off x="3879112" y="3430772"/>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p:cNvSpPr/>
              <p:nvPr/>
            </p:nvSpPr>
            <p:spPr>
              <a:xfrm>
                <a:off x="4412512" y="3430772"/>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p:cNvSpPr/>
              <p:nvPr/>
            </p:nvSpPr>
            <p:spPr>
              <a:xfrm>
                <a:off x="1285654" y="3886200"/>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p:cNvSpPr/>
              <p:nvPr/>
            </p:nvSpPr>
            <p:spPr>
              <a:xfrm>
                <a:off x="1780954" y="3886200"/>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p:cNvSpPr/>
              <p:nvPr/>
            </p:nvSpPr>
            <p:spPr>
              <a:xfrm>
                <a:off x="2302835" y="3889744"/>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p:cNvSpPr/>
              <p:nvPr/>
            </p:nvSpPr>
            <p:spPr>
              <a:xfrm>
                <a:off x="2836235" y="3884428"/>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p:cNvSpPr/>
              <p:nvPr/>
            </p:nvSpPr>
            <p:spPr>
              <a:xfrm>
                <a:off x="3362547" y="3889744"/>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p:cNvSpPr/>
              <p:nvPr/>
            </p:nvSpPr>
            <p:spPr>
              <a:xfrm>
                <a:off x="3895947" y="3889744"/>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p:cNvSpPr/>
              <p:nvPr/>
            </p:nvSpPr>
            <p:spPr>
              <a:xfrm>
                <a:off x="4429347" y="3889744"/>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1312235" y="4355805"/>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p:cNvSpPr/>
              <p:nvPr/>
            </p:nvSpPr>
            <p:spPr>
              <a:xfrm>
                <a:off x="1780954" y="4355805"/>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p:cNvSpPr/>
              <p:nvPr/>
            </p:nvSpPr>
            <p:spPr>
              <a:xfrm>
                <a:off x="2302835" y="4359349"/>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p:cNvSpPr/>
              <p:nvPr/>
            </p:nvSpPr>
            <p:spPr>
              <a:xfrm>
                <a:off x="2829147" y="4355805"/>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p:cNvSpPr/>
              <p:nvPr/>
            </p:nvSpPr>
            <p:spPr>
              <a:xfrm>
                <a:off x="3362547" y="4359349"/>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p:cNvSpPr/>
              <p:nvPr/>
            </p:nvSpPr>
            <p:spPr>
              <a:xfrm>
                <a:off x="3895947" y="4359349"/>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p:cNvSpPr/>
              <p:nvPr/>
            </p:nvSpPr>
            <p:spPr>
              <a:xfrm>
                <a:off x="4429347" y="4359349"/>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p:cNvSpPr/>
              <p:nvPr/>
            </p:nvSpPr>
            <p:spPr>
              <a:xfrm>
                <a:off x="1312235" y="4813005"/>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p:cNvSpPr/>
              <p:nvPr/>
            </p:nvSpPr>
            <p:spPr>
              <a:xfrm>
                <a:off x="1780954" y="4813005"/>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p:cNvSpPr/>
              <p:nvPr/>
            </p:nvSpPr>
            <p:spPr>
              <a:xfrm>
                <a:off x="2302835" y="4816549"/>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p:cNvSpPr/>
              <p:nvPr/>
            </p:nvSpPr>
            <p:spPr>
              <a:xfrm>
                <a:off x="2829147" y="4813005"/>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p:cNvSpPr/>
              <p:nvPr/>
            </p:nvSpPr>
            <p:spPr>
              <a:xfrm>
                <a:off x="3362547" y="4816549"/>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p:cNvSpPr/>
              <p:nvPr/>
            </p:nvSpPr>
            <p:spPr>
              <a:xfrm>
                <a:off x="3895947" y="4816549"/>
                <a:ext cx="533400" cy="4536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p:cNvSpPr/>
              <p:nvPr/>
            </p:nvSpPr>
            <p:spPr>
              <a:xfrm>
                <a:off x="4429347" y="4816549"/>
                <a:ext cx="533400" cy="453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p:cNvSpPr/>
              <p:nvPr/>
            </p:nvSpPr>
            <p:spPr>
              <a:xfrm>
                <a:off x="1312235" y="5261344"/>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p:cNvSpPr/>
              <p:nvPr/>
            </p:nvSpPr>
            <p:spPr>
              <a:xfrm>
                <a:off x="1780954" y="5261344"/>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p:cNvSpPr/>
              <p:nvPr/>
            </p:nvSpPr>
            <p:spPr>
              <a:xfrm>
                <a:off x="2302835" y="5264888"/>
                <a:ext cx="533400" cy="453656"/>
              </a:xfrm>
              <a:prstGeom prst="rect">
                <a:avLst/>
              </a:prstGeom>
              <a:solidFill>
                <a:srgbClr val="0EF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p:cNvSpPr/>
              <p:nvPr/>
            </p:nvSpPr>
            <p:spPr>
              <a:xfrm>
                <a:off x="2829147" y="5261344"/>
                <a:ext cx="533400" cy="45365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p:cNvSpPr/>
              <p:nvPr/>
            </p:nvSpPr>
            <p:spPr>
              <a:xfrm>
                <a:off x="3362547" y="5264888"/>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p:cNvSpPr/>
              <p:nvPr/>
            </p:nvSpPr>
            <p:spPr>
              <a:xfrm>
                <a:off x="3895947" y="5264888"/>
                <a:ext cx="533400" cy="4536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p:cNvSpPr/>
              <p:nvPr/>
            </p:nvSpPr>
            <p:spPr>
              <a:xfrm>
                <a:off x="4429347" y="5264888"/>
                <a:ext cx="533400" cy="4536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1" name="Textfeld 80"/>
            <p:cNvSpPr txBox="1"/>
            <p:nvPr/>
          </p:nvSpPr>
          <p:spPr>
            <a:xfrm>
              <a:off x="5486400" y="2286000"/>
              <a:ext cx="1632050" cy="369332"/>
            </a:xfrm>
            <a:prstGeom prst="rect">
              <a:avLst/>
            </a:prstGeom>
            <a:noFill/>
          </p:spPr>
          <p:txBody>
            <a:bodyPr wrap="none" rtlCol="0">
              <a:spAutoFit/>
            </a:bodyPr>
            <a:lstStyle/>
            <a:p>
              <a:r>
                <a:rPr lang="de-DE" b="1" dirty="0" smtClean="0"/>
                <a:t>100m² </a:t>
              </a:r>
              <a:r>
                <a:rPr lang="de-DE" b="1" dirty="0" err="1" smtClean="0"/>
                <a:t>patches</a:t>
              </a:r>
              <a:endParaRPr lang="en-US" b="1" dirty="0"/>
            </a:p>
          </p:txBody>
        </p:sp>
      </p:grpSp>
      <p:sp>
        <p:nvSpPr>
          <p:cNvPr id="4" name="Foliennummernplatzhalter 3"/>
          <p:cNvSpPr>
            <a:spLocks noGrp="1"/>
          </p:cNvSpPr>
          <p:nvPr>
            <p:ph type="sldNum" sz="quarter" idx="12"/>
          </p:nvPr>
        </p:nvSpPr>
        <p:spPr/>
        <p:txBody>
          <a:bodyPr/>
          <a:lstStyle/>
          <a:p>
            <a:fld id="{62FA31E6-B0EF-4550-8C55-B56C729DEECF}" type="slidenum">
              <a:rPr lang="de-DE" smtClean="0"/>
              <a:pPr/>
              <a:t>42</a:t>
            </a:fld>
            <a:endParaRPr lang="de-DE"/>
          </a:p>
        </p:txBody>
      </p:sp>
      <p:sp>
        <p:nvSpPr>
          <p:cNvPr id="95" name="Textfeld 94"/>
          <p:cNvSpPr txBox="1"/>
          <p:nvPr/>
        </p:nvSpPr>
        <p:spPr>
          <a:xfrm>
            <a:off x="385583" y="404466"/>
            <a:ext cx="3200400" cy="830997"/>
          </a:xfrm>
          <a:prstGeom prst="rect">
            <a:avLst/>
          </a:prstGeom>
          <a:noFill/>
        </p:spPr>
        <p:txBody>
          <a:bodyPr wrap="square" rtlCol="0">
            <a:spAutoFit/>
          </a:bodyPr>
          <a:lstStyle/>
          <a:p>
            <a:r>
              <a:rPr lang="de-DE" sz="4800" b="1" dirty="0" smtClean="0">
                <a:effectLst>
                  <a:outerShdw blurRad="38100" dist="38100" dir="2700000" algn="tl">
                    <a:srgbClr val="000000">
                      <a:alpha val="43137"/>
                    </a:srgbClr>
                  </a:outerShdw>
                </a:effectLst>
              </a:rPr>
              <a:t>Gap </a:t>
            </a:r>
            <a:r>
              <a:rPr lang="de-DE" sz="4800" b="1" dirty="0" err="1" smtClean="0">
                <a:effectLst>
                  <a:outerShdw blurRad="38100" dist="38100" dir="2700000" algn="tl">
                    <a:srgbClr val="000000">
                      <a:alpha val="43137"/>
                    </a:srgbClr>
                  </a:outerShdw>
                </a:effectLst>
              </a:rPr>
              <a:t>model</a:t>
            </a:r>
            <a:endParaRPr lang="de-DE" sz="4800" b="1" dirty="0">
              <a:effectLst>
                <a:outerShdw blurRad="38100" dist="38100" dir="2700000" algn="tl">
                  <a:srgbClr val="000000">
                    <a:alpha val="43137"/>
                  </a:srgbClr>
                </a:outerShdw>
              </a:effectLst>
            </a:endParaRPr>
          </a:p>
        </p:txBody>
      </p:sp>
      <p:sp>
        <p:nvSpPr>
          <p:cNvPr id="7" name="Textfeld 6"/>
          <p:cNvSpPr txBox="1"/>
          <p:nvPr/>
        </p:nvSpPr>
        <p:spPr>
          <a:xfrm>
            <a:off x="304800" y="5562600"/>
            <a:ext cx="4801486" cy="1015663"/>
          </a:xfrm>
          <a:prstGeom prst="rect">
            <a:avLst/>
          </a:prstGeom>
          <a:noFill/>
        </p:spPr>
        <p:txBody>
          <a:bodyPr wrap="square" rtlCol="0">
            <a:spAutoFit/>
          </a:bodyPr>
          <a:lstStyle/>
          <a:p>
            <a:r>
              <a:rPr lang="de-DE" sz="2000" dirty="0" smtClean="0"/>
              <a:t>50 </a:t>
            </a:r>
            <a:r>
              <a:rPr lang="de-DE" sz="2000" dirty="0" err="1" smtClean="0"/>
              <a:t>test</a:t>
            </a:r>
            <a:r>
              <a:rPr lang="de-DE" sz="2000" dirty="0" smtClean="0"/>
              <a:t> </a:t>
            </a:r>
            <a:r>
              <a:rPr lang="de-DE" sz="2000" dirty="0" err="1" smtClean="0"/>
              <a:t>patches</a:t>
            </a:r>
            <a:r>
              <a:rPr lang="de-DE" sz="2000" dirty="0" smtClean="0"/>
              <a:t> </a:t>
            </a:r>
            <a:r>
              <a:rPr lang="en-US" sz="2000" dirty="0" smtClean="0"/>
              <a:t>à 100m²</a:t>
            </a:r>
            <a:endParaRPr lang="en-US" sz="2000" dirty="0"/>
          </a:p>
          <a:p>
            <a:r>
              <a:rPr lang="de-DE" sz="2000" dirty="0" smtClean="0"/>
              <a:t>            </a:t>
            </a:r>
            <a:r>
              <a:rPr lang="de-DE" sz="2000" dirty="0" err="1" smtClean="0"/>
              <a:t>outcome</a:t>
            </a:r>
            <a:r>
              <a:rPr lang="de-DE" sz="2000" dirty="0" smtClean="0"/>
              <a:t> </a:t>
            </a:r>
            <a:r>
              <a:rPr lang="de-DE" sz="2000" dirty="0" err="1" smtClean="0"/>
              <a:t>is</a:t>
            </a:r>
            <a:r>
              <a:rPr lang="de-DE" sz="2000" dirty="0" smtClean="0"/>
              <a:t> </a:t>
            </a:r>
            <a:r>
              <a:rPr lang="de-DE" sz="2000" dirty="0" err="1" smtClean="0"/>
              <a:t>upscaled</a:t>
            </a:r>
            <a:r>
              <a:rPr lang="de-DE" sz="2000" dirty="0" smtClean="0"/>
              <a:t> </a:t>
            </a:r>
          </a:p>
          <a:p>
            <a:r>
              <a:rPr lang="de-DE" sz="2000" dirty="0" err="1" smtClean="0"/>
              <a:t>to</a:t>
            </a:r>
            <a:r>
              <a:rPr lang="de-DE" sz="2000" dirty="0" smtClean="0"/>
              <a:t> 2500km² </a:t>
            </a:r>
            <a:r>
              <a:rPr lang="de-DE" sz="2000" dirty="0" err="1" smtClean="0"/>
              <a:t>grid</a:t>
            </a:r>
            <a:r>
              <a:rPr lang="de-DE" sz="2000" dirty="0" smtClean="0"/>
              <a:t> </a:t>
            </a:r>
            <a:r>
              <a:rPr lang="de-DE" sz="2000" dirty="0" err="1" smtClean="0"/>
              <a:t>cell</a:t>
            </a:r>
            <a:endParaRPr lang="de-DE" sz="2000" dirty="0"/>
          </a:p>
        </p:txBody>
      </p:sp>
      <p:sp>
        <p:nvSpPr>
          <p:cNvPr id="87" name="Pfeil nach rechts 86"/>
          <p:cNvSpPr/>
          <p:nvPr/>
        </p:nvSpPr>
        <p:spPr>
          <a:xfrm>
            <a:off x="381000" y="5956637"/>
            <a:ext cx="609600" cy="243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68" name="Rechteck 2067"/>
          <p:cNvSpPr/>
          <p:nvPr/>
        </p:nvSpPr>
        <p:spPr>
          <a:xfrm rot="16200000">
            <a:off x="-261871" y="3238500"/>
            <a:ext cx="1666743" cy="380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err="1">
                <a:solidFill>
                  <a:schemeClr val="tx1"/>
                </a:solidFill>
              </a:rPr>
              <a:t>t</a:t>
            </a:r>
            <a:r>
              <a:rPr lang="de-DE" sz="1400" dirty="0" err="1" smtClean="0">
                <a:solidFill>
                  <a:schemeClr val="tx1"/>
                </a:solidFill>
              </a:rPr>
              <a:t>ree</a:t>
            </a:r>
            <a:r>
              <a:rPr lang="de-DE" sz="1400" dirty="0" smtClean="0">
                <a:solidFill>
                  <a:schemeClr val="tx1"/>
                </a:solidFill>
              </a:rPr>
              <a:t> </a:t>
            </a:r>
            <a:r>
              <a:rPr lang="de-DE" sz="1400" dirty="0" err="1" smtClean="0">
                <a:solidFill>
                  <a:schemeClr val="tx1"/>
                </a:solidFill>
              </a:rPr>
              <a:t>height</a:t>
            </a:r>
            <a:r>
              <a:rPr lang="de-DE" sz="1400" dirty="0" smtClean="0">
                <a:solidFill>
                  <a:schemeClr val="tx1"/>
                </a:solidFill>
              </a:rPr>
              <a:t> [m]</a:t>
            </a:r>
            <a:endParaRPr lang="en-US" sz="1400" dirty="0">
              <a:solidFill>
                <a:schemeClr val="tx1"/>
              </a:solidFill>
            </a:endParaRPr>
          </a:p>
        </p:txBody>
      </p:sp>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3313" y="6185237"/>
            <a:ext cx="5791200" cy="68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 name="TextBox 12"/>
          <p:cNvSpPr txBox="1"/>
          <p:nvPr/>
        </p:nvSpPr>
        <p:spPr>
          <a:xfrm>
            <a:off x="7010400" y="5867400"/>
            <a:ext cx="2106488" cy="307777"/>
          </a:xfrm>
          <a:prstGeom prst="rect">
            <a:avLst/>
          </a:prstGeom>
          <a:noFill/>
        </p:spPr>
        <p:txBody>
          <a:bodyPr wrap="square" rtlCol="0">
            <a:spAutoFit/>
          </a:bodyPr>
          <a:lstStyle/>
          <a:p>
            <a:pPr algn="ctr"/>
            <a:r>
              <a:rPr lang="en-GB" sz="1400" b="1" dirty="0" smtClean="0"/>
              <a:t>wood density [t/m</a:t>
            </a:r>
            <a:r>
              <a:rPr lang="en-GB" sz="1400" b="1" baseline="30000" dirty="0" smtClean="0"/>
              <a:t>3</a:t>
            </a:r>
            <a:r>
              <a:rPr lang="en-GB" sz="1400" b="1" dirty="0" smtClean="0"/>
              <a:t>]</a:t>
            </a:r>
            <a:endParaRPr lang="en-US" sz="1400" b="1" baseline="30000" dirty="0"/>
          </a:p>
        </p:txBody>
      </p:sp>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074" y="1318360"/>
            <a:ext cx="5977712" cy="73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 name="TextBox 13"/>
          <p:cNvSpPr txBox="1"/>
          <p:nvPr/>
        </p:nvSpPr>
        <p:spPr>
          <a:xfrm>
            <a:off x="285750" y="1978223"/>
            <a:ext cx="1403648" cy="307777"/>
          </a:xfrm>
          <a:prstGeom prst="rect">
            <a:avLst/>
          </a:prstGeom>
          <a:noFill/>
        </p:spPr>
        <p:txBody>
          <a:bodyPr wrap="square" rtlCol="0">
            <a:spAutoFit/>
          </a:bodyPr>
          <a:lstStyle/>
          <a:p>
            <a:pPr algn="ctr"/>
            <a:r>
              <a:rPr lang="en-GB" sz="1400" b="1" dirty="0" smtClean="0"/>
              <a:t>SLA [m</a:t>
            </a:r>
            <a:r>
              <a:rPr lang="en-GB" sz="1400" b="1" baseline="30000" dirty="0" smtClean="0"/>
              <a:t>2</a:t>
            </a:r>
            <a:r>
              <a:rPr lang="en-GB" sz="1400" b="1" dirty="0" smtClean="0"/>
              <a:t>/</a:t>
            </a:r>
            <a:r>
              <a:rPr lang="en-GB" sz="1400" b="1" dirty="0" err="1" smtClean="0"/>
              <a:t>gC</a:t>
            </a:r>
            <a:r>
              <a:rPr lang="en-GB" sz="1400" b="1" dirty="0" smtClean="0"/>
              <a:t>]</a:t>
            </a:r>
            <a:endParaRPr lang="en-US" sz="1400" b="1" dirty="0"/>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4899" y="249782"/>
            <a:ext cx="3730168" cy="2336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10"/>
          <p:cNvSpPr txBox="1"/>
          <p:nvPr/>
        </p:nvSpPr>
        <p:spPr>
          <a:xfrm>
            <a:off x="9448800" y="215568"/>
            <a:ext cx="1423945" cy="923330"/>
          </a:xfrm>
          <a:prstGeom prst="rect">
            <a:avLst/>
          </a:prstGeom>
          <a:noFill/>
        </p:spPr>
        <p:txBody>
          <a:bodyPr wrap="square" rtlCol="0">
            <a:spAutoFit/>
          </a:bodyPr>
          <a:lstStyle/>
          <a:p>
            <a:r>
              <a:rPr lang="en-US" dirty="0" smtClean="0"/>
              <a:t>Carnegie </a:t>
            </a:r>
            <a:r>
              <a:rPr lang="en-US" dirty="0"/>
              <a:t>Airborne Observatory</a:t>
            </a:r>
          </a:p>
        </p:txBody>
      </p:sp>
      <p:sp>
        <p:nvSpPr>
          <p:cNvPr id="93" name="Rechteck 92"/>
          <p:cNvSpPr/>
          <p:nvPr/>
        </p:nvSpPr>
        <p:spPr>
          <a:xfrm>
            <a:off x="685800" y="2231774"/>
            <a:ext cx="449345" cy="2416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ts val="2000"/>
              </a:lnSpc>
            </a:pPr>
            <a:r>
              <a:rPr lang="de-DE" sz="1400" dirty="0" smtClean="0">
                <a:solidFill>
                  <a:schemeClr val="tx1"/>
                </a:solidFill>
              </a:rPr>
              <a:t>35</a:t>
            </a:r>
          </a:p>
          <a:p>
            <a:pPr algn="ctr">
              <a:lnSpc>
                <a:spcPts val="2000"/>
              </a:lnSpc>
            </a:pPr>
            <a:r>
              <a:rPr lang="de-DE" sz="1400" dirty="0" smtClean="0">
                <a:solidFill>
                  <a:schemeClr val="tx1"/>
                </a:solidFill>
              </a:rPr>
              <a:t>30</a:t>
            </a:r>
          </a:p>
          <a:p>
            <a:pPr algn="ctr">
              <a:lnSpc>
                <a:spcPts val="2000"/>
              </a:lnSpc>
            </a:pPr>
            <a:r>
              <a:rPr lang="de-DE" sz="1400" dirty="0" smtClean="0">
                <a:solidFill>
                  <a:schemeClr val="tx1"/>
                </a:solidFill>
              </a:rPr>
              <a:t>25</a:t>
            </a:r>
          </a:p>
          <a:p>
            <a:pPr algn="ctr">
              <a:lnSpc>
                <a:spcPts val="2000"/>
              </a:lnSpc>
            </a:pPr>
            <a:r>
              <a:rPr lang="de-DE" sz="1400" dirty="0" smtClean="0">
                <a:solidFill>
                  <a:schemeClr val="tx1"/>
                </a:solidFill>
              </a:rPr>
              <a:t>20</a:t>
            </a:r>
          </a:p>
          <a:p>
            <a:pPr algn="ctr">
              <a:lnSpc>
                <a:spcPts val="2000"/>
              </a:lnSpc>
            </a:pPr>
            <a:r>
              <a:rPr lang="de-DE" sz="1400" dirty="0" smtClean="0">
                <a:solidFill>
                  <a:schemeClr val="tx1"/>
                </a:solidFill>
              </a:rPr>
              <a:t>15</a:t>
            </a:r>
          </a:p>
          <a:p>
            <a:pPr algn="ctr">
              <a:lnSpc>
                <a:spcPts val="2000"/>
              </a:lnSpc>
            </a:pPr>
            <a:r>
              <a:rPr lang="de-DE" sz="1400" dirty="0" smtClean="0">
                <a:solidFill>
                  <a:schemeClr val="tx1"/>
                </a:solidFill>
              </a:rPr>
              <a:t>10</a:t>
            </a:r>
          </a:p>
          <a:p>
            <a:pPr algn="ctr">
              <a:lnSpc>
                <a:spcPts val="2000"/>
              </a:lnSpc>
            </a:pPr>
            <a:r>
              <a:rPr lang="de-DE" sz="1400" dirty="0" smtClean="0">
                <a:solidFill>
                  <a:schemeClr val="tx1"/>
                </a:solidFill>
              </a:rPr>
              <a:t>5</a:t>
            </a:r>
          </a:p>
          <a:p>
            <a:pPr algn="ctr">
              <a:lnSpc>
                <a:spcPts val="2000"/>
              </a:lnSpc>
            </a:pPr>
            <a:r>
              <a:rPr lang="de-DE" sz="1400" dirty="0">
                <a:solidFill>
                  <a:schemeClr val="tx1"/>
                </a:solidFill>
              </a:rPr>
              <a:t>0</a:t>
            </a:r>
            <a:endParaRPr lang="de-DE" sz="1400" dirty="0" smtClean="0">
              <a:solidFill>
                <a:schemeClr val="tx1"/>
              </a:solidFill>
            </a:endParaRPr>
          </a:p>
        </p:txBody>
      </p:sp>
    </p:spTree>
    <p:extLst>
      <p:ext uri="{BB962C8B-B14F-4D97-AF65-F5344CB8AC3E}">
        <p14:creationId xmlns:p14="http://schemas.microsoft.com/office/powerpoint/2010/main" val="7120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42" presetClass="path" presetSubtype="0" accel="48000" decel="46000" fill="hold" nodeType="withEffect">
                                  <p:stCondLst>
                                    <p:cond delay="0"/>
                                  </p:stCondLst>
                                  <p:childTnLst>
                                    <p:animMotion origin="layout" path="M 5E-6 4.44444E-6 L 0.03438 -0.16667 " pathEditMode="relative" rAng="0" ptsTypes="AA">
                                      <p:cBhvr>
                                        <p:cTn id="9" dur="2000" fill="hold"/>
                                        <p:tgtEl>
                                          <p:spTgt spid="16"/>
                                        </p:tgtEl>
                                        <p:attrNameLst>
                                          <p:attrName>ppt_x</p:attrName>
                                          <p:attrName>ppt_y</p:attrName>
                                        </p:attrNameLst>
                                      </p:cBhvr>
                                      <p:rCtr x="1719" y="-8333"/>
                                    </p:animMotion>
                                  </p:childTnLst>
                                </p:cTn>
                              </p:par>
                              <p:par>
                                <p:cTn id="10" presetID="53" presetClass="exit" presetSubtype="32" fill="hold" nodeType="withEffect">
                                  <p:stCondLst>
                                    <p:cond delay="500"/>
                                  </p:stCondLst>
                                  <p:childTnLst>
                                    <p:anim calcmode="lin" valueType="num">
                                      <p:cBhvr>
                                        <p:cTn id="11" dur="1000"/>
                                        <p:tgtEl>
                                          <p:spTgt spid="16"/>
                                        </p:tgtEl>
                                        <p:attrNameLst>
                                          <p:attrName>ppt_w</p:attrName>
                                        </p:attrNameLst>
                                      </p:cBhvr>
                                      <p:tavLst>
                                        <p:tav tm="0">
                                          <p:val>
                                            <p:strVal val="ppt_w"/>
                                          </p:val>
                                        </p:tav>
                                        <p:tav tm="100000">
                                          <p:val>
                                            <p:fltVal val="0"/>
                                          </p:val>
                                        </p:tav>
                                      </p:tavLst>
                                    </p:anim>
                                    <p:anim calcmode="lin" valueType="num">
                                      <p:cBhvr>
                                        <p:cTn id="12" dur="1000"/>
                                        <p:tgtEl>
                                          <p:spTgt spid="16"/>
                                        </p:tgtEl>
                                        <p:attrNameLst>
                                          <p:attrName>ppt_h</p:attrName>
                                        </p:attrNameLst>
                                      </p:cBhvr>
                                      <p:tavLst>
                                        <p:tav tm="0">
                                          <p:val>
                                            <p:strVal val="ppt_h"/>
                                          </p:val>
                                        </p:tav>
                                        <p:tav tm="100000">
                                          <p:val>
                                            <p:fltVal val="0"/>
                                          </p:val>
                                        </p:tav>
                                      </p:tavLst>
                                    </p:anim>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1" presetClass="entr" presetSubtype="0" fill="hold" nodeType="withEffect">
                                  <p:stCondLst>
                                    <p:cond delay="1500"/>
                                  </p:stCondLst>
                                  <p:childTnLst>
                                    <p:set>
                                      <p:cBhvr>
                                        <p:cTn id="16" dur="1" fill="hold">
                                          <p:stCondLst>
                                            <p:cond delay="0"/>
                                          </p:stCondLst>
                                        </p:cTn>
                                        <p:tgtEl>
                                          <p:spTgt spid="2064"/>
                                        </p:tgtEl>
                                        <p:attrNameLst>
                                          <p:attrName>style.visibility</p:attrName>
                                        </p:attrNameLst>
                                      </p:cBhvr>
                                      <p:to>
                                        <p:strVal val="visible"/>
                                      </p:to>
                                    </p:set>
                                  </p:childTnLst>
                                </p:cTn>
                              </p:par>
                              <p:par>
                                <p:cTn id="17" presetID="10" presetClass="entr" presetSubtype="0" fill="hold" nodeType="withEffect">
                                  <p:stCondLst>
                                    <p:cond delay="1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 presetClass="mediacall" presetSubtype="0" fill="hold" nodeType="withEffect">
                                  <p:stCondLst>
                                    <p:cond delay="0"/>
                                  </p:stCondLst>
                                  <p:childTnLst>
                                    <p:cmd type="call" cmd="playFrom(0.0)">
                                      <p:cBhvr>
                                        <p:cTn id="21" dur="66749" fill="hold"/>
                                        <p:tgtEl>
                                          <p:spTgt spid="8"/>
                                        </p:tgtEl>
                                      </p:cBhvr>
                                    </p:cmd>
                                  </p:childTnLst>
                                </p:cTn>
                              </p:par>
                              <p:par>
                                <p:cTn id="22" presetID="1" presetClass="entr" presetSubtype="0" fill="hold" nodeType="withEffect">
                                  <p:stCondLst>
                                    <p:cond delay="1500"/>
                                  </p:stCondLst>
                                  <p:childTnLst>
                                    <p:set>
                                      <p:cBhvr>
                                        <p:cTn id="23" dur="1" fill="hold">
                                          <p:stCondLst>
                                            <p:cond delay="0"/>
                                          </p:stCondLst>
                                        </p:cTn>
                                        <p:tgtEl>
                                          <p:spTgt spid="7">
                                            <p:txEl>
                                              <p:pRg st="0" end="0"/>
                                            </p:txEl>
                                          </p:spTgt>
                                        </p:tgtEl>
                                        <p:attrNameLst>
                                          <p:attrName>style.visibility</p:attrName>
                                        </p:attrNameLst>
                                      </p:cBhvr>
                                      <p:to>
                                        <p:strVal val="visible"/>
                                      </p:to>
                                    </p:set>
                                  </p:childTnLst>
                                </p:cTn>
                              </p:par>
                              <p:par>
                                <p:cTn id="24" presetID="10" presetClass="entr" presetSubtype="0" fill="hold" grpId="0" nodeType="withEffect">
                                  <p:stCondLst>
                                    <p:cond delay="1500"/>
                                  </p:stCondLst>
                                  <p:childTnLst>
                                    <p:set>
                                      <p:cBhvr>
                                        <p:cTn id="25" dur="1" fill="hold">
                                          <p:stCondLst>
                                            <p:cond delay="0"/>
                                          </p:stCondLst>
                                        </p:cTn>
                                        <p:tgtEl>
                                          <p:spTgt spid="2068"/>
                                        </p:tgtEl>
                                        <p:attrNameLst>
                                          <p:attrName>style.visibility</p:attrName>
                                        </p:attrNameLst>
                                      </p:cBhvr>
                                      <p:to>
                                        <p:strVal val="visible"/>
                                      </p:to>
                                    </p:set>
                                    <p:animEffect transition="in" filter="fade">
                                      <p:cBhvr>
                                        <p:cTn id="26" dur="500"/>
                                        <p:tgtEl>
                                          <p:spTgt spid="2068"/>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93"/>
                                        </p:tgtEl>
                                        <p:attrNameLst>
                                          <p:attrName>style.visibility</p:attrName>
                                        </p:attrNameLst>
                                      </p:cBhvr>
                                      <p:to>
                                        <p:strVal val="visible"/>
                                      </p:to>
                                    </p:set>
                                    <p:animEffect transition="in" filter="fade">
                                      <p:cBhvr>
                                        <p:cTn id="29" dur="500"/>
                                        <p:tgtEl>
                                          <p:spTgt spid="9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500"/>
                                        <p:tgtEl>
                                          <p:spTgt spid="90"/>
                                        </p:tgtEl>
                                      </p:cBhvr>
                                    </p:animEffect>
                                  </p:childTnLst>
                                </p:cTn>
                              </p:par>
                              <p:par>
                                <p:cTn id="43" presetID="10" presetClass="entr" presetSubtype="0" fill="hold" nodeType="withEffect">
                                  <p:stCondLst>
                                    <p:cond delay="0"/>
                                  </p:stCondLst>
                                  <p:childTnLst>
                                    <p:set>
                                      <p:cBhvr>
                                        <p:cTn id="44" dur="1" fill="hold">
                                          <p:stCondLst>
                                            <p:cond delay="0"/>
                                          </p:stCondLst>
                                        </p:cTn>
                                        <p:tgtEl>
                                          <p:spTgt spid="1032"/>
                                        </p:tgtEl>
                                        <p:attrNameLst>
                                          <p:attrName>style.visibility</p:attrName>
                                        </p:attrNameLst>
                                      </p:cBhvr>
                                      <p:to>
                                        <p:strVal val="visible"/>
                                      </p:to>
                                    </p:set>
                                    <p:animEffect transition="in" filter="fade">
                                      <p:cBhvr>
                                        <p:cTn id="45" dur="500"/>
                                        <p:tgtEl>
                                          <p:spTgt spid="103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31"/>
                                        </p:tgtEl>
                                        <p:attrNameLst>
                                          <p:attrName>style.visibility</p:attrName>
                                        </p:attrNameLst>
                                      </p:cBhvr>
                                      <p:to>
                                        <p:strVal val="visible"/>
                                      </p:to>
                                    </p:set>
                                    <p:animEffect transition="in" filter="fade">
                                      <p:cBhvr>
                                        <p:cTn id="50" dur="500"/>
                                        <p:tgtEl>
                                          <p:spTgt spid="103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fade">
                                      <p:cBhvr>
                                        <p:cTn id="53" dur="500"/>
                                        <p:tgtEl>
                                          <p:spTgt spid="8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26"/>
                                        </p:tgtEl>
                                        <p:attrNameLst>
                                          <p:attrName>style.visibility</p:attrName>
                                        </p:attrNameLst>
                                      </p:cBhvr>
                                      <p:to>
                                        <p:strVal val="visible"/>
                                      </p:to>
                                    </p:set>
                                    <p:animEffect transition="in" filter="fade">
                                      <p:cBhvr>
                                        <p:cTn id="58" dur="500"/>
                                        <p:tgtEl>
                                          <p:spTgt spid="102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2" fill="hold" display="0">
                  <p:stCondLst>
                    <p:cond delay="indefinite"/>
                  </p:stCondLst>
                </p:cTn>
                <p:tgtEl>
                  <p:spTgt spid="8"/>
                </p:tgtEl>
              </p:cMediaNode>
            </p:video>
          </p:childTnLst>
        </p:cTn>
      </p:par>
    </p:tnLst>
    <p:bldLst>
      <p:bldP spid="87" grpId="0" animBg="1"/>
      <p:bldP spid="2068" grpId="0"/>
      <p:bldP spid="88" grpId="0"/>
      <p:bldP spid="90" grpId="0"/>
      <p:bldP spid="11" grpId="0"/>
      <p:bldP spid="9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784412"/>
            <a:ext cx="8045544" cy="6094104"/>
          </a:xfrm>
        </p:spPr>
      </p:pic>
      <p:sp>
        <p:nvSpPr>
          <p:cNvPr id="2" name="Titel 1"/>
          <p:cNvSpPr>
            <a:spLocks noGrp="1"/>
          </p:cNvSpPr>
          <p:nvPr>
            <p:ph type="title"/>
          </p:nvPr>
        </p:nvSpPr>
        <p:spPr>
          <a:xfrm>
            <a:off x="457200" y="76200"/>
            <a:ext cx="8229600" cy="1143000"/>
          </a:xfrm>
        </p:spPr>
        <p:txBody>
          <a:bodyPr/>
          <a:lstStyle/>
          <a:p>
            <a:r>
              <a:rPr lang="de-DE" b="1" dirty="0" smtClean="0">
                <a:effectLst>
                  <a:outerShdw blurRad="38100" dist="38100" dir="2700000" algn="tl">
                    <a:srgbClr val="000000">
                      <a:alpha val="43137"/>
                    </a:srgbClr>
                  </a:outerShdw>
                </a:effectLst>
              </a:rPr>
              <a:t>Tests </a:t>
            </a:r>
            <a:r>
              <a:rPr lang="de-DE" b="1" dirty="0" err="1" smtClean="0">
                <a:effectLst>
                  <a:outerShdw blurRad="38100" dist="38100" dir="2700000" algn="tl">
                    <a:srgbClr val="000000">
                      <a:alpha val="43137"/>
                    </a:srgbClr>
                  </a:outerShdw>
                </a:effectLst>
              </a:rPr>
              <a:t>for</a:t>
            </a:r>
            <a:r>
              <a:rPr lang="de-DE" b="1" dirty="0" smtClean="0">
                <a:effectLst>
                  <a:outerShdw blurRad="38100" dist="38100" dir="2700000" algn="tl">
                    <a:srgbClr val="000000">
                      <a:alpha val="43137"/>
                    </a:srgbClr>
                  </a:outerShdw>
                </a:effectLst>
              </a:rPr>
              <a:t> South </a:t>
            </a:r>
            <a:r>
              <a:rPr lang="de-DE" b="1" dirty="0" err="1" smtClean="0">
                <a:effectLst>
                  <a:outerShdw blurRad="38100" dist="38100" dir="2700000" algn="tl">
                    <a:srgbClr val="000000">
                      <a:alpha val="43137"/>
                    </a:srgbClr>
                  </a:outerShdw>
                </a:effectLst>
              </a:rPr>
              <a:t>America</a:t>
            </a:r>
            <a:endParaRPr lang="en-US" b="1" dirty="0">
              <a:effectLst>
                <a:outerShdw blurRad="38100" dist="38100" dir="2700000" algn="tl">
                  <a:srgbClr val="000000">
                    <a:alpha val="43137"/>
                  </a:srgbClr>
                </a:outerShdw>
              </a:effectLst>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96600" y="838200"/>
            <a:ext cx="5943600" cy="517453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18"/>
          <p:cNvSpPr txBox="1">
            <a:spLocks noChangeArrowheads="1"/>
          </p:cNvSpPr>
          <p:nvPr/>
        </p:nvSpPr>
        <p:spPr bwMode="auto">
          <a:xfrm>
            <a:off x="7010399" y="4847272"/>
            <a:ext cx="2057401" cy="1477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defRPr sz="2500">
                <a:solidFill>
                  <a:schemeClr val="tx1"/>
                </a:solidFill>
                <a:latin typeface="Calibri" pitchFamily="34" charset="0"/>
                <a:ea typeface="ＭＳ Ｐゴシック" charset="-128"/>
              </a:defRPr>
            </a:lvl1pPr>
            <a:lvl2pPr marL="742950" indent="-285750">
              <a:defRPr sz="2500">
                <a:solidFill>
                  <a:schemeClr val="tx1"/>
                </a:solidFill>
                <a:latin typeface="Calibri" pitchFamily="34" charset="0"/>
                <a:ea typeface="ＭＳ Ｐゴシック" charset="-128"/>
              </a:defRPr>
            </a:lvl2pPr>
            <a:lvl3pPr marL="1143000" indent="-228600">
              <a:defRPr sz="2500">
                <a:solidFill>
                  <a:schemeClr val="tx1"/>
                </a:solidFill>
                <a:latin typeface="Calibri" pitchFamily="34" charset="0"/>
                <a:ea typeface="ＭＳ Ｐゴシック" charset="-128"/>
              </a:defRPr>
            </a:lvl3pPr>
            <a:lvl4pPr marL="1600200" indent="-228600">
              <a:defRPr sz="2500">
                <a:solidFill>
                  <a:schemeClr val="tx1"/>
                </a:solidFill>
                <a:latin typeface="Calibri" pitchFamily="34" charset="0"/>
                <a:ea typeface="ＭＳ Ｐゴシック" charset="-128"/>
              </a:defRPr>
            </a:lvl4pPr>
            <a:lvl5pPr marL="2057400" indent="-228600">
              <a:defRPr sz="2500">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sz="2500">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sz="2500">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sz="2500">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sz="2500">
                <a:solidFill>
                  <a:schemeClr val="tx1"/>
                </a:solidFill>
                <a:latin typeface="Calibri" pitchFamily="34" charset="0"/>
                <a:ea typeface="ＭＳ Ｐゴシック" charset="-128"/>
              </a:defRPr>
            </a:lvl9pPr>
          </a:lstStyle>
          <a:p>
            <a:r>
              <a:rPr lang="en-US" sz="1600" b="1" dirty="0" smtClean="0">
                <a:solidFill>
                  <a:srgbClr val="FF0000"/>
                </a:solidFill>
                <a:latin typeface="Calibri Italic" charset="0"/>
              </a:rPr>
              <a:t>Modeled</a:t>
            </a:r>
            <a:r>
              <a:rPr lang="en-US" sz="1600" dirty="0" smtClean="0">
                <a:latin typeface="Calibri Italic" charset="0"/>
              </a:rPr>
              <a:t> </a:t>
            </a:r>
            <a:r>
              <a:rPr lang="en-US" sz="1600" dirty="0">
                <a:latin typeface="Calibri Italic" charset="0"/>
              </a:rPr>
              <a:t>and </a:t>
            </a:r>
            <a:r>
              <a:rPr lang="en-US" sz="1600" b="1" dirty="0">
                <a:solidFill>
                  <a:srgbClr val="0070C0"/>
                </a:solidFill>
                <a:latin typeface="Calibri Italic" charset="0"/>
              </a:rPr>
              <a:t>observed</a:t>
            </a:r>
            <a:r>
              <a:rPr lang="en-US" sz="1600" dirty="0">
                <a:latin typeface="Calibri Italic" charset="0"/>
              </a:rPr>
              <a:t> specific leaf area (SLA) distributions </a:t>
            </a:r>
            <a:r>
              <a:rPr lang="en-US" sz="1600" dirty="0" smtClean="0">
                <a:latin typeface="Calibri Italic" charset="0"/>
              </a:rPr>
              <a:t>for South America. </a:t>
            </a:r>
            <a:r>
              <a:rPr lang="en-US" sz="1600" dirty="0">
                <a:latin typeface="Calibri Italic" charset="0"/>
              </a:rPr>
              <a:t>M</a:t>
            </a:r>
            <a:r>
              <a:rPr lang="en-US" sz="1600" dirty="0" smtClean="0">
                <a:latin typeface="Calibri Italic" charset="0"/>
              </a:rPr>
              <a:t>odel output refers </a:t>
            </a:r>
            <a:r>
              <a:rPr lang="en-US" sz="1600" dirty="0">
                <a:latin typeface="Calibri Italic" charset="0"/>
              </a:rPr>
              <a:t>to </a:t>
            </a:r>
            <a:r>
              <a:rPr lang="en-US" sz="1600" dirty="0" smtClean="0">
                <a:latin typeface="Calibri Italic" charset="0"/>
              </a:rPr>
              <a:t>1000 </a:t>
            </a:r>
            <a:r>
              <a:rPr lang="en-US" sz="1600" dirty="0">
                <a:latin typeface="Calibri Italic" charset="0"/>
              </a:rPr>
              <a:t>simulation years. </a:t>
            </a:r>
          </a:p>
        </p:txBody>
      </p:sp>
      <p:sp>
        <p:nvSpPr>
          <p:cNvPr id="6" name="Cloud Callout 5"/>
          <p:cNvSpPr/>
          <p:nvPr/>
        </p:nvSpPr>
        <p:spPr>
          <a:xfrm>
            <a:off x="10287000" y="1066800"/>
            <a:ext cx="5410200" cy="3352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Update this with new trait distributions</a:t>
            </a:r>
            <a:endParaRPr lang="en-US" dirty="0"/>
          </a:p>
        </p:txBody>
      </p:sp>
      <p:pic>
        <p:nvPicPr>
          <p:cNvPr id="13" name="Picture 3" descr="D:\TRY_DATA_2013\TRY_workshop\pixel1_TR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723" y="2862106"/>
            <a:ext cx="1862174" cy="139663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0" name="Gruppieren 49"/>
          <p:cNvGrpSpPr/>
          <p:nvPr/>
        </p:nvGrpSpPr>
        <p:grpSpPr>
          <a:xfrm>
            <a:off x="304800" y="1897049"/>
            <a:ext cx="1707446" cy="922351"/>
            <a:chOff x="304800" y="1897049"/>
            <a:chExt cx="1707446" cy="922351"/>
          </a:xfrm>
        </p:grpSpPr>
        <p:sp>
          <p:nvSpPr>
            <p:cNvPr id="10" name="Rad 9"/>
            <p:cNvSpPr/>
            <p:nvPr/>
          </p:nvSpPr>
          <p:spPr>
            <a:xfrm>
              <a:off x="1287449" y="1897049"/>
              <a:ext cx="259236" cy="259236"/>
            </a:xfrm>
            <a:prstGeom prst="donut">
              <a:avLst>
                <a:gd name="adj" fmla="val 15798"/>
              </a:avLst>
            </a:prstGeom>
            <a:solidFill>
              <a:schemeClr val="tx2">
                <a:lumMod val="7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Gerade Verbindung 14"/>
            <p:cNvCxnSpPr/>
            <p:nvPr/>
          </p:nvCxnSpPr>
          <p:spPr>
            <a:xfrm>
              <a:off x="1600200" y="2026667"/>
              <a:ext cx="412046" cy="792733"/>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flipH="1">
              <a:off x="304800" y="2026667"/>
              <a:ext cx="982650" cy="792733"/>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p:nvGrpSpPr>
        <p:grpSpPr>
          <a:xfrm>
            <a:off x="2129878" y="2814834"/>
            <a:ext cx="2225449" cy="1043776"/>
            <a:chOff x="2129878" y="2814834"/>
            <a:chExt cx="2225449" cy="1043776"/>
          </a:xfrm>
        </p:grpSpPr>
        <p:sp>
          <p:nvSpPr>
            <p:cNvPr id="34" name="Rad 33"/>
            <p:cNvSpPr/>
            <p:nvPr/>
          </p:nvSpPr>
          <p:spPr>
            <a:xfrm>
              <a:off x="2129878" y="2814834"/>
              <a:ext cx="259236" cy="259236"/>
            </a:xfrm>
            <a:prstGeom prst="donut">
              <a:avLst>
                <a:gd name="adj" fmla="val 15798"/>
              </a:avLst>
            </a:prstGeom>
            <a:solidFill>
              <a:schemeClr val="tx2">
                <a:lumMod val="7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5" name="Gerade Verbindung 34"/>
            <p:cNvCxnSpPr/>
            <p:nvPr/>
          </p:nvCxnSpPr>
          <p:spPr>
            <a:xfrm>
              <a:off x="2442629" y="2898985"/>
              <a:ext cx="1912698" cy="52648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a:off x="2129879" y="3074070"/>
              <a:ext cx="510006" cy="78454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030" name="Picture 6" descr="D:\TRY_DATA_2013\TRY_workshop\pixel3_TR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4310" y="3425465"/>
            <a:ext cx="1715442" cy="128658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2" name="Gruppieren 51"/>
          <p:cNvGrpSpPr/>
          <p:nvPr/>
        </p:nvGrpSpPr>
        <p:grpSpPr>
          <a:xfrm>
            <a:off x="4149968" y="1977133"/>
            <a:ext cx="2362395" cy="1634371"/>
            <a:chOff x="4149968" y="1977133"/>
            <a:chExt cx="2362395" cy="1634371"/>
          </a:xfrm>
        </p:grpSpPr>
        <p:sp>
          <p:nvSpPr>
            <p:cNvPr id="44" name="Rad 43"/>
            <p:cNvSpPr/>
            <p:nvPr/>
          </p:nvSpPr>
          <p:spPr>
            <a:xfrm>
              <a:off x="4149968" y="1977133"/>
              <a:ext cx="259236" cy="259236"/>
            </a:xfrm>
            <a:prstGeom prst="donut">
              <a:avLst>
                <a:gd name="adj" fmla="val 15798"/>
              </a:avLst>
            </a:prstGeom>
            <a:solidFill>
              <a:schemeClr val="tx2">
                <a:lumMod val="7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5" name="Gerade Verbindung 44"/>
            <p:cNvCxnSpPr/>
            <p:nvPr/>
          </p:nvCxnSpPr>
          <p:spPr>
            <a:xfrm>
              <a:off x="4462719" y="2061284"/>
              <a:ext cx="2049644" cy="41910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a:off x="4149968" y="2156285"/>
              <a:ext cx="474379" cy="1455219"/>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044" name="Picture 20" descr="D:\TRY_DATA_2013\TRY_workshop\pixel2_TR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0349" y="2514600"/>
            <a:ext cx="1792014" cy="13440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4" name="Gruppieren 73"/>
          <p:cNvGrpSpPr/>
          <p:nvPr/>
        </p:nvGrpSpPr>
        <p:grpSpPr>
          <a:xfrm>
            <a:off x="886297" y="1066801"/>
            <a:ext cx="1486797" cy="1356232"/>
            <a:chOff x="1287449" y="1824917"/>
            <a:chExt cx="1486797" cy="1356232"/>
          </a:xfrm>
        </p:grpSpPr>
        <p:sp>
          <p:nvSpPr>
            <p:cNvPr id="75" name="Rad 74"/>
            <p:cNvSpPr/>
            <p:nvPr/>
          </p:nvSpPr>
          <p:spPr>
            <a:xfrm>
              <a:off x="1287449" y="1897049"/>
              <a:ext cx="259236" cy="259236"/>
            </a:xfrm>
            <a:prstGeom prst="donut">
              <a:avLst>
                <a:gd name="adj" fmla="val 15798"/>
              </a:avLst>
            </a:prstGeom>
            <a:solidFill>
              <a:schemeClr val="tx2">
                <a:lumMod val="7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6" name="Gerade Verbindung 75"/>
            <p:cNvCxnSpPr/>
            <p:nvPr/>
          </p:nvCxnSpPr>
          <p:spPr>
            <a:xfrm flipV="1">
              <a:off x="1526126" y="1824917"/>
              <a:ext cx="1241560" cy="100874"/>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7" name="Gerade Verbindung 76"/>
            <p:cNvCxnSpPr/>
            <p:nvPr/>
          </p:nvCxnSpPr>
          <p:spPr>
            <a:xfrm>
              <a:off x="1287450" y="2156285"/>
              <a:ext cx="1486796" cy="1024864"/>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3078" name="Picture 6" descr="D:\TRY_DATA_2013\TRY_workshop\pixel2_LPJ_vs_TRY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0777" y="3858610"/>
            <a:ext cx="2202508" cy="16518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9" name="Picture 7" descr="D:\TRY_DATA_2013\TRY_workshop\pixel1_LPJ_vs_TRY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50" y="2971800"/>
            <a:ext cx="2042028" cy="15315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0" name="Picture 8" descr="D:\TRY_DATA_2013\TRY_workshop\pixel3_LPJ_vs_TRY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2249" y="2527574"/>
            <a:ext cx="2319502" cy="173962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1" name="Picture 9" descr="D:\TRY_DATA_2013\TRY_workshop\pixel4_LPJ_vs_TRY_Panama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01747" y="1009844"/>
            <a:ext cx="2113954" cy="158546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2" name="Text Box 118"/>
          <p:cNvSpPr txBox="1">
            <a:spLocks noChangeArrowheads="1"/>
          </p:cNvSpPr>
          <p:nvPr/>
        </p:nvSpPr>
        <p:spPr bwMode="auto">
          <a:xfrm>
            <a:off x="7086600" y="1219200"/>
            <a:ext cx="2057401" cy="1477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defRPr sz="2500">
                <a:solidFill>
                  <a:schemeClr val="tx1"/>
                </a:solidFill>
                <a:latin typeface="Calibri" pitchFamily="34" charset="0"/>
                <a:ea typeface="ＭＳ Ｐゴシック" charset="-128"/>
              </a:defRPr>
            </a:lvl1pPr>
            <a:lvl2pPr marL="742950" indent="-285750">
              <a:defRPr sz="2500">
                <a:solidFill>
                  <a:schemeClr val="tx1"/>
                </a:solidFill>
                <a:latin typeface="Calibri" pitchFamily="34" charset="0"/>
                <a:ea typeface="ＭＳ Ｐゴシック" charset="-128"/>
              </a:defRPr>
            </a:lvl2pPr>
            <a:lvl3pPr marL="1143000" indent="-228600">
              <a:defRPr sz="2500">
                <a:solidFill>
                  <a:schemeClr val="tx1"/>
                </a:solidFill>
                <a:latin typeface="Calibri" pitchFamily="34" charset="0"/>
                <a:ea typeface="ＭＳ Ｐゴシック" charset="-128"/>
              </a:defRPr>
            </a:lvl3pPr>
            <a:lvl4pPr marL="1600200" indent="-228600">
              <a:defRPr sz="2500">
                <a:solidFill>
                  <a:schemeClr val="tx1"/>
                </a:solidFill>
                <a:latin typeface="Calibri" pitchFamily="34" charset="0"/>
                <a:ea typeface="ＭＳ Ｐゴシック" charset="-128"/>
              </a:defRPr>
            </a:lvl4pPr>
            <a:lvl5pPr marL="2057400" indent="-228600">
              <a:defRPr sz="2500">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sz="2500">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sz="2500">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sz="2500">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sz="2500">
                <a:solidFill>
                  <a:schemeClr val="tx1"/>
                </a:solidFill>
                <a:latin typeface="Calibri" pitchFamily="34" charset="0"/>
                <a:ea typeface="ＭＳ Ｐゴシック" charset="-128"/>
              </a:defRPr>
            </a:lvl9pPr>
          </a:lstStyle>
          <a:p>
            <a:r>
              <a:rPr lang="en-US" sz="2400" b="1" dirty="0" smtClean="0">
                <a:latin typeface="+mj-lt"/>
              </a:rPr>
              <a:t>Successfully reproducing local SLA distributions</a:t>
            </a:r>
            <a:endParaRPr lang="en-US" sz="2400" b="1" dirty="0">
              <a:latin typeface="+mj-lt"/>
            </a:endParaRPr>
          </a:p>
        </p:txBody>
      </p:sp>
      <p:grpSp>
        <p:nvGrpSpPr>
          <p:cNvPr id="11" name="Gruppieren 10"/>
          <p:cNvGrpSpPr/>
          <p:nvPr/>
        </p:nvGrpSpPr>
        <p:grpSpPr>
          <a:xfrm>
            <a:off x="4657725" y="1279163"/>
            <a:ext cx="1971675" cy="559162"/>
            <a:chOff x="4657725" y="1279163"/>
            <a:chExt cx="1971675" cy="559162"/>
          </a:xfrm>
        </p:grpSpPr>
        <p:sp>
          <p:nvSpPr>
            <p:cNvPr id="3" name="Rechteck 2"/>
            <p:cNvSpPr/>
            <p:nvPr/>
          </p:nvSpPr>
          <p:spPr>
            <a:xfrm>
              <a:off x="4657725" y="1279163"/>
              <a:ext cx="990600" cy="559162"/>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smtClean="0">
                  <a:solidFill>
                    <a:schemeClr val="tx1"/>
                  </a:solidFill>
                </a:rPr>
                <a:t>LPJmL</a:t>
              </a:r>
              <a:endParaRPr lang="en-US" dirty="0">
                <a:solidFill>
                  <a:schemeClr val="tx1"/>
                </a:solidFill>
              </a:endParaRPr>
            </a:p>
          </p:txBody>
        </p:sp>
        <p:sp>
          <p:nvSpPr>
            <p:cNvPr id="47" name="Rechteck 46"/>
            <p:cNvSpPr/>
            <p:nvPr/>
          </p:nvSpPr>
          <p:spPr>
            <a:xfrm>
              <a:off x="5638800" y="1279163"/>
              <a:ext cx="990600" cy="559162"/>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bg1"/>
                  </a:solidFill>
                </a:rPr>
                <a:t>TRY</a:t>
              </a:r>
              <a:endParaRPr lang="en-US" dirty="0">
                <a:solidFill>
                  <a:schemeClr val="bg1"/>
                </a:solidFill>
              </a:endParaRPr>
            </a:p>
          </p:txBody>
        </p:sp>
        <p:sp>
          <p:nvSpPr>
            <p:cNvPr id="9" name="Textfeld 8"/>
            <p:cNvSpPr txBox="1"/>
            <p:nvPr/>
          </p:nvSpPr>
          <p:spPr>
            <a:xfrm>
              <a:off x="5429250" y="1362075"/>
              <a:ext cx="533400" cy="369332"/>
            </a:xfrm>
            <a:prstGeom prst="rect">
              <a:avLst/>
            </a:prstGeom>
            <a:noFill/>
          </p:spPr>
          <p:txBody>
            <a:bodyPr wrap="square" rtlCol="0">
              <a:spAutoFit/>
            </a:bodyPr>
            <a:lstStyle/>
            <a:p>
              <a:r>
                <a:rPr lang="de-DE" dirty="0"/>
                <a:t>v</a:t>
              </a:r>
              <a:r>
                <a:rPr lang="de-DE" dirty="0" smtClean="0">
                  <a:solidFill>
                    <a:schemeClr val="bg1"/>
                  </a:solidFill>
                </a:rPr>
                <a:t>s.</a:t>
              </a:r>
              <a:endParaRPr lang="en-US" dirty="0">
                <a:solidFill>
                  <a:schemeClr val="bg1"/>
                </a:solidFill>
              </a:endParaRPr>
            </a:p>
          </p:txBody>
        </p:sp>
      </p:grpSp>
    </p:spTree>
    <p:extLst>
      <p:ext uri="{BB962C8B-B14F-4D97-AF65-F5344CB8AC3E}">
        <p14:creationId xmlns:p14="http://schemas.microsoft.com/office/powerpoint/2010/main" val="39868954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340768"/>
            <a:ext cx="695325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539552" y="6525344"/>
            <a:ext cx="2044149" cy="369332"/>
          </a:xfrm>
          <a:prstGeom prst="rect">
            <a:avLst/>
          </a:prstGeom>
          <a:noFill/>
        </p:spPr>
        <p:txBody>
          <a:bodyPr wrap="none" rtlCol="0">
            <a:spAutoFit/>
          </a:bodyPr>
          <a:lstStyle/>
          <a:p>
            <a:r>
              <a:rPr lang="en-US" dirty="0" err="1" smtClean="0"/>
              <a:t>Sheiter</a:t>
            </a:r>
            <a:r>
              <a:rPr lang="en-US" dirty="0" smtClean="0"/>
              <a:t> 2013 el al.</a:t>
            </a:r>
            <a:endParaRPr lang="en-US" dirty="0"/>
          </a:p>
        </p:txBody>
      </p:sp>
      <p:sp>
        <p:nvSpPr>
          <p:cNvPr id="5" name="ZoneTexte 4"/>
          <p:cNvSpPr txBox="1"/>
          <p:nvPr/>
        </p:nvSpPr>
        <p:spPr>
          <a:xfrm>
            <a:off x="1561626" y="377690"/>
            <a:ext cx="5981125" cy="646331"/>
          </a:xfrm>
          <a:prstGeom prst="rect">
            <a:avLst/>
          </a:prstGeom>
          <a:noFill/>
        </p:spPr>
        <p:txBody>
          <a:bodyPr wrap="none" rtlCol="0">
            <a:spAutoFit/>
          </a:bodyPr>
          <a:lstStyle/>
          <a:p>
            <a:r>
              <a:rPr lang="en-US" sz="3600" dirty="0" smtClean="0">
                <a:solidFill>
                  <a:srgbClr val="92D050"/>
                </a:solidFill>
                <a:effectLst>
                  <a:outerShdw blurRad="38100" dist="38100" dir="2700000" algn="tl">
                    <a:srgbClr val="000000">
                      <a:alpha val="43137"/>
                    </a:srgbClr>
                  </a:outerShdw>
                </a:effectLst>
              </a:rPr>
              <a:t>Genetic approach: aDGVM2</a:t>
            </a:r>
            <a:endParaRPr lang="en-US" sz="3600"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81660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en-US"/>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000125"/>
            <a:ext cx="8696325"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97636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2638425"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953" y="1844824"/>
            <a:ext cx="6199085" cy="266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27873" y="5299903"/>
            <a:ext cx="3898824" cy="830997"/>
          </a:xfrm>
          <a:prstGeom prst="rect">
            <a:avLst/>
          </a:prstGeom>
          <a:noFill/>
        </p:spPr>
        <p:txBody>
          <a:bodyPr wrap="none" rtlCol="0">
            <a:spAutoFit/>
          </a:bodyPr>
          <a:lstStyle/>
          <a:p>
            <a:pPr algn="ctr"/>
            <a:r>
              <a:rPr lang="en-US" sz="2400" dirty="0" smtClean="0"/>
              <a:t>Projection in the trait space</a:t>
            </a:r>
          </a:p>
          <a:p>
            <a:pPr algn="ctr"/>
            <a:r>
              <a:rPr lang="en-US" sz="2400" dirty="0" smtClean="0"/>
              <a:t>As </a:t>
            </a:r>
            <a:r>
              <a:rPr lang="en-US" sz="2400" dirty="0" err="1" smtClean="0"/>
              <a:t>fct</a:t>
            </a:r>
            <a:r>
              <a:rPr lang="en-US" sz="2400" dirty="0" smtClean="0"/>
              <a:t> of climate</a:t>
            </a:r>
            <a:endParaRPr lang="en-US" sz="2400" dirty="0"/>
          </a:p>
        </p:txBody>
      </p:sp>
      <p:sp>
        <p:nvSpPr>
          <p:cNvPr id="6" name="ZoneTexte 5"/>
          <p:cNvSpPr txBox="1"/>
          <p:nvPr/>
        </p:nvSpPr>
        <p:spPr>
          <a:xfrm>
            <a:off x="3316938" y="4711834"/>
            <a:ext cx="5946693" cy="461665"/>
          </a:xfrm>
          <a:prstGeom prst="rect">
            <a:avLst/>
          </a:prstGeom>
          <a:noFill/>
        </p:spPr>
        <p:txBody>
          <a:bodyPr wrap="none" rtlCol="0">
            <a:spAutoFit/>
          </a:bodyPr>
          <a:lstStyle/>
          <a:p>
            <a:r>
              <a:rPr lang="en-US" sz="2400" dirty="0" smtClean="0"/>
              <a:t>Reconstruction of different plant strategies</a:t>
            </a:r>
            <a:endParaRPr lang="en-US" sz="2400" dirty="0"/>
          </a:p>
        </p:txBody>
      </p:sp>
    </p:spTree>
    <p:extLst>
      <p:ext uri="{BB962C8B-B14F-4D97-AF65-F5344CB8AC3E}">
        <p14:creationId xmlns:p14="http://schemas.microsoft.com/office/powerpoint/2010/main" val="25888001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2781300"/>
            <a:ext cx="8964488" cy="1143000"/>
          </a:xfrm>
        </p:spPr>
        <p:txBody>
          <a:bodyPr/>
          <a:lstStyle/>
          <a:p>
            <a:r>
              <a:rPr lang="fr-FR" altLang="en-US" sz="4000" dirty="0" smtClean="0">
                <a:solidFill>
                  <a:schemeClr val="hlink"/>
                </a:solidFill>
                <a:effectLst>
                  <a:outerShdw blurRad="38100" dist="38100" dir="2700000" algn="tl">
                    <a:srgbClr val="C0C0C0"/>
                  </a:outerShdw>
                </a:effectLst>
              </a:rPr>
              <a:t>In </a:t>
            </a:r>
            <a:r>
              <a:rPr lang="fr-FR" altLang="en-US" sz="4000" dirty="0" err="1" smtClean="0">
                <a:solidFill>
                  <a:schemeClr val="hlink"/>
                </a:solidFill>
                <a:effectLst>
                  <a:outerShdw blurRad="38100" dist="38100" dir="2700000" algn="tl">
                    <a:srgbClr val="C0C0C0"/>
                  </a:outerShdw>
                </a:effectLst>
              </a:rPr>
              <a:t>complement</a:t>
            </a:r>
            <a:r>
              <a:rPr lang="fr-FR" altLang="en-US" sz="4000" dirty="0" smtClean="0">
                <a:solidFill>
                  <a:schemeClr val="hlink"/>
                </a:solidFill>
                <a:effectLst>
                  <a:outerShdw blurRad="38100" dist="38100" dir="2700000" algn="tl">
                    <a:srgbClr val="C0C0C0"/>
                  </a:outerShdw>
                </a:effectLst>
              </a:rPr>
              <a:t>: </a:t>
            </a:r>
            <a:r>
              <a:rPr lang="fr-FR" altLang="en-US" sz="4000" dirty="0" err="1" smtClean="0">
                <a:solidFill>
                  <a:schemeClr val="hlink"/>
                </a:solidFill>
                <a:effectLst>
                  <a:outerShdw blurRad="38100" dist="38100" dir="2700000" algn="tl">
                    <a:srgbClr val="C0C0C0"/>
                  </a:outerShdw>
                </a:effectLst>
              </a:rPr>
              <a:t>ecologicaly</a:t>
            </a:r>
            <a:r>
              <a:rPr lang="fr-FR" altLang="en-US" sz="4000" dirty="0" smtClean="0">
                <a:solidFill>
                  <a:schemeClr val="hlink"/>
                </a:solidFill>
                <a:effectLst>
                  <a:outerShdw blurRad="38100" dist="38100" dir="2700000" algn="tl">
                    <a:srgbClr val="C0C0C0"/>
                  </a:outerShdw>
                </a:effectLst>
              </a:rPr>
              <a:t> </a:t>
            </a:r>
            <a:r>
              <a:rPr lang="fr-FR" altLang="en-US" sz="4000" dirty="0" err="1" smtClean="0">
                <a:solidFill>
                  <a:schemeClr val="hlink"/>
                </a:solidFill>
                <a:effectLst>
                  <a:outerShdw blurRad="38100" dist="38100" dir="2700000" algn="tl">
                    <a:srgbClr val="C0C0C0"/>
                  </a:outerShdw>
                </a:effectLst>
              </a:rPr>
              <a:t>based</a:t>
            </a:r>
            <a:r>
              <a:rPr lang="fr-FR" altLang="en-US" sz="4000" dirty="0" smtClean="0">
                <a:solidFill>
                  <a:schemeClr val="hlink"/>
                </a:solidFill>
                <a:effectLst>
                  <a:outerShdw blurRad="38100" dist="38100" dir="2700000" algn="tl">
                    <a:srgbClr val="C0C0C0"/>
                  </a:outerShdw>
                </a:effectLst>
              </a:rPr>
              <a:t> </a:t>
            </a:r>
            <a:r>
              <a:rPr lang="fr-FR" altLang="en-US" sz="4000" dirty="0" err="1" smtClean="0">
                <a:solidFill>
                  <a:schemeClr val="hlink"/>
                </a:solidFill>
                <a:effectLst>
                  <a:outerShdw blurRad="38100" dist="38100" dir="2700000" algn="tl">
                    <a:srgbClr val="C0C0C0"/>
                  </a:outerShdw>
                </a:effectLst>
              </a:rPr>
              <a:t>tradeoffs</a:t>
            </a:r>
            <a:r>
              <a:rPr lang="fr-FR" altLang="en-US" sz="4000" dirty="0" smtClean="0">
                <a:solidFill>
                  <a:schemeClr val="hlink"/>
                </a:solidFill>
                <a:effectLst>
                  <a:outerShdw blurRad="38100" dist="38100" dir="2700000" algn="tl">
                    <a:srgbClr val="C0C0C0"/>
                  </a:outerShdw>
                </a:effectLst>
              </a:rPr>
              <a:t>: the </a:t>
            </a:r>
            <a:r>
              <a:rPr lang="fr-FR" altLang="en-US" sz="4000" dirty="0" err="1" smtClean="0">
                <a:solidFill>
                  <a:schemeClr val="hlink"/>
                </a:solidFill>
                <a:effectLst>
                  <a:outerShdw blurRad="38100" dist="38100" dir="2700000" algn="tl">
                    <a:srgbClr val="C0C0C0"/>
                  </a:outerShdw>
                </a:effectLst>
              </a:rPr>
              <a:t>example</a:t>
            </a:r>
            <a:r>
              <a:rPr lang="fr-FR" altLang="en-US" sz="4000" dirty="0" smtClean="0">
                <a:solidFill>
                  <a:schemeClr val="hlink"/>
                </a:solidFill>
                <a:effectLst>
                  <a:outerShdw blurRad="38100" dist="38100" dir="2700000" algn="tl">
                    <a:srgbClr val="C0C0C0"/>
                  </a:outerShdw>
                </a:effectLst>
              </a:rPr>
              <a:t> of  </a:t>
            </a:r>
            <a:r>
              <a:rPr lang="fr-FR" altLang="en-US" sz="4000" dirty="0" err="1" smtClean="0">
                <a:solidFill>
                  <a:schemeClr val="hlink"/>
                </a:solidFill>
                <a:effectLst>
                  <a:outerShdw blurRad="38100" dist="38100" dir="2700000" algn="tl">
                    <a:srgbClr val="C0C0C0"/>
                  </a:outerShdw>
                </a:effectLst>
              </a:rPr>
              <a:t>Vcmax</a:t>
            </a:r>
            <a:r>
              <a:rPr lang="fr-FR" altLang="en-US" sz="4000" dirty="0" smtClean="0">
                <a:solidFill>
                  <a:schemeClr val="hlink"/>
                </a:solidFill>
                <a:effectLst>
                  <a:outerShdw blurRad="38100" dist="38100" dir="2700000" algn="tl">
                    <a:srgbClr val="C0C0C0"/>
                  </a:outerShdw>
                </a:effectLst>
              </a:rPr>
              <a:t>/</a:t>
            </a:r>
            <a:r>
              <a:rPr lang="fr-FR" altLang="en-US" sz="4000" dirty="0" err="1" smtClean="0">
                <a:solidFill>
                  <a:schemeClr val="hlink"/>
                </a:solidFill>
                <a:effectLst>
                  <a:outerShdw blurRad="38100" dist="38100" dir="2700000" algn="tl">
                    <a:srgbClr val="C0C0C0"/>
                  </a:outerShdw>
                </a:effectLst>
              </a:rPr>
              <a:t>Jmax</a:t>
            </a:r>
            <a:r>
              <a:rPr lang="fr-FR" altLang="en-US" sz="4000" dirty="0" smtClean="0">
                <a:solidFill>
                  <a:schemeClr val="hlink"/>
                </a:solidFill>
                <a:effectLst>
                  <a:outerShdw blurRad="38100" dist="38100" dir="2700000" algn="tl">
                    <a:srgbClr val="C0C0C0"/>
                  </a:outerShdw>
                </a:effectLst>
              </a:rPr>
              <a:t>: the coordination of </a:t>
            </a:r>
            <a:r>
              <a:rPr lang="fr-FR" altLang="en-US" sz="4000" dirty="0" err="1" smtClean="0">
                <a:solidFill>
                  <a:schemeClr val="hlink"/>
                </a:solidFill>
                <a:effectLst>
                  <a:outerShdw blurRad="38100" dist="38100" dir="2700000" algn="tl">
                    <a:srgbClr val="C0C0C0"/>
                  </a:outerShdw>
                </a:effectLst>
              </a:rPr>
              <a:t>photosynthsesis</a:t>
            </a:r>
            <a:r>
              <a:rPr lang="fr-FR" altLang="en-US" sz="4000" dirty="0">
                <a:solidFill>
                  <a:schemeClr val="hlink"/>
                </a:solidFill>
                <a:effectLst>
                  <a:outerShdw blurRad="38100" dist="38100" dir="2700000" algn="tl">
                    <a:srgbClr val="C0C0C0"/>
                  </a:outerShdw>
                </a:effectLst>
              </a:rPr>
              <a:t/>
            </a:r>
            <a:br>
              <a:rPr lang="fr-FR" altLang="en-US" sz="4000" dirty="0">
                <a:solidFill>
                  <a:schemeClr val="hlink"/>
                </a:solidFill>
                <a:effectLst>
                  <a:outerShdw blurRad="38100" dist="38100" dir="2700000" algn="tl">
                    <a:srgbClr val="C0C0C0"/>
                  </a:outerShdw>
                </a:effectLst>
              </a:rPr>
            </a:br>
            <a:endParaRPr lang="fr-FR" altLang="en-US" sz="3600" dirty="0">
              <a:solidFill>
                <a:schemeClr val="hlink"/>
              </a:solidFill>
              <a:effectLst>
                <a:outerShdw blurRad="38100" dist="38100" dir="2700000" algn="tl">
                  <a:srgbClr val="C0C0C0"/>
                </a:outerShdw>
              </a:effectLst>
            </a:endParaRPr>
          </a:p>
        </p:txBody>
      </p:sp>
    </p:spTree>
    <p:extLst>
      <p:ext uri="{BB962C8B-B14F-4D97-AF65-F5344CB8AC3E}">
        <p14:creationId xmlns:p14="http://schemas.microsoft.com/office/powerpoint/2010/main" val="20625318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lyre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557338"/>
            <a:ext cx="1492250" cy="4791075"/>
          </a:xfrm>
          <a:prstGeom prst="rect">
            <a:avLst/>
          </a:prstGeom>
          <a:noFill/>
          <a:extLst>
            <a:ext uri="{909E8E84-426E-40DD-AFC4-6F175D3DCCD1}">
              <a14:hiddenFill xmlns:a14="http://schemas.microsoft.com/office/drawing/2010/main">
                <a:solidFill>
                  <a:srgbClr val="FFFFFF"/>
                </a:solidFill>
              </a14:hiddenFill>
            </a:ext>
          </a:extLst>
        </p:spPr>
      </p:pic>
      <p:sp>
        <p:nvSpPr>
          <p:cNvPr id="27651" name="Rectangle 3"/>
          <p:cNvSpPr>
            <a:spLocks noChangeArrowheads="1"/>
          </p:cNvSpPr>
          <p:nvPr/>
        </p:nvSpPr>
        <p:spPr bwMode="auto">
          <a:xfrm>
            <a:off x="7019925" y="1628775"/>
            <a:ext cx="1800225" cy="4799013"/>
          </a:xfrm>
          <a:prstGeom prst="rect">
            <a:avLst/>
          </a:prstGeom>
          <a:solidFill>
            <a:schemeClr val="bg1">
              <a:alpha val="70000"/>
            </a:scheme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7652" name="Object 4"/>
          <p:cNvGraphicFramePr>
            <a:graphicFrameLocks noChangeAspect="1"/>
          </p:cNvGraphicFramePr>
          <p:nvPr/>
        </p:nvGraphicFramePr>
        <p:xfrm>
          <a:off x="2579688" y="4648200"/>
          <a:ext cx="5737225" cy="1006475"/>
        </p:xfrm>
        <a:graphic>
          <a:graphicData uri="http://schemas.openxmlformats.org/presentationml/2006/ole">
            <mc:AlternateContent xmlns:mc="http://schemas.openxmlformats.org/markup-compatibility/2006">
              <mc:Choice xmlns:v="urn:schemas-microsoft-com:vml" Requires="v">
                <p:oleObj spid="_x0000_s44042" name="Equation" r:id="rId5" imgW="3962160" imgH="698400" progId="Equation.DSMT4">
                  <p:embed/>
                </p:oleObj>
              </mc:Choice>
              <mc:Fallback>
                <p:oleObj name="Equation" r:id="rId5" imgW="3962160" imgH="698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9688" y="4648200"/>
                        <a:ext cx="5737225" cy="100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53" name="Rectangle 5"/>
          <p:cNvSpPr>
            <a:spLocks noGrp="1" noChangeArrowheads="1"/>
          </p:cNvSpPr>
          <p:nvPr>
            <p:ph type="title"/>
          </p:nvPr>
        </p:nvSpPr>
        <p:spPr/>
        <p:txBody>
          <a:bodyPr/>
          <a:lstStyle/>
          <a:p>
            <a:r>
              <a:rPr lang="en-US" altLang="en-US" sz="3600" b="1" dirty="0" smtClean="0">
                <a:solidFill>
                  <a:schemeClr val="hlink"/>
                </a:solidFill>
                <a:effectLst>
                  <a:outerShdw blurRad="38100" dist="38100" dir="2700000" algn="tl">
                    <a:srgbClr val="C0C0C0"/>
                  </a:outerShdw>
                </a:effectLst>
              </a:rPr>
              <a:t>Context</a:t>
            </a:r>
            <a:r>
              <a:rPr lang="en-US" altLang="en-US" sz="3600" dirty="0">
                <a:solidFill>
                  <a:schemeClr val="hlink"/>
                </a:solidFill>
                <a:effectLst>
                  <a:outerShdw blurRad="38100" dist="38100" dir="2700000" algn="tl">
                    <a:srgbClr val="C0C0C0"/>
                  </a:outerShdw>
                </a:effectLst>
              </a:rPr>
              <a:t/>
            </a:r>
            <a:br>
              <a:rPr lang="en-US" altLang="en-US" sz="3600" dirty="0">
                <a:solidFill>
                  <a:schemeClr val="hlink"/>
                </a:solidFill>
                <a:effectLst>
                  <a:outerShdw blurRad="38100" dist="38100" dir="2700000" algn="tl">
                    <a:srgbClr val="C0C0C0"/>
                  </a:outerShdw>
                </a:effectLst>
              </a:rPr>
            </a:br>
            <a:r>
              <a:rPr lang="en-US" altLang="en-US" sz="2800" dirty="0" smtClean="0"/>
              <a:t>photosynthesis coordination</a:t>
            </a:r>
            <a:endParaRPr lang="en-IE" altLang="en-US" sz="2800" dirty="0"/>
          </a:p>
        </p:txBody>
      </p:sp>
      <p:sp>
        <p:nvSpPr>
          <p:cNvPr id="82952" name="Oval 8"/>
          <p:cNvSpPr>
            <a:spLocks noChangeArrowheads="1"/>
          </p:cNvSpPr>
          <p:nvPr/>
        </p:nvSpPr>
        <p:spPr bwMode="auto">
          <a:xfrm>
            <a:off x="3421063" y="4851400"/>
            <a:ext cx="863600" cy="354013"/>
          </a:xfrm>
          <a:prstGeom prst="ellipse">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solidFill>
                <a:srgbClr val="00CC00"/>
              </a:solidFill>
            </a:endParaRPr>
          </a:p>
        </p:txBody>
      </p:sp>
      <p:sp>
        <p:nvSpPr>
          <p:cNvPr id="82953" name="Oval 9"/>
          <p:cNvSpPr>
            <a:spLocks noChangeArrowheads="1"/>
          </p:cNvSpPr>
          <p:nvPr/>
        </p:nvSpPr>
        <p:spPr bwMode="auto">
          <a:xfrm>
            <a:off x="4930775" y="4916488"/>
            <a:ext cx="1081088" cy="288925"/>
          </a:xfrm>
          <a:prstGeom prst="ellipse">
            <a:avLst/>
          </a:prstGeom>
          <a:noFill/>
          <a:ln w="28575">
            <a:solidFill>
              <a:srgbClr val="3366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82954" name="Oval 10"/>
          <p:cNvSpPr>
            <a:spLocks noChangeArrowheads="1"/>
          </p:cNvSpPr>
          <p:nvPr/>
        </p:nvSpPr>
        <p:spPr bwMode="auto">
          <a:xfrm>
            <a:off x="4572000" y="5205413"/>
            <a:ext cx="1079500" cy="360362"/>
          </a:xfrm>
          <a:prstGeom prst="ellipse">
            <a:avLst/>
          </a:prstGeom>
          <a:noFill/>
          <a:ln w="28575">
            <a:solidFill>
              <a:srgbClr val="3366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a:solidFill>
                <a:srgbClr val="66CCFF"/>
              </a:solidFill>
            </a:endParaRPr>
          </a:p>
        </p:txBody>
      </p:sp>
      <p:sp>
        <p:nvSpPr>
          <p:cNvPr id="82955" name="Oval 11"/>
          <p:cNvSpPr>
            <a:spLocks noChangeArrowheads="1"/>
          </p:cNvSpPr>
          <p:nvPr/>
        </p:nvSpPr>
        <p:spPr bwMode="auto">
          <a:xfrm>
            <a:off x="5867400" y="5211763"/>
            <a:ext cx="647700" cy="35401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82956" name="Oval 12"/>
          <p:cNvSpPr>
            <a:spLocks noChangeArrowheads="1"/>
          </p:cNvSpPr>
          <p:nvPr/>
        </p:nvSpPr>
        <p:spPr bwMode="auto">
          <a:xfrm>
            <a:off x="7308850" y="5205413"/>
            <a:ext cx="574675" cy="36036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82957" name="Oval 13"/>
          <p:cNvSpPr>
            <a:spLocks noChangeArrowheads="1"/>
          </p:cNvSpPr>
          <p:nvPr/>
        </p:nvSpPr>
        <p:spPr bwMode="auto">
          <a:xfrm>
            <a:off x="3492500" y="5205413"/>
            <a:ext cx="431800" cy="287337"/>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82958" name="Oval 14"/>
          <p:cNvSpPr>
            <a:spLocks noChangeArrowheads="1"/>
          </p:cNvSpPr>
          <p:nvPr/>
        </p:nvSpPr>
        <p:spPr bwMode="auto">
          <a:xfrm>
            <a:off x="6804025" y="5203825"/>
            <a:ext cx="431800" cy="36195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82959" name="Line 15"/>
          <p:cNvSpPr>
            <a:spLocks noChangeShapeType="1"/>
          </p:cNvSpPr>
          <p:nvPr/>
        </p:nvSpPr>
        <p:spPr bwMode="auto">
          <a:xfrm>
            <a:off x="4730750" y="4700588"/>
            <a:ext cx="215900" cy="215900"/>
          </a:xfrm>
          <a:prstGeom prst="line">
            <a:avLst/>
          </a:prstGeom>
          <a:noFill/>
          <a:ln w="9525">
            <a:solidFill>
              <a:srgbClr val="3366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60" name="Line 16"/>
          <p:cNvSpPr>
            <a:spLocks noChangeShapeType="1"/>
          </p:cNvSpPr>
          <p:nvPr/>
        </p:nvSpPr>
        <p:spPr bwMode="auto">
          <a:xfrm flipH="1">
            <a:off x="4621213" y="4700588"/>
            <a:ext cx="109537" cy="576262"/>
          </a:xfrm>
          <a:prstGeom prst="line">
            <a:avLst/>
          </a:prstGeom>
          <a:noFill/>
          <a:ln w="9525">
            <a:solidFill>
              <a:srgbClr val="3366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62" name="Line 18"/>
          <p:cNvSpPr>
            <a:spLocks noChangeShapeType="1"/>
          </p:cNvSpPr>
          <p:nvPr/>
        </p:nvSpPr>
        <p:spPr bwMode="auto">
          <a:xfrm flipH="1">
            <a:off x="6300788" y="4700588"/>
            <a:ext cx="481012" cy="457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63" name="Line 19"/>
          <p:cNvSpPr>
            <a:spLocks noChangeShapeType="1"/>
          </p:cNvSpPr>
          <p:nvPr/>
        </p:nvSpPr>
        <p:spPr bwMode="auto">
          <a:xfrm>
            <a:off x="6781800" y="4700588"/>
            <a:ext cx="360363" cy="5048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65" name="Line 21"/>
          <p:cNvSpPr>
            <a:spLocks noChangeShapeType="1"/>
          </p:cNvSpPr>
          <p:nvPr/>
        </p:nvSpPr>
        <p:spPr bwMode="auto">
          <a:xfrm flipV="1">
            <a:off x="3492500" y="5516563"/>
            <a:ext cx="142875" cy="217487"/>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66" name="Line 22"/>
          <p:cNvSpPr>
            <a:spLocks noChangeShapeType="1"/>
          </p:cNvSpPr>
          <p:nvPr/>
        </p:nvSpPr>
        <p:spPr bwMode="auto">
          <a:xfrm flipH="1" flipV="1">
            <a:off x="7092950" y="5565775"/>
            <a:ext cx="215900" cy="239713"/>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68" name="Line 24"/>
          <p:cNvSpPr>
            <a:spLocks noChangeShapeType="1"/>
          </p:cNvSpPr>
          <p:nvPr/>
        </p:nvSpPr>
        <p:spPr bwMode="auto">
          <a:xfrm>
            <a:off x="3435350" y="4629150"/>
            <a:ext cx="142875" cy="2159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69" name="Text Box 25"/>
          <p:cNvSpPr txBox="1">
            <a:spLocks noChangeArrowheads="1"/>
          </p:cNvSpPr>
          <p:nvPr/>
        </p:nvSpPr>
        <p:spPr bwMode="auto">
          <a:xfrm>
            <a:off x="2498725" y="4413250"/>
            <a:ext cx="1042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IE" altLang="en-US" sz="1600" b="1">
                <a:solidFill>
                  <a:schemeClr val="folHlink"/>
                </a:solidFill>
                <a:latin typeface="Times New Roman" pitchFamily="18" charset="0"/>
              </a:rPr>
              <a:t>Radiation</a:t>
            </a:r>
          </a:p>
        </p:txBody>
      </p:sp>
      <p:sp>
        <p:nvSpPr>
          <p:cNvPr id="82970" name="Text Box 26"/>
          <p:cNvSpPr txBox="1">
            <a:spLocks noChangeArrowheads="1"/>
          </p:cNvSpPr>
          <p:nvPr/>
        </p:nvSpPr>
        <p:spPr bwMode="auto">
          <a:xfrm>
            <a:off x="2051050" y="5540375"/>
            <a:ext cx="1508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IE" altLang="en-US" sz="1600" b="1">
                <a:solidFill>
                  <a:schemeClr val="tx2"/>
                </a:solidFill>
                <a:latin typeface="Times New Roman" pitchFamily="18" charset="0"/>
              </a:rPr>
              <a:t>Sensitivity to N</a:t>
            </a:r>
          </a:p>
        </p:txBody>
      </p:sp>
      <p:sp>
        <p:nvSpPr>
          <p:cNvPr id="82971" name="Text Box 27"/>
          <p:cNvSpPr txBox="1">
            <a:spLocks noChangeArrowheads="1"/>
          </p:cNvSpPr>
          <p:nvPr/>
        </p:nvSpPr>
        <p:spPr bwMode="auto">
          <a:xfrm>
            <a:off x="6035675" y="4365625"/>
            <a:ext cx="1336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IE" altLang="en-US" sz="1600" b="1">
                <a:solidFill>
                  <a:srgbClr val="FF0000"/>
                </a:solidFill>
                <a:latin typeface="Times New Roman" pitchFamily="18" charset="0"/>
              </a:rPr>
              <a:t>Temperature</a:t>
            </a:r>
          </a:p>
        </p:txBody>
      </p:sp>
      <p:sp>
        <p:nvSpPr>
          <p:cNvPr id="82972" name="Text Box 28"/>
          <p:cNvSpPr txBox="1">
            <a:spLocks noChangeArrowheads="1"/>
          </p:cNvSpPr>
          <p:nvPr/>
        </p:nvSpPr>
        <p:spPr bwMode="auto">
          <a:xfrm>
            <a:off x="4672013" y="4437063"/>
            <a:ext cx="884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IE" altLang="en-US" sz="1600" b="1">
                <a:solidFill>
                  <a:srgbClr val="006699"/>
                </a:solidFill>
                <a:latin typeface="Times New Roman" pitchFamily="18" charset="0"/>
              </a:rPr>
              <a:t>Enzyme</a:t>
            </a:r>
          </a:p>
        </p:txBody>
      </p:sp>
      <p:sp>
        <p:nvSpPr>
          <p:cNvPr id="2" name="Text Box 26"/>
          <p:cNvSpPr txBox="1">
            <a:spLocks noChangeArrowheads="1"/>
          </p:cNvSpPr>
          <p:nvPr/>
        </p:nvSpPr>
        <p:spPr bwMode="auto">
          <a:xfrm>
            <a:off x="7308850" y="564832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IE" altLang="en-US" sz="1600" b="1" i="1">
                <a:solidFill>
                  <a:schemeClr val="bg2"/>
                </a:solidFill>
                <a:latin typeface="Times New Roman" pitchFamily="18" charset="0"/>
              </a:rPr>
              <a:t>J</a:t>
            </a:r>
            <a:r>
              <a:rPr lang="en-IE" altLang="en-US" sz="1600" b="1" baseline="-25000">
                <a:solidFill>
                  <a:schemeClr val="bg2"/>
                </a:solidFill>
                <a:latin typeface="Times New Roman" pitchFamily="18" charset="0"/>
              </a:rPr>
              <a:t>max</a:t>
            </a:r>
            <a:r>
              <a:rPr lang="en-IE" altLang="en-US" sz="1600" b="1">
                <a:solidFill>
                  <a:schemeClr val="bg2"/>
                </a:solidFill>
                <a:latin typeface="Times New Roman" pitchFamily="18" charset="0"/>
              </a:rPr>
              <a:t> / </a:t>
            </a:r>
            <a:r>
              <a:rPr lang="en-IE" altLang="en-US" sz="1600" b="1" i="1">
                <a:solidFill>
                  <a:schemeClr val="bg2"/>
                </a:solidFill>
                <a:latin typeface="Times New Roman" pitchFamily="18" charset="0"/>
              </a:rPr>
              <a:t>Vc</a:t>
            </a:r>
            <a:r>
              <a:rPr lang="en-IE" altLang="en-US" sz="1600" b="1" baseline="-25000">
                <a:solidFill>
                  <a:schemeClr val="bg2"/>
                </a:solidFill>
                <a:latin typeface="Times New Roman" pitchFamily="18" charset="0"/>
              </a:rPr>
              <a:t>max</a:t>
            </a:r>
          </a:p>
        </p:txBody>
      </p:sp>
      <p:grpSp>
        <p:nvGrpSpPr>
          <p:cNvPr id="27673" name="Group 25"/>
          <p:cNvGrpSpPr>
            <a:grpSpLocks/>
          </p:cNvGrpSpPr>
          <p:nvPr/>
        </p:nvGrpSpPr>
        <p:grpSpPr bwMode="auto">
          <a:xfrm>
            <a:off x="2700338" y="1557338"/>
            <a:ext cx="4943475" cy="2754312"/>
            <a:chOff x="1701" y="981"/>
            <a:chExt cx="3418" cy="1846"/>
          </a:xfrm>
        </p:grpSpPr>
        <p:sp>
          <p:nvSpPr>
            <p:cNvPr id="27674" name="Text Box 26"/>
            <p:cNvSpPr txBox="1">
              <a:spLocks noChangeArrowheads="1"/>
            </p:cNvSpPr>
            <p:nvPr/>
          </p:nvSpPr>
          <p:spPr bwMode="auto">
            <a:xfrm>
              <a:off x="1746" y="2216"/>
              <a:ext cx="189"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400">
                  <a:latin typeface="Times New Roman" pitchFamily="18" charset="0"/>
                </a:rPr>
                <a:t>5</a:t>
              </a:r>
            </a:p>
          </p:txBody>
        </p:sp>
        <p:sp>
          <p:nvSpPr>
            <p:cNvPr id="27675" name="Text Box 27"/>
            <p:cNvSpPr txBox="1">
              <a:spLocks noChangeArrowheads="1"/>
            </p:cNvSpPr>
            <p:nvPr/>
          </p:nvSpPr>
          <p:spPr bwMode="auto">
            <a:xfrm>
              <a:off x="1775" y="2603"/>
              <a:ext cx="188"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400">
                  <a:latin typeface="Times New Roman" pitchFamily="18" charset="0"/>
                </a:rPr>
                <a:t>0</a:t>
              </a:r>
            </a:p>
          </p:txBody>
        </p:sp>
        <p:sp>
          <p:nvSpPr>
            <p:cNvPr id="27676" name="Text Box 28"/>
            <p:cNvSpPr txBox="1">
              <a:spLocks noChangeArrowheads="1"/>
            </p:cNvSpPr>
            <p:nvPr/>
          </p:nvSpPr>
          <p:spPr bwMode="auto">
            <a:xfrm>
              <a:off x="1701" y="1944"/>
              <a:ext cx="250"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400">
                  <a:latin typeface="Times New Roman" pitchFamily="18" charset="0"/>
                </a:rPr>
                <a:t>10</a:t>
              </a:r>
            </a:p>
          </p:txBody>
        </p:sp>
        <p:sp>
          <p:nvSpPr>
            <p:cNvPr id="27677" name="Text Box 29"/>
            <p:cNvSpPr txBox="1">
              <a:spLocks noChangeArrowheads="1"/>
            </p:cNvSpPr>
            <p:nvPr/>
          </p:nvSpPr>
          <p:spPr bwMode="auto">
            <a:xfrm>
              <a:off x="1701" y="1626"/>
              <a:ext cx="250"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400">
                  <a:latin typeface="Times New Roman" pitchFamily="18" charset="0"/>
                </a:rPr>
                <a:t>15</a:t>
              </a:r>
            </a:p>
          </p:txBody>
        </p:sp>
        <p:sp>
          <p:nvSpPr>
            <p:cNvPr id="27678" name="Text Box 30"/>
            <p:cNvSpPr txBox="1">
              <a:spLocks noChangeArrowheads="1"/>
            </p:cNvSpPr>
            <p:nvPr/>
          </p:nvSpPr>
          <p:spPr bwMode="auto">
            <a:xfrm>
              <a:off x="1701" y="1343"/>
              <a:ext cx="250"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400">
                  <a:latin typeface="Times New Roman" pitchFamily="18" charset="0"/>
                </a:rPr>
                <a:t>20</a:t>
              </a:r>
            </a:p>
          </p:txBody>
        </p:sp>
        <p:sp>
          <p:nvSpPr>
            <p:cNvPr id="27679" name="Text Box 22"/>
            <p:cNvSpPr txBox="1">
              <a:spLocks noChangeArrowheads="1"/>
            </p:cNvSpPr>
            <p:nvPr/>
          </p:nvSpPr>
          <p:spPr bwMode="auto">
            <a:xfrm>
              <a:off x="3923" y="1570"/>
              <a:ext cx="1163" cy="61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IE" altLang="en-US">
                  <a:solidFill>
                    <a:schemeClr val="accent1"/>
                  </a:solidFill>
                  <a:effectLst>
                    <a:outerShdw blurRad="38100" dist="38100" dir="2700000" algn="tl">
                      <a:srgbClr val="C0C0C0"/>
                    </a:outerShdw>
                  </a:effectLst>
                  <a:latin typeface="Comic Sans MS" pitchFamily="66" charset="0"/>
                </a:rPr>
                <a:t>Wj light driven reactions</a:t>
              </a:r>
            </a:p>
          </p:txBody>
        </p:sp>
        <p:sp>
          <p:nvSpPr>
            <p:cNvPr id="27680" name="Text Box 23"/>
            <p:cNvSpPr txBox="1">
              <a:spLocks noChangeArrowheads="1"/>
            </p:cNvSpPr>
            <p:nvPr/>
          </p:nvSpPr>
          <p:spPr bwMode="auto">
            <a:xfrm>
              <a:off x="3606" y="2387"/>
              <a:ext cx="816" cy="20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fr-FR" altLang="en-US" sz="1400" b="1" i="1">
                  <a:latin typeface="Times New Roman" pitchFamily="18" charset="0"/>
                </a:rPr>
                <a:t>N</a:t>
              </a:r>
              <a:r>
                <a:rPr lang="fr-FR" altLang="en-US" sz="1400" b="1" baseline="-25000">
                  <a:latin typeface="Times New Roman" pitchFamily="18" charset="0"/>
                </a:rPr>
                <a:t>pa</a:t>
              </a:r>
              <a:r>
                <a:rPr lang="fr-FR" altLang="en-US" sz="1400" b="1">
                  <a:latin typeface="Times New Roman" pitchFamily="18" charset="0"/>
                </a:rPr>
                <a:t> (gN m</a:t>
              </a:r>
              <a:r>
                <a:rPr lang="fr-FR" altLang="en-US" sz="1400" b="1" baseline="30000">
                  <a:latin typeface="Times New Roman" pitchFamily="18" charset="0"/>
                </a:rPr>
                <a:t>-2</a:t>
              </a:r>
              <a:r>
                <a:rPr lang="fr-FR" altLang="en-US" sz="1400" b="1">
                  <a:latin typeface="Times New Roman" pitchFamily="18" charset="0"/>
                </a:rPr>
                <a:t>)</a:t>
              </a:r>
            </a:p>
          </p:txBody>
        </p:sp>
        <p:sp>
          <p:nvSpPr>
            <p:cNvPr id="27681" name="Line 33"/>
            <p:cNvSpPr>
              <a:spLocks noChangeShapeType="1"/>
            </p:cNvSpPr>
            <p:nvPr/>
          </p:nvSpPr>
          <p:spPr bwMode="auto">
            <a:xfrm>
              <a:off x="1936" y="2614"/>
              <a:ext cx="21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82" name="Line 34"/>
            <p:cNvSpPr>
              <a:spLocks noChangeShapeType="1"/>
            </p:cNvSpPr>
            <p:nvPr/>
          </p:nvSpPr>
          <p:spPr bwMode="auto">
            <a:xfrm flipV="1">
              <a:off x="1936" y="1071"/>
              <a:ext cx="0" cy="15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83" name="Freeform 35"/>
            <p:cNvSpPr>
              <a:spLocks/>
            </p:cNvSpPr>
            <p:nvPr/>
          </p:nvSpPr>
          <p:spPr bwMode="auto">
            <a:xfrm>
              <a:off x="1928" y="1708"/>
              <a:ext cx="1927" cy="906"/>
            </a:xfrm>
            <a:custGeom>
              <a:avLst/>
              <a:gdLst>
                <a:gd name="T0" fmla="*/ 0 w 1927"/>
                <a:gd name="T1" fmla="*/ 906 h 906"/>
                <a:gd name="T2" fmla="*/ 619 w 1927"/>
                <a:gd name="T3" fmla="*/ 271 h 906"/>
                <a:gd name="T4" fmla="*/ 1927 w 1927"/>
                <a:gd name="T5" fmla="*/ 0 h 906"/>
              </a:gdLst>
              <a:ahLst/>
              <a:cxnLst>
                <a:cxn ang="0">
                  <a:pos x="T0" y="T1"/>
                </a:cxn>
                <a:cxn ang="0">
                  <a:pos x="T2" y="T3"/>
                </a:cxn>
                <a:cxn ang="0">
                  <a:pos x="T4" y="T5"/>
                </a:cxn>
              </a:cxnLst>
              <a:rect l="0" t="0" r="r" b="b"/>
              <a:pathLst>
                <a:path w="1927" h="906">
                  <a:moveTo>
                    <a:pt x="0" y="906"/>
                  </a:moveTo>
                  <a:cubicBezTo>
                    <a:pt x="103" y="799"/>
                    <a:pt x="298" y="422"/>
                    <a:pt x="619" y="271"/>
                  </a:cubicBezTo>
                  <a:cubicBezTo>
                    <a:pt x="986" y="71"/>
                    <a:pt x="1655" y="56"/>
                    <a:pt x="1927"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84" name="Text Box 36"/>
            <p:cNvSpPr txBox="1">
              <a:spLocks noChangeArrowheads="1"/>
            </p:cNvSpPr>
            <p:nvPr/>
          </p:nvSpPr>
          <p:spPr bwMode="auto">
            <a:xfrm>
              <a:off x="2339" y="2621"/>
              <a:ext cx="189"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400">
                  <a:latin typeface="Times New Roman" pitchFamily="18" charset="0"/>
                </a:rPr>
                <a:t>1</a:t>
              </a:r>
            </a:p>
          </p:txBody>
        </p:sp>
        <p:sp>
          <p:nvSpPr>
            <p:cNvPr id="27685" name="Text Box 37"/>
            <p:cNvSpPr txBox="1">
              <a:spLocks noChangeArrowheads="1"/>
            </p:cNvSpPr>
            <p:nvPr/>
          </p:nvSpPr>
          <p:spPr bwMode="auto">
            <a:xfrm>
              <a:off x="2813" y="2622"/>
              <a:ext cx="189"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400">
                  <a:latin typeface="Times New Roman" pitchFamily="18" charset="0"/>
                </a:rPr>
                <a:t>2</a:t>
              </a:r>
            </a:p>
          </p:txBody>
        </p:sp>
        <p:sp>
          <p:nvSpPr>
            <p:cNvPr id="27686" name="Text Box 38"/>
            <p:cNvSpPr txBox="1">
              <a:spLocks noChangeArrowheads="1"/>
            </p:cNvSpPr>
            <p:nvPr/>
          </p:nvSpPr>
          <p:spPr bwMode="auto">
            <a:xfrm>
              <a:off x="3295" y="2622"/>
              <a:ext cx="189"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400">
                  <a:latin typeface="Times New Roman" pitchFamily="18" charset="0"/>
                </a:rPr>
                <a:t>3</a:t>
              </a:r>
            </a:p>
          </p:txBody>
        </p:sp>
        <p:sp>
          <p:nvSpPr>
            <p:cNvPr id="27687" name="Text Box 39"/>
            <p:cNvSpPr txBox="1">
              <a:spLocks noChangeArrowheads="1"/>
            </p:cNvSpPr>
            <p:nvPr/>
          </p:nvSpPr>
          <p:spPr bwMode="auto">
            <a:xfrm>
              <a:off x="3774" y="2623"/>
              <a:ext cx="189"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400">
                  <a:latin typeface="Times New Roman" pitchFamily="18" charset="0"/>
                </a:rPr>
                <a:t>4</a:t>
              </a:r>
            </a:p>
          </p:txBody>
        </p:sp>
        <p:sp>
          <p:nvSpPr>
            <p:cNvPr id="27688" name="Line 40"/>
            <p:cNvSpPr>
              <a:spLocks noChangeShapeType="1"/>
            </p:cNvSpPr>
            <p:nvPr/>
          </p:nvSpPr>
          <p:spPr bwMode="auto">
            <a:xfrm>
              <a:off x="2414" y="2614"/>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89" name="Line 41"/>
            <p:cNvSpPr>
              <a:spLocks noChangeShapeType="1"/>
            </p:cNvSpPr>
            <p:nvPr/>
          </p:nvSpPr>
          <p:spPr bwMode="auto">
            <a:xfrm>
              <a:off x="2897" y="2627"/>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90" name="Line 42"/>
            <p:cNvSpPr>
              <a:spLocks noChangeShapeType="1"/>
            </p:cNvSpPr>
            <p:nvPr/>
          </p:nvSpPr>
          <p:spPr bwMode="auto">
            <a:xfrm>
              <a:off x="3372" y="2622"/>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91" name="Line 43"/>
            <p:cNvSpPr>
              <a:spLocks noChangeShapeType="1"/>
            </p:cNvSpPr>
            <p:nvPr/>
          </p:nvSpPr>
          <p:spPr bwMode="auto">
            <a:xfrm>
              <a:off x="3849" y="2614"/>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92" name="Line 44"/>
            <p:cNvSpPr>
              <a:spLocks noChangeShapeType="1"/>
            </p:cNvSpPr>
            <p:nvPr/>
          </p:nvSpPr>
          <p:spPr bwMode="auto">
            <a:xfrm>
              <a:off x="1891" y="2046"/>
              <a:ext cx="4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93" name="Line 45"/>
            <p:cNvSpPr>
              <a:spLocks noChangeShapeType="1"/>
            </p:cNvSpPr>
            <p:nvPr/>
          </p:nvSpPr>
          <p:spPr bwMode="auto">
            <a:xfrm>
              <a:off x="1891" y="1744"/>
              <a:ext cx="4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94" name="Line 46"/>
            <p:cNvSpPr>
              <a:spLocks noChangeShapeType="1"/>
            </p:cNvSpPr>
            <p:nvPr/>
          </p:nvSpPr>
          <p:spPr bwMode="auto">
            <a:xfrm>
              <a:off x="1891" y="1455"/>
              <a:ext cx="4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95" name="Line 47"/>
            <p:cNvSpPr>
              <a:spLocks noChangeShapeType="1"/>
            </p:cNvSpPr>
            <p:nvPr/>
          </p:nvSpPr>
          <p:spPr bwMode="auto">
            <a:xfrm>
              <a:off x="1883" y="2614"/>
              <a:ext cx="4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96" name="Line 48"/>
            <p:cNvSpPr>
              <a:spLocks noChangeShapeType="1"/>
            </p:cNvSpPr>
            <p:nvPr/>
          </p:nvSpPr>
          <p:spPr bwMode="auto">
            <a:xfrm>
              <a:off x="1928" y="2614"/>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97" name="Text Box 23"/>
            <p:cNvSpPr txBox="1">
              <a:spLocks noChangeArrowheads="1"/>
            </p:cNvSpPr>
            <p:nvPr/>
          </p:nvSpPr>
          <p:spPr bwMode="auto">
            <a:xfrm>
              <a:off x="1982" y="981"/>
              <a:ext cx="1987" cy="2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IE" altLang="en-US" sz="1400" b="1">
                  <a:latin typeface="Times New Roman" pitchFamily="18" charset="0"/>
                </a:rPr>
                <a:t>Net photosynthesis (µmol m</a:t>
              </a:r>
              <a:r>
                <a:rPr lang="en-IE" altLang="en-US" sz="1400" b="1" baseline="30000">
                  <a:latin typeface="Times New Roman" pitchFamily="18" charset="0"/>
                </a:rPr>
                <a:t>-2</a:t>
              </a:r>
              <a:r>
                <a:rPr lang="en-IE" altLang="en-US" sz="1400" b="1">
                  <a:latin typeface="Times New Roman" pitchFamily="18" charset="0"/>
                </a:rPr>
                <a:t> s</a:t>
              </a:r>
              <a:r>
                <a:rPr lang="en-IE" altLang="en-US" sz="1400" b="1" baseline="30000">
                  <a:latin typeface="Times New Roman" pitchFamily="18" charset="0"/>
                </a:rPr>
                <a:t>-1</a:t>
              </a:r>
              <a:r>
                <a:rPr lang="en-IE" altLang="en-US" sz="1400" b="1">
                  <a:latin typeface="Times New Roman" pitchFamily="18" charset="0"/>
                </a:rPr>
                <a:t>)</a:t>
              </a:r>
            </a:p>
          </p:txBody>
        </p:sp>
        <p:sp>
          <p:nvSpPr>
            <p:cNvPr id="27698" name="Line 50"/>
            <p:cNvSpPr>
              <a:spLocks noChangeShapeType="1"/>
            </p:cNvSpPr>
            <p:nvPr/>
          </p:nvSpPr>
          <p:spPr bwMode="auto">
            <a:xfrm>
              <a:off x="1891" y="2342"/>
              <a:ext cx="4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99" name="Freeform 51"/>
            <p:cNvSpPr>
              <a:spLocks/>
            </p:cNvSpPr>
            <p:nvPr/>
          </p:nvSpPr>
          <p:spPr bwMode="auto">
            <a:xfrm>
              <a:off x="1928" y="1832"/>
              <a:ext cx="1079" cy="790"/>
            </a:xfrm>
            <a:custGeom>
              <a:avLst/>
              <a:gdLst>
                <a:gd name="T0" fmla="*/ 0 w 1079"/>
                <a:gd name="T1" fmla="*/ 790 h 790"/>
                <a:gd name="T2" fmla="*/ 503 w 1079"/>
                <a:gd name="T3" fmla="*/ 200 h 790"/>
                <a:gd name="T4" fmla="*/ 1079 w 1079"/>
                <a:gd name="T5" fmla="*/ 5 h 790"/>
              </a:gdLst>
              <a:ahLst/>
              <a:cxnLst>
                <a:cxn ang="0">
                  <a:pos x="T0" y="T1"/>
                </a:cxn>
                <a:cxn ang="0">
                  <a:pos x="T2" y="T3"/>
                </a:cxn>
                <a:cxn ang="0">
                  <a:pos x="T4" y="T5"/>
                </a:cxn>
              </a:cxnLst>
              <a:rect l="0" t="0" r="r" b="b"/>
              <a:pathLst>
                <a:path w="1079" h="790">
                  <a:moveTo>
                    <a:pt x="0" y="790"/>
                  </a:moveTo>
                  <a:cubicBezTo>
                    <a:pt x="84" y="692"/>
                    <a:pt x="323" y="331"/>
                    <a:pt x="503" y="200"/>
                  </a:cubicBezTo>
                  <a:cubicBezTo>
                    <a:pt x="870" y="0"/>
                    <a:pt x="959" y="46"/>
                    <a:pt x="1079" y="5"/>
                  </a:cubicBezTo>
                </a:path>
              </a:pathLst>
            </a:custGeom>
            <a:noFill/>
            <a:ln w="76200" cap="flat" cmpd="sng">
              <a:solidFill>
                <a:schemeClr val="bg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00" name="Line 52"/>
            <p:cNvSpPr>
              <a:spLocks noChangeShapeType="1"/>
            </p:cNvSpPr>
            <p:nvPr/>
          </p:nvSpPr>
          <p:spPr bwMode="auto">
            <a:xfrm>
              <a:off x="3039" y="1827"/>
              <a:ext cx="0" cy="77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01" name="Text Box 53"/>
            <p:cNvSpPr txBox="1">
              <a:spLocks noChangeArrowheads="1"/>
            </p:cNvSpPr>
            <p:nvPr/>
          </p:nvSpPr>
          <p:spPr bwMode="auto">
            <a:xfrm>
              <a:off x="3061" y="2296"/>
              <a:ext cx="399"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b="1" i="1">
                  <a:latin typeface="Times New Roman" pitchFamily="18" charset="0"/>
                </a:rPr>
                <a:t>N</a:t>
              </a:r>
              <a:r>
                <a:rPr lang="fr-FR" altLang="en-US" b="1" baseline="-25000">
                  <a:latin typeface="Times New Roman" pitchFamily="18" charset="0"/>
                </a:rPr>
                <a:t>pac</a:t>
              </a:r>
            </a:p>
          </p:txBody>
        </p:sp>
        <p:sp>
          <p:nvSpPr>
            <p:cNvPr id="27702" name="Text Box 54"/>
            <p:cNvSpPr txBox="1">
              <a:spLocks noChangeArrowheads="1"/>
            </p:cNvSpPr>
            <p:nvPr/>
          </p:nvSpPr>
          <p:spPr bwMode="auto">
            <a:xfrm>
              <a:off x="1701" y="1036"/>
              <a:ext cx="250"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400">
                  <a:latin typeface="Times New Roman" pitchFamily="18" charset="0"/>
                </a:rPr>
                <a:t>25</a:t>
              </a:r>
            </a:p>
          </p:txBody>
        </p:sp>
        <p:sp>
          <p:nvSpPr>
            <p:cNvPr id="27703" name="Line 55"/>
            <p:cNvSpPr>
              <a:spLocks noChangeShapeType="1"/>
            </p:cNvSpPr>
            <p:nvPr/>
          </p:nvSpPr>
          <p:spPr bwMode="auto">
            <a:xfrm>
              <a:off x="1891" y="1148"/>
              <a:ext cx="4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04" name="Line 56"/>
            <p:cNvSpPr>
              <a:spLocks noChangeShapeType="1"/>
            </p:cNvSpPr>
            <p:nvPr/>
          </p:nvSpPr>
          <p:spPr bwMode="auto">
            <a:xfrm flipV="1">
              <a:off x="1934" y="1253"/>
              <a:ext cx="1905" cy="1361"/>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05" name="Line 57"/>
            <p:cNvSpPr>
              <a:spLocks noChangeShapeType="1"/>
            </p:cNvSpPr>
            <p:nvPr/>
          </p:nvSpPr>
          <p:spPr bwMode="auto">
            <a:xfrm flipV="1">
              <a:off x="3055" y="1192"/>
              <a:ext cx="862" cy="621"/>
            </a:xfrm>
            <a:prstGeom prst="line">
              <a:avLst/>
            </a:prstGeom>
            <a:noFill/>
            <a:ln w="44450">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06" name="Text Box 23"/>
            <p:cNvSpPr txBox="1">
              <a:spLocks noChangeArrowheads="1"/>
            </p:cNvSpPr>
            <p:nvPr/>
          </p:nvSpPr>
          <p:spPr bwMode="auto">
            <a:xfrm>
              <a:off x="3923" y="1071"/>
              <a:ext cx="1196" cy="43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IE" altLang="en-US">
                  <a:solidFill>
                    <a:schemeClr val="bg2"/>
                  </a:solidFill>
                  <a:effectLst>
                    <a:outerShdw blurRad="38100" dist="38100" dir="2700000" algn="tl">
                      <a:srgbClr val="C0C0C0"/>
                    </a:outerShdw>
                  </a:effectLst>
                  <a:latin typeface="Comic Sans MS" pitchFamily="66" charset="0"/>
                </a:rPr>
                <a:t>Wc </a:t>
              </a:r>
            </a:p>
            <a:p>
              <a:r>
                <a:rPr lang="en-IE" altLang="en-US">
                  <a:solidFill>
                    <a:schemeClr val="bg2"/>
                  </a:solidFill>
                  <a:effectLst>
                    <a:outerShdw blurRad="38100" dist="38100" dir="2700000" algn="tl">
                      <a:srgbClr val="C0C0C0"/>
                    </a:outerShdw>
                  </a:effectLst>
                  <a:latin typeface="Comic Sans MS" pitchFamily="66" charset="0"/>
                </a:rPr>
                <a:t>dark reactions</a:t>
              </a:r>
            </a:p>
          </p:txBody>
        </p:sp>
      </p:grpSp>
      <p:sp>
        <p:nvSpPr>
          <p:cNvPr id="3" name="Text Box 25"/>
          <p:cNvSpPr txBox="1">
            <a:spLocks noChangeArrowheads="1"/>
          </p:cNvSpPr>
          <p:nvPr/>
        </p:nvSpPr>
        <p:spPr bwMode="auto">
          <a:xfrm>
            <a:off x="468313" y="1484313"/>
            <a:ext cx="152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IE" altLang="en-US" sz="1600" i="1">
                <a:latin typeface="Times New Roman" pitchFamily="18" charset="0"/>
              </a:rPr>
              <a:t>Chen et al. 1993</a:t>
            </a:r>
          </a:p>
        </p:txBody>
      </p:sp>
      <p:graphicFrame>
        <p:nvGraphicFramePr>
          <p:cNvPr id="27708" name="Object 60"/>
          <p:cNvGraphicFramePr>
            <a:graphicFrameLocks noGrp="1" noChangeAspect="1"/>
          </p:cNvGraphicFramePr>
          <p:nvPr>
            <p:ph idx="1"/>
          </p:nvPr>
        </p:nvGraphicFramePr>
        <p:xfrm>
          <a:off x="2555875" y="6092825"/>
          <a:ext cx="2160588" cy="555625"/>
        </p:xfrm>
        <a:graphic>
          <a:graphicData uri="http://schemas.openxmlformats.org/presentationml/2006/ole">
            <mc:AlternateContent xmlns:mc="http://schemas.openxmlformats.org/markup-compatibility/2006">
              <mc:Choice xmlns:v="urn:schemas-microsoft-com:vml" Requires="v">
                <p:oleObj spid="_x0000_s44043" name="Equation" r:id="rId7" imgW="1282680" imgH="330120" progId="Equation.DSMT4">
                  <p:embed/>
                </p:oleObj>
              </mc:Choice>
              <mc:Fallback>
                <p:oleObj name="Equation" r:id="rId7" imgW="1282680" imgH="33012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875" y="6092825"/>
                        <a:ext cx="2160588" cy="55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709" name="Text Box 61"/>
          <p:cNvSpPr txBox="1">
            <a:spLocks noChangeArrowheads="1"/>
          </p:cNvSpPr>
          <p:nvPr/>
        </p:nvSpPr>
        <p:spPr bwMode="auto">
          <a:xfrm>
            <a:off x="1116013" y="5006975"/>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Verdana" pitchFamily="34" charset="0"/>
              </a:rPr>
              <a:t>Eq. 1</a:t>
            </a:r>
          </a:p>
        </p:txBody>
      </p:sp>
      <p:sp>
        <p:nvSpPr>
          <p:cNvPr id="27710" name="Text Box 62"/>
          <p:cNvSpPr txBox="1">
            <a:spLocks noChangeArrowheads="1"/>
          </p:cNvSpPr>
          <p:nvPr/>
        </p:nvSpPr>
        <p:spPr bwMode="auto">
          <a:xfrm>
            <a:off x="1127125" y="616585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Verdana" pitchFamily="34" charset="0"/>
              </a:rPr>
              <a:t>Eq. 2</a:t>
            </a:r>
          </a:p>
        </p:txBody>
      </p:sp>
      <p:sp>
        <p:nvSpPr>
          <p:cNvPr id="4" name="Text Box 27"/>
          <p:cNvSpPr txBox="1">
            <a:spLocks noChangeArrowheads="1"/>
          </p:cNvSpPr>
          <p:nvPr/>
        </p:nvSpPr>
        <p:spPr bwMode="auto">
          <a:xfrm>
            <a:off x="4410075" y="5767388"/>
            <a:ext cx="1654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IE" altLang="en-US" sz="1600" b="1">
                <a:solidFill>
                  <a:srgbClr val="008000"/>
                </a:solidFill>
                <a:latin typeface="Times New Roman" pitchFamily="18" charset="0"/>
              </a:rPr>
              <a:t>Structural leaf N</a:t>
            </a:r>
          </a:p>
        </p:txBody>
      </p:sp>
      <p:sp>
        <p:nvSpPr>
          <p:cNvPr id="5" name="Text Box 27"/>
          <p:cNvSpPr txBox="1">
            <a:spLocks noChangeArrowheads="1"/>
          </p:cNvSpPr>
          <p:nvPr/>
        </p:nvSpPr>
        <p:spPr bwMode="auto">
          <a:xfrm>
            <a:off x="5059363" y="6188075"/>
            <a:ext cx="166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IE" altLang="en-US" sz="1600" b="1">
                <a:solidFill>
                  <a:srgbClr val="CC0099"/>
                </a:solidFill>
                <a:latin typeface="Times New Roman" pitchFamily="18" charset="0"/>
              </a:rPr>
              <a:t>Specific leaf area</a:t>
            </a:r>
          </a:p>
        </p:txBody>
      </p:sp>
      <p:sp>
        <p:nvSpPr>
          <p:cNvPr id="27713" name="Oval 65"/>
          <p:cNvSpPr>
            <a:spLocks noChangeArrowheads="1"/>
          </p:cNvSpPr>
          <p:nvPr/>
        </p:nvSpPr>
        <p:spPr bwMode="auto">
          <a:xfrm>
            <a:off x="3851275" y="6092825"/>
            <a:ext cx="431800" cy="360363"/>
          </a:xfrm>
          <a:prstGeom prst="ellipse">
            <a:avLst/>
          </a:prstGeom>
          <a:noFill/>
          <a:ln w="2857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4" name="Line 66"/>
          <p:cNvSpPr>
            <a:spLocks noChangeShapeType="1"/>
          </p:cNvSpPr>
          <p:nvPr/>
        </p:nvSpPr>
        <p:spPr bwMode="auto">
          <a:xfrm flipV="1">
            <a:off x="4140200" y="5949950"/>
            <a:ext cx="287338" cy="142875"/>
          </a:xfrm>
          <a:prstGeom prst="line">
            <a:avLst/>
          </a:prstGeom>
          <a:noFill/>
          <a:ln w="95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15" name="Oval 67"/>
          <p:cNvSpPr>
            <a:spLocks noChangeArrowheads="1"/>
          </p:cNvSpPr>
          <p:nvPr/>
        </p:nvSpPr>
        <p:spPr bwMode="auto">
          <a:xfrm>
            <a:off x="4211638" y="6356350"/>
            <a:ext cx="647700" cy="360363"/>
          </a:xfrm>
          <a:prstGeom prst="ellipse">
            <a:avLst/>
          </a:prstGeom>
          <a:noFill/>
          <a:ln w="28575">
            <a:solidFill>
              <a:srgbClr val="CC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6" name="Line 68"/>
          <p:cNvSpPr>
            <a:spLocks noChangeShapeType="1"/>
          </p:cNvSpPr>
          <p:nvPr/>
        </p:nvSpPr>
        <p:spPr bwMode="auto">
          <a:xfrm flipV="1">
            <a:off x="4859338" y="6381750"/>
            <a:ext cx="217487" cy="165100"/>
          </a:xfrm>
          <a:prstGeom prst="line">
            <a:avLst/>
          </a:prstGeom>
          <a:noFill/>
          <a:ln w="9525">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942043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9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9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9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9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9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29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29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29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97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9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9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29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9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297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29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296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29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7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7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71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716"/>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2" grpId="0" animBg="1"/>
      <p:bldP spid="82953" grpId="0" animBg="1"/>
      <p:bldP spid="82954" grpId="0" animBg="1"/>
      <p:bldP spid="82955" grpId="0" animBg="1"/>
      <p:bldP spid="82956" grpId="0" animBg="1"/>
      <p:bldP spid="82957" grpId="0" animBg="1"/>
      <p:bldP spid="82958" grpId="0" animBg="1"/>
      <p:bldP spid="82959" grpId="0" animBg="1"/>
      <p:bldP spid="82960" grpId="0" animBg="1"/>
      <p:bldP spid="82962" grpId="0" animBg="1"/>
      <p:bldP spid="82963" grpId="0" animBg="1"/>
      <p:bldP spid="82965" grpId="0" animBg="1"/>
      <p:bldP spid="82966" grpId="0" animBg="1"/>
      <p:bldP spid="82968" grpId="0" animBg="1"/>
      <p:bldP spid="82969" grpId="0"/>
      <p:bldP spid="82970" grpId="0"/>
      <p:bldP spid="82971" grpId="0"/>
      <p:bldP spid="82972" grpId="0"/>
      <p:bldP spid="2" grpId="0"/>
      <p:bldP spid="3" grpId="0"/>
      <p:bldP spid="4" grpId="0"/>
      <p:bldP spid="4" grpId="1"/>
      <p:bldP spid="5" grpId="0"/>
      <p:bldP spid="5" grpId="1"/>
      <p:bldP spid="27713" grpId="0" animBg="1"/>
      <p:bldP spid="27714" grpId="0" animBg="1"/>
      <p:bldP spid="27715" grpId="0" animBg="1"/>
      <p:bldP spid="277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1630363"/>
            <a:ext cx="8913812"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Grp="1" noChangeArrowheads="1"/>
          </p:cNvSpPr>
          <p:nvPr>
            <p:ph type="body" idx="1"/>
          </p:nvPr>
        </p:nvSpPr>
        <p:spPr>
          <a:xfrm>
            <a:off x="468313" y="4579938"/>
            <a:ext cx="8496300" cy="1873250"/>
          </a:xfrm>
        </p:spPr>
        <p:txBody>
          <a:bodyPr/>
          <a:lstStyle/>
          <a:p>
            <a:pPr algn="just">
              <a:lnSpc>
                <a:spcPct val="110000"/>
              </a:lnSpc>
            </a:pPr>
            <a:r>
              <a:rPr lang="fr-FR" altLang="en-US" sz="2400"/>
              <a:t>Il existe une seule valeur de N sous condition climatique donnée (</a:t>
            </a:r>
            <a:r>
              <a:rPr lang="fr-FR" altLang="en-US" sz="2400" i="1"/>
              <a:t>PPFD</a:t>
            </a:r>
            <a:r>
              <a:rPr lang="fr-FR" altLang="en-US" sz="2400"/>
              <a:t>, </a:t>
            </a:r>
            <a:r>
              <a:rPr lang="fr-FR" altLang="en-US" sz="2400" i="1"/>
              <a:t>T</a:t>
            </a:r>
            <a:r>
              <a:rPr lang="fr-FR" altLang="en-US" sz="2400" baseline="-25000"/>
              <a:t>g</a:t>
            </a:r>
            <a:r>
              <a:rPr lang="fr-FR" altLang="en-US" sz="2400"/>
              <a:t>, </a:t>
            </a:r>
            <a:r>
              <a:rPr lang="fr-FR" altLang="en-US" sz="2400" i="1"/>
              <a:t>h</a:t>
            </a:r>
            <a:r>
              <a:rPr lang="fr-FR" altLang="en-US" sz="2400" baseline="-25000"/>
              <a:t>s</a:t>
            </a:r>
            <a:r>
              <a:rPr lang="fr-FR" altLang="en-US" sz="2400"/>
              <a:t> &amp; </a:t>
            </a:r>
            <a:r>
              <a:rPr lang="fr-FR" altLang="en-US" sz="2400" i="1"/>
              <a:t>C</a:t>
            </a:r>
            <a:r>
              <a:rPr lang="fr-FR" altLang="en-US" sz="2400" baseline="-25000"/>
              <a:t>g</a:t>
            </a:r>
            <a:r>
              <a:rPr lang="fr-FR" altLang="en-US" sz="2400"/>
              <a:t>) qui satisfasse </a:t>
            </a:r>
            <a:r>
              <a:rPr lang="fr-FR" altLang="en-US" sz="2400" i="1"/>
              <a:t>W</a:t>
            </a:r>
            <a:r>
              <a:rPr lang="fr-FR" altLang="en-US" sz="2400" baseline="-25000"/>
              <a:t>c</a:t>
            </a:r>
            <a:r>
              <a:rPr lang="fr-FR" altLang="en-US" sz="2400"/>
              <a:t> = </a:t>
            </a:r>
            <a:r>
              <a:rPr lang="fr-FR" altLang="en-US" sz="2400" i="1"/>
              <a:t>W</a:t>
            </a:r>
            <a:r>
              <a:rPr lang="fr-FR" altLang="en-US" sz="2400" baseline="-25000"/>
              <a:t>j</a:t>
            </a:r>
          </a:p>
        </p:txBody>
      </p:sp>
      <p:sp>
        <p:nvSpPr>
          <p:cNvPr id="29701" name="Text Box 12"/>
          <p:cNvSpPr txBox="1">
            <a:spLocks noChangeArrowheads="1"/>
          </p:cNvSpPr>
          <p:nvPr/>
        </p:nvSpPr>
        <p:spPr bwMode="auto">
          <a:xfrm>
            <a:off x="633413" y="1563688"/>
            <a:ext cx="2678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fr-FR" altLang="en-US" sz="1400" b="1">
                <a:latin typeface="Times New Roman" pitchFamily="18" charset="0"/>
              </a:rPr>
              <a:t>Carboxylation rate (µmol.m</a:t>
            </a:r>
            <a:r>
              <a:rPr lang="fr-FR" altLang="en-US" sz="1400" b="1" baseline="30000">
                <a:latin typeface="Times New Roman" pitchFamily="18" charset="0"/>
              </a:rPr>
              <a:t>-2</a:t>
            </a:r>
            <a:r>
              <a:rPr lang="fr-FR" altLang="en-US" sz="1400" b="1">
                <a:latin typeface="Times New Roman" pitchFamily="18" charset="0"/>
              </a:rPr>
              <a:t>.s</a:t>
            </a:r>
            <a:r>
              <a:rPr lang="fr-FR" altLang="en-US" sz="1400" b="1" baseline="30000">
                <a:latin typeface="Times New Roman" pitchFamily="18" charset="0"/>
              </a:rPr>
              <a:t>-1</a:t>
            </a:r>
            <a:r>
              <a:rPr lang="fr-FR" altLang="en-US" sz="1400" b="1">
                <a:latin typeface="Times New Roman" pitchFamily="18" charset="0"/>
              </a:rPr>
              <a:t>)</a:t>
            </a:r>
          </a:p>
        </p:txBody>
      </p:sp>
      <p:sp>
        <p:nvSpPr>
          <p:cNvPr id="29702" name="Text Box 13"/>
          <p:cNvSpPr txBox="1">
            <a:spLocks noChangeArrowheads="1"/>
          </p:cNvSpPr>
          <p:nvPr/>
        </p:nvSpPr>
        <p:spPr bwMode="auto">
          <a:xfrm>
            <a:off x="4108450" y="4043363"/>
            <a:ext cx="16017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fr-FR" altLang="en-US" sz="1600" b="1" i="1">
                <a:latin typeface="Times New Roman" pitchFamily="18" charset="0"/>
              </a:rPr>
              <a:t>N</a:t>
            </a:r>
            <a:r>
              <a:rPr lang="fr-FR" altLang="en-US" sz="1600" b="1" baseline="-25000">
                <a:latin typeface="Times New Roman" pitchFamily="18" charset="0"/>
              </a:rPr>
              <a:t>pa</a:t>
            </a:r>
            <a:r>
              <a:rPr lang="fr-FR" altLang="en-US" sz="1600" b="1">
                <a:latin typeface="Times New Roman" pitchFamily="18" charset="0"/>
              </a:rPr>
              <a:t> (gN m</a:t>
            </a:r>
            <a:r>
              <a:rPr lang="fr-FR" altLang="en-US" sz="1600" b="1" baseline="30000">
                <a:latin typeface="Times New Roman" pitchFamily="18" charset="0"/>
              </a:rPr>
              <a:t>-2 </a:t>
            </a:r>
            <a:r>
              <a:rPr lang="fr-FR" altLang="en-US" sz="1600" b="1">
                <a:latin typeface="Times New Roman" pitchFamily="18" charset="0"/>
              </a:rPr>
              <a:t>leaf)</a:t>
            </a:r>
          </a:p>
        </p:txBody>
      </p:sp>
      <p:sp>
        <p:nvSpPr>
          <p:cNvPr id="29703" name="Oval 18"/>
          <p:cNvSpPr>
            <a:spLocks noChangeArrowheads="1"/>
          </p:cNvSpPr>
          <p:nvPr/>
        </p:nvSpPr>
        <p:spPr bwMode="auto">
          <a:xfrm>
            <a:off x="1116013" y="3416300"/>
            <a:ext cx="215900" cy="180975"/>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29704" name="Oval 20"/>
          <p:cNvSpPr>
            <a:spLocks noChangeArrowheads="1"/>
          </p:cNvSpPr>
          <p:nvPr/>
        </p:nvSpPr>
        <p:spPr bwMode="auto">
          <a:xfrm>
            <a:off x="4787900" y="2847975"/>
            <a:ext cx="215900" cy="2159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29705" name="Line 21"/>
          <p:cNvSpPr>
            <a:spLocks noChangeShapeType="1"/>
          </p:cNvSpPr>
          <p:nvPr/>
        </p:nvSpPr>
        <p:spPr bwMode="auto">
          <a:xfrm>
            <a:off x="4906963" y="3076575"/>
            <a:ext cx="0" cy="7191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6" name="Text Box 22"/>
          <p:cNvSpPr txBox="1">
            <a:spLocks noChangeArrowheads="1"/>
          </p:cNvSpPr>
          <p:nvPr/>
        </p:nvSpPr>
        <p:spPr bwMode="auto">
          <a:xfrm>
            <a:off x="1944688" y="2493963"/>
            <a:ext cx="539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fr-FR" altLang="en-US">
                <a:latin typeface="Comic Sans MS" pitchFamily="66" charset="0"/>
              </a:rPr>
              <a:t>Wc</a:t>
            </a:r>
          </a:p>
        </p:txBody>
      </p:sp>
      <p:sp>
        <p:nvSpPr>
          <p:cNvPr id="29707" name="Text Box 23"/>
          <p:cNvSpPr txBox="1">
            <a:spLocks noChangeArrowheads="1"/>
          </p:cNvSpPr>
          <p:nvPr/>
        </p:nvSpPr>
        <p:spPr bwMode="auto">
          <a:xfrm>
            <a:off x="2433638" y="29972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fr-FR" altLang="en-US">
                <a:latin typeface="Comic Sans MS" pitchFamily="66" charset="0"/>
              </a:rPr>
              <a:t>Wj</a:t>
            </a:r>
          </a:p>
        </p:txBody>
      </p:sp>
      <p:sp>
        <p:nvSpPr>
          <p:cNvPr id="29708" name="Text Box 24"/>
          <p:cNvSpPr txBox="1">
            <a:spLocks noChangeArrowheads="1"/>
          </p:cNvSpPr>
          <p:nvPr/>
        </p:nvSpPr>
        <p:spPr bwMode="auto">
          <a:xfrm>
            <a:off x="5529263" y="278765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fr-FR" altLang="en-US">
                <a:latin typeface="Comic Sans MS" pitchFamily="66" charset="0"/>
              </a:rPr>
              <a:t>Wj</a:t>
            </a:r>
          </a:p>
        </p:txBody>
      </p:sp>
      <p:sp>
        <p:nvSpPr>
          <p:cNvPr id="29709" name="Text Box 25"/>
          <p:cNvSpPr txBox="1">
            <a:spLocks noChangeArrowheads="1"/>
          </p:cNvSpPr>
          <p:nvPr/>
        </p:nvSpPr>
        <p:spPr bwMode="auto">
          <a:xfrm>
            <a:off x="5292725" y="2198688"/>
            <a:ext cx="539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fr-FR" altLang="en-US">
                <a:latin typeface="Comic Sans MS" pitchFamily="66" charset="0"/>
              </a:rPr>
              <a:t>Wc</a:t>
            </a:r>
          </a:p>
        </p:txBody>
      </p:sp>
      <p:sp>
        <p:nvSpPr>
          <p:cNvPr id="29710" name="Text Box 26"/>
          <p:cNvSpPr txBox="1">
            <a:spLocks noChangeArrowheads="1"/>
          </p:cNvSpPr>
          <p:nvPr/>
        </p:nvSpPr>
        <p:spPr bwMode="auto">
          <a:xfrm>
            <a:off x="7689850" y="2925763"/>
            <a:ext cx="539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fr-FR" altLang="en-US">
                <a:latin typeface="Comic Sans MS" pitchFamily="66" charset="0"/>
              </a:rPr>
              <a:t>Wc</a:t>
            </a:r>
          </a:p>
        </p:txBody>
      </p:sp>
      <p:sp>
        <p:nvSpPr>
          <p:cNvPr id="29711" name="Text Box 27"/>
          <p:cNvSpPr txBox="1">
            <a:spLocks noChangeArrowheads="1"/>
          </p:cNvSpPr>
          <p:nvPr/>
        </p:nvSpPr>
        <p:spPr bwMode="auto">
          <a:xfrm>
            <a:off x="7318375" y="250031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fr-FR" altLang="en-US">
                <a:latin typeface="Comic Sans MS" pitchFamily="66" charset="0"/>
              </a:rPr>
              <a:t>Wj</a:t>
            </a:r>
          </a:p>
        </p:txBody>
      </p:sp>
      <p:grpSp>
        <p:nvGrpSpPr>
          <p:cNvPr id="29712" name="Group 16"/>
          <p:cNvGrpSpPr>
            <a:grpSpLocks/>
          </p:cNvGrpSpPr>
          <p:nvPr/>
        </p:nvGrpSpPr>
        <p:grpSpPr bwMode="auto">
          <a:xfrm>
            <a:off x="8459788" y="2393950"/>
            <a:ext cx="215900" cy="1373188"/>
            <a:chOff x="5329" y="1508"/>
            <a:chExt cx="136" cy="865"/>
          </a:xfrm>
        </p:grpSpPr>
        <p:sp>
          <p:nvSpPr>
            <p:cNvPr id="29713" name="Oval 28"/>
            <p:cNvSpPr>
              <a:spLocks noChangeArrowheads="1"/>
            </p:cNvSpPr>
            <p:nvPr/>
          </p:nvSpPr>
          <p:spPr bwMode="auto">
            <a:xfrm>
              <a:off x="5329" y="1508"/>
              <a:ext cx="136" cy="136"/>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29714" name="Line 18"/>
            <p:cNvSpPr>
              <a:spLocks noChangeShapeType="1"/>
            </p:cNvSpPr>
            <p:nvPr/>
          </p:nvSpPr>
          <p:spPr bwMode="auto">
            <a:xfrm>
              <a:off x="5399" y="1647"/>
              <a:ext cx="0" cy="72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715" name="Line 19"/>
          <p:cNvSpPr>
            <a:spLocks noChangeShapeType="1"/>
          </p:cNvSpPr>
          <p:nvPr/>
        </p:nvSpPr>
        <p:spPr bwMode="auto">
          <a:xfrm>
            <a:off x="1225550" y="3584575"/>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Rectangle 5"/>
          <p:cNvSpPr>
            <a:spLocks noGrp="1" noChangeArrowheads="1"/>
          </p:cNvSpPr>
          <p:nvPr>
            <p:ph type="title"/>
          </p:nvPr>
        </p:nvSpPr>
        <p:spPr>
          <a:xfrm>
            <a:off x="446088" y="116632"/>
            <a:ext cx="8229600" cy="1143000"/>
          </a:xfrm>
        </p:spPr>
        <p:txBody>
          <a:bodyPr/>
          <a:lstStyle/>
          <a:p>
            <a:r>
              <a:rPr lang="en-US" altLang="en-US" sz="3600" b="1" dirty="0" smtClean="0">
                <a:solidFill>
                  <a:schemeClr val="hlink"/>
                </a:solidFill>
                <a:effectLst>
                  <a:outerShdw blurRad="38100" dist="38100" dir="2700000" algn="tl">
                    <a:srgbClr val="C0C0C0"/>
                  </a:outerShdw>
                </a:effectLst>
              </a:rPr>
              <a:t>Context</a:t>
            </a:r>
            <a:r>
              <a:rPr lang="en-US" altLang="en-US" sz="3600" dirty="0">
                <a:solidFill>
                  <a:schemeClr val="hlink"/>
                </a:solidFill>
                <a:effectLst>
                  <a:outerShdw blurRad="38100" dist="38100" dir="2700000" algn="tl">
                    <a:srgbClr val="C0C0C0"/>
                  </a:outerShdw>
                </a:effectLst>
              </a:rPr>
              <a:t/>
            </a:r>
            <a:br>
              <a:rPr lang="en-US" altLang="en-US" sz="3600" dirty="0">
                <a:solidFill>
                  <a:schemeClr val="hlink"/>
                </a:solidFill>
                <a:effectLst>
                  <a:outerShdw blurRad="38100" dist="38100" dir="2700000" algn="tl">
                    <a:srgbClr val="C0C0C0"/>
                  </a:outerShdw>
                </a:effectLst>
              </a:rPr>
            </a:br>
            <a:r>
              <a:rPr lang="en-US" altLang="en-US" sz="2800" dirty="0" smtClean="0"/>
              <a:t>photosynthesis coordination</a:t>
            </a:r>
            <a:endParaRPr lang="en-IE" altLang="en-US" sz="2800" dirty="0"/>
          </a:p>
        </p:txBody>
      </p:sp>
      <p:sp>
        <p:nvSpPr>
          <p:cNvPr id="2" name="ZoneTexte 1"/>
          <p:cNvSpPr txBox="1"/>
          <p:nvPr/>
        </p:nvSpPr>
        <p:spPr>
          <a:xfrm>
            <a:off x="899592" y="6381328"/>
            <a:ext cx="1903085" cy="369332"/>
          </a:xfrm>
          <a:prstGeom prst="rect">
            <a:avLst/>
          </a:prstGeom>
          <a:noFill/>
        </p:spPr>
        <p:txBody>
          <a:bodyPr wrap="none" rtlCol="0">
            <a:spAutoFit/>
          </a:bodyPr>
          <a:lstStyle/>
          <a:p>
            <a:r>
              <a:rPr lang="en-US" dirty="0" err="1" smtClean="0"/>
              <a:t>Maire</a:t>
            </a:r>
            <a:r>
              <a:rPr lang="en-US" dirty="0" smtClean="0"/>
              <a:t> et al 2012.</a:t>
            </a:r>
            <a:endParaRPr lang="en-US" dirty="0"/>
          </a:p>
        </p:txBody>
      </p:sp>
    </p:spTree>
    <p:extLst>
      <p:ext uri="{BB962C8B-B14F-4D97-AF65-F5344CB8AC3E}">
        <p14:creationId xmlns:p14="http://schemas.microsoft.com/office/powerpoint/2010/main" val="26294524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fr-FR" altLang="en-US" sz="4000" dirty="0" smtClean="0">
                <a:solidFill>
                  <a:schemeClr val="hlink"/>
                </a:solidFill>
                <a:effectLst>
                  <a:outerShdw blurRad="38100" dist="38100" dir="2700000" algn="tl">
                    <a:srgbClr val="C0C0C0"/>
                  </a:outerShdw>
                </a:effectLst>
              </a:rPr>
              <a:t>An </a:t>
            </a:r>
            <a:r>
              <a:rPr lang="fr-FR" altLang="en-US" sz="4000" dirty="0" err="1" smtClean="0">
                <a:solidFill>
                  <a:schemeClr val="hlink"/>
                </a:solidFill>
                <a:effectLst>
                  <a:outerShdw blurRad="38100" dist="38100" dir="2700000" algn="tl">
                    <a:srgbClr val="C0C0C0"/>
                  </a:outerShdw>
                </a:effectLst>
              </a:rPr>
              <a:t>example</a:t>
            </a:r>
            <a:r>
              <a:rPr lang="fr-FR" altLang="en-US" sz="4000" dirty="0" smtClean="0">
                <a:solidFill>
                  <a:schemeClr val="hlink"/>
                </a:solidFill>
                <a:effectLst>
                  <a:outerShdw blurRad="38100" dist="38100" dir="2700000" algn="tl">
                    <a:srgbClr val="C0C0C0"/>
                  </a:outerShdw>
                </a:effectLst>
              </a:rPr>
              <a:t> of PFT limitation</a:t>
            </a:r>
            <a:endParaRPr lang="fr-FR" altLang="en-US" sz="4000" dirty="0">
              <a:solidFill>
                <a:schemeClr val="hlink"/>
              </a:solidFill>
              <a:effectLst>
                <a:outerShdw blurRad="38100" dist="38100" dir="2700000" algn="tl">
                  <a:srgbClr val="C0C0C0"/>
                </a:outerShdw>
              </a:effectLst>
            </a:endParaRPr>
          </a:p>
        </p:txBody>
      </p:sp>
      <p:sp>
        <p:nvSpPr>
          <p:cNvPr id="9219" name="Rectangle 3"/>
          <p:cNvSpPr>
            <a:spLocks noGrp="1" noChangeArrowheads="1"/>
          </p:cNvSpPr>
          <p:nvPr>
            <p:ph type="body" idx="1"/>
          </p:nvPr>
        </p:nvSpPr>
        <p:spPr/>
        <p:txBody>
          <a:bodyPr/>
          <a:lstStyle/>
          <a:p>
            <a:r>
              <a:rPr lang="fr-FR" altLang="en-US" dirty="0" err="1" smtClean="0"/>
              <a:t>Dieback</a:t>
            </a:r>
            <a:r>
              <a:rPr lang="fr-FR" altLang="en-US" dirty="0" smtClean="0"/>
              <a:t> of </a:t>
            </a:r>
            <a:r>
              <a:rPr lang="fr-FR" altLang="en-US" dirty="0" err="1" smtClean="0"/>
              <a:t>amazonian</a:t>
            </a:r>
            <a:r>
              <a:rPr lang="fr-FR" altLang="en-US" dirty="0" smtClean="0"/>
              <a:t> </a:t>
            </a:r>
            <a:r>
              <a:rPr lang="fr-FR" altLang="en-US" dirty="0" err="1" smtClean="0"/>
              <a:t>forest</a:t>
            </a:r>
            <a:endParaRPr lang="fr-FR" altLang="en-US" dirty="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205038"/>
            <a:ext cx="6553200" cy="389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Text Box 5"/>
          <p:cNvSpPr txBox="1">
            <a:spLocks noChangeArrowheads="1"/>
          </p:cNvSpPr>
          <p:nvPr/>
        </p:nvSpPr>
        <p:spPr bwMode="auto">
          <a:xfrm>
            <a:off x="303213" y="5969000"/>
            <a:ext cx="86185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dirty="0" smtClean="0"/>
              <a:t>first CLIMATE/CARBON </a:t>
            </a:r>
            <a:r>
              <a:rPr lang="fr-FR" altLang="en-US" dirty="0" err="1" smtClean="0"/>
              <a:t>coupled</a:t>
            </a:r>
            <a:r>
              <a:rPr lang="fr-FR" altLang="en-US" dirty="0" smtClean="0"/>
              <a:t> simulation show a total </a:t>
            </a:r>
            <a:r>
              <a:rPr lang="fr-FR" altLang="en-US" dirty="0" err="1" smtClean="0"/>
              <a:t>dieback</a:t>
            </a:r>
            <a:r>
              <a:rPr lang="fr-FR" altLang="en-US" dirty="0" smtClean="0"/>
              <a:t> of the </a:t>
            </a:r>
            <a:r>
              <a:rPr lang="fr-FR" altLang="en-US" dirty="0" err="1" smtClean="0"/>
              <a:t>amazonian</a:t>
            </a:r>
            <a:endParaRPr lang="fr-FR" altLang="en-US" dirty="0" smtClean="0"/>
          </a:p>
          <a:p>
            <a:r>
              <a:rPr lang="fr-FR" altLang="en-US" dirty="0" smtClean="0"/>
              <a:t>Forest in 2080 </a:t>
            </a:r>
            <a:r>
              <a:rPr lang="fr-FR" altLang="en-US" dirty="0" err="1" smtClean="0"/>
              <a:t>with</a:t>
            </a:r>
            <a:r>
              <a:rPr lang="fr-FR" altLang="en-US" dirty="0" smtClean="0"/>
              <a:t> a high feedback of </a:t>
            </a:r>
            <a:r>
              <a:rPr lang="fr-FR" altLang="en-US" dirty="0" err="1" smtClean="0"/>
              <a:t>climate</a:t>
            </a:r>
            <a:endParaRPr lang="fr-FR" altLang="en-US"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lyr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557338"/>
            <a:ext cx="1492250" cy="4791075"/>
          </a:xfrm>
          <a:prstGeom prst="rect">
            <a:avLst/>
          </a:prstGeom>
          <a:noFill/>
          <a:extLst>
            <a:ext uri="{909E8E84-426E-40DD-AFC4-6F175D3DCCD1}">
              <a14:hiddenFill xmlns:a14="http://schemas.microsoft.com/office/drawing/2010/main">
                <a:solidFill>
                  <a:srgbClr val="FFFFFF"/>
                </a:solidFill>
              </a14:hiddenFill>
            </a:ext>
          </a:extLst>
        </p:spPr>
      </p:pic>
      <p:sp>
        <p:nvSpPr>
          <p:cNvPr id="30723" name="Rectangle 3"/>
          <p:cNvSpPr>
            <a:spLocks noChangeArrowheads="1"/>
          </p:cNvSpPr>
          <p:nvPr/>
        </p:nvSpPr>
        <p:spPr bwMode="auto">
          <a:xfrm>
            <a:off x="7019925" y="1628775"/>
            <a:ext cx="1800225" cy="4799013"/>
          </a:xfrm>
          <a:prstGeom prst="rect">
            <a:avLst/>
          </a:prstGeom>
          <a:solidFill>
            <a:schemeClr val="bg1">
              <a:alpha val="70000"/>
            </a:scheme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5" name="Rectangle 5"/>
          <p:cNvSpPr>
            <a:spLocks noGrp="1" noChangeArrowheads="1"/>
          </p:cNvSpPr>
          <p:nvPr>
            <p:ph type="body" idx="1"/>
          </p:nvPr>
        </p:nvSpPr>
        <p:spPr>
          <a:xfrm>
            <a:off x="374650" y="4319588"/>
            <a:ext cx="8877300" cy="2565400"/>
          </a:xfrm>
        </p:spPr>
        <p:txBody>
          <a:bodyPr/>
          <a:lstStyle/>
          <a:p>
            <a:pPr marL="0" indent="0">
              <a:lnSpc>
                <a:spcPct val="120000"/>
              </a:lnSpc>
              <a:buNone/>
            </a:pPr>
            <a:r>
              <a:rPr lang="en-IE" altLang="en-US" sz="2000" dirty="0" smtClean="0"/>
              <a:t>Agreement between simulated and observed  </a:t>
            </a:r>
            <a:r>
              <a:rPr lang="en-IE" altLang="en-US" sz="2000" i="1" dirty="0" err="1"/>
              <a:t>W</a:t>
            </a:r>
            <a:r>
              <a:rPr lang="en-IE" altLang="en-US" sz="2000" baseline="-25000" dirty="0" err="1"/>
              <a:t>c</a:t>
            </a:r>
            <a:r>
              <a:rPr lang="en-IE" altLang="en-US" sz="2000" dirty="0"/>
              <a:t> </a:t>
            </a:r>
            <a:r>
              <a:rPr lang="en-IE" altLang="en-US" sz="2000" i="1" dirty="0"/>
              <a:t>&amp;</a:t>
            </a:r>
            <a:r>
              <a:rPr lang="en-IE" altLang="en-US" sz="2000" dirty="0"/>
              <a:t> </a:t>
            </a:r>
            <a:r>
              <a:rPr lang="en-IE" altLang="en-US" sz="2000" i="1" dirty="0" err="1"/>
              <a:t>W</a:t>
            </a:r>
            <a:r>
              <a:rPr lang="en-IE" altLang="en-US" sz="2000" baseline="-25000" dirty="0" err="1"/>
              <a:t>j</a:t>
            </a:r>
            <a:r>
              <a:rPr lang="en-IE" altLang="en-US" sz="2000" baseline="-25000" dirty="0"/>
              <a:t>, </a:t>
            </a:r>
            <a:r>
              <a:rPr lang="en-IE" altLang="en-US" sz="2000" i="1" dirty="0"/>
              <a:t>N</a:t>
            </a:r>
            <a:r>
              <a:rPr lang="en-IE" altLang="en-US" sz="2000" baseline="-25000" dirty="0"/>
              <a:t>a</a:t>
            </a:r>
            <a:r>
              <a:rPr lang="en-IE" altLang="en-US" sz="2000" dirty="0"/>
              <a:t> </a:t>
            </a:r>
            <a:r>
              <a:rPr lang="en-IE" altLang="en-US" sz="2000" dirty="0" smtClean="0"/>
              <a:t>and </a:t>
            </a:r>
            <a:r>
              <a:rPr lang="en-IE" altLang="en-US" sz="2000" dirty="0"/>
              <a:t>C/N </a:t>
            </a:r>
          </a:p>
        </p:txBody>
      </p:sp>
      <p:pic>
        <p:nvPicPr>
          <p:cNvPr id="30726" name="Picture 6"/>
          <p:cNvPicPr>
            <a:picLocks noChangeAspect="1" noChangeArrowheads="1"/>
          </p:cNvPicPr>
          <p:nvPr/>
        </p:nvPicPr>
        <p:blipFill>
          <a:blip r:embed="rId4">
            <a:extLst>
              <a:ext uri="{28A0092B-C50C-407E-A947-70E740481C1C}">
                <a14:useLocalDpi xmlns:a14="http://schemas.microsoft.com/office/drawing/2010/main" val="0"/>
              </a:ext>
            </a:extLst>
          </a:blip>
          <a:srcRect t="3351" b="29280"/>
          <a:stretch>
            <a:fillRect/>
          </a:stretch>
        </p:blipFill>
        <p:spPr bwMode="auto">
          <a:xfrm>
            <a:off x="366713" y="1557338"/>
            <a:ext cx="8669337" cy="280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9" name="Rectangle 9"/>
          <p:cNvSpPr>
            <a:spLocks noChangeArrowheads="1"/>
          </p:cNvSpPr>
          <p:nvPr/>
        </p:nvSpPr>
        <p:spPr bwMode="auto">
          <a:xfrm>
            <a:off x="3680409" y="234950"/>
            <a:ext cx="198003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b="1" dirty="0" smtClean="0">
                <a:solidFill>
                  <a:schemeClr val="hlink"/>
                </a:solidFill>
                <a:effectLst>
                  <a:outerShdw blurRad="38100" dist="38100" dir="2700000" algn="tl">
                    <a:srgbClr val="C0C0C0"/>
                  </a:outerShdw>
                </a:effectLst>
              </a:rPr>
              <a:t>Results</a:t>
            </a:r>
            <a:r>
              <a:rPr lang="en-US" altLang="en-US" sz="3600" dirty="0" smtClean="0">
                <a:solidFill>
                  <a:schemeClr val="hlink"/>
                </a:solidFill>
                <a:effectLst>
                  <a:outerShdw blurRad="38100" dist="38100" dir="2700000" algn="tl">
                    <a:srgbClr val="C0C0C0"/>
                  </a:outerShdw>
                </a:effectLst>
              </a:rPr>
              <a:t> </a:t>
            </a:r>
            <a:endParaRPr lang="fr-FR" altLang="en-US" sz="3600" dirty="0">
              <a:solidFill>
                <a:schemeClr val="hlink"/>
              </a:solidFill>
              <a:effectLst>
                <a:outerShdw blurRad="38100" dist="38100" dir="2700000" algn="tl">
                  <a:srgbClr val="C0C0C0"/>
                </a:outerShdw>
              </a:effectLst>
            </a:endParaRPr>
          </a:p>
        </p:txBody>
      </p:sp>
    </p:spTree>
    <p:extLst>
      <p:ext uri="{BB962C8B-B14F-4D97-AF65-F5344CB8AC3E}">
        <p14:creationId xmlns:p14="http://schemas.microsoft.com/office/powerpoint/2010/main" val="35313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fr-FR" altLang="en-US" sz="3600" dirty="0" smtClean="0">
                <a:solidFill>
                  <a:schemeClr val="hlink"/>
                </a:solidFill>
                <a:effectLst>
                  <a:outerShdw blurRad="38100" dist="38100" dir="2700000" algn="tl">
                    <a:srgbClr val="C0C0C0"/>
                  </a:outerShdw>
                </a:effectLst>
              </a:rPr>
              <a:t>A global application </a:t>
            </a:r>
            <a:r>
              <a:rPr lang="fr-FR" altLang="en-US" sz="3600" dirty="0" err="1" smtClean="0">
                <a:solidFill>
                  <a:schemeClr val="hlink"/>
                </a:solidFill>
                <a:effectLst>
                  <a:outerShdw blurRad="38100" dist="38100" dir="2700000" algn="tl">
                    <a:srgbClr val="C0C0C0"/>
                  </a:outerShdw>
                </a:effectLst>
              </a:rPr>
              <a:t>using</a:t>
            </a:r>
            <a:r>
              <a:rPr lang="fr-FR" altLang="en-US" sz="3600" dirty="0" smtClean="0">
                <a:solidFill>
                  <a:schemeClr val="hlink"/>
                </a:solidFill>
                <a:effectLst>
                  <a:outerShdw blurRad="38100" dist="38100" dir="2700000" algn="tl">
                    <a:srgbClr val="C0C0C0"/>
                  </a:outerShdw>
                </a:effectLst>
              </a:rPr>
              <a:t> ORCHIDEE</a:t>
            </a:r>
            <a:endParaRPr lang="fr-FR" altLang="en-US" sz="3600" dirty="0">
              <a:solidFill>
                <a:schemeClr val="hlink"/>
              </a:solidFill>
              <a:effectLst>
                <a:outerShdw blurRad="38100" dist="38100" dir="2700000" algn="tl">
                  <a:srgbClr val="C0C0C0"/>
                </a:outerShdw>
              </a:effectLst>
            </a:endParaRP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t="12044" b="8095"/>
          <a:stretch>
            <a:fillRect/>
          </a:stretch>
        </p:blipFill>
        <p:spPr bwMode="auto">
          <a:xfrm>
            <a:off x="107950" y="2060575"/>
            <a:ext cx="3805238" cy="2616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l="12357" t="10464" r="8029" b="6516"/>
          <a:stretch>
            <a:fillRect/>
          </a:stretch>
        </p:blipFill>
        <p:spPr bwMode="auto">
          <a:xfrm>
            <a:off x="4500563" y="1484313"/>
            <a:ext cx="4643437" cy="4170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774" name="Rectangle 6"/>
          <p:cNvSpPr>
            <a:spLocks noChangeArrowheads="1"/>
          </p:cNvSpPr>
          <p:nvPr/>
        </p:nvSpPr>
        <p:spPr bwMode="auto">
          <a:xfrm>
            <a:off x="4859338" y="3357563"/>
            <a:ext cx="3816350" cy="3587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en-US"/>
              <a:t>GPP simulé avec Vmax calculé</a:t>
            </a:r>
          </a:p>
        </p:txBody>
      </p:sp>
      <p:sp>
        <p:nvSpPr>
          <p:cNvPr id="32775" name="Rectangle 7"/>
          <p:cNvSpPr>
            <a:spLocks noChangeArrowheads="1"/>
          </p:cNvSpPr>
          <p:nvPr/>
        </p:nvSpPr>
        <p:spPr bwMode="auto">
          <a:xfrm>
            <a:off x="8316913" y="3213100"/>
            <a:ext cx="504825" cy="2159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6" name="Text Box 8"/>
          <p:cNvSpPr txBox="1">
            <a:spLocks noChangeArrowheads="1"/>
          </p:cNvSpPr>
          <p:nvPr/>
        </p:nvSpPr>
        <p:spPr bwMode="auto">
          <a:xfrm>
            <a:off x="1258888" y="4797425"/>
            <a:ext cx="165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Vcmax calculé</a:t>
            </a:r>
          </a:p>
        </p:txBody>
      </p:sp>
      <p:sp>
        <p:nvSpPr>
          <p:cNvPr id="32779" name="Text Box 11"/>
          <p:cNvSpPr txBox="1">
            <a:spLocks noChangeArrowheads="1"/>
          </p:cNvSpPr>
          <p:nvPr/>
        </p:nvSpPr>
        <p:spPr bwMode="auto">
          <a:xfrm>
            <a:off x="5200650" y="5681663"/>
            <a:ext cx="300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GPP simulé avec Vmax fixe</a:t>
            </a:r>
          </a:p>
        </p:txBody>
      </p:sp>
    </p:spTree>
    <p:extLst>
      <p:ext uri="{BB962C8B-B14F-4D97-AF65-F5344CB8AC3E}">
        <p14:creationId xmlns:p14="http://schemas.microsoft.com/office/powerpoint/2010/main" val="35079354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fr-FR" altLang="en-US">
                <a:solidFill>
                  <a:schemeClr val="hlink"/>
                </a:solidFill>
                <a:effectLst>
                  <a:outerShdw blurRad="38100" dist="38100" dir="2700000" algn="tl">
                    <a:srgbClr val="C0C0C0"/>
                  </a:outerShdw>
                </a:effectLst>
              </a:rPr>
              <a:t>Conclusion</a:t>
            </a:r>
          </a:p>
        </p:txBody>
      </p:sp>
      <p:sp>
        <p:nvSpPr>
          <p:cNvPr id="38915" name="Rectangle 3"/>
          <p:cNvSpPr>
            <a:spLocks noGrp="1" noChangeArrowheads="1"/>
          </p:cNvSpPr>
          <p:nvPr>
            <p:ph type="body" idx="1"/>
          </p:nvPr>
        </p:nvSpPr>
        <p:spPr>
          <a:xfrm>
            <a:off x="0" y="1600200"/>
            <a:ext cx="9144000" cy="4525963"/>
          </a:xfrm>
        </p:spPr>
        <p:txBody>
          <a:bodyPr/>
          <a:lstStyle/>
          <a:p>
            <a:pPr marL="0" indent="0">
              <a:lnSpc>
                <a:spcPct val="90000"/>
              </a:lnSpc>
              <a:buNone/>
            </a:pPr>
            <a:r>
              <a:rPr lang="fr-FR" altLang="en-US" sz="2800" dirty="0" smtClean="0"/>
              <a:t>In the 90’s Plant </a:t>
            </a:r>
            <a:r>
              <a:rPr lang="fr-FR" altLang="en-US" sz="2800" dirty="0" err="1" smtClean="0"/>
              <a:t>functionnal</a:t>
            </a:r>
            <a:r>
              <a:rPr lang="fr-FR" altLang="en-US" sz="2800" dirty="0" smtClean="0"/>
              <a:t> types </a:t>
            </a:r>
            <a:r>
              <a:rPr lang="fr-FR" altLang="en-US" sz="2800" dirty="0" err="1" smtClean="0"/>
              <a:t>was</a:t>
            </a:r>
            <a:r>
              <a:rPr lang="fr-FR" altLang="en-US" sz="2800" dirty="0" smtClean="0"/>
              <a:t> a </a:t>
            </a:r>
            <a:r>
              <a:rPr lang="fr-FR" altLang="en-US" sz="2800" dirty="0" err="1" smtClean="0"/>
              <a:t>revolution</a:t>
            </a:r>
            <a:r>
              <a:rPr lang="fr-FR" altLang="en-US" sz="2800" dirty="0" smtClean="0"/>
              <a:t> in </a:t>
            </a:r>
            <a:r>
              <a:rPr lang="fr-FR" altLang="en-US" sz="2800" dirty="0" err="1" smtClean="0"/>
              <a:t>vegetation</a:t>
            </a:r>
            <a:r>
              <a:rPr lang="fr-FR" altLang="en-US" sz="2800" dirty="0" smtClean="0"/>
              <a:t> </a:t>
            </a:r>
            <a:r>
              <a:rPr lang="fr-FR" altLang="en-US" sz="2800" dirty="0" err="1" smtClean="0"/>
              <a:t>models</a:t>
            </a:r>
            <a:r>
              <a:rPr lang="fr-FR" altLang="en-US" sz="2800" dirty="0" smtClean="0"/>
              <a:t>. But </a:t>
            </a:r>
            <a:r>
              <a:rPr lang="fr-FR" altLang="en-US" sz="2800" dirty="0" err="1" smtClean="0"/>
              <a:t>now</a:t>
            </a:r>
            <a:r>
              <a:rPr lang="fr-FR" altLang="en-US" sz="2800" dirty="0" smtClean="0"/>
              <a:t> show </a:t>
            </a:r>
            <a:r>
              <a:rPr lang="fr-FR" altLang="en-US" sz="2800" dirty="0" err="1" smtClean="0"/>
              <a:t>its</a:t>
            </a:r>
            <a:r>
              <a:rPr lang="fr-FR" altLang="en-US" sz="2800" dirty="0" smtClean="0"/>
              <a:t> </a:t>
            </a:r>
            <a:r>
              <a:rPr lang="fr-FR" altLang="en-US" sz="2800" dirty="0" err="1" smtClean="0"/>
              <a:t>limits</a:t>
            </a:r>
            <a:endParaRPr lang="fr-FR" altLang="en-US" sz="2800" dirty="0"/>
          </a:p>
          <a:p>
            <a:pPr marL="0" indent="0">
              <a:lnSpc>
                <a:spcPct val="90000"/>
              </a:lnSpc>
              <a:buNone/>
            </a:pPr>
            <a:r>
              <a:rPr lang="fr-FR" altLang="en-US" sz="2800" dirty="0" smtClean="0"/>
              <a:t>A new </a:t>
            </a:r>
            <a:r>
              <a:rPr lang="fr-FR" altLang="en-US" sz="2800" dirty="0" err="1" smtClean="0"/>
              <a:t>revolution</a:t>
            </a:r>
            <a:r>
              <a:rPr lang="fr-FR" altLang="en-US" sz="2800" dirty="0" smtClean="0"/>
              <a:t> </a:t>
            </a:r>
            <a:r>
              <a:rPr lang="fr-FR" altLang="en-US" sz="2800" dirty="0" err="1" smtClean="0"/>
              <a:t>is</a:t>
            </a:r>
            <a:r>
              <a:rPr lang="fr-FR" altLang="en-US" sz="2800" dirty="0" smtClean="0"/>
              <a:t> </a:t>
            </a:r>
            <a:r>
              <a:rPr lang="fr-FR" altLang="en-US" sz="2800" dirty="0" err="1" smtClean="0"/>
              <a:t>upcoming</a:t>
            </a:r>
            <a:r>
              <a:rPr lang="fr-FR" altLang="en-US" sz="2800" dirty="0" smtClean="0"/>
              <a:t> </a:t>
            </a:r>
            <a:r>
              <a:rPr lang="fr-FR" altLang="en-US" sz="2800" dirty="0" err="1" smtClean="0"/>
              <a:t>going</a:t>
            </a:r>
            <a:r>
              <a:rPr lang="fr-FR" altLang="en-US" sz="2800" dirty="0" smtClean="0"/>
              <a:t> </a:t>
            </a:r>
            <a:r>
              <a:rPr lang="fr-FR" altLang="en-US" sz="2800" dirty="0" err="1" smtClean="0"/>
              <a:t>from</a:t>
            </a:r>
            <a:r>
              <a:rPr lang="fr-FR" altLang="en-US" sz="2800" dirty="0" smtClean="0"/>
              <a:t> plants to traits </a:t>
            </a:r>
            <a:r>
              <a:rPr lang="fr-FR" altLang="en-US" sz="2800" dirty="0" err="1" smtClean="0"/>
              <a:t>functionnal</a:t>
            </a:r>
            <a:r>
              <a:rPr lang="fr-FR" altLang="en-US" sz="2800" dirty="0" smtClean="0"/>
              <a:t> types.</a:t>
            </a:r>
          </a:p>
          <a:p>
            <a:pPr marL="0" indent="0">
              <a:lnSpc>
                <a:spcPct val="90000"/>
              </a:lnSpc>
              <a:buNone/>
            </a:pPr>
            <a:r>
              <a:rPr lang="fr-FR" altLang="en-US" sz="2800" dirty="0" err="1" smtClean="0"/>
              <a:t>Still</a:t>
            </a:r>
            <a:r>
              <a:rPr lang="fr-FR" altLang="en-US" sz="2800" dirty="0" smtClean="0"/>
              <a:t> </a:t>
            </a:r>
            <a:r>
              <a:rPr lang="fr-FR" altLang="en-US" sz="2800" dirty="0" err="1" smtClean="0"/>
              <a:t>very</a:t>
            </a:r>
            <a:r>
              <a:rPr lang="fr-FR" altLang="en-US" sz="2800" dirty="0" smtClean="0"/>
              <a:t> </a:t>
            </a:r>
            <a:r>
              <a:rPr lang="fr-FR" altLang="en-US" sz="2800" dirty="0" err="1" smtClean="0"/>
              <a:t>preliminary</a:t>
            </a:r>
            <a:r>
              <a:rPr lang="fr-FR" altLang="en-US" sz="2800" dirty="0" smtClean="0"/>
              <a:t>.</a:t>
            </a:r>
          </a:p>
          <a:p>
            <a:pPr marL="0" indent="0">
              <a:lnSpc>
                <a:spcPct val="90000"/>
              </a:lnSpc>
              <a:buNone/>
            </a:pPr>
            <a:r>
              <a:rPr lang="fr-FR" altLang="en-US" sz="2800" dirty="0" smtClean="0"/>
              <a:t>2 </a:t>
            </a:r>
            <a:r>
              <a:rPr lang="fr-FR" altLang="en-US" sz="2800" dirty="0" err="1" smtClean="0"/>
              <a:t>schools</a:t>
            </a:r>
            <a:r>
              <a:rPr lang="fr-FR" altLang="en-US" sz="2800" dirty="0" smtClean="0"/>
              <a:t>:</a:t>
            </a:r>
          </a:p>
          <a:p>
            <a:pPr marL="0" indent="0">
              <a:lnSpc>
                <a:spcPct val="90000"/>
              </a:lnSpc>
              <a:buNone/>
            </a:pPr>
            <a:r>
              <a:rPr lang="fr-FR" altLang="en-US" sz="2800" dirty="0" smtClean="0"/>
              <a:t>- conservative: </a:t>
            </a:r>
            <a:r>
              <a:rPr lang="fr-FR" altLang="en-US" sz="2800" dirty="0" err="1" smtClean="0"/>
              <a:t>does</a:t>
            </a:r>
            <a:r>
              <a:rPr lang="fr-FR" altLang="en-US" sz="2800" dirty="0" smtClean="0"/>
              <a:t> not </a:t>
            </a:r>
            <a:r>
              <a:rPr lang="fr-FR" altLang="en-US" sz="2800" dirty="0" err="1" smtClean="0"/>
              <a:t>solve</a:t>
            </a:r>
            <a:r>
              <a:rPr lang="fr-FR" altLang="en-US" sz="2800" dirty="0" smtClean="0"/>
              <a:t> all the </a:t>
            </a:r>
            <a:r>
              <a:rPr lang="fr-FR" altLang="en-US" sz="2800" dirty="0" err="1" smtClean="0"/>
              <a:t>problems</a:t>
            </a:r>
            <a:r>
              <a:rPr lang="fr-FR" altLang="en-US" sz="2800" dirty="0" smtClean="0"/>
              <a:t> but </a:t>
            </a:r>
            <a:r>
              <a:rPr lang="fr-FR" altLang="en-US" sz="2800" dirty="0" err="1" smtClean="0"/>
              <a:t>easy</a:t>
            </a:r>
            <a:r>
              <a:rPr lang="fr-FR" altLang="en-US" sz="2800" dirty="0" smtClean="0"/>
              <a:t> to </a:t>
            </a:r>
            <a:r>
              <a:rPr lang="fr-FR" altLang="en-US" sz="2800" dirty="0" err="1" smtClean="0"/>
              <a:t>implement</a:t>
            </a:r>
            <a:endParaRPr lang="fr-FR" altLang="en-US" sz="2800" dirty="0" smtClean="0"/>
          </a:p>
          <a:p>
            <a:pPr>
              <a:lnSpc>
                <a:spcPct val="90000"/>
              </a:lnSpc>
              <a:buFontTx/>
              <a:buChar char="-"/>
            </a:pPr>
            <a:r>
              <a:rPr lang="fr-FR" altLang="en-US" sz="2800" dirty="0" smtClean="0"/>
              <a:t>« </a:t>
            </a:r>
            <a:r>
              <a:rPr lang="fr-FR" altLang="en-US" sz="2800" dirty="0" err="1" smtClean="0"/>
              <a:t>big</a:t>
            </a:r>
            <a:r>
              <a:rPr lang="fr-FR" altLang="en-US" sz="2800" dirty="0" smtClean="0"/>
              <a:t> jump »: </a:t>
            </a:r>
            <a:r>
              <a:rPr lang="fr-FR" altLang="en-US" sz="2800" dirty="0" err="1" smtClean="0"/>
              <a:t>very</a:t>
            </a:r>
            <a:r>
              <a:rPr lang="fr-FR" altLang="en-US" sz="2800" dirty="0" smtClean="0"/>
              <a:t> </a:t>
            </a:r>
            <a:r>
              <a:rPr lang="fr-FR" altLang="en-US" sz="2800" dirty="0" err="1" smtClean="0"/>
              <a:t>promising</a:t>
            </a:r>
            <a:r>
              <a:rPr lang="fr-FR" altLang="en-US" sz="2800" dirty="0" smtClean="0"/>
              <a:t> but: </a:t>
            </a:r>
            <a:r>
              <a:rPr lang="fr-FR" altLang="en-US" sz="2800" dirty="0" err="1" smtClean="0"/>
              <a:t>too</a:t>
            </a:r>
            <a:r>
              <a:rPr lang="fr-FR" altLang="en-US" sz="2800" dirty="0" smtClean="0"/>
              <a:t> </a:t>
            </a:r>
            <a:r>
              <a:rPr lang="fr-FR" altLang="en-US" sz="2800" dirty="0" err="1" smtClean="0"/>
              <a:t>computing</a:t>
            </a:r>
            <a:r>
              <a:rPr lang="fr-FR" altLang="en-US" sz="2800" dirty="0" smtClean="0"/>
              <a:t> </a:t>
            </a:r>
            <a:r>
              <a:rPr lang="fr-FR" altLang="en-US" sz="2800" dirty="0" err="1" smtClean="0"/>
              <a:t>consuming</a:t>
            </a:r>
            <a:r>
              <a:rPr lang="fr-FR" altLang="en-US" sz="2800" dirty="0" smtClean="0"/>
              <a:t> for large </a:t>
            </a:r>
            <a:r>
              <a:rPr lang="fr-FR" altLang="en-US" sz="2800" dirty="0" err="1" smtClean="0"/>
              <a:t>scale</a:t>
            </a:r>
            <a:r>
              <a:rPr lang="fr-FR" altLang="en-US" sz="2800" dirty="0" smtClean="0"/>
              <a:t>. </a:t>
            </a:r>
            <a:r>
              <a:rPr lang="fr-FR" altLang="en-US" sz="2800" dirty="0" err="1" smtClean="0"/>
              <a:t>Missing</a:t>
            </a:r>
            <a:r>
              <a:rPr lang="fr-FR" altLang="en-US" sz="2800" dirty="0" smtClean="0"/>
              <a:t> </a:t>
            </a:r>
            <a:r>
              <a:rPr lang="fr-FR" altLang="en-US" sz="2800" dirty="0" err="1" smtClean="0"/>
              <a:t>processes</a:t>
            </a:r>
            <a:r>
              <a:rPr lang="fr-FR" altLang="en-US" sz="2800" dirty="0" smtClean="0"/>
              <a:t> </a:t>
            </a:r>
            <a:r>
              <a:rPr lang="fr-FR" altLang="en-US" sz="2800" dirty="0" err="1" smtClean="0"/>
              <a:t>knowledge</a:t>
            </a:r>
            <a:r>
              <a:rPr lang="fr-FR" altLang="en-US" sz="2800" dirty="0" smtClean="0"/>
              <a:t> </a:t>
            </a:r>
          </a:p>
          <a:p>
            <a:pPr marL="0" indent="0">
              <a:lnSpc>
                <a:spcPct val="90000"/>
              </a:lnSpc>
              <a:buNone/>
            </a:pPr>
            <a:r>
              <a:rPr lang="fr-FR" altLang="en-US" sz="2800" b="1" dirty="0" smtClean="0">
                <a:solidFill>
                  <a:srgbClr val="FF0000"/>
                </a:solidFill>
                <a:sym typeface="Wingdings" panose="05000000000000000000" pitchFamily="2" charset="2"/>
              </a:rPr>
              <a:t> Urgent </a:t>
            </a:r>
            <a:r>
              <a:rPr lang="fr-FR" altLang="en-US" sz="2800" b="1" dirty="0" err="1" smtClean="0">
                <a:solidFill>
                  <a:srgbClr val="FF0000"/>
                </a:solidFill>
                <a:sym typeface="Wingdings" panose="05000000000000000000" pitchFamily="2" charset="2"/>
              </a:rPr>
              <a:t>need</a:t>
            </a:r>
            <a:r>
              <a:rPr lang="fr-FR" altLang="en-US" sz="2800" b="1" dirty="0" smtClean="0">
                <a:solidFill>
                  <a:srgbClr val="FF0000"/>
                </a:solidFill>
                <a:sym typeface="Wingdings" panose="05000000000000000000" pitchFamily="2" charset="2"/>
              </a:rPr>
              <a:t> for new  data on traits </a:t>
            </a:r>
            <a:r>
              <a:rPr lang="fr-FR" altLang="en-US" sz="2800" b="1" dirty="0" err="1" smtClean="0">
                <a:solidFill>
                  <a:srgbClr val="FF0000"/>
                </a:solidFill>
                <a:sym typeface="Wingdings" panose="05000000000000000000" pitchFamily="2" charset="2"/>
              </a:rPr>
              <a:t>measurement</a:t>
            </a:r>
            <a:endParaRPr lang="fr-FR" altLang="en-US" sz="2800" b="1"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fr-FR" altLang="en-US" sz="4000" dirty="0" smtClean="0">
                <a:solidFill>
                  <a:schemeClr val="hlink"/>
                </a:solidFill>
                <a:effectLst>
                  <a:outerShdw blurRad="38100" dist="38100" dir="2700000" algn="tl">
                    <a:srgbClr val="C0C0C0"/>
                  </a:outerShdw>
                </a:effectLst>
              </a:rPr>
              <a:t>How </a:t>
            </a:r>
            <a:r>
              <a:rPr lang="fr-FR" altLang="en-US" sz="4000" dirty="0" err="1" smtClean="0">
                <a:solidFill>
                  <a:schemeClr val="hlink"/>
                </a:solidFill>
                <a:effectLst>
                  <a:outerShdw blurRad="38100" dist="38100" dir="2700000" algn="tl">
                    <a:srgbClr val="C0C0C0"/>
                  </a:outerShdw>
                </a:effectLst>
              </a:rPr>
              <a:t>can</a:t>
            </a:r>
            <a:r>
              <a:rPr lang="fr-FR" altLang="en-US" sz="4000" dirty="0" smtClean="0">
                <a:solidFill>
                  <a:schemeClr val="hlink"/>
                </a:solidFill>
                <a:effectLst>
                  <a:outerShdw blurRad="38100" dist="38100" dir="2700000" algn="tl">
                    <a:srgbClr val="C0C0C0"/>
                  </a:outerShdw>
                </a:effectLst>
              </a:rPr>
              <a:t> </a:t>
            </a:r>
            <a:r>
              <a:rPr lang="fr-FR" altLang="en-US" sz="4000" dirty="0" err="1" smtClean="0">
                <a:solidFill>
                  <a:schemeClr val="hlink"/>
                </a:solidFill>
                <a:effectLst>
                  <a:outerShdw blurRad="38100" dist="38100" dir="2700000" algn="tl">
                    <a:srgbClr val="C0C0C0"/>
                  </a:outerShdw>
                </a:effectLst>
              </a:rPr>
              <a:t>we</a:t>
            </a:r>
            <a:r>
              <a:rPr lang="fr-FR" altLang="en-US" sz="4000" dirty="0" smtClean="0">
                <a:solidFill>
                  <a:schemeClr val="hlink"/>
                </a:solidFill>
                <a:effectLst>
                  <a:outerShdw blurRad="38100" dist="38100" dir="2700000" algn="tl">
                    <a:srgbClr val="C0C0C0"/>
                  </a:outerShdw>
                </a:effectLst>
              </a:rPr>
              <a:t> </a:t>
            </a:r>
            <a:r>
              <a:rPr lang="fr-FR" altLang="en-US" sz="4000" dirty="0" err="1" smtClean="0">
                <a:solidFill>
                  <a:schemeClr val="hlink"/>
                </a:solidFill>
                <a:effectLst>
                  <a:outerShdw blurRad="38100" dist="38100" dir="2700000" algn="tl">
                    <a:srgbClr val="C0C0C0"/>
                  </a:outerShdw>
                </a:effectLst>
              </a:rPr>
              <a:t>improve</a:t>
            </a:r>
            <a:r>
              <a:rPr lang="fr-FR" altLang="en-US" sz="4000" dirty="0" smtClean="0">
                <a:solidFill>
                  <a:schemeClr val="hlink"/>
                </a:solidFill>
                <a:effectLst>
                  <a:outerShdw blurRad="38100" dist="38100" dir="2700000" algn="tl">
                    <a:srgbClr val="C0C0C0"/>
                  </a:outerShdw>
                </a:effectLst>
              </a:rPr>
              <a:t> </a:t>
            </a:r>
            <a:r>
              <a:rPr lang="fr-FR" altLang="en-US" sz="4000" dirty="0" err="1" smtClean="0">
                <a:solidFill>
                  <a:schemeClr val="hlink"/>
                </a:solidFill>
                <a:effectLst>
                  <a:outerShdw blurRad="38100" dist="38100" dir="2700000" algn="tl">
                    <a:srgbClr val="C0C0C0"/>
                  </a:outerShdw>
                </a:effectLst>
              </a:rPr>
              <a:t>DGVMs</a:t>
            </a:r>
            <a:r>
              <a:rPr lang="fr-FR" altLang="en-US" sz="4000" dirty="0" smtClean="0">
                <a:solidFill>
                  <a:schemeClr val="hlink"/>
                </a:solidFill>
                <a:effectLst>
                  <a:outerShdw blurRad="38100" dist="38100" dir="2700000" algn="tl">
                    <a:srgbClr val="C0C0C0"/>
                  </a:outerShdw>
                </a:effectLst>
              </a:rPr>
              <a:t> </a:t>
            </a:r>
            <a:r>
              <a:rPr lang="fr-FR" altLang="en-US" sz="4000" dirty="0">
                <a:solidFill>
                  <a:schemeClr val="hlink"/>
                </a:solidFill>
                <a:effectLst>
                  <a:outerShdw blurRad="38100" dist="38100" dir="2700000" algn="tl">
                    <a:srgbClr val="C0C0C0"/>
                  </a:outerShdw>
                </a:effectLst>
              </a:rPr>
              <a:t>?</a:t>
            </a:r>
          </a:p>
        </p:txBody>
      </p:sp>
      <p:sp>
        <p:nvSpPr>
          <p:cNvPr id="10243" name="Rectangle 3"/>
          <p:cNvSpPr>
            <a:spLocks noGrp="1" noChangeArrowheads="1"/>
          </p:cNvSpPr>
          <p:nvPr>
            <p:ph type="body" idx="1"/>
          </p:nvPr>
        </p:nvSpPr>
        <p:spPr/>
        <p:txBody>
          <a:bodyPr/>
          <a:lstStyle/>
          <a:p>
            <a:r>
              <a:rPr lang="fr-FR" altLang="en-US" dirty="0" err="1" smtClean="0"/>
              <a:t>Increase</a:t>
            </a:r>
            <a:r>
              <a:rPr lang="fr-FR" altLang="en-US" dirty="0" smtClean="0"/>
              <a:t> the </a:t>
            </a:r>
            <a:r>
              <a:rPr lang="fr-FR" altLang="en-US" dirty="0" err="1" smtClean="0"/>
              <a:t>number</a:t>
            </a:r>
            <a:r>
              <a:rPr lang="fr-FR" altLang="en-US" dirty="0" smtClean="0"/>
              <a:t> of </a:t>
            </a:r>
            <a:r>
              <a:rPr lang="fr-FR" altLang="en-US" dirty="0" err="1" smtClean="0"/>
              <a:t>PFTs</a:t>
            </a:r>
            <a:r>
              <a:rPr lang="fr-FR" altLang="en-US" dirty="0" smtClean="0"/>
              <a:t> </a:t>
            </a:r>
            <a:r>
              <a:rPr lang="fr-FR" altLang="en-US" sz="2800" dirty="0" smtClean="0"/>
              <a:t>(but </a:t>
            </a:r>
            <a:r>
              <a:rPr lang="fr-FR" altLang="en-US" sz="2800" dirty="0" err="1" smtClean="0"/>
              <a:t>does</a:t>
            </a:r>
            <a:r>
              <a:rPr lang="fr-FR" altLang="en-US" sz="2800" dirty="0" smtClean="0"/>
              <a:t> not </a:t>
            </a:r>
            <a:r>
              <a:rPr lang="fr-FR" altLang="en-US" sz="2800" dirty="0" err="1" smtClean="0"/>
              <a:t>solve</a:t>
            </a:r>
            <a:r>
              <a:rPr lang="fr-FR" altLang="en-US" sz="2800" dirty="0" smtClean="0"/>
              <a:t> the main </a:t>
            </a:r>
            <a:r>
              <a:rPr lang="fr-FR" altLang="en-US" sz="2800" dirty="0" err="1" smtClean="0"/>
              <a:t>problem</a:t>
            </a:r>
            <a:r>
              <a:rPr lang="fr-FR" altLang="en-US" sz="2800" dirty="0" smtClean="0"/>
              <a:t>!)</a:t>
            </a:r>
            <a:endParaRPr lang="fr-FR" altLang="en-US" sz="2800" dirty="0"/>
          </a:p>
          <a:p>
            <a:r>
              <a:rPr lang="fr-FR" altLang="en-US" dirty="0" smtClean="0"/>
              <a:t>Use spatial </a:t>
            </a:r>
            <a:r>
              <a:rPr lang="fr-FR" altLang="en-US" dirty="0" err="1" smtClean="0"/>
              <a:t>maps</a:t>
            </a:r>
            <a:r>
              <a:rPr lang="fr-FR" altLang="en-US" dirty="0" smtClean="0"/>
              <a:t> of traits values</a:t>
            </a:r>
            <a:endParaRPr lang="fr-FR" altLang="en-US" dirty="0"/>
          </a:p>
          <a:p>
            <a:r>
              <a:rPr lang="fr-FR" altLang="en-US" dirty="0" err="1" smtClean="0"/>
              <a:t>Make</a:t>
            </a:r>
            <a:r>
              <a:rPr lang="fr-FR" altLang="en-US" dirty="0" smtClean="0"/>
              <a:t> </a:t>
            </a:r>
            <a:r>
              <a:rPr lang="fr-FR" altLang="en-US" dirty="0" smtClean="0"/>
              <a:t>traits </a:t>
            </a:r>
            <a:r>
              <a:rPr lang="fr-FR" altLang="en-US" dirty="0" smtClean="0"/>
              <a:t>adaptable </a:t>
            </a:r>
            <a:r>
              <a:rPr lang="fr-FR" altLang="en-US" dirty="0" err="1" smtClean="0"/>
              <a:t>environement</a:t>
            </a:r>
            <a:r>
              <a:rPr lang="fr-FR" altLang="en-US" dirty="0" smtClean="0"/>
              <a:t> and </a:t>
            </a:r>
            <a:r>
              <a:rPr lang="fr-FR" altLang="en-US" dirty="0" smtClean="0"/>
              <a:t>use </a:t>
            </a:r>
            <a:r>
              <a:rPr lang="fr-FR" altLang="en-US" dirty="0" err="1" smtClean="0"/>
              <a:t>tradoffs</a:t>
            </a:r>
            <a:r>
              <a:rPr lang="fr-FR" altLang="en-US" dirty="0" smtClean="0"/>
              <a:t> </a:t>
            </a:r>
            <a:r>
              <a:rPr lang="fr-FR" altLang="en-US" dirty="0" err="1" smtClean="0"/>
              <a:t>between</a:t>
            </a:r>
            <a:r>
              <a:rPr lang="fr-FR" altLang="en-US" dirty="0" smtClean="0"/>
              <a:t> traits to </a:t>
            </a:r>
            <a:r>
              <a:rPr lang="fr-FR" altLang="en-US" dirty="0" err="1" smtClean="0"/>
              <a:t>define</a:t>
            </a:r>
            <a:r>
              <a:rPr lang="fr-FR" altLang="en-US" dirty="0" smtClean="0"/>
              <a:t> </a:t>
            </a:r>
            <a:r>
              <a:rPr lang="fr-FR" altLang="en-US" dirty="0" err="1" smtClean="0"/>
              <a:t>constaints</a:t>
            </a:r>
            <a:r>
              <a:rPr lang="fr-FR" altLang="en-US" dirty="0" smtClean="0"/>
              <a:t> </a:t>
            </a:r>
            <a:r>
              <a:rPr lang="fr-FR" altLang="en-US" dirty="0" err="1" smtClean="0"/>
              <a:t>between</a:t>
            </a:r>
            <a:r>
              <a:rPr lang="fr-FR" altLang="en-US" dirty="0" smtClean="0"/>
              <a:t> </a:t>
            </a:r>
            <a:r>
              <a:rPr lang="fr-FR" altLang="en-US" dirty="0" err="1" smtClean="0"/>
              <a:t>them</a:t>
            </a:r>
            <a:endParaRPr lang="fr-FR" altLang="en-US" dirty="0" smtClean="0"/>
          </a:p>
          <a:p>
            <a:pPr marL="0" indent="0">
              <a:buNone/>
            </a:pPr>
            <a:endParaRPr lang="fr-FR" altLang="en-US" dirty="0"/>
          </a:p>
          <a:p>
            <a:endParaRPr lang="fr-FR" altLang="en-US" dirty="0"/>
          </a:p>
          <a:p>
            <a:endParaRPr lang="fr-FR" altLang="en-US" dirty="0"/>
          </a:p>
          <a:p>
            <a:endParaRPr lang="fr-FR" altLang="en-US" dirty="0"/>
          </a:p>
          <a:p>
            <a:endParaRPr lang="fr-FR" altLang="en-US" dirty="0"/>
          </a:p>
          <a:p>
            <a:endParaRPr lang="fr-FR"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val 2"/>
          <p:cNvSpPr>
            <a:spLocks noChangeArrowheads="1"/>
          </p:cNvSpPr>
          <p:nvPr/>
        </p:nvSpPr>
        <p:spPr bwMode="auto">
          <a:xfrm>
            <a:off x="5795963" y="1916113"/>
            <a:ext cx="2665412" cy="40322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9" name="Rectangle 3"/>
          <p:cNvSpPr>
            <a:spLocks noGrp="1" noChangeArrowheads="1"/>
          </p:cNvSpPr>
          <p:nvPr>
            <p:ph type="title"/>
          </p:nvPr>
        </p:nvSpPr>
        <p:spPr>
          <a:solidFill>
            <a:schemeClr val="bg1"/>
          </a:solidFill>
        </p:spPr>
        <p:txBody>
          <a:bodyPr/>
          <a:lstStyle/>
          <a:p>
            <a:r>
              <a:rPr lang="fr-FR" altLang="en-US" sz="4000" dirty="0" err="1" smtClean="0">
                <a:solidFill>
                  <a:schemeClr val="hlink"/>
                </a:solidFill>
                <a:effectLst>
                  <a:outerShdw blurRad="38100" dist="38100" dir="2700000" algn="tl">
                    <a:srgbClr val="C0C0C0"/>
                  </a:outerShdw>
                </a:effectLst>
              </a:rPr>
              <a:t>Totally</a:t>
            </a:r>
            <a:r>
              <a:rPr lang="fr-FR" altLang="en-US" sz="4000" dirty="0" smtClean="0">
                <a:solidFill>
                  <a:schemeClr val="hlink"/>
                </a:solidFill>
                <a:effectLst>
                  <a:outerShdw blurRad="38100" dist="38100" dir="2700000" algn="tl">
                    <a:srgbClr val="C0C0C0"/>
                  </a:outerShdw>
                </a:effectLst>
              </a:rPr>
              <a:t> </a:t>
            </a:r>
            <a:r>
              <a:rPr lang="fr-FR" altLang="en-US" sz="4000" dirty="0" err="1" smtClean="0">
                <a:solidFill>
                  <a:schemeClr val="hlink"/>
                </a:solidFill>
                <a:effectLst>
                  <a:outerShdw blurRad="38100" dist="38100" dir="2700000" algn="tl">
                    <a:srgbClr val="C0C0C0"/>
                  </a:outerShdw>
                </a:effectLst>
              </a:rPr>
              <a:t>remove</a:t>
            </a:r>
            <a:r>
              <a:rPr lang="fr-FR" altLang="en-US" sz="4000" dirty="0" smtClean="0">
                <a:solidFill>
                  <a:schemeClr val="hlink"/>
                </a:solidFill>
                <a:effectLst>
                  <a:outerShdw blurRad="38100" dist="38100" dir="2700000" algn="tl">
                    <a:srgbClr val="C0C0C0"/>
                  </a:outerShdw>
                </a:effectLst>
              </a:rPr>
              <a:t> the </a:t>
            </a:r>
            <a:r>
              <a:rPr lang="fr-FR" altLang="en-US" sz="4000" dirty="0" err="1" smtClean="0">
                <a:solidFill>
                  <a:schemeClr val="hlink"/>
                </a:solidFill>
                <a:effectLst>
                  <a:outerShdw blurRad="38100" dist="38100" dir="2700000" algn="tl">
                    <a:srgbClr val="C0C0C0"/>
                  </a:outerShdw>
                </a:effectLst>
              </a:rPr>
              <a:t>PFTs</a:t>
            </a:r>
            <a:r>
              <a:rPr lang="fr-FR" altLang="en-US" sz="4000" dirty="0" smtClean="0">
                <a:solidFill>
                  <a:schemeClr val="hlink"/>
                </a:solidFill>
                <a:effectLst>
                  <a:outerShdw blurRad="38100" dist="38100" dir="2700000" algn="tl">
                    <a:srgbClr val="C0C0C0"/>
                  </a:outerShdw>
                </a:effectLst>
              </a:rPr>
              <a:t>….</a:t>
            </a:r>
            <a:endParaRPr lang="fr-FR" altLang="en-US" sz="4000" dirty="0">
              <a:solidFill>
                <a:schemeClr val="hlink"/>
              </a:solidFill>
              <a:effectLst>
                <a:outerShdw blurRad="38100" dist="38100" dir="2700000" algn="tl">
                  <a:srgbClr val="C0C0C0"/>
                </a:outerShdw>
              </a:effectLst>
            </a:endParaRPr>
          </a:p>
        </p:txBody>
      </p:sp>
      <p:sp>
        <p:nvSpPr>
          <p:cNvPr id="24580" name="Oval 4"/>
          <p:cNvSpPr>
            <a:spLocks noChangeArrowheads="1"/>
          </p:cNvSpPr>
          <p:nvPr/>
        </p:nvSpPr>
        <p:spPr bwMode="auto">
          <a:xfrm>
            <a:off x="611188" y="1989138"/>
            <a:ext cx="2665412" cy="40322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4581" name="Group 5"/>
          <p:cNvGrpSpPr>
            <a:grpSpLocks/>
          </p:cNvGrpSpPr>
          <p:nvPr/>
        </p:nvGrpSpPr>
        <p:grpSpPr bwMode="auto">
          <a:xfrm>
            <a:off x="900113" y="2420938"/>
            <a:ext cx="2016125" cy="1439862"/>
            <a:chOff x="567" y="1525"/>
            <a:chExt cx="1270" cy="907"/>
          </a:xfrm>
        </p:grpSpPr>
        <p:sp>
          <p:nvSpPr>
            <p:cNvPr id="24582" name="Oval 6"/>
            <p:cNvSpPr>
              <a:spLocks noChangeArrowheads="1"/>
            </p:cNvSpPr>
            <p:nvPr/>
          </p:nvSpPr>
          <p:spPr bwMode="auto">
            <a:xfrm>
              <a:off x="567" y="1525"/>
              <a:ext cx="1270" cy="907"/>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24583" name="Oval 7"/>
            <p:cNvSpPr>
              <a:spLocks noChangeArrowheads="1"/>
            </p:cNvSpPr>
            <p:nvPr/>
          </p:nvSpPr>
          <p:spPr bwMode="auto">
            <a:xfrm>
              <a:off x="657" y="1979"/>
              <a:ext cx="318" cy="22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en-US" sz="1200"/>
                <a:t>Trait 1</a:t>
              </a:r>
            </a:p>
          </p:txBody>
        </p:sp>
        <p:sp>
          <p:nvSpPr>
            <p:cNvPr id="24584" name="Oval 8"/>
            <p:cNvSpPr>
              <a:spLocks noChangeArrowheads="1"/>
            </p:cNvSpPr>
            <p:nvPr/>
          </p:nvSpPr>
          <p:spPr bwMode="auto">
            <a:xfrm>
              <a:off x="793" y="2115"/>
              <a:ext cx="318" cy="22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en-US" sz="1200"/>
                <a:t>Trait 2</a:t>
              </a:r>
            </a:p>
          </p:txBody>
        </p:sp>
        <p:sp>
          <p:nvSpPr>
            <p:cNvPr id="24585" name="Oval 9"/>
            <p:cNvSpPr>
              <a:spLocks noChangeArrowheads="1"/>
            </p:cNvSpPr>
            <p:nvPr/>
          </p:nvSpPr>
          <p:spPr bwMode="auto">
            <a:xfrm>
              <a:off x="1338" y="2115"/>
              <a:ext cx="318" cy="22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en-US" sz="1200"/>
                <a:t>Trait n</a:t>
              </a:r>
            </a:p>
          </p:txBody>
        </p:sp>
        <p:sp>
          <p:nvSpPr>
            <p:cNvPr id="24586" name="Oval 10"/>
            <p:cNvSpPr>
              <a:spLocks noChangeArrowheads="1"/>
            </p:cNvSpPr>
            <p:nvPr/>
          </p:nvSpPr>
          <p:spPr bwMode="auto">
            <a:xfrm>
              <a:off x="1111" y="2296"/>
              <a:ext cx="45" cy="45"/>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7" name="Oval 11"/>
            <p:cNvSpPr>
              <a:spLocks noChangeArrowheads="1"/>
            </p:cNvSpPr>
            <p:nvPr/>
          </p:nvSpPr>
          <p:spPr bwMode="auto">
            <a:xfrm>
              <a:off x="1202" y="2296"/>
              <a:ext cx="45" cy="45"/>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8" name="Oval 12"/>
            <p:cNvSpPr>
              <a:spLocks noChangeArrowheads="1"/>
            </p:cNvSpPr>
            <p:nvPr/>
          </p:nvSpPr>
          <p:spPr bwMode="auto">
            <a:xfrm>
              <a:off x="1292" y="2296"/>
              <a:ext cx="45" cy="45"/>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9" name="Text Box 13"/>
            <p:cNvSpPr txBox="1">
              <a:spLocks noChangeArrowheads="1"/>
            </p:cNvSpPr>
            <p:nvPr/>
          </p:nvSpPr>
          <p:spPr bwMode="auto">
            <a:xfrm>
              <a:off x="975" y="1616"/>
              <a:ext cx="508" cy="231"/>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PFT 1</a:t>
              </a:r>
            </a:p>
          </p:txBody>
        </p:sp>
      </p:grpSp>
      <p:sp>
        <p:nvSpPr>
          <p:cNvPr id="24590" name="Oval 14"/>
          <p:cNvSpPr>
            <a:spLocks noChangeArrowheads="1"/>
          </p:cNvSpPr>
          <p:nvPr/>
        </p:nvSpPr>
        <p:spPr bwMode="auto">
          <a:xfrm>
            <a:off x="900113" y="4221163"/>
            <a:ext cx="2016125" cy="1439862"/>
          </a:xfrm>
          <a:prstGeom prst="ellipse">
            <a:avLst/>
          </a:prstGeom>
          <a:solidFill>
            <a:srgbClr val="00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CC99"/>
              </a:solidFill>
            </a:endParaRPr>
          </a:p>
        </p:txBody>
      </p:sp>
      <p:sp>
        <p:nvSpPr>
          <p:cNvPr id="24591" name="Oval 15"/>
          <p:cNvSpPr>
            <a:spLocks noChangeArrowheads="1"/>
          </p:cNvSpPr>
          <p:nvPr/>
        </p:nvSpPr>
        <p:spPr bwMode="auto">
          <a:xfrm>
            <a:off x="1042988" y="4941888"/>
            <a:ext cx="504825" cy="3587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en-US" sz="1200"/>
              <a:t>Trait 1</a:t>
            </a:r>
          </a:p>
        </p:txBody>
      </p:sp>
      <p:sp>
        <p:nvSpPr>
          <p:cNvPr id="24592" name="Oval 16"/>
          <p:cNvSpPr>
            <a:spLocks noChangeArrowheads="1"/>
          </p:cNvSpPr>
          <p:nvPr/>
        </p:nvSpPr>
        <p:spPr bwMode="auto">
          <a:xfrm>
            <a:off x="1258888" y="5157788"/>
            <a:ext cx="504825" cy="3587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en-US" sz="1200"/>
              <a:t>Trait 2</a:t>
            </a:r>
          </a:p>
        </p:txBody>
      </p:sp>
      <p:sp>
        <p:nvSpPr>
          <p:cNvPr id="24593" name="Oval 17"/>
          <p:cNvSpPr>
            <a:spLocks noChangeArrowheads="1"/>
          </p:cNvSpPr>
          <p:nvPr/>
        </p:nvSpPr>
        <p:spPr bwMode="auto">
          <a:xfrm>
            <a:off x="2124075" y="5157788"/>
            <a:ext cx="504825" cy="3587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en-US" sz="1200"/>
              <a:t>Trait n</a:t>
            </a:r>
          </a:p>
        </p:txBody>
      </p:sp>
      <p:sp>
        <p:nvSpPr>
          <p:cNvPr id="24594" name="Oval 18"/>
          <p:cNvSpPr>
            <a:spLocks noChangeArrowheads="1"/>
          </p:cNvSpPr>
          <p:nvPr/>
        </p:nvSpPr>
        <p:spPr bwMode="auto">
          <a:xfrm>
            <a:off x="1763713" y="5445125"/>
            <a:ext cx="71437" cy="714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5" name="Oval 19"/>
          <p:cNvSpPr>
            <a:spLocks noChangeArrowheads="1"/>
          </p:cNvSpPr>
          <p:nvPr/>
        </p:nvSpPr>
        <p:spPr bwMode="auto">
          <a:xfrm>
            <a:off x="1908175" y="5445125"/>
            <a:ext cx="71438" cy="714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6" name="Oval 20"/>
          <p:cNvSpPr>
            <a:spLocks noChangeArrowheads="1"/>
          </p:cNvSpPr>
          <p:nvPr/>
        </p:nvSpPr>
        <p:spPr bwMode="auto">
          <a:xfrm>
            <a:off x="2051050" y="5445125"/>
            <a:ext cx="71438" cy="714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7" name="Text Box 21"/>
          <p:cNvSpPr txBox="1">
            <a:spLocks noChangeArrowheads="1"/>
          </p:cNvSpPr>
          <p:nvPr/>
        </p:nvSpPr>
        <p:spPr bwMode="auto">
          <a:xfrm>
            <a:off x="1547813" y="4365625"/>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PFT N</a:t>
            </a:r>
          </a:p>
        </p:txBody>
      </p:sp>
      <p:grpSp>
        <p:nvGrpSpPr>
          <p:cNvPr id="24598" name="Group 22"/>
          <p:cNvGrpSpPr>
            <a:grpSpLocks/>
          </p:cNvGrpSpPr>
          <p:nvPr/>
        </p:nvGrpSpPr>
        <p:grpSpPr bwMode="auto">
          <a:xfrm>
            <a:off x="6227765" y="2133600"/>
            <a:ext cx="1582738" cy="1225550"/>
            <a:chOff x="4241" y="1842"/>
            <a:chExt cx="997" cy="772"/>
          </a:xfrm>
        </p:grpSpPr>
        <p:sp>
          <p:nvSpPr>
            <p:cNvPr id="24599" name="Oval 23"/>
            <p:cNvSpPr>
              <a:spLocks noChangeArrowheads="1"/>
            </p:cNvSpPr>
            <p:nvPr/>
          </p:nvSpPr>
          <p:spPr bwMode="auto">
            <a:xfrm>
              <a:off x="4241" y="1842"/>
              <a:ext cx="997" cy="77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4600" name="Group 24"/>
            <p:cNvGrpSpPr>
              <a:grpSpLocks/>
            </p:cNvGrpSpPr>
            <p:nvPr/>
          </p:nvGrpSpPr>
          <p:grpSpPr bwMode="auto">
            <a:xfrm>
              <a:off x="4421" y="1932"/>
              <a:ext cx="637" cy="362"/>
              <a:chOff x="4013" y="1570"/>
              <a:chExt cx="637" cy="362"/>
            </a:xfrm>
          </p:grpSpPr>
          <p:sp>
            <p:nvSpPr>
              <p:cNvPr id="24601" name="Oval 25"/>
              <p:cNvSpPr>
                <a:spLocks noChangeArrowheads="1"/>
              </p:cNvSpPr>
              <p:nvPr/>
            </p:nvSpPr>
            <p:spPr bwMode="auto">
              <a:xfrm>
                <a:off x="4013" y="1570"/>
                <a:ext cx="318" cy="22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en-US" sz="1200"/>
                  <a:t>Trait 1</a:t>
                </a:r>
              </a:p>
            </p:txBody>
          </p:sp>
          <p:sp>
            <p:nvSpPr>
              <p:cNvPr id="24602" name="Oval 26"/>
              <p:cNvSpPr>
                <a:spLocks noChangeArrowheads="1"/>
              </p:cNvSpPr>
              <p:nvPr/>
            </p:nvSpPr>
            <p:spPr bwMode="auto">
              <a:xfrm>
                <a:off x="4149" y="1706"/>
                <a:ext cx="318" cy="22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en-US" sz="1200"/>
                  <a:t>Trait 2</a:t>
                </a:r>
              </a:p>
            </p:txBody>
          </p:sp>
          <p:sp>
            <p:nvSpPr>
              <p:cNvPr id="24603" name="Oval 27"/>
              <p:cNvSpPr>
                <a:spLocks noChangeArrowheads="1"/>
              </p:cNvSpPr>
              <p:nvPr/>
            </p:nvSpPr>
            <p:spPr bwMode="auto">
              <a:xfrm>
                <a:off x="4332" y="1570"/>
                <a:ext cx="318" cy="22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en-US" sz="1200"/>
                  <a:t>Trait n</a:t>
                </a:r>
              </a:p>
            </p:txBody>
          </p:sp>
        </p:grpSp>
        <p:sp>
          <p:nvSpPr>
            <p:cNvPr id="24604" name="Text Box 28"/>
            <p:cNvSpPr txBox="1">
              <a:spLocks noChangeArrowheads="1"/>
            </p:cNvSpPr>
            <p:nvPr/>
          </p:nvSpPr>
          <p:spPr bwMode="auto">
            <a:xfrm>
              <a:off x="4286" y="2296"/>
              <a:ext cx="530" cy="174"/>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200" b="1" dirty="0" smtClean="0"/>
                <a:t>Set traits</a:t>
              </a:r>
              <a:endParaRPr lang="fr-FR" altLang="en-US" sz="1200" b="1" dirty="0"/>
            </a:p>
          </p:txBody>
        </p:sp>
      </p:grpSp>
      <p:grpSp>
        <p:nvGrpSpPr>
          <p:cNvPr id="24605" name="Group 29"/>
          <p:cNvGrpSpPr>
            <a:grpSpLocks/>
          </p:cNvGrpSpPr>
          <p:nvPr/>
        </p:nvGrpSpPr>
        <p:grpSpPr bwMode="auto">
          <a:xfrm>
            <a:off x="6084890" y="3068638"/>
            <a:ext cx="1582738" cy="1225550"/>
            <a:chOff x="4241" y="1842"/>
            <a:chExt cx="997" cy="772"/>
          </a:xfrm>
        </p:grpSpPr>
        <p:sp>
          <p:nvSpPr>
            <p:cNvPr id="24606" name="Oval 30"/>
            <p:cNvSpPr>
              <a:spLocks noChangeArrowheads="1"/>
            </p:cNvSpPr>
            <p:nvPr/>
          </p:nvSpPr>
          <p:spPr bwMode="auto">
            <a:xfrm>
              <a:off x="4241" y="1842"/>
              <a:ext cx="997" cy="772"/>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4607" name="Group 31"/>
            <p:cNvGrpSpPr>
              <a:grpSpLocks/>
            </p:cNvGrpSpPr>
            <p:nvPr/>
          </p:nvGrpSpPr>
          <p:grpSpPr bwMode="auto">
            <a:xfrm>
              <a:off x="4421" y="1932"/>
              <a:ext cx="637" cy="362"/>
              <a:chOff x="4013" y="1570"/>
              <a:chExt cx="637" cy="362"/>
            </a:xfrm>
          </p:grpSpPr>
          <p:sp>
            <p:nvSpPr>
              <p:cNvPr id="24608" name="Oval 32"/>
              <p:cNvSpPr>
                <a:spLocks noChangeArrowheads="1"/>
              </p:cNvSpPr>
              <p:nvPr/>
            </p:nvSpPr>
            <p:spPr bwMode="auto">
              <a:xfrm>
                <a:off x="4013" y="1570"/>
                <a:ext cx="318" cy="226"/>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en-US" sz="1200"/>
                  <a:t>Trait 1</a:t>
                </a:r>
              </a:p>
            </p:txBody>
          </p:sp>
          <p:sp>
            <p:nvSpPr>
              <p:cNvPr id="24609" name="Oval 33"/>
              <p:cNvSpPr>
                <a:spLocks noChangeArrowheads="1"/>
              </p:cNvSpPr>
              <p:nvPr/>
            </p:nvSpPr>
            <p:spPr bwMode="auto">
              <a:xfrm>
                <a:off x="4149" y="1706"/>
                <a:ext cx="318" cy="226"/>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en-US" sz="1200"/>
                  <a:t>Trait 2</a:t>
                </a:r>
              </a:p>
            </p:txBody>
          </p:sp>
          <p:sp>
            <p:nvSpPr>
              <p:cNvPr id="24610" name="Oval 34"/>
              <p:cNvSpPr>
                <a:spLocks noChangeArrowheads="1"/>
              </p:cNvSpPr>
              <p:nvPr/>
            </p:nvSpPr>
            <p:spPr bwMode="auto">
              <a:xfrm>
                <a:off x="4332" y="1570"/>
                <a:ext cx="318" cy="226"/>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en-US" sz="1200"/>
                  <a:t>Trait n</a:t>
                </a:r>
              </a:p>
            </p:txBody>
          </p:sp>
        </p:grpSp>
        <p:sp>
          <p:nvSpPr>
            <p:cNvPr id="24611" name="Text Box 35"/>
            <p:cNvSpPr txBox="1">
              <a:spLocks noChangeArrowheads="1"/>
            </p:cNvSpPr>
            <p:nvPr/>
          </p:nvSpPr>
          <p:spPr bwMode="auto">
            <a:xfrm>
              <a:off x="4286" y="2296"/>
              <a:ext cx="649" cy="17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200" b="1" dirty="0" smtClean="0"/>
                <a:t>Set of traits</a:t>
              </a:r>
              <a:endParaRPr lang="fr-FR" altLang="en-US" sz="1200" b="1" dirty="0"/>
            </a:p>
          </p:txBody>
        </p:sp>
      </p:grpSp>
      <p:grpSp>
        <p:nvGrpSpPr>
          <p:cNvPr id="24612" name="Group 36"/>
          <p:cNvGrpSpPr>
            <a:grpSpLocks/>
          </p:cNvGrpSpPr>
          <p:nvPr/>
        </p:nvGrpSpPr>
        <p:grpSpPr bwMode="auto">
          <a:xfrm>
            <a:off x="6732590" y="2997200"/>
            <a:ext cx="1582738" cy="1225550"/>
            <a:chOff x="4241" y="1842"/>
            <a:chExt cx="997" cy="772"/>
          </a:xfrm>
        </p:grpSpPr>
        <p:sp>
          <p:nvSpPr>
            <p:cNvPr id="24613" name="Oval 37"/>
            <p:cNvSpPr>
              <a:spLocks noChangeArrowheads="1"/>
            </p:cNvSpPr>
            <p:nvPr/>
          </p:nvSpPr>
          <p:spPr bwMode="auto">
            <a:xfrm>
              <a:off x="4241" y="1842"/>
              <a:ext cx="997" cy="772"/>
            </a:xfrm>
            <a:prstGeom prst="ellipse">
              <a:avLst/>
            </a:prstGeom>
            <a:solidFill>
              <a:srgbClr val="00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4614" name="Group 38"/>
            <p:cNvGrpSpPr>
              <a:grpSpLocks/>
            </p:cNvGrpSpPr>
            <p:nvPr/>
          </p:nvGrpSpPr>
          <p:grpSpPr bwMode="auto">
            <a:xfrm>
              <a:off x="4421" y="1932"/>
              <a:ext cx="637" cy="362"/>
              <a:chOff x="4013" y="1570"/>
              <a:chExt cx="637" cy="362"/>
            </a:xfrm>
          </p:grpSpPr>
          <p:sp>
            <p:nvSpPr>
              <p:cNvPr id="24615" name="Oval 39"/>
              <p:cNvSpPr>
                <a:spLocks noChangeArrowheads="1"/>
              </p:cNvSpPr>
              <p:nvPr/>
            </p:nvSpPr>
            <p:spPr bwMode="auto">
              <a:xfrm>
                <a:off x="4013" y="1570"/>
                <a:ext cx="318" cy="226"/>
              </a:xfrm>
              <a:prstGeom prst="ellipse">
                <a:avLst/>
              </a:prstGeom>
              <a:solidFill>
                <a:srgbClr val="00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en-US" sz="1200"/>
                  <a:t>Trait 1</a:t>
                </a:r>
              </a:p>
            </p:txBody>
          </p:sp>
          <p:sp>
            <p:nvSpPr>
              <p:cNvPr id="24616" name="Oval 40"/>
              <p:cNvSpPr>
                <a:spLocks noChangeArrowheads="1"/>
              </p:cNvSpPr>
              <p:nvPr/>
            </p:nvSpPr>
            <p:spPr bwMode="auto">
              <a:xfrm>
                <a:off x="4149" y="1706"/>
                <a:ext cx="318" cy="226"/>
              </a:xfrm>
              <a:prstGeom prst="ellipse">
                <a:avLst/>
              </a:prstGeom>
              <a:solidFill>
                <a:srgbClr val="00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en-US" sz="1200"/>
                  <a:t>Trait 2</a:t>
                </a:r>
              </a:p>
            </p:txBody>
          </p:sp>
          <p:sp>
            <p:nvSpPr>
              <p:cNvPr id="24617" name="Oval 41"/>
              <p:cNvSpPr>
                <a:spLocks noChangeArrowheads="1"/>
              </p:cNvSpPr>
              <p:nvPr/>
            </p:nvSpPr>
            <p:spPr bwMode="auto">
              <a:xfrm>
                <a:off x="4332" y="1570"/>
                <a:ext cx="318" cy="226"/>
              </a:xfrm>
              <a:prstGeom prst="ellipse">
                <a:avLst/>
              </a:prstGeom>
              <a:solidFill>
                <a:srgbClr val="00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en-US" sz="1200"/>
                  <a:t>Trait n</a:t>
                </a:r>
              </a:p>
            </p:txBody>
          </p:sp>
        </p:grpSp>
        <p:sp>
          <p:nvSpPr>
            <p:cNvPr id="24618" name="Text Box 42"/>
            <p:cNvSpPr txBox="1">
              <a:spLocks noChangeArrowheads="1"/>
            </p:cNvSpPr>
            <p:nvPr/>
          </p:nvSpPr>
          <p:spPr bwMode="auto">
            <a:xfrm>
              <a:off x="4286" y="2296"/>
              <a:ext cx="649" cy="174"/>
            </a:xfrm>
            <a:prstGeom prst="rect">
              <a:avLst/>
            </a:prstGeom>
            <a:solidFill>
              <a:srgbClr val="00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200" b="1" dirty="0" smtClean="0"/>
                <a:t>Set of traits</a:t>
              </a:r>
              <a:endParaRPr lang="fr-FR" altLang="en-US" sz="1200" b="1" dirty="0"/>
            </a:p>
          </p:txBody>
        </p:sp>
      </p:grpSp>
      <p:sp>
        <p:nvSpPr>
          <p:cNvPr id="24619" name="Text Box 43"/>
          <p:cNvSpPr txBox="1">
            <a:spLocks noChangeArrowheads="1"/>
          </p:cNvSpPr>
          <p:nvPr/>
        </p:nvSpPr>
        <p:spPr bwMode="auto">
          <a:xfrm>
            <a:off x="2555875" y="1557338"/>
            <a:ext cx="21125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dirty="0"/>
              <a:t>Traits </a:t>
            </a:r>
            <a:r>
              <a:rPr lang="fr-FR" altLang="en-US" dirty="0" err="1" smtClean="0"/>
              <a:t>fixed</a:t>
            </a:r>
            <a:r>
              <a:rPr lang="fr-FR" altLang="en-US" dirty="0" smtClean="0"/>
              <a:t> by </a:t>
            </a:r>
            <a:r>
              <a:rPr lang="fr-FR" altLang="en-US" dirty="0"/>
              <a:t>PFT</a:t>
            </a:r>
          </a:p>
        </p:txBody>
      </p:sp>
      <p:sp>
        <p:nvSpPr>
          <p:cNvPr id="24620" name="Text Box 44"/>
          <p:cNvSpPr txBox="1">
            <a:spLocks noChangeArrowheads="1"/>
          </p:cNvSpPr>
          <p:nvPr/>
        </p:nvSpPr>
        <p:spPr bwMode="auto">
          <a:xfrm>
            <a:off x="3563938" y="5445125"/>
            <a:ext cx="52116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dirty="0" err="1" smtClean="0"/>
              <a:t>Define</a:t>
            </a:r>
            <a:r>
              <a:rPr lang="fr-FR" altLang="en-US" dirty="0" smtClean="0"/>
              <a:t> « </a:t>
            </a:r>
            <a:r>
              <a:rPr lang="fr-FR" altLang="en-US" dirty="0" err="1" smtClean="0"/>
              <a:t>pseuso</a:t>
            </a:r>
            <a:r>
              <a:rPr lang="fr-FR" altLang="en-US" dirty="0" smtClean="0"/>
              <a:t> » </a:t>
            </a:r>
            <a:r>
              <a:rPr lang="fr-FR" altLang="en-US" dirty="0" err="1" smtClean="0"/>
              <a:t>species</a:t>
            </a:r>
            <a:r>
              <a:rPr lang="fr-FR" altLang="en-US" dirty="0" smtClean="0"/>
              <a:t> </a:t>
            </a:r>
            <a:r>
              <a:rPr lang="fr-FR" altLang="en-US" dirty="0" err="1" smtClean="0"/>
              <a:t>defined</a:t>
            </a:r>
            <a:r>
              <a:rPr lang="fr-FR" altLang="en-US" dirty="0" smtClean="0"/>
              <a:t> by a set traits </a:t>
            </a:r>
          </a:p>
          <a:p>
            <a:r>
              <a:rPr lang="fr-FR" altLang="en-US" dirty="0" err="1" smtClean="0"/>
              <a:t>Based</a:t>
            </a:r>
            <a:r>
              <a:rPr lang="fr-FR" altLang="en-US" dirty="0" smtClean="0"/>
              <a:t> on </a:t>
            </a:r>
            <a:r>
              <a:rPr lang="fr-FR" altLang="en-US" dirty="0" err="1" smtClean="0"/>
              <a:t>tradeoffs</a:t>
            </a:r>
            <a:r>
              <a:rPr lang="fr-FR" altLang="en-US" dirty="0" smtClean="0"/>
              <a:t> and </a:t>
            </a:r>
            <a:r>
              <a:rPr lang="fr-FR" altLang="en-US" dirty="0" err="1" smtClean="0"/>
              <a:t>competition</a:t>
            </a:r>
            <a:endParaRPr lang="fr-FR" altLang="en-US" dirty="0"/>
          </a:p>
        </p:txBody>
      </p:sp>
      <p:sp>
        <p:nvSpPr>
          <p:cNvPr id="24621" name="Line 45"/>
          <p:cNvSpPr>
            <a:spLocks noChangeShapeType="1"/>
          </p:cNvSpPr>
          <p:nvPr/>
        </p:nvSpPr>
        <p:spPr bwMode="auto">
          <a:xfrm flipH="1">
            <a:off x="2484438" y="1916113"/>
            <a:ext cx="1223962" cy="1368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2" name="Line 46"/>
          <p:cNvSpPr>
            <a:spLocks noChangeShapeType="1"/>
          </p:cNvSpPr>
          <p:nvPr/>
        </p:nvSpPr>
        <p:spPr bwMode="auto">
          <a:xfrm flipH="1">
            <a:off x="2627313" y="1989138"/>
            <a:ext cx="1081087" cy="3095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3" name="Line 47"/>
          <p:cNvSpPr>
            <a:spLocks noChangeShapeType="1"/>
          </p:cNvSpPr>
          <p:nvPr/>
        </p:nvSpPr>
        <p:spPr bwMode="auto">
          <a:xfrm flipV="1">
            <a:off x="4932363" y="2636838"/>
            <a:ext cx="1439862" cy="2879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4" name="Line 48"/>
          <p:cNvSpPr>
            <a:spLocks noChangeShapeType="1"/>
          </p:cNvSpPr>
          <p:nvPr/>
        </p:nvSpPr>
        <p:spPr bwMode="auto">
          <a:xfrm flipV="1">
            <a:off x="4932363" y="3789363"/>
            <a:ext cx="1368425" cy="172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5" name="Line 49"/>
          <p:cNvSpPr>
            <a:spLocks noChangeShapeType="1"/>
          </p:cNvSpPr>
          <p:nvPr/>
        </p:nvSpPr>
        <p:spPr bwMode="auto">
          <a:xfrm flipV="1">
            <a:off x="4932363" y="3933825"/>
            <a:ext cx="2087562" cy="15827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6" name="AutoShape 50"/>
          <p:cNvSpPr>
            <a:spLocks noChangeArrowheads="1"/>
          </p:cNvSpPr>
          <p:nvPr/>
        </p:nvSpPr>
        <p:spPr bwMode="auto">
          <a:xfrm>
            <a:off x="3563938" y="3644900"/>
            <a:ext cx="1728787" cy="5762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plo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9974"/>
            <a:ext cx="9144000" cy="4878026"/>
          </a:xfrm>
          <a:prstGeom prst="rect">
            <a:avLst/>
          </a:prstGeom>
        </p:spPr>
      </p:pic>
      <p:sp>
        <p:nvSpPr>
          <p:cNvPr id="5" name="Title 1"/>
          <p:cNvSpPr>
            <a:spLocks noGrp="1"/>
          </p:cNvSpPr>
          <p:nvPr>
            <p:ph type="title"/>
          </p:nvPr>
        </p:nvSpPr>
        <p:spPr>
          <a:xfrm>
            <a:off x="876934" y="116622"/>
            <a:ext cx="7377824" cy="925521"/>
          </a:xfrm>
        </p:spPr>
        <p:txBody>
          <a:bodyPr>
            <a:normAutofit fontScale="90000"/>
          </a:bodyPr>
          <a:lstStyle/>
          <a:p>
            <a:r>
              <a:rPr lang="de-DE" sz="4000" b="1" dirty="0" smtClean="0">
                <a:cs typeface="Arial Rounded MT Bold"/>
              </a:rPr>
              <a:t>TRY – a global </a:t>
            </a:r>
            <a:r>
              <a:rPr lang="de-DE" sz="4000" b="1" dirty="0" err="1">
                <a:cs typeface="Arial Rounded MT Bold"/>
              </a:rPr>
              <a:t>r</a:t>
            </a:r>
            <a:r>
              <a:rPr lang="de-DE" sz="4000" b="1" dirty="0" err="1" smtClean="0">
                <a:cs typeface="Arial Rounded MT Bold"/>
              </a:rPr>
              <a:t>esearch</a:t>
            </a:r>
            <a:r>
              <a:rPr lang="de-DE" sz="4000" b="1" dirty="0" smtClean="0">
                <a:cs typeface="Arial Rounded MT Bold"/>
              </a:rPr>
              <a:t> </a:t>
            </a:r>
            <a:r>
              <a:rPr lang="de-DE" sz="4000" b="1" dirty="0" err="1">
                <a:cs typeface="Arial Rounded MT Bold"/>
              </a:rPr>
              <a:t>n</a:t>
            </a:r>
            <a:r>
              <a:rPr lang="de-DE" sz="4000" b="1" dirty="0" err="1" smtClean="0">
                <a:cs typeface="Arial Rounded MT Bold"/>
              </a:rPr>
              <a:t>etwork</a:t>
            </a:r>
            <a:endParaRPr lang="de-DE" sz="4000" b="1" dirty="0">
              <a:cs typeface="Arial Rounded MT Bold"/>
            </a:endParaRPr>
          </a:p>
        </p:txBody>
      </p:sp>
      <p:sp>
        <p:nvSpPr>
          <p:cNvPr id="6" name="TextBox 5"/>
          <p:cNvSpPr txBox="1"/>
          <p:nvPr/>
        </p:nvSpPr>
        <p:spPr>
          <a:xfrm>
            <a:off x="876934" y="1042143"/>
            <a:ext cx="8445500" cy="772519"/>
          </a:xfrm>
          <a:prstGeom prst="rect">
            <a:avLst/>
          </a:prstGeom>
          <a:noFill/>
        </p:spPr>
        <p:txBody>
          <a:bodyPr wrap="square" rtlCol="0">
            <a:spAutoFit/>
          </a:bodyPr>
          <a:lstStyle/>
          <a:p>
            <a:pPr marL="342900" indent="-342900">
              <a:lnSpc>
                <a:spcPct val="80000"/>
              </a:lnSpc>
              <a:spcAft>
                <a:spcPts val="600"/>
              </a:spcAft>
              <a:buFont typeface="Arial"/>
              <a:buChar char="•"/>
            </a:pPr>
            <a:r>
              <a:rPr lang="de-DE" sz="2400" b="1" dirty="0" smtClean="0">
                <a:solidFill>
                  <a:srgbClr val="1E6D68"/>
                </a:solidFill>
              </a:rPr>
              <a:t>591 </a:t>
            </a:r>
            <a:r>
              <a:rPr lang="de-DE" sz="2400" b="1" dirty="0" err="1" smtClean="0">
                <a:solidFill>
                  <a:srgbClr val="1E6D68"/>
                </a:solidFill>
              </a:rPr>
              <a:t>members</a:t>
            </a:r>
            <a:r>
              <a:rPr lang="de-DE" sz="2400" b="1" dirty="0">
                <a:solidFill>
                  <a:srgbClr val="1E6D68"/>
                </a:solidFill>
              </a:rPr>
              <a:t> </a:t>
            </a:r>
            <a:r>
              <a:rPr lang="de-DE" sz="2400" b="1" dirty="0" smtClean="0">
                <a:solidFill>
                  <a:srgbClr val="1E6D68"/>
                </a:solidFill>
              </a:rPr>
              <a:t>(181 </a:t>
            </a:r>
            <a:r>
              <a:rPr lang="de-DE" sz="2400" b="1" dirty="0" err="1" smtClean="0">
                <a:solidFill>
                  <a:srgbClr val="1E6D68"/>
                </a:solidFill>
              </a:rPr>
              <a:t>data</a:t>
            </a:r>
            <a:r>
              <a:rPr lang="de-DE" sz="2400" b="1" dirty="0" smtClean="0">
                <a:solidFill>
                  <a:srgbClr val="1E6D68"/>
                </a:solidFill>
              </a:rPr>
              <a:t> </a:t>
            </a:r>
            <a:r>
              <a:rPr lang="de-DE" sz="2400" b="1" dirty="0" err="1" smtClean="0">
                <a:solidFill>
                  <a:srgbClr val="1E6D68"/>
                </a:solidFill>
              </a:rPr>
              <a:t>contributors</a:t>
            </a:r>
            <a:r>
              <a:rPr lang="de-DE" sz="2400" b="1" dirty="0" smtClean="0">
                <a:solidFill>
                  <a:srgbClr val="1E6D68"/>
                </a:solidFill>
              </a:rPr>
              <a:t>, 449 </a:t>
            </a:r>
            <a:r>
              <a:rPr lang="de-DE" sz="2400" b="1" dirty="0" err="1" smtClean="0">
                <a:solidFill>
                  <a:srgbClr val="1E6D68"/>
                </a:solidFill>
              </a:rPr>
              <a:t>data</a:t>
            </a:r>
            <a:r>
              <a:rPr lang="de-DE" sz="2400" b="1" dirty="0" smtClean="0">
                <a:solidFill>
                  <a:srgbClr val="1E6D68"/>
                </a:solidFill>
              </a:rPr>
              <a:t> </a:t>
            </a:r>
            <a:r>
              <a:rPr lang="de-DE" sz="2400" b="1" dirty="0" err="1" smtClean="0">
                <a:solidFill>
                  <a:srgbClr val="1E6D68"/>
                </a:solidFill>
              </a:rPr>
              <a:t>users</a:t>
            </a:r>
            <a:r>
              <a:rPr lang="de-DE" sz="2400" b="1" dirty="0" smtClean="0">
                <a:solidFill>
                  <a:srgbClr val="1E6D68"/>
                </a:solidFill>
              </a:rPr>
              <a:t>)</a:t>
            </a:r>
          </a:p>
          <a:p>
            <a:pPr marL="342900" indent="-342900">
              <a:lnSpc>
                <a:spcPct val="80000"/>
              </a:lnSpc>
              <a:spcAft>
                <a:spcPts val="600"/>
              </a:spcAft>
              <a:buFont typeface="Arial"/>
              <a:buChar char="•"/>
            </a:pPr>
            <a:r>
              <a:rPr lang="de-DE" sz="2400" b="1" dirty="0" smtClean="0">
                <a:solidFill>
                  <a:srgbClr val="1E6D68"/>
                </a:solidFill>
              </a:rPr>
              <a:t>10746 </a:t>
            </a:r>
            <a:r>
              <a:rPr lang="de-DE" sz="2400" b="1" dirty="0" err="1" smtClean="0">
                <a:solidFill>
                  <a:srgbClr val="1E6D68"/>
                </a:solidFill>
              </a:rPr>
              <a:t>measurement</a:t>
            </a:r>
            <a:r>
              <a:rPr lang="de-DE" sz="2400" b="1" dirty="0" smtClean="0">
                <a:solidFill>
                  <a:srgbClr val="1E6D68"/>
                </a:solidFill>
              </a:rPr>
              <a:t> </a:t>
            </a:r>
            <a:r>
              <a:rPr lang="de-DE" sz="2400" b="1" dirty="0" err="1" smtClean="0">
                <a:solidFill>
                  <a:srgbClr val="1E6D68"/>
                </a:solidFill>
              </a:rPr>
              <a:t>sites</a:t>
            </a:r>
            <a:endParaRPr lang="de-DE" sz="2400" b="1" dirty="0" smtClean="0">
              <a:solidFill>
                <a:srgbClr val="1E6D68"/>
              </a:solidFill>
            </a:endParaRPr>
          </a:p>
        </p:txBody>
      </p:sp>
    </p:spTree>
    <p:extLst>
      <p:ext uri="{BB962C8B-B14F-4D97-AF65-F5344CB8AC3E}">
        <p14:creationId xmlns:p14="http://schemas.microsoft.com/office/powerpoint/2010/main" val="16451122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1001713" y="238125"/>
            <a:ext cx="7680325" cy="701675"/>
          </a:xfrm>
          <a:prstGeom prst="rect">
            <a:avLst/>
          </a:prstGeom>
          <a:noFill/>
          <a:ln w="9525">
            <a:noFill/>
            <a:miter lim="800000"/>
            <a:headEnd/>
            <a:tailEnd/>
          </a:ln>
        </p:spPr>
        <p:txBody>
          <a:bodyPr>
            <a:prstTxWarp prst="textNoShape">
              <a:avLst/>
            </a:prstTxWarp>
            <a:spAutoFit/>
          </a:bodyPr>
          <a:lstStyle/>
          <a:p>
            <a:pPr algn="ctr"/>
            <a:r>
              <a:rPr lang="en-US" sz="4000" b="1" dirty="0">
                <a:latin typeface="Calibri"/>
                <a:cs typeface="Calibri"/>
              </a:rPr>
              <a:t>Trait entries – a closer look</a:t>
            </a:r>
            <a:endParaRPr lang="en-US" sz="4000" b="1" dirty="0">
              <a:solidFill>
                <a:srgbClr val="000000"/>
              </a:solidFill>
              <a:latin typeface="Calibri"/>
              <a:cs typeface="Calibri"/>
            </a:endParaRPr>
          </a:p>
        </p:txBody>
      </p:sp>
      <p:grpSp>
        <p:nvGrpSpPr>
          <p:cNvPr id="2" name="Group 16"/>
          <p:cNvGrpSpPr>
            <a:grpSpLocks/>
          </p:cNvGrpSpPr>
          <p:nvPr/>
        </p:nvGrpSpPr>
        <p:grpSpPr bwMode="auto">
          <a:xfrm>
            <a:off x="285750" y="968375"/>
            <a:ext cx="8858250" cy="5889625"/>
            <a:chOff x="285416" y="968375"/>
            <a:chExt cx="8858584" cy="5889625"/>
          </a:xfrm>
        </p:grpSpPr>
        <p:sp>
          <p:nvSpPr>
            <p:cNvPr id="47108" name="Textfeld 8"/>
            <p:cNvSpPr txBox="1">
              <a:spLocks noChangeArrowheads="1"/>
            </p:cNvSpPr>
            <p:nvPr/>
          </p:nvSpPr>
          <p:spPr bwMode="auto">
            <a:xfrm>
              <a:off x="2758834" y="968375"/>
              <a:ext cx="1136216" cy="369332"/>
            </a:xfrm>
            <a:prstGeom prst="rect">
              <a:avLst/>
            </a:prstGeom>
            <a:solidFill>
              <a:schemeClr val="bg1"/>
            </a:solidFill>
            <a:ln w="9525">
              <a:noFill/>
              <a:miter lim="800000"/>
              <a:headEnd/>
              <a:tailEnd/>
            </a:ln>
          </p:spPr>
          <p:txBody>
            <a:bodyPr wrap="none">
              <a:prstTxWarp prst="textNoShape">
                <a:avLst/>
              </a:prstTxWarp>
              <a:spAutoFit/>
            </a:bodyPr>
            <a:lstStyle/>
            <a:p>
              <a:r>
                <a:rPr lang="de-DE" b="1">
                  <a:latin typeface="Calibri"/>
                  <a:ea typeface="Arial Rounded MT Bold" charset="0"/>
                  <a:cs typeface="Calibri"/>
                </a:rPr>
                <a:t>Leaf traits</a:t>
              </a:r>
            </a:p>
          </p:txBody>
        </p:sp>
        <p:sp>
          <p:nvSpPr>
            <p:cNvPr id="47109" name="Textfeld 13"/>
            <p:cNvSpPr txBox="1">
              <a:spLocks noChangeArrowheads="1"/>
            </p:cNvSpPr>
            <p:nvPr/>
          </p:nvSpPr>
          <p:spPr bwMode="auto">
            <a:xfrm>
              <a:off x="2069833" y="4232275"/>
              <a:ext cx="1363225" cy="369332"/>
            </a:xfrm>
            <a:prstGeom prst="rect">
              <a:avLst/>
            </a:prstGeom>
            <a:solidFill>
              <a:schemeClr val="bg1"/>
            </a:solidFill>
            <a:ln w="9525">
              <a:noFill/>
              <a:miter lim="800000"/>
              <a:headEnd/>
              <a:tailEnd/>
            </a:ln>
          </p:spPr>
          <p:txBody>
            <a:bodyPr wrap="none">
              <a:prstTxWarp prst="textNoShape">
                <a:avLst/>
              </a:prstTxWarp>
              <a:spAutoFit/>
            </a:bodyPr>
            <a:lstStyle/>
            <a:p>
              <a:r>
                <a:rPr lang="de-DE" b="1">
                  <a:latin typeface="Calibri"/>
                  <a:ea typeface="Arial Rounded MT Bold" charset="0"/>
                  <a:cs typeface="Calibri"/>
                </a:rPr>
                <a:t>Whole plant</a:t>
              </a:r>
            </a:p>
          </p:txBody>
        </p:sp>
        <p:sp>
          <p:nvSpPr>
            <p:cNvPr id="47110" name="Textfeld 11"/>
            <p:cNvSpPr txBox="1">
              <a:spLocks noChangeArrowheads="1"/>
            </p:cNvSpPr>
            <p:nvPr/>
          </p:nvSpPr>
          <p:spPr bwMode="auto">
            <a:xfrm>
              <a:off x="6905541" y="1020763"/>
              <a:ext cx="1202042" cy="369332"/>
            </a:xfrm>
            <a:prstGeom prst="rect">
              <a:avLst/>
            </a:prstGeom>
            <a:solidFill>
              <a:schemeClr val="bg1"/>
            </a:solidFill>
            <a:ln w="9525">
              <a:noFill/>
              <a:miter lim="800000"/>
              <a:headEnd/>
              <a:tailEnd/>
            </a:ln>
          </p:spPr>
          <p:txBody>
            <a:bodyPr wrap="none">
              <a:prstTxWarp prst="textNoShape">
                <a:avLst/>
              </a:prstTxWarp>
              <a:spAutoFit/>
            </a:bodyPr>
            <a:lstStyle/>
            <a:p>
              <a:r>
                <a:rPr lang="de-DE" b="1">
                  <a:latin typeface="Calibri"/>
                  <a:ea typeface="Arial Rounded MT Bold" charset="0"/>
                  <a:cs typeface="Calibri"/>
                </a:rPr>
                <a:t>Seed traits</a:t>
              </a:r>
            </a:p>
          </p:txBody>
        </p:sp>
        <p:graphicFrame>
          <p:nvGraphicFramePr>
            <p:cNvPr id="13" name="Diagramm 2"/>
            <p:cNvGraphicFramePr>
              <a:graphicFrameLocks/>
            </p:cNvGraphicFramePr>
            <p:nvPr/>
          </p:nvGraphicFramePr>
          <p:xfrm>
            <a:off x="285416" y="1351378"/>
            <a:ext cx="6136434" cy="27866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m 3"/>
            <p:cNvGraphicFramePr>
              <a:graphicFrameLocks/>
            </p:cNvGraphicFramePr>
            <p:nvPr/>
          </p:nvGraphicFramePr>
          <p:xfrm>
            <a:off x="5060495" y="3057598"/>
            <a:ext cx="3937000" cy="1739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Diagramm 4"/>
            <p:cNvGraphicFramePr>
              <a:graphicFrameLocks/>
            </p:cNvGraphicFramePr>
            <p:nvPr/>
          </p:nvGraphicFramePr>
          <p:xfrm>
            <a:off x="5289577" y="1393912"/>
            <a:ext cx="3854423" cy="14351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Diagramm 5"/>
            <p:cNvGraphicFramePr>
              <a:graphicFrameLocks/>
            </p:cNvGraphicFramePr>
            <p:nvPr/>
          </p:nvGraphicFramePr>
          <p:xfrm>
            <a:off x="385310" y="4635500"/>
            <a:ext cx="3962400" cy="22225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Diagramm 6"/>
            <p:cNvGraphicFramePr>
              <a:graphicFrameLocks/>
            </p:cNvGraphicFramePr>
            <p:nvPr/>
          </p:nvGraphicFramePr>
          <p:xfrm>
            <a:off x="4656854" y="4914900"/>
            <a:ext cx="4025900" cy="1943100"/>
          </p:xfrm>
          <a:graphic>
            <a:graphicData uri="http://schemas.openxmlformats.org/drawingml/2006/chart">
              <c:chart xmlns:c="http://schemas.openxmlformats.org/drawingml/2006/chart" xmlns:r="http://schemas.openxmlformats.org/officeDocument/2006/relationships" r:id="rId7"/>
            </a:graphicData>
          </a:graphic>
        </p:graphicFrame>
        <p:sp>
          <p:nvSpPr>
            <p:cNvPr id="47116" name="Textfeld 15"/>
            <p:cNvSpPr txBox="1">
              <a:spLocks noChangeArrowheads="1"/>
            </p:cNvSpPr>
            <p:nvPr/>
          </p:nvSpPr>
          <p:spPr bwMode="auto">
            <a:xfrm>
              <a:off x="6776949" y="4719638"/>
              <a:ext cx="1338878" cy="369332"/>
            </a:xfrm>
            <a:prstGeom prst="rect">
              <a:avLst/>
            </a:prstGeom>
            <a:solidFill>
              <a:schemeClr val="bg1"/>
            </a:solidFill>
            <a:ln w="9525">
              <a:noFill/>
              <a:miter lim="800000"/>
              <a:headEnd/>
              <a:tailEnd/>
            </a:ln>
          </p:spPr>
          <p:txBody>
            <a:bodyPr wrap="none">
              <a:prstTxWarp prst="textNoShape">
                <a:avLst/>
              </a:prstTxWarp>
              <a:spAutoFit/>
            </a:bodyPr>
            <a:lstStyle/>
            <a:p>
              <a:r>
                <a:rPr lang="de-DE" b="1">
                  <a:latin typeface="Calibri"/>
                  <a:ea typeface="Arial Rounded MT Bold" charset="0"/>
                  <a:cs typeface="Calibri"/>
                </a:rPr>
                <a:t>Disturbance</a:t>
              </a:r>
            </a:p>
          </p:txBody>
        </p:sp>
        <p:sp>
          <p:nvSpPr>
            <p:cNvPr id="47117" name="Textfeld 9"/>
            <p:cNvSpPr txBox="1">
              <a:spLocks noChangeArrowheads="1"/>
            </p:cNvSpPr>
            <p:nvPr/>
          </p:nvSpPr>
          <p:spPr bwMode="auto">
            <a:xfrm>
              <a:off x="6486425" y="2703513"/>
              <a:ext cx="1864683" cy="369332"/>
            </a:xfrm>
            <a:prstGeom prst="rect">
              <a:avLst/>
            </a:prstGeom>
            <a:solidFill>
              <a:schemeClr val="bg1"/>
            </a:solidFill>
            <a:ln w="9525">
              <a:noFill/>
              <a:miter lim="800000"/>
              <a:headEnd/>
              <a:tailEnd/>
            </a:ln>
          </p:spPr>
          <p:txBody>
            <a:bodyPr wrap="none">
              <a:prstTxWarp prst="textNoShape">
                <a:avLst/>
              </a:prstTxWarp>
              <a:spAutoFit/>
            </a:bodyPr>
            <a:lstStyle/>
            <a:p>
              <a:r>
                <a:rPr lang="de-DE" b="1">
                  <a:latin typeface="Calibri"/>
                  <a:ea typeface="Arial Rounded MT Bold" charset="0"/>
                  <a:cs typeface="Calibri"/>
                </a:rPr>
                <a:t>Root/Wood traits</a:t>
              </a:r>
            </a:p>
          </p:txBody>
        </p:sp>
      </p:grpSp>
    </p:spTree>
    <p:extLst>
      <p:ext uri="{BB962C8B-B14F-4D97-AF65-F5344CB8AC3E}">
        <p14:creationId xmlns:p14="http://schemas.microsoft.com/office/powerpoint/2010/main" val="72897527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2380</TotalTime>
  <Words>2067</Words>
  <Application>Microsoft Office PowerPoint</Application>
  <PresentationFormat>Affichage à l'écran (4:3)</PresentationFormat>
  <Paragraphs>511</Paragraphs>
  <Slides>52</Slides>
  <Notes>11</Notes>
  <HiddenSlides>0</HiddenSlides>
  <MMClips>1</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52</vt:i4>
      </vt:variant>
    </vt:vector>
  </HeadingPairs>
  <TitlesOfParts>
    <vt:vector size="54" baseType="lpstr">
      <vt:lpstr>Modèle par défaut</vt:lpstr>
      <vt:lpstr>Equation</vt:lpstr>
      <vt:lpstr>Plant functional traits a new concept for next generation of DGVMs</vt:lpstr>
      <vt:lpstr>Functional diversity in DGVMs:  The PFT problem</vt:lpstr>
      <vt:lpstr>A view of diversity in DGVMs</vt:lpstr>
      <vt:lpstr>Trait variation is only partly captured by classification in biomes/PFTs </vt:lpstr>
      <vt:lpstr>An example of PFT limitation</vt:lpstr>
      <vt:lpstr>How can we improve DGVMs ?</vt:lpstr>
      <vt:lpstr>Totally remove the PFTs….</vt:lpstr>
      <vt:lpstr>TRY – a global research network</vt:lpstr>
      <vt:lpstr>Présentation PowerPoint</vt:lpstr>
      <vt:lpstr>Looking into detail:  Variation within Species and PFT</vt:lpstr>
      <vt:lpstr>Some examples of recent model developments base on functional traits</vt:lpstr>
      <vt:lpstr>Step 1: refine the number of PFTS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Mapping of Vcmax and SLA for French grassland, use in ORCHIDEE</vt:lpstr>
      <vt:lpstr>Présentation PowerPoint</vt:lpstr>
      <vt:lpstr>Présentation PowerPoint</vt:lpstr>
      <vt:lpstr>3st approach: parameterization of the traits</vt:lpstr>
      <vt:lpstr>First example:Traits shift in response to envir. Change in PASIM  </vt:lpstr>
      <vt:lpstr>Method</vt:lpstr>
      <vt:lpstr>2nd example: traits=f(env.) in JSBach</vt:lpstr>
      <vt:lpstr>Two equilibrium simulations</vt:lpstr>
      <vt:lpstr>Impacts of JSBACH-simulated trait variation on productivity: an influence of Vcmax</vt:lpstr>
      <vt:lpstr>Impacts of JSBACH-simulated trait variation on future carbon sink</vt:lpstr>
      <vt:lpstr>Carbon sink dynamics reflected in projected GPP dynamics</vt:lpstr>
      <vt:lpstr>Difference in simulated T and P</vt:lpstr>
      <vt:lpstr>4th approach: pure traits based approaches</vt:lpstr>
      <vt:lpstr>Modeling the biodiversity from traits tradeoffs</vt:lpstr>
      <vt:lpstr>Présentation PowerPoint</vt:lpstr>
      <vt:lpstr>Impact of future climate change</vt:lpstr>
      <vt:lpstr>1/ select randomly a value for each trait</vt:lpstr>
      <vt:lpstr>Présentation PowerPoint</vt:lpstr>
      <vt:lpstr>Présentation PowerPoint</vt:lpstr>
      <vt:lpstr>Présentation PowerPoint</vt:lpstr>
      <vt:lpstr>Présentation PowerPoint</vt:lpstr>
      <vt:lpstr>Tests for South America</vt:lpstr>
      <vt:lpstr>Présentation PowerPoint</vt:lpstr>
      <vt:lpstr>Présentation PowerPoint</vt:lpstr>
      <vt:lpstr>Présentation PowerPoint</vt:lpstr>
      <vt:lpstr>In complement: ecologicaly based tradeoffs: the example of  Vcmax/Jmax: the coordination of photosynthsesis </vt:lpstr>
      <vt:lpstr>Context photosynthesis coordination</vt:lpstr>
      <vt:lpstr>Context photosynthesis coordination</vt:lpstr>
      <vt:lpstr>Présentation PowerPoint</vt:lpstr>
      <vt:lpstr>A global application using ORCHIDEE</vt:lpstr>
      <vt:lpstr>Conclusion</vt:lpstr>
    </vt:vector>
  </TitlesOfParts>
  <Company>cea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 une introduction de la plasticité des traits dans les modèles</dc:title>
  <dc:creator>viovy</dc:creator>
  <cp:lastModifiedBy>viovy</cp:lastModifiedBy>
  <cp:revision>29</cp:revision>
  <dcterms:created xsi:type="dcterms:W3CDTF">2011-12-09T14:36:07Z</dcterms:created>
  <dcterms:modified xsi:type="dcterms:W3CDTF">2014-05-14T08:32:51Z</dcterms:modified>
</cp:coreProperties>
</file>