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1" r:id="rId2"/>
    <p:sldId id="263" r:id="rId3"/>
    <p:sldId id="262" r:id="rId4"/>
    <p:sldId id="264" r:id="rId5"/>
    <p:sldId id="265" r:id="rId6"/>
    <p:sldId id="266" r:id="rId7"/>
    <p:sldId id="267" r:id="rId8"/>
    <p:sldId id="268" r:id="rId9"/>
    <p:sldId id="256" r:id="rId10"/>
    <p:sldId id="269" r:id="rId11"/>
    <p:sldId id="283" r:id="rId12"/>
    <p:sldId id="270" r:id="rId13"/>
    <p:sldId id="271" r:id="rId14"/>
    <p:sldId id="286" r:id="rId15"/>
    <p:sldId id="272" r:id="rId16"/>
    <p:sldId id="287" r:id="rId17"/>
    <p:sldId id="273" r:id="rId18"/>
    <p:sldId id="274" r:id="rId19"/>
    <p:sldId id="289" r:id="rId20"/>
    <p:sldId id="288" r:id="rId21"/>
    <p:sldId id="290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57" r:id="rId31"/>
    <p:sldId id="258" r:id="rId32"/>
    <p:sldId id="259" r:id="rId33"/>
    <p:sldId id="285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E600"/>
    <a:srgbClr val="00FF00"/>
    <a:srgbClr val="FFFFB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0746" autoAdjust="0"/>
  </p:normalViewPr>
  <p:slideViewPr>
    <p:cSldViewPr>
      <p:cViewPr varScale="1">
        <p:scale>
          <a:sx n="89" d="100"/>
          <a:sy n="89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B54F4-2DFF-46A1-A55B-42BF25D91966}" type="datetimeFigureOut">
              <a:rPr lang="zh-CN" altLang="en-US" smtClean="0"/>
              <a:t>2014/5/12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4A8EE-E100-4ECF-8BFC-7352792D16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sz="1200" dirty="0" smtClean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sz="1200" dirty="0" smtClean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因为之前普遍认为在寒区，气候变暖会导致返青提前，所以，</a:t>
            </a:r>
            <a:endParaRPr lang="en-US" altLang="zh-CN" sz="1200" dirty="0" smtClean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这一现象非常惊人，并且他们给出合理的物候学解释，冬季变暖引起 “春化作用”</a:t>
            </a:r>
            <a:r>
              <a:rPr lang="en-US" altLang="zh-CN" sz="12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1200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减弱，导致植被返青期推迟。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所以在著名的</a:t>
            </a:r>
            <a:r>
              <a:rPr lang="zh-CN" altLang="en-US" sz="12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美国国家科学院院刊</a:t>
            </a:r>
            <a:r>
              <a:rPr lang="zh-CN" altLang="en-US" sz="1200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上发表，</a:t>
            </a:r>
            <a:endParaRPr lang="en-US" altLang="zh-CN" sz="1200" dirty="0" smtClean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endParaRPr lang="en-US" altLang="zh-CN" sz="1200" dirty="0" smtClean="0">
              <a:latin typeface="黑体" pitchFamily="49" charset="-122"/>
              <a:ea typeface="黑体" pitchFamily="49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 smtClean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sz="1200" dirty="0" smtClean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C59F2-0121-4BA1-BB9B-BC492B7DA1AA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C59F2-0121-4BA1-BB9B-BC492B7DA1A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</a:t>
            </a:r>
            <a:endParaRPr lang="zh-CN" altLang="en-US" sz="120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 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0BBBD-9964-4CC4-8974-E674AD0FC2B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dirty="0" smtClean="0">
                <a:latin typeface="黑体" pitchFamily="49" charset="-122"/>
                <a:ea typeface="黑体" pitchFamily="49" charset="-122"/>
              </a:rPr>
              <a:t> 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C59F2-0121-4BA1-BB9B-BC492B7DA1A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071679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 dirty="0" smtClean="0"/>
              <a:t>Changes in satellite-derived </a:t>
            </a:r>
            <a:r>
              <a:rPr lang="en-US" sz="3600" b="1" dirty="0" smtClean="0"/>
              <a:t>green-up date</a:t>
            </a:r>
          </a:p>
          <a:p>
            <a:pPr algn="ctr"/>
            <a:r>
              <a:rPr lang="en-US" sz="3600" b="1" dirty="0" smtClean="0"/>
              <a:t>on </a:t>
            </a:r>
            <a:r>
              <a:rPr lang="en-US" sz="3600" b="1" dirty="0" smtClean="0"/>
              <a:t>the Tibetan Plateau</a:t>
            </a:r>
            <a:endParaRPr lang="zh-CN" altLang="en-US" sz="3600" dirty="0"/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507207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 err="1" smtClean="0">
                <a:latin typeface="CG Times"/>
                <a:ea typeface="楷体" pitchFamily="49" charset="-122"/>
                <a:cs typeface="Times New Roman" pitchFamily="18" charset="0"/>
              </a:rPr>
              <a:t>Miaogen</a:t>
            </a:r>
            <a:r>
              <a:rPr lang="en-US" altLang="zh-CN" dirty="0" smtClean="0">
                <a:latin typeface="CG Times"/>
                <a:ea typeface="楷体" pitchFamily="49" charset="-122"/>
                <a:cs typeface="Times New Roman" pitchFamily="18" charset="0"/>
              </a:rPr>
              <a:t> Shen</a:t>
            </a:r>
          </a:p>
          <a:p>
            <a:pPr algn="ctr">
              <a:spcBef>
                <a:spcPct val="0"/>
              </a:spcBef>
            </a:pPr>
            <a:r>
              <a:rPr lang="en-US" altLang="zh-CN" dirty="0" smtClean="0">
                <a:latin typeface="CG Times"/>
                <a:ea typeface="楷体" pitchFamily="49" charset="-122"/>
                <a:cs typeface="Times New Roman" pitchFamily="18" charset="0"/>
              </a:rPr>
              <a:t>Lab of Alpine Ecology and Biodiversity, </a:t>
            </a:r>
          </a:p>
          <a:p>
            <a:pPr algn="ctr">
              <a:spcBef>
                <a:spcPct val="0"/>
              </a:spcBef>
            </a:pPr>
            <a:r>
              <a:rPr lang="en-US" altLang="zh-CN" dirty="0" smtClean="0">
                <a:latin typeface="CG Times"/>
                <a:ea typeface="楷体" pitchFamily="49" charset="-122"/>
                <a:cs typeface="Times New Roman" pitchFamily="18" charset="0"/>
              </a:rPr>
              <a:t>Inst. Tibetan Plateau Res., CAS</a:t>
            </a:r>
            <a:endParaRPr lang="en-US" altLang="zh-CN" dirty="0" smtClean="0">
              <a:latin typeface="CG Times"/>
              <a:ea typeface="楷体" pitchFamily="49" charset="-122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zh-CN" dirty="0" smtClean="0">
                <a:latin typeface="CG Times"/>
                <a:ea typeface="楷体" pitchFamily="49" charset="-122"/>
                <a:cs typeface="Times New Roman" pitchFamily="18" charset="0"/>
              </a:rPr>
              <a:t>May 13, 2014</a:t>
            </a:r>
            <a:endParaRPr lang="zh-CN" altLang="en-US" dirty="0" smtClean="0">
              <a:latin typeface="CG Times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3314" name="Picture 2" descr="http://www.laeb.itpcas.ac.cn/util/images/bann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" y="5929330"/>
            <a:ext cx="9151951" cy="928670"/>
          </a:xfrm>
          <a:prstGeom prst="rect">
            <a:avLst/>
          </a:prstGeom>
          <a:noFill/>
        </p:spPr>
      </p:pic>
      <p:pic>
        <p:nvPicPr>
          <p:cNvPr id="6" name="Picture 2" descr="http://www.itpcas.cas.cn/images/cnz01bann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214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42910" y="857232"/>
            <a:ext cx="7286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+mj-lt"/>
                <a:ea typeface="黑体" pitchFamily="49" charset="-122"/>
              </a:rPr>
              <a:t>Significant advance in green-up date 1982-1999</a:t>
            </a:r>
            <a:endParaRPr lang="en-US" altLang="zh-CN" sz="2800" b="1" dirty="0" smtClean="0">
              <a:latin typeface="+mj-lt"/>
              <a:ea typeface="黑体" pitchFamily="49" charset="-122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latin typeface="+mj-lt"/>
                <a:ea typeface="宋体" charset="-122"/>
              </a:rPr>
              <a:t>Changes in green-up date of TP</a:t>
            </a:r>
            <a:endParaRPr lang="zh-CN" altLang="en-US" sz="2800" dirty="0">
              <a:latin typeface="+mj-lt"/>
              <a:ea typeface="黑体" pitchFamily="49" charset="-122"/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矩形 6"/>
          <p:cNvSpPr/>
          <p:nvPr/>
        </p:nvSpPr>
        <p:spPr>
          <a:xfrm rot="16200000">
            <a:off x="-433146" y="3525025"/>
            <a:ext cx="3429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+mj-lt"/>
                <a:ea typeface="黑体" pitchFamily="49" charset="-122"/>
              </a:rPr>
              <a:t>Advance in green-up date (days)</a:t>
            </a:r>
            <a:endParaRPr lang="en-US" altLang="zh-CN" sz="2000" dirty="0" smtClean="0">
              <a:latin typeface="+mj-lt"/>
              <a:ea typeface="黑体" pitchFamily="49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4112" y="2055794"/>
            <a:ext cx="69723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矩形 11"/>
          <p:cNvSpPr/>
          <p:nvPr/>
        </p:nvSpPr>
        <p:spPr>
          <a:xfrm>
            <a:off x="2071670" y="2214554"/>
            <a:ext cx="4749800" cy="2971800"/>
          </a:xfrm>
          <a:prstGeom prst="rect">
            <a:avLst/>
          </a:prstGeom>
          <a:solidFill>
            <a:srgbClr val="00FF00">
              <a:alpha val="3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43657" y="2198683"/>
            <a:ext cx="1597040" cy="3003547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17812" y="1871139"/>
            <a:ext cx="1681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  <a:latin typeface="+mj-lt"/>
                <a:ea typeface="黑体" pitchFamily="49" charset="-122"/>
              </a:rPr>
              <a:t>Tibetan Plateau</a:t>
            </a:r>
            <a:endParaRPr lang="zh-CN" altLang="en-US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83399" y="1698608"/>
            <a:ext cx="1354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黑体" pitchFamily="49" charset="-122"/>
              </a:rPr>
              <a:t>Northern </a:t>
            </a:r>
          </a:p>
          <a:p>
            <a: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黑体" pitchFamily="49" charset="-122"/>
              </a:rPr>
              <a:t>Hemisphere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305548" y="6550223"/>
            <a:ext cx="1838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4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en-US" altLang="zh-CN" sz="1400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Piao</a:t>
            </a:r>
            <a:r>
              <a:rPr lang="en-US" altLang="zh-CN" sz="14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et al, 2011 AFM)</a:t>
            </a:r>
            <a:endParaRPr lang="zh-CN" altLang="en-US" sz="14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43042" y="1214422"/>
            <a:ext cx="6215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Green-up advance 1982-1999 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was likely caused by spring warming</a:t>
            </a:r>
            <a:endParaRPr lang="zh-CN" altLang="en-US" sz="2800" b="1" dirty="0">
              <a:solidFill>
                <a:srgbClr val="0000FF"/>
              </a:solidFill>
              <a:latin typeface="+mj-lt"/>
              <a:ea typeface="黑体" pitchFamily="49" charset="-122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 b="50468"/>
          <a:stretch>
            <a:fillRect/>
          </a:stretch>
        </p:blipFill>
        <p:spPr bwMode="auto">
          <a:xfrm>
            <a:off x="1571604" y="3286124"/>
            <a:ext cx="607868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1793787" y="2624034"/>
            <a:ext cx="271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Trend in green-up date</a:t>
            </a:r>
          </a:p>
          <a:p>
            <a:r>
              <a:rPr lang="en-US" altLang="zh-CN" dirty="0" smtClean="0"/>
              <a:t>1982-1999</a:t>
            </a:r>
            <a:endParaRPr lang="zh-CN" altLang="en-US" dirty="0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61174" y="2676942"/>
            <a:ext cx="3112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Trend in spring temperature</a:t>
            </a:r>
          </a:p>
          <a:p>
            <a:r>
              <a:rPr lang="en-US" altLang="zh-CN" dirty="0" smtClean="0"/>
              <a:t>1982-1999</a:t>
            </a:r>
            <a:endParaRPr lang="zh-CN" altLang="en-US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1606" y="1785927"/>
            <a:ext cx="63579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+mj-lt"/>
                <a:ea typeface="黑体" pitchFamily="49" charset="-122"/>
                <a:cs typeface="Times New Roman" pitchFamily="18" charset="0"/>
              </a:rPr>
              <a:t>Controversies</a:t>
            </a:r>
            <a:r>
              <a:rPr lang="en-US" altLang="zh-CN" sz="3200" b="1" dirty="0" smtClean="0">
                <a:latin typeface="+mj-lt"/>
                <a:ea typeface="黑体" pitchFamily="49" charset="-122"/>
                <a:cs typeface="Times New Roman" pitchFamily="18" charset="0"/>
              </a:rPr>
              <a:t> on changes in 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+mj-lt"/>
                <a:ea typeface="黑体" pitchFamily="49" charset="-122"/>
                <a:cs typeface="Times New Roman" pitchFamily="18" charset="0"/>
              </a:rPr>
              <a:t>green-up dates in </a:t>
            </a:r>
            <a:r>
              <a:rPr lang="en-US" altLang="zh-CN" sz="3200" b="1" dirty="0" smtClean="0">
                <a:solidFill>
                  <a:srgbClr val="0000FF"/>
                </a:solidFill>
                <a:latin typeface="+mj-lt"/>
                <a:ea typeface="黑体" pitchFamily="49" charset="-122"/>
                <a:cs typeface="Times New Roman" pitchFamily="18" charset="0"/>
              </a:rPr>
              <a:t>the past decade</a:t>
            </a:r>
            <a:endParaRPr lang="en-US" altLang="zh-CN" sz="3200" b="1" dirty="0" smtClean="0">
              <a:solidFill>
                <a:srgbClr val="0000FF"/>
              </a:solidFill>
              <a:latin typeface="+mj-lt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4282" y="1643050"/>
            <a:ext cx="3857648" cy="238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CN" sz="2800" b="1" dirty="0" smtClean="0">
                <a:solidFill>
                  <a:srgbClr val="FF3300"/>
                </a:solidFill>
                <a:ea typeface="Arial Unicode MS" pitchFamily="34" charset="-122"/>
                <a:cs typeface="Arial Unicode MS" pitchFamily="34" charset="-122"/>
              </a:rPr>
              <a:t>Based on GIMMS NDVI</a:t>
            </a:r>
            <a:r>
              <a:rPr lang="en-US" altLang="zh-CN" sz="2800" b="1" baseline="-25000" dirty="0" smtClean="0">
                <a:solidFill>
                  <a:srgbClr val="FF3300"/>
                </a:solidFill>
                <a:ea typeface="Arial Unicode MS" pitchFamily="34" charset="-122"/>
                <a:cs typeface="Arial Unicode MS" pitchFamily="34" charset="-122"/>
              </a:rPr>
              <a:t>2g</a:t>
            </a:r>
            <a:r>
              <a:rPr lang="en-US" altLang="zh-CN" sz="2800" b="1" dirty="0" smtClean="0">
                <a:solidFill>
                  <a:srgbClr val="FF3300"/>
                </a:solidFill>
                <a:ea typeface="Arial Unicode MS" pitchFamily="34" charset="-122"/>
                <a:cs typeface="Arial Unicode MS" pitchFamily="34" charset="-122"/>
              </a:rPr>
              <a:t>, </a:t>
            </a:r>
          </a:p>
          <a:p>
            <a:pPr>
              <a:lnSpc>
                <a:spcPts val="3600"/>
              </a:lnSpc>
            </a:pPr>
            <a:r>
              <a:rPr lang="en-US" altLang="zh-CN" sz="2800" b="1" dirty="0" smtClean="0">
                <a:ea typeface="Arial Unicode MS" pitchFamily="34" charset="-122"/>
                <a:cs typeface="Arial Unicode MS" pitchFamily="34" charset="-122"/>
              </a:rPr>
              <a:t>Yu et al. found delayed green-up date over 1999-2006, a period with intensive warming.</a:t>
            </a:r>
            <a:endParaRPr lang="en-US" altLang="zh-CN" sz="2800" b="1" dirty="0" smtClean="0"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2" y="928672"/>
            <a:ext cx="4383429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矩形 12"/>
          <p:cNvSpPr/>
          <p:nvPr/>
        </p:nvSpPr>
        <p:spPr>
          <a:xfrm>
            <a:off x="6097218" y="6151186"/>
            <a:ext cx="2326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(Yu et al. 2010, PNAS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</a:t>
            </a:r>
            <a:endParaRPr lang="en-US" altLang="zh-CN" dirty="0" smtClean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mg\AppData\Roaming\Tencent\Users\1530759712\QQ\WinTemp\RichOle\7NJ9]NY$O}%6[D4GGZ[S1IT.jpg"/>
          <p:cNvPicPr>
            <a:picLocks noChangeAspect="1" noChangeArrowheads="1"/>
          </p:cNvPicPr>
          <p:nvPr/>
        </p:nvPicPr>
        <p:blipFill>
          <a:blip r:embed="rId3"/>
          <a:srcRect r="6250"/>
          <a:stretch>
            <a:fillRect/>
          </a:stretch>
        </p:blipFill>
        <p:spPr bwMode="auto">
          <a:xfrm>
            <a:off x="0" y="2928934"/>
            <a:ext cx="9144000" cy="3862972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142976" y="928670"/>
            <a:ext cx="6643734" cy="1668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  <a:cs typeface="Times New Roman" pitchFamily="18" charset="0"/>
              </a:rPr>
              <a:t>Phenological explanation</a:t>
            </a:r>
            <a:r>
              <a:rPr lang="zh-CN" altLang="en-US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800" b="1" dirty="0" smtClean="0">
              <a:solidFill>
                <a:srgbClr val="0000FF"/>
              </a:solidFill>
              <a:latin typeface="+mj-lt"/>
              <a:ea typeface="黑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  <a:cs typeface="Times New Roman" pitchFamily="18" charset="0"/>
              </a:rPr>
              <a:t>Insufficient chilling due to winter warming delayed green-up date</a:t>
            </a:r>
            <a:endParaRPr lang="zh-CN" altLang="en-US" sz="2800" b="1" dirty="0">
              <a:solidFill>
                <a:srgbClr val="0000FF"/>
              </a:solidFill>
              <a:latin typeface="+mj-lt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616" y="2410507"/>
            <a:ext cx="7620022" cy="442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25890" y="666974"/>
            <a:ext cx="9144001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  <a:cs typeface="Times New Roman" pitchFamily="18" charset="0"/>
              </a:rPr>
              <a:t>Green-up date was not related to winter but 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  <a:cs typeface="Times New Roman" pitchFamily="18" charset="0"/>
              </a:rPr>
              <a:t>spring </a:t>
            </a:r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  <a:cs typeface="Times New Roman" pitchFamily="18" charset="0"/>
              </a:rPr>
              <a:t>temperature </a:t>
            </a:r>
            <a:r>
              <a:rPr lang="en-US" altLang="zh-CN" sz="2200" b="1" dirty="0" smtClean="0">
                <a:solidFill>
                  <a:srgbClr val="0000FF"/>
                </a:solidFill>
                <a:latin typeface="+mj-lt"/>
                <a:ea typeface="Arial Unicode MS" pitchFamily="34" charset="-122"/>
                <a:cs typeface="Times New Roman" pitchFamily="18" charset="0"/>
              </a:rPr>
              <a:t>(Shen </a:t>
            </a:r>
            <a:r>
              <a:rPr lang="en-US" altLang="zh-CN" sz="2200" b="1" dirty="0" smtClean="0">
                <a:solidFill>
                  <a:srgbClr val="0000FF"/>
                </a:solidFill>
                <a:latin typeface="+mj-lt"/>
                <a:ea typeface="Arial Unicode MS" pitchFamily="34" charset="-122"/>
                <a:cs typeface="Times New Roman" pitchFamily="18" charset="0"/>
              </a:rPr>
              <a:t>2011, PNAS</a:t>
            </a:r>
            <a:r>
              <a:rPr lang="en-US" altLang="zh-CN" sz="2200" b="1" dirty="0" smtClean="0">
                <a:solidFill>
                  <a:srgbClr val="0000FF"/>
                </a:solidFill>
                <a:latin typeface="+mj-lt"/>
                <a:ea typeface="Arial Unicode MS" pitchFamily="34" charset="-122"/>
                <a:cs typeface="Times New Roman" pitchFamily="18" charset="0"/>
              </a:rPr>
              <a:t>)</a:t>
            </a:r>
            <a:endParaRPr lang="en-US" altLang="zh-CN" sz="2200" b="1" dirty="0" smtClean="0">
              <a:latin typeface="+mj-lt"/>
              <a:ea typeface="Arial Unicode MS" pitchFamily="34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+mj-lt"/>
                <a:ea typeface="Arial Unicode MS" pitchFamily="34" charset="-122"/>
                <a:cs typeface="Times New Roman" pitchFamily="18" charset="0"/>
              </a:rPr>
              <a:t>(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  <a:ea typeface="Arial Unicode MS" pitchFamily="34" charset="-122"/>
                <a:cs typeface="Times New Roman" pitchFamily="18" charset="0"/>
              </a:rPr>
              <a:t>based on SPOT  NDVI, which has higher quality than GIMMS NDVI)</a:t>
            </a:r>
            <a:endParaRPr lang="zh-CN" altLang="en-US" sz="2000" b="1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47028" y="3223930"/>
            <a:ext cx="2699691" cy="788672"/>
          </a:xfrm>
          <a:prstGeom prst="rect">
            <a:avLst/>
          </a:prstGeom>
          <a:noFill/>
          <a:ln w="38100">
            <a:solidFill>
              <a:srgbClr val="00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44692" y="5034577"/>
            <a:ext cx="2742690" cy="857577"/>
          </a:xfrm>
          <a:prstGeom prst="rect">
            <a:avLst/>
          </a:prstGeom>
          <a:noFill/>
          <a:ln w="38100">
            <a:solidFill>
              <a:srgbClr val="00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344183" y="4044365"/>
            <a:ext cx="2699691" cy="7886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365731" y="5916706"/>
            <a:ext cx="2742690" cy="8311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643182"/>
            <a:ext cx="7640660" cy="309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6572264" y="5715016"/>
            <a:ext cx="1838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4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en-US" altLang="zh-CN" sz="1400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Piao</a:t>
            </a:r>
            <a:r>
              <a:rPr lang="en-US" altLang="zh-CN" sz="14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et al, 2011 AFM)</a:t>
            </a:r>
            <a:endParaRPr lang="zh-CN" altLang="en-US" sz="14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28728" y="1000108"/>
            <a:ext cx="59293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Indeed, spring temperature decreased over 1999-2006.</a:t>
            </a:r>
            <a:endParaRPr lang="zh-CN" altLang="en-US" sz="2800" b="1" dirty="0">
              <a:solidFill>
                <a:srgbClr val="0000FF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83542" y="2120292"/>
            <a:ext cx="2714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Trend in green-up date</a:t>
            </a:r>
          </a:p>
          <a:p>
            <a:r>
              <a:rPr lang="en-US" altLang="zh-CN" sz="2000" dirty="0" smtClean="0"/>
              <a:t>1999-2006</a:t>
            </a:r>
            <a:endParaRPr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5129803" y="2140927"/>
            <a:ext cx="31125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Trend in spring temperature</a:t>
            </a:r>
          </a:p>
          <a:p>
            <a:r>
              <a:rPr lang="en-US" altLang="zh-CN" sz="2000" dirty="0" smtClean="0"/>
              <a:t>1999-2006</a:t>
            </a:r>
            <a:endParaRPr lang="zh-CN" altLang="en-US" sz="2000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28662" y="1142984"/>
            <a:ext cx="807249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ea typeface="黑体" pitchFamily="49" charset="-122"/>
                <a:cs typeface="Times New Roman" pitchFamily="18" charset="0"/>
              </a:rPr>
              <a:t>Another cause:</a:t>
            </a:r>
          </a:p>
          <a:p>
            <a:r>
              <a:rPr lang="en-US" altLang="zh-CN" sz="3200" dirty="0" smtClean="0">
                <a:solidFill>
                  <a:srgbClr val="0000FF"/>
                </a:solidFill>
                <a:ea typeface="黑体" pitchFamily="49" charset="-122"/>
                <a:cs typeface="Times New Roman" pitchFamily="18" charset="0"/>
              </a:rPr>
              <a:t>Low </a:t>
            </a:r>
            <a:r>
              <a:rPr lang="en-US" altLang="zh-CN" sz="3200" dirty="0" smtClean="0">
                <a:solidFill>
                  <a:srgbClr val="0000FF"/>
                </a:solidFill>
                <a:ea typeface="黑体" pitchFamily="49" charset="-122"/>
                <a:cs typeface="Times New Roman" pitchFamily="18" charset="0"/>
              </a:rPr>
              <a:t>quality of </a:t>
            </a:r>
            <a:r>
              <a:rPr lang="en-US" altLang="zh-CN" sz="3200" dirty="0" smtClean="0">
                <a:solidFill>
                  <a:srgbClr val="0000FF"/>
                </a:solidFill>
                <a:ea typeface="黑体" pitchFamily="49" charset="-122"/>
                <a:cs typeface="Times New Roman" pitchFamily="18" charset="0"/>
              </a:rPr>
              <a:t>GIMMS NDVI</a:t>
            </a:r>
            <a:r>
              <a:rPr lang="en-US" altLang="zh-CN" sz="3200" baseline="-25000" dirty="0" smtClean="0">
                <a:solidFill>
                  <a:srgbClr val="0000FF"/>
                </a:solidFill>
                <a:ea typeface="黑体" pitchFamily="49" charset="-122"/>
                <a:cs typeface="Times New Roman" pitchFamily="18" charset="0"/>
              </a:rPr>
              <a:t>2g</a:t>
            </a:r>
            <a:r>
              <a:rPr lang="en-US" altLang="zh-CN" sz="3200" dirty="0" smtClean="0">
                <a:solidFill>
                  <a:srgbClr val="0000FF"/>
                </a:solidFill>
                <a:ea typeface="黑体" pitchFamily="49" charset="-122"/>
                <a:cs typeface="Times New Roman" pitchFamily="18" charset="0"/>
              </a:rPr>
              <a:t> for 2000-2006</a:t>
            </a:r>
            <a:endParaRPr lang="en-US" altLang="zh-CN" sz="3200" dirty="0" smtClean="0">
              <a:solidFill>
                <a:srgbClr val="0000FF"/>
              </a:solidFill>
              <a:ea typeface="黑体" pitchFamily="49" charset="-122"/>
              <a:cs typeface="Times New Roman" pitchFamily="18" charset="0"/>
            </a:endParaRPr>
          </a:p>
          <a:p>
            <a:r>
              <a:rPr lang="en-US" altLang="zh-CN" sz="2800" dirty="0" smtClean="0">
                <a:solidFill>
                  <a:srgbClr val="0000FF"/>
                </a:solidFill>
                <a:ea typeface="黑体" pitchFamily="49" charset="-122"/>
                <a:cs typeface="Times New Roman" pitchFamily="18" charset="0"/>
              </a:rPr>
              <a:t>(Zhang et al 2013, PNAS)</a:t>
            </a:r>
            <a:endParaRPr lang="zh-CN" altLang="en-US" sz="2800" dirty="0">
              <a:solidFill>
                <a:srgbClr val="0000FF"/>
              </a:solidFill>
              <a:ea typeface="黑体" pitchFamily="49" charset="-122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7" y="2714621"/>
            <a:ext cx="4500595" cy="34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500661" y="6396335"/>
            <a:ext cx="3643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(Zhang et al 2013, PNAS)</a:t>
            </a:r>
            <a:r>
              <a:rPr lang="zh-CN" altLang="en-US" sz="20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en-US" altLang="zh-CN" sz="2000" dirty="0" smtClean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  <p:pic>
        <p:nvPicPr>
          <p:cNvPr id="31745" name="Picture 1" descr="C:\Users\smg\AppData\Roaming\Tencent\Users\1530759712\QQ\WinTemp\RichOle\W~J{QBV7XYBG@Q4D]APE4K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8286750" cy="2949575"/>
          </a:xfrm>
          <a:prstGeom prst="rect">
            <a:avLst/>
          </a:prstGeom>
          <a:noFill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 t="22358"/>
          <a:stretch>
            <a:fillRect/>
          </a:stretch>
        </p:blipFill>
        <p:spPr bwMode="auto">
          <a:xfrm>
            <a:off x="3477546" y="3392994"/>
            <a:ext cx="5663427" cy="30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9"/>
          <p:cNvSpPr/>
          <p:nvPr/>
        </p:nvSpPr>
        <p:spPr>
          <a:xfrm>
            <a:off x="627267" y="1043821"/>
            <a:ext cx="7286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 smtClean="0">
                <a:latin typeface="+mj-lt"/>
                <a:ea typeface="黑体" pitchFamily="49" charset="-122"/>
                <a:cs typeface="Arial" pitchFamily="34" charset="0"/>
              </a:rPr>
              <a:t>Using MODIS, SPOT NDVIs for 2000-2011,</a:t>
            </a:r>
          </a:p>
          <a:p>
            <a:r>
              <a:rPr lang="en-US" altLang="zh-CN" sz="2800" b="1" i="1" dirty="0" smtClean="0">
                <a:latin typeface="+mj-lt"/>
                <a:ea typeface="黑体" pitchFamily="49" charset="-122"/>
                <a:cs typeface="Arial" pitchFamily="34" charset="0"/>
              </a:rPr>
              <a:t>Zhang et </a:t>
            </a:r>
            <a:r>
              <a:rPr lang="en-US" altLang="zh-CN" sz="2800" b="1" i="1" dirty="0" smtClean="0">
                <a:latin typeface="+mj-lt"/>
                <a:ea typeface="黑体" pitchFamily="49" charset="-122"/>
                <a:cs typeface="Arial" pitchFamily="34" charset="0"/>
              </a:rPr>
              <a:t>al. found</a:t>
            </a:r>
            <a:endParaRPr lang="en-US" altLang="zh-CN" sz="2800" b="1" i="1" dirty="0" smtClean="0">
              <a:latin typeface="+mj-lt"/>
              <a:ea typeface="黑体" pitchFamily="49" charset="-122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66424" y="3431689"/>
            <a:ext cx="1216963" cy="217304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矩形 11"/>
          <p:cNvSpPr/>
          <p:nvPr/>
        </p:nvSpPr>
        <p:spPr>
          <a:xfrm>
            <a:off x="6904191" y="3034668"/>
            <a:ext cx="1929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Spring cooling!</a:t>
            </a: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4414" y="2428868"/>
            <a:ext cx="714380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3200" b="1" dirty="0" err="1" smtClean="0">
                <a:ea typeface="黑体" pitchFamily="49" charset="-122"/>
                <a:cs typeface="Times New Roman" pitchFamily="18" charset="0"/>
              </a:rPr>
              <a:t>NDVI</a:t>
            </a:r>
            <a:r>
              <a:rPr lang="en-US" altLang="zh-CN" sz="3200" b="1" baseline="-25000" dirty="0" err="1" smtClean="0">
                <a:ea typeface="黑体" pitchFamily="49" charset="-122"/>
                <a:cs typeface="Times New Roman" pitchFamily="18" charset="0"/>
              </a:rPr>
              <a:t>green</a:t>
            </a:r>
            <a:r>
              <a:rPr lang="en-US" altLang="zh-CN" sz="3200" b="1" baseline="-25000" dirty="0" smtClean="0">
                <a:ea typeface="黑体" pitchFamily="49" charset="-122"/>
                <a:cs typeface="Times New Roman" pitchFamily="18" charset="0"/>
              </a:rPr>
              <a:t> canopy</a:t>
            </a:r>
            <a:r>
              <a:rPr lang="en-US" altLang="zh-CN" sz="3200" b="1" dirty="0" smtClean="0">
                <a:ea typeface="黑体" pitchFamily="49" charset="-122"/>
                <a:cs typeface="Times New Roman" pitchFamily="18" charset="0"/>
              </a:rPr>
              <a:t> &gt; </a:t>
            </a:r>
            <a:r>
              <a:rPr lang="en-US" altLang="zh-CN" sz="3200" b="1" dirty="0" err="1" smtClean="0">
                <a:ea typeface="黑体" pitchFamily="49" charset="-122"/>
                <a:cs typeface="Times New Roman" pitchFamily="18" charset="0"/>
              </a:rPr>
              <a:t>NDVI</a:t>
            </a:r>
            <a:r>
              <a:rPr lang="en-US" altLang="zh-CN" sz="3200" b="1" baseline="-25000" dirty="0" err="1" smtClean="0">
                <a:ea typeface="黑体" pitchFamily="49" charset="-122"/>
                <a:cs typeface="Times New Roman" pitchFamily="18" charset="0"/>
              </a:rPr>
              <a:t>soil</a:t>
            </a:r>
            <a:r>
              <a:rPr lang="en-US" altLang="zh-CN" sz="3200" b="1" dirty="0" smtClean="0">
                <a:ea typeface="黑体" pitchFamily="49" charset="-122"/>
                <a:cs typeface="Times New Roman" pitchFamily="18" charset="0"/>
              </a:rPr>
              <a:t> &gt; </a:t>
            </a:r>
            <a:r>
              <a:rPr lang="en-US" altLang="zh-CN" sz="3200" b="1" dirty="0" err="1" smtClean="0">
                <a:ea typeface="黑体" pitchFamily="49" charset="-122"/>
                <a:cs typeface="Times New Roman" pitchFamily="18" charset="0"/>
              </a:rPr>
              <a:t>NDVI</a:t>
            </a:r>
            <a:r>
              <a:rPr lang="en-US" altLang="zh-CN" sz="3200" b="1" baseline="-25000" dirty="0" err="1" smtClean="0">
                <a:ea typeface="黑体" pitchFamily="49" charset="-122"/>
                <a:cs typeface="Times New Roman" pitchFamily="18" charset="0"/>
              </a:rPr>
              <a:t>snow</a:t>
            </a:r>
            <a:r>
              <a:rPr lang="en-US" altLang="zh-CN" sz="3200" b="1" dirty="0" smtClean="0">
                <a:ea typeface="黑体" pitchFamily="49" charset="-122"/>
                <a:cs typeface="Times New Roman" pitchFamily="18" charset="0"/>
              </a:rPr>
              <a:t> ,</a:t>
            </a:r>
            <a:endParaRPr lang="zh-CN" altLang="en-US" sz="3200" b="1" baseline="-25000" dirty="0">
              <a:latin typeface="Arial" charset="0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4214818"/>
            <a:ext cx="7643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So decreasing snow cover elevates NDVI value, </a:t>
            </a:r>
          </a:p>
          <a:p>
            <a:r>
              <a:rPr lang="en-US" altLang="zh-CN" sz="2800" b="1" dirty="0" smtClean="0"/>
              <a:t>which may be mal-interpreted as green-up onset </a:t>
            </a:r>
            <a:endParaRPr lang="zh-CN" alt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85786" y="1285860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</a:rPr>
              <a:t>A typical contamination on NDVI: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000765" y="5857896"/>
            <a:ext cx="31432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altLang="zh-CN" sz="1400" dirty="0" err="1" smtClean="0">
                <a:latin typeface="Times New Roman" pitchFamily="18" charset="0"/>
                <a:cs typeface="Times New Roman" pitchFamily="18" charset="0"/>
              </a:rPr>
              <a:t>Diffenbaugh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 and Field 2013 Science)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49" y="1357302"/>
            <a:ext cx="3190875" cy="453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66711" y="314309"/>
            <a:ext cx="6819920" cy="6143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CG Times" pitchFamily="18" charset="0"/>
                <a:ea typeface="黑体" pitchFamily="49" charset="-122"/>
              </a:rPr>
              <a:t>Background</a:t>
            </a:r>
            <a:endParaRPr lang="zh-CN" altLang="en-US" sz="2800" b="1" dirty="0">
              <a:solidFill>
                <a:srgbClr val="FF0000"/>
              </a:solidFill>
              <a:latin typeface="CG Times" pitchFamily="18" charset="0"/>
              <a:ea typeface="黑体" pitchFamily="49" charset="-122"/>
              <a:cs typeface="新宋体-18030" pitchFamily="49" charset="-122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714348" y="1000108"/>
            <a:ext cx="7391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765" y="3103240"/>
            <a:ext cx="5357851" cy="325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矩形 15"/>
          <p:cNvSpPr/>
          <p:nvPr/>
        </p:nvSpPr>
        <p:spPr>
          <a:xfrm>
            <a:off x="3444240" y="3910960"/>
            <a:ext cx="270504" cy="1324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044521" y="2051051"/>
            <a:ext cx="158751" cy="1016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044521" y="3958097"/>
            <a:ext cx="158751" cy="1016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42849" y="1214426"/>
            <a:ext cx="6072231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100" b="1" dirty="0" smtClean="0"/>
              <a:t>Tibetan Plateau is a sensitive area in global change</a:t>
            </a:r>
            <a:endParaRPr lang="zh-CN" altLang="en-US" sz="2100" b="1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00100" y="2357434"/>
            <a:ext cx="3428992" cy="9636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/>
          <a:lstStyle/>
          <a:p>
            <a:pPr marL="261938" indent="-261938"/>
            <a:r>
              <a:rPr lang="en-US" altLang="zh-CN" b="1" dirty="0" smtClean="0">
                <a:latin typeface="Cambria Math" pitchFamily="18" charset="0"/>
              </a:rPr>
              <a:t>MAT increasing rate</a:t>
            </a:r>
          </a:p>
          <a:p>
            <a:pPr marL="261938" indent="-261938"/>
            <a:r>
              <a:rPr lang="en-US" altLang="zh-CN" b="0" dirty="0" smtClean="0">
                <a:latin typeface="Cambria Math" pitchFamily="18" charset="0"/>
              </a:rPr>
              <a:t>TP: </a:t>
            </a:r>
            <a:r>
              <a:rPr lang="en-US" altLang="zh-CN" b="0" dirty="0" smtClean="0">
                <a:latin typeface="Cambria Math" pitchFamily="18" charset="0"/>
                <a:ea typeface="Cambria Math" pitchFamily="18" charset="0"/>
              </a:rPr>
              <a:t>0.04</a:t>
            </a:r>
            <a:r>
              <a:rPr lang="en-US" altLang="zh-CN" baseline="30000" dirty="0" smtClean="0">
                <a:latin typeface="Cambria Math" pitchFamily="18" charset="0"/>
                <a:ea typeface="Cambria Math" pitchFamily="18" charset="0"/>
              </a:rPr>
              <a:t>o</a:t>
            </a:r>
            <a:r>
              <a:rPr lang="en-US" altLang="zh-CN" b="0" dirty="0" smtClean="0">
                <a:latin typeface="Cambria Math" pitchFamily="18" charset="0"/>
                <a:ea typeface="Cambria Math" pitchFamily="18" charset="0"/>
              </a:rPr>
              <a:t>C/year</a:t>
            </a:r>
            <a:endParaRPr lang="en-US" altLang="zh-CN" b="0" dirty="0" smtClean="0">
              <a:latin typeface="Cambria Math" pitchFamily="18" charset="0"/>
              <a:ea typeface="Cambria Math" pitchFamily="18" charset="0"/>
            </a:endParaRPr>
          </a:p>
          <a:p>
            <a:pPr marL="261938" indent="-261938"/>
            <a:r>
              <a:rPr lang="en-US" altLang="zh-CN" b="0" dirty="0" smtClean="0">
                <a:latin typeface="Cambria Math" pitchFamily="18" charset="0"/>
                <a:ea typeface="Cambria Math" pitchFamily="18" charset="0"/>
              </a:rPr>
              <a:t>Global average: 0.02</a:t>
            </a:r>
            <a:r>
              <a:rPr lang="en-US" altLang="zh-CN" baseline="30000" dirty="0" smtClean="0">
                <a:latin typeface="Cambria Math" pitchFamily="18" charset="0"/>
                <a:ea typeface="Cambria Math" pitchFamily="18" charset="0"/>
              </a:rPr>
              <a:t>o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C/</a:t>
            </a:r>
            <a:r>
              <a:rPr lang="en-US" altLang="zh-CN" b="0" dirty="0" smtClean="0">
                <a:latin typeface="Cambria Math" pitchFamily="18" charset="0"/>
                <a:ea typeface="Cambria Math" pitchFamily="18" charset="0"/>
              </a:rPr>
              <a:t>year</a:t>
            </a:r>
            <a:endParaRPr lang="en-US" altLang="zh-CN" b="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85992"/>
            <a:ext cx="79724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8662" y="1428736"/>
            <a:ext cx="5665298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b="1" dirty="0" smtClean="0">
                <a:ea typeface="黑体" pitchFamily="49" charset="-122"/>
                <a:cs typeface="Times New Roman" pitchFamily="18" charset="0"/>
              </a:rPr>
              <a:t>Decline in snow cover, 2000-2007</a:t>
            </a:r>
            <a:endParaRPr lang="zh-CN" altLang="en-US" sz="2800" b="1" dirty="0">
              <a:latin typeface="Arial" charset="0"/>
              <a:ea typeface="黑体" pitchFamily="49" charset="-12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611889" y="5217459"/>
            <a:ext cx="5665298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Pu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and 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Xu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,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Theoretical and Applied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Climatology, 2009)</a:t>
            </a:r>
            <a:endParaRPr lang="zh-CN" altLang="en-US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59" y="743485"/>
            <a:ext cx="4593053" cy="559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4615" y="998098"/>
            <a:ext cx="42148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Impact of changes in </a:t>
            </a:r>
          </a:p>
          <a:p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snow cover on retrieval of green-up date trend.</a:t>
            </a:r>
            <a:endParaRPr lang="zh-CN" altLang="en-US" sz="2800" b="1" dirty="0">
              <a:solidFill>
                <a:srgbClr val="0000FF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87730" y="6239233"/>
            <a:ext cx="37862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Method</a:t>
            </a:r>
            <a:endParaRPr lang="zh-CN" altLang="en-US" sz="16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14282" y="1285860"/>
            <a:ext cx="47863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NO significant trend in green-up date on regional average, 2000-2011</a:t>
            </a:r>
            <a:endParaRPr lang="zh-CN" altLang="en-US" sz="2800" b="1" dirty="0">
              <a:solidFill>
                <a:srgbClr val="0000FF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43505" y="6457890"/>
            <a:ext cx="4000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(</a:t>
            </a:r>
            <a:r>
              <a:rPr lang="en-US" altLang="zh-CN" sz="1600" dirty="0" err="1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Shen</a:t>
            </a:r>
            <a:r>
              <a:rPr lang="en-US" altLang="zh-CN" sz="16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 and </a:t>
            </a:r>
            <a:r>
              <a:rPr lang="en-US" altLang="zh-CN" sz="1600" dirty="0" err="1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Piao</a:t>
            </a:r>
            <a:r>
              <a:rPr lang="en-US" altLang="zh-CN" sz="16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 </a:t>
            </a:r>
            <a:r>
              <a:rPr lang="en-US" altLang="zh-CN" sz="1600" i="1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et al. </a:t>
            </a:r>
            <a:r>
              <a:rPr lang="en-US" altLang="zh-CN" sz="16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2013, </a:t>
            </a:r>
            <a:r>
              <a:rPr lang="en-US" altLang="zh-CN" sz="16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PNAS</a:t>
            </a:r>
            <a:r>
              <a:rPr lang="en-US" altLang="zh-CN" sz="16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; 2014 AFM</a:t>
            </a:r>
            <a:r>
              <a:rPr lang="en-US" altLang="zh-CN" sz="16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)</a:t>
            </a:r>
            <a:endParaRPr lang="en-US" altLang="zh-CN" sz="1600" dirty="0" smtClean="0">
              <a:latin typeface="Times New Roman" pitchFamily="18" charset="0"/>
              <a:ea typeface="Microsoft YaHei UI" pitchFamily="34" charset="-122"/>
              <a:cs typeface="Times New Roman" pitchFamily="18" charset="0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75957" y="663693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5" y="1071547"/>
            <a:ext cx="3857875" cy="551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9" name="Picture 1" descr="E:\TP2013\NDVIEVInew\paper2000-2011\Revise0727\Figure3\change_mean_中文_清晰.tif"/>
          <p:cNvPicPr>
            <a:picLocks noChangeAspect="1" noChangeArrowheads="1"/>
          </p:cNvPicPr>
          <p:nvPr/>
        </p:nvPicPr>
        <p:blipFill>
          <a:blip r:embed="rId4" cstate="print"/>
          <a:srcRect l="14112" t="3396" r="5613" b="53646"/>
          <a:stretch>
            <a:fillRect/>
          </a:stretch>
        </p:blipFill>
        <p:spPr bwMode="auto">
          <a:xfrm>
            <a:off x="723459" y="3561950"/>
            <a:ext cx="4566456" cy="2834488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2254459" y="5442702"/>
            <a:ext cx="1357323" cy="500066"/>
          </a:xfrm>
          <a:prstGeom prst="rect">
            <a:avLst/>
          </a:prstGeom>
          <a:noFill/>
          <a:ln w="317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 rot="16200000">
            <a:off x="-1038097" y="4548289"/>
            <a:ext cx="2933514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Green-up date (Julian day)</a:t>
            </a:r>
            <a:endParaRPr lang="zh-CN" altLang="en-US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7" y="1714488"/>
            <a:ext cx="7143800" cy="463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5214943" y="6427117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(Wang et al. 2013, PNAS)</a:t>
            </a:r>
            <a:endParaRPr lang="zh-CN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357158" y="928670"/>
            <a:ext cx="8215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Indeed, snow cover declined over 2000-2011.</a:t>
            </a:r>
            <a:endParaRPr lang="zh-CN" alt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85918" y="1071546"/>
            <a:ext cx="55721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000FF"/>
                </a:solidFill>
                <a:latin typeface="+mj-lt"/>
                <a:ea typeface="Microsoft YaHei UI" pitchFamily="34" charset="-122"/>
              </a:rPr>
              <a:t>Delay </a:t>
            </a:r>
            <a:r>
              <a:rPr lang="en-US" altLang="zh-CN" sz="3200" b="1" dirty="0" smtClean="0">
                <a:solidFill>
                  <a:srgbClr val="0000FF"/>
                </a:solidFill>
                <a:latin typeface="+mj-lt"/>
                <a:ea typeface="Microsoft YaHei UI" pitchFamily="34" charset="-122"/>
              </a:rPr>
              <a:t>in </a:t>
            </a:r>
            <a:r>
              <a:rPr lang="en-US" altLang="zh-CN" sz="3200" b="1" dirty="0" smtClean="0">
                <a:solidFill>
                  <a:srgbClr val="0000FF"/>
                </a:solidFill>
                <a:latin typeface="+mj-lt"/>
                <a:ea typeface="Microsoft YaHei UI" pitchFamily="34" charset="-122"/>
              </a:rPr>
              <a:t>the southwest offsets advance in the northeast.</a:t>
            </a:r>
            <a:endParaRPr lang="zh-CN" altLang="en-US" sz="3600" b="1" dirty="0">
              <a:solidFill>
                <a:srgbClr val="0000FF"/>
              </a:solidFill>
              <a:latin typeface="+mj-lt"/>
              <a:ea typeface="Microsoft YaHei UI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14677" y="6396335"/>
            <a:ext cx="5929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Shen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and 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Piao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et al, 2014 AFM)</a:t>
            </a:r>
            <a:endParaRPr lang="zh-CN" altLang="en-US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5122" name="Picture 2" descr="E:\TP2013\NDVIEVInew\paper2000-2011\Revise0727\Figure3\Between_VIs\4dataset5method\Mean_trend_4dataset5method.png"/>
          <p:cNvPicPr>
            <a:picLocks noChangeAspect="1" noChangeArrowheads="1"/>
          </p:cNvPicPr>
          <p:nvPr/>
        </p:nvPicPr>
        <p:blipFill>
          <a:blip r:embed="rId3"/>
          <a:srcRect l="3357" t="18011" r="9101" b="14078"/>
          <a:stretch>
            <a:fillRect/>
          </a:stretch>
        </p:blipFill>
        <p:spPr bwMode="auto">
          <a:xfrm>
            <a:off x="2363810" y="3149467"/>
            <a:ext cx="4428967" cy="2293904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2281943" y="2741012"/>
            <a:ext cx="4843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Arial" pitchFamily="34" charset="0"/>
                <a:ea typeface="Microsoft YaHei UI" pitchFamily="34" charset="-122"/>
                <a:cs typeface="Arial" pitchFamily="34" charset="0"/>
              </a:rPr>
              <a:t>Trend in green-up date over 2000-2011</a:t>
            </a:r>
            <a:endParaRPr lang="zh-CN" alt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9849" y="5483375"/>
            <a:ext cx="4559091" cy="54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3"/>
          <a:srcRect t="893" r="378"/>
          <a:stretch>
            <a:fillRect/>
          </a:stretch>
        </p:blipFill>
        <p:spPr bwMode="auto">
          <a:xfrm>
            <a:off x="3" y="1000110"/>
            <a:ext cx="900115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4357685" y="6550223"/>
            <a:ext cx="4786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Shen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and 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Piao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et al, 2014 AFM)</a:t>
            </a:r>
            <a:endParaRPr lang="zh-CN" altLang="en-US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24" y="330837"/>
            <a:ext cx="831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Spatial pattern of green-up date trend 2000-2011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>
          <a:blip r:embed="rId3"/>
          <a:srcRect l="13715" t="1053" r="14278" b="71254"/>
          <a:stretch>
            <a:fillRect/>
          </a:stretch>
        </p:blipFill>
        <p:spPr bwMode="auto">
          <a:xfrm>
            <a:off x="642911" y="2714620"/>
            <a:ext cx="514353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928665" y="2500306"/>
            <a:ext cx="50893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Trend in spring temperature 2000-2011</a:t>
            </a:r>
            <a:endParaRPr lang="zh-CN" altLang="en-US" sz="2000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47398" y="1054583"/>
            <a:ext cx="633931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Microsoft YaHei UI" pitchFamily="34" charset="-122"/>
                <a:ea typeface="Microsoft YaHei UI" pitchFamily="34" charset="-122"/>
              </a:rPr>
              <a:t>Spring warming does not necessarily lead to green-up advance</a:t>
            </a:r>
            <a:endParaRPr lang="en-US" altLang="zh-CN" sz="2400" b="1" dirty="0" smtClean="0">
              <a:solidFill>
                <a:srgbClr val="0000FF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endParaRPr lang="en-US" altLang="zh-CN" sz="1000" b="1" dirty="0" smtClean="0">
              <a:solidFill>
                <a:srgbClr val="0000FF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 rot="850848">
            <a:off x="2316733" y="4225994"/>
            <a:ext cx="1981203" cy="689029"/>
          </a:xfrm>
          <a:prstGeom prst="ellipse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Shen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and 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Piao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et al, 2014 AFM)</a:t>
            </a:r>
            <a:endParaRPr lang="zh-CN" altLang="en-US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197" y="3722148"/>
            <a:ext cx="3451747" cy="215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b="1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b="1" dirty="0">
              <a:latin typeface="Arial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3979" y="3657601"/>
            <a:ext cx="4123264" cy="257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图片 12"/>
          <p:cNvPicPr/>
          <p:nvPr/>
        </p:nvPicPr>
        <p:blipFill>
          <a:blip r:embed="rId4"/>
          <a:srcRect l="13715" t="28437" r="14278" b="43562"/>
          <a:stretch>
            <a:fillRect/>
          </a:stretch>
        </p:blipFill>
        <p:spPr bwMode="auto">
          <a:xfrm>
            <a:off x="4643441" y="1142985"/>
            <a:ext cx="3964283" cy="230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4837492" y="790279"/>
            <a:ext cx="4092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ea typeface="黑体" pitchFamily="49" charset="-122"/>
              </a:rPr>
              <a:t>Trend in spring precipitation 2000-2011</a:t>
            </a:r>
            <a:endParaRPr lang="zh-CN" altLang="en-US" b="1" dirty="0">
              <a:latin typeface="+mj-lt"/>
              <a:ea typeface="黑体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 rot="850848">
            <a:off x="6131429" y="2255558"/>
            <a:ext cx="1297721" cy="46182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850848">
            <a:off x="5925199" y="4802704"/>
            <a:ext cx="1356580" cy="4334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 rot="5400000">
            <a:off x="5725398" y="3699168"/>
            <a:ext cx="2005447" cy="11430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072070" y="6488668"/>
            <a:ext cx="4071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en-US" altLang="zh-CN" sz="1600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Shen</a:t>
            </a:r>
            <a:r>
              <a:rPr lang="en-US" altLang="zh-CN" sz="16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and </a:t>
            </a:r>
            <a:r>
              <a:rPr lang="en-US" altLang="zh-CN" sz="1600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Piao</a:t>
            </a:r>
            <a:r>
              <a:rPr lang="en-US" altLang="zh-CN" sz="1600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et al, 2014AFM)</a:t>
            </a:r>
            <a:endParaRPr lang="zh-CN" altLang="en-US" sz="1600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8405" y="1087435"/>
            <a:ext cx="4616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Declining spring precipitation in the southwest</a:t>
            </a:r>
            <a:endParaRPr lang="zh-CN" altLang="en-US" sz="2800" b="1" dirty="0">
              <a:solidFill>
                <a:srgbClr val="0000FF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47" y="2813032"/>
            <a:ext cx="42695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矩形 23"/>
          <p:cNvSpPr/>
          <p:nvPr/>
        </p:nvSpPr>
        <p:spPr>
          <a:xfrm>
            <a:off x="592223" y="6046766"/>
            <a:ext cx="1354602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+mj-lt"/>
                <a:ea typeface="黑体" pitchFamily="49" charset="-122"/>
              </a:rPr>
              <a:t>Arid area</a:t>
            </a:r>
            <a:endParaRPr lang="zh-CN" altLang="en-US" sz="2400" b="1" dirty="0">
              <a:solidFill>
                <a:srgbClr val="C00000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25" name="椭圆 24"/>
          <p:cNvSpPr/>
          <p:nvPr/>
        </p:nvSpPr>
        <p:spPr>
          <a:xfrm rot="850848">
            <a:off x="679255" y="4485791"/>
            <a:ext cx="902444" cy="40893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3300"/>
              </a:solidFill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rot="5400000" flipH="1" flipV="1">
            <a:off x="577851" y="5480050"/>
            <a:ext cx="11303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b="1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b="1" dirty="0">
              <a:latin typeface="Arial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5" y="2428868"/>
            <a:ext cx="47244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 rot="16200000">
            <a:off x="2279109" y="3723476"/>
            <a:ext cx="350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Difference from control(days)</a:t>
            </a:r>
            <a:endParaRPr lang="zh-CN" altLang="en-US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52" y="4572008"/>
            <a:ext cx="1108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P &lt; 0.10</a:t>
            </a:r>
            <a:endParaRPr lang="zh-CN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14282" y="2428868"/>
            <a:ext cx="335755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 smtClean="0">
                <a:latin typeface="+mj-lt"/>
                <a:ea typeface="黑体" pitchFamily="49" charset="-122"/>
              </a:rPr>
              <a:t>Snow addition increases soil water </a:t>
            </a:r>
            <a:r>
              <a:rPr lang="en-US" altLang="zh-CN" sz="2400" dirty="0" smtClean="0">
                <a:latin typeface="+mj-lt"/>
                <a:ea typeface="黑体" pitchFamily="49" charset="-122"/>
              </a:rPr>
              <a:t>and green-up </a:t>
            </a:r>
            <a:r>
              <a:rPr lang="en-US" altLang="zh-CN" sz="2400" dirty="0" smtClean="0">
                <a:latin typeface="+mj-lt"/>
                <a:ea typeface="黑体" pitchFamily="49" charset="-122"/>
              </a:rPr>
              <a:t>onset advances</a:t>
            </a:r>
            <a:r>
              <a:rPr lang="zh-CN" altLang="en-US" sz="2400" dirty="0" smtClean="0">
                <a:latin typeface="+mj-lt"/>
                <a:ea typeface="黑体" pitchFamily="49" charset="-122"/>
              </a:rPr>
              <a:t>；</a:t>
            </a:r>
            <a:endParaRPr lang="en-US" altLang="zh-CN" sz="2400" dirty="0" smtClean="0">
              <a:latin typeface="+mj-lt"/>
              <a:ea typeface="黑体" pitchFamily="49" charset="-122"/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  <a:latin typeface="+mj-lt"/>
                <a:ea typeface="黑体" pitchFamily="49" charset="-122"/>
              </a:rPr>
              <a:t> </a:t>
            </a:r>
            <a:endParaRPr lang="en-US" altLang="zh-CN" sz="1600" dirty="0" smtClean="0">
              <a:solidFill>
                <a:srgbClr val="FF0000"/>
              </a:solidFill>
              <a:latin typeface="+mj-lt"/>
              <a:ea typeface="黑体" pitchFamily="49" charset="-122"/>
            </a:endParaRPr>
          </a:p>
          <a:p>
            <a:endParaRPr lang="en-US" altLang="zh-CN" sz="1600" dirty="0" smtClean="0">
              <a:solidFill>
                <a:srgbClr val="0000FF"/>
              </a:solidFill>
              <a:latin typeface="+mj-lt"/>
              <a:ea typeface="黑体" pitchFamily="49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400" dirty="0" smtClean="0">
                <a:latin typeface="+mj-lt"/>
                <a:ea typeface="黑体" pitchFamily="49" charset="-122"/>
              </a:rPr>
              <a:t>Warming reduces soil water and delay growth</a:t>
            </a:r>
            <a:endParaRPr lang="en-US" altLang="zh-CN" sz="2400" dirty="0" smtClean="0">
              <a:latin typeface="+mj-lt"/>
              <a:ea typeface="黑体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00760" y="5786454"/>
            <a:ext cx="2568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+mj-lt"/>
                <a:cs typeface="Times New Roman" pitchFamily="18" charset="0"/>
              </a:rPr>
              <a:t>(location: Namco Station</a:t>
            </a:r>
            <a:endParaRPr lang="en-US" altLang="zh-CN" sz="1400" dirty="0" smtClean="0">
              <a:latin typeface="+mj-lt"/>
              <a:cs typeface="Times New Roman" pitchFamily="18" charset="0"/>
            </a:endParaRPr>
          </a:p>
          <a:p>
            <a:r>
              <a:rPr lang="en-US" altLang="zh-CN" sz="1400" dirty="0" smtClean="0">
                <a:latin typeface="+mj-lt"/>
                <a:cs typeface="Times New Roman" pitchFamily="18" charset="0"/>
              </a:rPr>
              <a:t>Data from </a:t>
            </a:r>
            <a:r>
              <a:rPr lang="en-US" altLang="zh-CN" sz="1400" dirty="0" err="1" smtClean="0">
                <a:latin typeface="+mj-lt"/>
                <a:cs typeface="Times New Roman" pitchFamily="18" charset="0"/>
              </a:rPr>
              <a:t>Dorji</a:t>
            </a:r>
            <a:r>
              <a:rPr lang="en-US" altLang="zh-CN" sz="1400" dirty="0" smtClean="0">
                <a:latin typeface="+mj-lt"/>
                <a:cs typeface="Times New Roman" pitchFamily="18" charset="0"/>
              </a:rPr>
              <a:t> et al 2013 GCB)</a:t>
            </a:r>
            <a:endParaRPr lang="zh-CN" alt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4282" y="1214422"/>
            <a:ext cx="5357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Artificial experiment</a:t>
            </a:r>
            <a:r>
              <a:rPr lang="zh-CN" altLang="en-US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：</a:t>
            </a:r>
            <a:endParaRPr lang="zh-CN" altLang="en-US" sz="2800" b="1" dirty="0">
              <a:solidFill>
                <a:srgbClr val="0000FF"/>
              </a:solidFill>
              <a:latin typeface="+mj-lt"/>
              <a:ea typeface="黑体" pitchFamily="49" charset="-122"/>
            </a:endParaRPr>
          </a:p>
        </p:txBody>
      </p:sp>
      <p:pic>
        <p:nvPicPr>
          <p:cNvPr id="8193" name="Picture 1" descr="C:\Users\smg\AppData\Roaming\Tencent\Users\1530759712\QQ\WinTemp\RichOle\WQ3_RAXGP$M5O)%87]]D11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5" y="928672"/>
            <a:ext cx="2143108" cy="119175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215074" y="2500306"/>
            <a:ext cx="1108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P &lt; 0.10</a:t>
            </a:r>
            <a:endParaRPr lang="zh-CN" altLang="en-US" sz="1600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13604" y="570155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"/>
            <a:ext cx="82804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dirty="0" smtClean="0">
                <a:ea typeface="黑体" pitchFamily="49" charset="-122"/>
                <a:cs typeface="Times New Roman" pitchFamily="18" charset="0"/>
              </a:rPr>
              <a:t>Green-up date response to climatic change</a:t>
            </a:r>
            <a:endParaRPr lang="zh-CN" altLang="en-US" sz="2800" dirty="0">
              <a:latin typeface="Arial" charset="0"/>
              <a:ea typeface="黑体" pitchFamily="49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28662" y="2714620"/>
            <a:ext cx="7351738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800" b="1" dirty="0" smtClean="0">
                <a:ea typeface="黑体" pitchFamily="49" charset="-122"/>
                <a:cs typeface="Times New Roman" pitchFamily="18" charset="0"/>
              </a:rPr>
              <a:t>Precipitation regulations on green-up date and its sensitivity to preseason weather</a:t>
            </a:r>
            <a:endParaRPr lang="zh-CN" altLang="en-US" sz="2800" b="1" dirty="0">
              <a:latin typeface="Arial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500035" y="785794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00035" y="0"/>
            <a:ext cx="6819920" cy="757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 smtClean="0">
                <a:solidFill>
                  <a:srgbClr val="00B050"/>
                </a:solidFill>
                <a:latin typeface="+mj-lt"/>
                <a:ea typeface="黑体" pitchFamily="49" charset="-122"/>
                <a:cs typeface="新宋体-18030" pitchFamily="49" charset="-122"/>
              </a:rPr>
              <a:t>Green-up date</a:t>
            </a:r>
            <a:endParaRPr lang="zh-CN" altLang="en-US" sz="2800" b="1" dirty="0">
              <a:solidFill>
                <a:srgbClr val="00B050"/>
              </a:solidFill>
              <a:latin typeface="+mj-lt"/>
              <a:ea typeface="黑体" pitchFamily="49" charset="-122"/>
              <a:cs typeface="新宋体-18030" pitchFamily="49" charset="-122"/>
            </a:endParaRPr>
          </a:p>
        </p:txBody>
      </p:sp>
      <p:pic>
        <p:nvPicPr>
          <p:cNvPr id="68610" name="Picture 2" descr="http://www.thelandofsnows.com/wp-content/uploads/2011/12/DSC05262.jpg"/>
          <p:cNvPicPr>
            <a:picLocks noChangeAspect="1" noChangeArrowheads="1"/>
          </p:cNvPicPr>
          <p:nvPr/>
        </p:nvPicPr>
        <p:blipFill>
          <a:blip r:embed="rId3" cstate="print"/>
          <a:srcRect r="11765"/>
          <a:stretch>
            <a:fillRect/>
          </a:stretch>
        </p:blipFill>
        <p:spPr bwMode="auto">
          <a:xfrm>
            <a:off x="571477" y="1071546"/>
            <a:ext cx="3977073" cy="3013206"/>
          </a:xfrm>
          <a:prstGeom prst="rect">
            <a:avLst/>
          </a:prstGeom>
          <a:noFill/>
        </p:spPr>
      </p:pic>
      <p:pic>
        <p:nvPicPr>
          <p:cNvPr id="68611" name="Picture 3" descr="C:\Users\smg\Desktop\DSCN2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42" y="1071549"/>
            <a:ext cx="4009199" cy="3008329"/>
          </a:xfrm>
          <a:prstGeom prst="rect">
            <a:avLst/>
          </a:prstGeom>
          <a:noFill/>
        </p:spPr>
      </p:pic>
      <p:pic>
        <p:nvPicPr>
          <p:cNvPr id="68613" name="Picture 5" descr="C:\Users\smg\Desktop\IMG_33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9" y="4184085"/>
            <a:ext cx="4013864" cy="2673916"/>
          </a:xfrm>
          <a:prstGeom prst="rect">
            <a:avLst/>
          </a:prstGeom>
          <a:noFill/>
        </p:spPr>
      </p:pic>
      <p:pic>
        <p:nvPicPr>
          <p:cNvPr id="68614" name="Picture 6" descr="C:\Users\smg\Desktop\IMG_32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7" y="4184085"/>
            <a:ext cx="3969569" cy="2673916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571475" y="1071547"/>
            <a:ext cx="3977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FF00"/>
                </a:solidFill>
                <a:latin typeface="+mj-lt"/>
                <a:ea typeface="黑体" pitchFamily="49" charset="-122"/>
              </a:rPr>
              <a:t>Winter</a:t>
            </a:r>
            <a:endParaRPr lang="zh-CN" altLang="en-US" b="1" dirty="0">
              <a:solidFill>
                <a:srgbClr val="FFFF00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49135" y="1066801"/>
            <a:ext cx="4008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FF00"/>
                </a:solidFill>
                <a:latin typeface="+mj-lt"/>
                <a:ea typeface="黑体" pitchFamily="49" charset="-122"/>
              </a:rPr>
              <a:t>Spring (M</a:t>
            </a:r>
            <a:r>
              <a:rPr lang="en-US" altLang="zh-CN" b="1" dirty="0" smtClean="0">
                <a:solidFill>
                  <a:srgbClr val="FFFF00"/>
                </a:solidFill>
                <a:latin typeface="+mj-lt"/>
                <a:ea typeface="黑体" pitchFamily="49" charset="-122"/>
              </a:rPr>
              <a:t>ay, June)</a:t>
            </a:r>
            <a:endParaRPr lang="zh-CN" altLang="en-US" b="1" dirty="0">
              <a:solidFill>
                <a:srgbClr val="FFFF00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50103" y="4191001"/>
            <a:ext cx="4036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FF00"/>
                </a:solidFill>
                <a:latin typeface="+mj-lt"/>
                <a:ea typeface="黑体" pitchFamily="49" charset="-122"/>
              </a:rPr>
              <a:t>Summer (July, Aug)</a:t>
            </a:r>
            <a:endParaRPr lang="zh-CN" altLang="en-US" b="1" dirty="0">
              <a:solidFill>
                <a:srgbClr val="FFFF00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5786" y="4183380"/>
            <a:ext cx="3948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FF00"/>
                </a:solidFill>
                <a:latin typeface="+mj-lt"/>
                <a:ea typeface="黑体" pitchFamily="49" charset="-122"/>
              </a:rPr>
              <a:t>Autumn (Sep -</a:t>
            </a:r>
            <a:r>
              <a:rPr lang="en-US" altLang="zh-CN" b="1" dirty="0" smtClean="0">
                <a:solidFill>
                  <a:srgbClr val="FFFF00"/>
                </a:solidFill>
                <a:latin typeface="+mj-lt"/>
                <a:ea typeface="黑体" pitchFamily="49" charset="-122"/>
              </a:rPr>
              <a:t> mid </a:t>
            </a:r>
            <a:r>
              <a:rPr lang="en-US" altLang="zh-CN" b="1" dirty="0" smtClean="0">
                <a:solidFill>
                  <a:srgbClr val="FFFF00"/>
                </a:solidFill>
                <a:latin typeface="+mj-lt"/>
                <a:ea typeface="黑体" pitchFamily="49" charset="-122"/>
              </a:rPr>
              <a:t>Oct)</a:t>
            </a:r>
            <a:endParaRPr lang="zh-CN" altLang="en-US" b="1" dirty="0">
              <a:solidFill>
                <a:srgbClr val="FFFF00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03422" y="1028700"/>
            <a:ext cx="4083383" cy="3093720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1571607" y="642918"/>
            <a:ext cx="3857652" cy="357190"/>
          </a:xfrm>
          <a:prstGeom prst="straightConnector1">
            <a:avLst/>
          </a:prstGeom>
          <a:ln w="381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857364"/>
            <a:ext cx="602963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2948647" y="2018763"/>
            <a:ext cx="1194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P &lt; 0.05</a:t>
            </a:r>
            <a:endParaRPr lang="en-US" altLang="zh-CN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67347" y="4025548"/>
            <a:ext cx="9104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Day/</a:t>
            </a:r>
            <a:r>
              <a:rPr lang="en-US" altLang="zh-CN" sz="1400" b="1" baseline="30000" dirty="0" err="1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altLang="zh-CN" sz="1400" b="1" dirty="0" err="1" smtClean="0">
                <a:latin typeface="Arial" pitchFamily="34" charset="0"/>
                <a:cs typeface="Arial" pitchFamily="34" charset="0"/>
              </a:rPr>
              <a:t>C</a:t>
            </a:r>
            <a:endParaRPr lang="en-US" altLang="zh-CN" sz="1400" b="1" baseline="30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43042" y="928670"/>
            <a:ext cx="700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Sensitivity of green-up date to spring temperature</a:t>
            </a:r>
            <a:endParaRPr lang="en-US" altLang="zh-CN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14677" y="6396335"/>
            <a:ext cx="5929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Shen and 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Piao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et 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al, in preparation)</a:t>
            </a:r>
            <a:endParaRPr lang="zh-CN" altLang="en-US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351" y="1770966"/>
            <a:ext cx="5929698" cy="372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2962251" y="1920596"/>
            <a:ext cx="1072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P &lt; 0.05</a:t>
            </a:r>
            <a:endParaRPr lang="en-US" altLang="zh-CN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65341" y="3791060"/>
            <a:ext cx="9104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Day/mm</a:t>
            </a:r>
            <a:endParaRPr lang="en-US" altLang="zh-CN" sz="1400" b="1" baseline="30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92126" y="830017"/>
            <a:ext cx="692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Sensitivity of green-up date to spring precipitation</a:t>
            </a:r>
            <a:endParaRPr lang="en-US" altLang="zh-CN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14677" y="6396335"/>
            <a:ext cx="5929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Shen and 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Piao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et 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al, in preparation)</a:t>
            </a:r>
            <a:endParaRPr lang="zh-CN" altLang="en-US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r="2719" b="2163"/>
          <a:stretch>
            <a:fillRect/>
          </a:stretch>
        </p:blipFill>
        <p:spPr bwMode="auto">
          <a:xfrm>
            <a:off x="1003998" y="760266"/>
            <a:ext cx="4354856" cy="265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b="3675"/>
          <a:stretch>
            <a:fillRect/>
          </a:stretch>
        </p:blipFill>
        <p:spPr bwMode="auto">
          <a:xfrm>
            <a:off x="955933" y="3675752"/>
            <a:ext cx="4505325" cy="260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 rot="16200000">
            <a:off x="-282306" y="1665203"/>
            <a:ext cx="229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Sensitivity to temperature</a:t>
            </a:r>
          </a:p>
          <a:p>
            <a:pPr algn="ctr"/>
            <a:r>
              <a:rPr lang="en-US" altLang="zh-CN" sz="14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(day </a:t>
            </a:r>
            <a:r>
              <a:rPr lang="en-US" altLang="zh-CN" sz="1400" baseline="30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o</a:t>
            </a:r>
            <a:r>
              <a:rPr lang="en-US" altLang="zh-CN" sz="14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</a:t>
            </a:r>
            <a:r>
              <a:rPr lang="en-US" altLang="zh-CN" sz="1400" baseline="30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-1</a:t>
            </a:r>
            <a:r>
              <a:rPr lang="en-US" altLang="zh-CN" sz="14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)</a:t>
            </a:r>
            <a:endParaRPr lang="zh-CN" altLang="en-US" sz="14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77348" y="4626817"/>
            <a:ext cx="227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Sensitivity to precipitation</a:t>
            </a:r>
          </a:p>
          <a:p>
            <a:pPr algn="ctr"/>
            <a:r>
              <a:rPr lang="en-US" altLang="zh-CN" sz="14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(day mm</a:t>
            </a:r>
            <a:r>
              <a:rPr lang="en-US" altLang="zh-CN" sz="1400" baseline="30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-1</a:t>
            </a:r>
            <a:r>
              <a:rPr lang="en-US" altLang="zh-CN" sz="14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)</a:t>
            </a:r>
            <a:endParaRPr lang="zh-CN" altLang="en-US" sz="14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9800" y="6210989"/>
            <a:ext cx="3433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Precipitation (mm)</a:t>
            </a:r>
            <a:endParaRPr lang="zh-CN" altLang="en-US" sz="14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7884" y="1428736"/>
            <a:ext cx="2822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more sensitive to spring temperature in wetter areas,</a:t>
            </a:r>
            <a:endParaRPr lang="zh-CN" altLang="en-US" sz="2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43570" y="571480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Green-up </a:t>
            </a:r>
            <a:r>
              <a:rPr lang="en-US" altLang="zh-CN" sz="20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date is, </a:t>
            </a:r>
            <a:endParaRPr lang="zh-CN" alt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86446" y="3929066"/>
            <a:ext cx="2822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and more sensitive to spring precipitation in arider areas.</a:t>
            </a:r>
            <a:endParaRPr lang="zh-CN" altLang="en-US" sz="2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14677" y="6396335"/>
            <a:ext cx="5929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Shen and </a:t>
            </a:r>
            <a:r>
              <a:rPr lang="en-US" altLang="zh-CN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Piao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et 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al, in preparation)</a:t>
            </a:r>
            <a:endParaRPr lang="zh-CN" altLang="en-US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1.sinaimg.cn/large/968519b9jw1e0kzuaf30x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61" y="785794"/>
            <a:ext cx="9149521" cy="440532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250030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0E6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Thank you for your attention!</a:t>
            </a:r>
            <a:endParaRPr lang="zh-CN" altLang="en-US" sz="3600" b="1" dirty="0">
              <a:solidFill>
                <a:srgbClr val="00E6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978523" y="5214950"/>
            <a:ext cx="316547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dirty="0" smtClean="0">
                <a:latin typeface="Cambria Math" pitchFamily="18" charset="0"/>
                <a:ea typeface="Cambria Math" pitchFamily="18" charset="0"/>
              </a:rPr>
              <a:t>(Photo courtesy of Dr. Wang )</a:t>
            </a:r>
            <a:endParaRPr lang="zh-CN" altLang="en-US" sz="1400" dirty="0">
              <a:latin typeface="Cambria Math" pitchFamily="18" charset="0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758" y="4849511"/>
            <a:ext cx="9177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 field site in </a:t>
            </a:r>
            <a:r>
              <a:rPr lang="en-US" altLang="zh-CN" sz="1600" b="1" dirty="0" err="1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Linzhi</a:t>
            </a:r>
            <a:r>
              <a:rPr lang="en-US" altLang="zh-CN" sz="1600" b="1" dirty="0" smtClean="0">
                <a:solidFill>
                  <a:schemeClr val="accent6">
                    <a:lumMod val="7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southeast Tibet, ITP, CAS</a:t>
            </a:r>
            <a:endParaRPr lang="zh-CN" altLang="en-US" sz="1600" b="1" dirty="0">
              <a:solidFill>
                <a:schemeClr val="accent6">
                  <a:lumMod val="75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/>
          <a:srcRect l="4504"/>
          <a:stretch>
            <a:fillRect/>
          </a:stretch>
        </p:blipFill>
        <p:spPr bwMode="auto">
          <a:xfrm>
            <a:off x="3665301" y="-7798"/>
            <a:ext cx="45442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rot="16200000">
            <a:off x="1992577" y="1450586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+mj-lt"/>
                <a:ea typeface="黑体" pitchFamily="49" charset="-122"/>
              </a:rPr>
              <a:t>Green-up date (Julian Day)</a:t>
            </a:r>
            <a:endParaRPr lang="zh-CN" altLang="en-US" dirty="0">
              <a:latin typeface="+mj-lt"/>
              <a:ea typeface="黑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1992577" y="480817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+mj-lt"/>
                <a:ea typeface="黑体" pitchFamily="49" charset="-122"/>
              </a:rPr>
              <a:t>Spring temperature (</a:t>
            </a:r>
            <a:r>
              <a:rPr lang="zh-CN" altLang="en-US" dirty="0" smtClean="0">
                <a:latin typeface="+mj-lt"/>
                <a:ea typeface="Arial Unicode MS"/>
                <a:cs typeface="Arial Unicode MS"/>
              </a:rPr>
              <a:t>℃</a:t>
            </a:r>
            <a:r>
              <a:rPr lang="en-US" altLang="zh-CN" dirty="0" smtClean="0">
                <a:latin typeface="+mj-lt"/>
                <a:ea typeface="黑体" pitchFamily="49" charset="-122"/>
              </a:rPr>
              <a:t>)</a:t>
            </a:r>
            <a:endParaRPr lang="zh-CN" altLang="en-US" dirty="0">
              <a:latin typeface="+mj-lt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89721" y="6508712"/>
            <a:ext cx="2214547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600" dirty="0" err="1" smtClean="0">
                <a:latin typeface="Times New Roman" pitchFamily="18" charset="0"/>
                <a:cs typeface="Times New Roman" pitchFamily="18" charset="0"/>
              </a:rPr>
              <a:t>Piao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et al. 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2011, AFM)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2844" y="428604"/>
            <a:ext cx="3214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A sensitive indicator of climate change</a:t>
            </a:r>
            <a:endParaRPr lang="zh-CN" altLang="en-US" sz="2800" b="1" dirty="0" smtClean="0">
              <a:solidFill>
                <a:srgbClr val="0000FF"/>
              </a:solidFill>
              <a:latin typeface="+mj-lt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 l="14790" b="13712"/>
          <a:stretch>
            <a:fillRect/>
          </a:stretch>
        </p:blipFill>
        <p:spPr bwMode="auto">
          <a:xfrm>
            <a:off x="2857494" y="1785926"/>
            <a:ext cx="4350327" cy="392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65361" y="5608048"/>
            <a:ext cx="3282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+mj-lt"/>
                <a:ea typeface="黑体" pitchFamily="49" charset="-122"/>
              </a:rPr>
              <a:t>Green-up date (Julian day)</a:t>
            </a:r>
            <a:endParaRPr lang="zh-CN" altLang="en-US" sz="2000" dirty="0">
              <a:latin typeface="+mj-lt"/>
              <a:ea typeface="黑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823199" y="3432252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+mj-lt"/>
                <a:ea typeface="黑体" pitchFamily="49" charset="-122"/>
              </a:rPr>
              <a:t>Annual gross CO2 uptake</a:t>
            </a:r>
            <a:endParaRPr lang="en-US" altLang="zh-CN" sz="2000" dirty="0" smtClean="0">
              <a:latin typeface="+mj-lt"/>
              <a:ea typeface="黑体" pitchFamily="49" charset="-122"/>
            </a:endParaRPr>
          </a:p>
          <a:p>
            <a:pPr algn="ctr"/>
            <a:r>
              <a:rPr lang="en-US" altLang="zh-CN" sz="2000" dirty="0" smtClean="0">
                <a:latin typeface="+mj-lt"/>
                <a:ea typeface="黑体" pitchFamily="49" charset="-122"/>
              </a:rPr>
              <a:t>(</a:t>
            </a:r>
            <a:r>
              <a:rPr lang="en-US" altLang="zh-CN" sz="2000" dirty="0" err="1" smtClean="0">
                <a:latin typeface="+mj-lt"/>
                <a:ea typeface="黑体" pitchFamily="49" charset="-122"/>
              </a:rPr>
              <a:t>gC</a:t>
            </a:r>
            <a:r>
              <a:rPr lang="en-US" altLang="zh-CN" sz="2000" dirty="0" smtClean="0">
                <a:latin typeface="+mj-lt"/>
                <a:ea typeface="黑体" pitchFamily="49" charset="-122"/>
              </a:rPr>
              <a:t>/m</a:t>
            </a:r>
            <a:r>
              <a:rPr lang="en-US" altLang="zh-CN" sz="2000" baseline="30000" dirty="0" smtClean="0">
                <a:latin typeface="+mj-lt"/>
                <a:ea typeface="黑体" pitchFamily="49" charset="-122"/>
              </a:rPr>
              <a:t>2</a:t>
            </a:r>
            <a:r>
              <a:rPr lang="en-US" altLang="zh-CN" sz="2000" dirty="0" smtClean="0">
                <a:latin typeface="+mj-lt"/>
                <a:ea typeface="黑体" pitchFamily="49" charset="-122"/>
              </a:rPr>
              <a:t>)</a:t>
            </a:r>
            <a:endParaRPr lang="zh-CN" altLang="en-US" sz="2000" dirty="0">
              <a:latin typeface="+mj-lt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86513" y="6399278"/>
            <a:ext cx="2522355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(Richardson et al. 2013)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86052" y="928674"/>
            <a:ext cx="4929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Affecting exchange of CO2 </a:t>
            </a:r>
            <a:endParaRPr lang="zh-CN" altLang="en-US" sz="2800" b="1" dirty="0">
              <a:solidFill>
                <a:srgbClr val="0000FF"/>
              </a:solidFill>
              <a:latin typeface="+mj-lt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C:\Users\smg\AppData\Roaming\Tencent\Users\1530759712\QQ\WinTemp\RichOle\JBZC6L840DNADGKD3U~SIKS.jpg"/>
          <p:cNvPicPr>
            <a:picLocks noChangeAspect="1" noChangeArrowheads="1"/>
          </p:cNvPicPr>
          <p:nvPr/>
        </p:nvPicPr>
        <p:blipFill>
          <a:blip r:embed="rId3"/>
          <a:srcRect b="26501"/>
          <a:stretch>
            <a:fillRect/>
          </a:stretch>
        </p:blipFill>
        <p:spPr bwMode="auto">
          <a:xfrm>
            <a:off x="3595391" y="3571211"/>
            <a:ext cx="4948436" cy="3255364"/>
          </a:xfrm>
          <a:prstGeom prst="rect">
            <a:avLst/>
          </a:prstGeom>
          <a:noFill/>
        </p:spPr>
      </p:pic>
      <p:pic>
        <p:nvPicPr>
          <p:cNvPr id="71682" name="Picture 2" descr="C:\Users\smg\AppData\Roaming\Tencent\Users\1530759712\QQ\WinTemp\RichOle\2H`[0I]M@SFAZCUNEQN{GX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5389" y="70772"/>
            <a:ext cx="5357819" cy="3571876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5095589" y="5142826"/>
            <a:ext cx="3357587" cy="54578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28596" y="999442"/>
            <a:ext cx="31667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Essential </a:t>
            </a:r>
            <a:r>
              <a:rPr lang="en-US" altLang="zh-CN" sz="3200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for the nomadic </a:t>
            </a:r>
            <a:r>
              <a:rPr lang="en-US" altLang="zh-CN" sz="3200" dirty="0" smtClean="0">
                <a:solidFill>
                  <a:srgbClr val="0000FF"/>
                </a:solidFill>
                <a:latin typeface="+mj-lt"/>
                <a:ea typeface="黑体" pitchFamily="49" charset="-122"/>
              </a:rPr>
              <a:t>living</a:t>
            </a:r>
            <a:endParaRPr lang="zh-CN" altLang="en-US" sz="3200" dirty="0">
              <a:solidFill>
                <a:srgbClr val="0000FF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9" name="线形标注 2 8"/>
          <p:cNvSpPr/>
          <p:nvPr/>
        </p:nvSpPr>
        <p:spPr>
          <a:xfrm rot="10800000">
            <a:off x="2238073" y="3999839"/>
            <a:ext cx="2071703" cy="1214446"/>
          </a:xfrm>
          <a:prstGeom prst="borderCallout2">
            <a:avLst>
              <a:gd name="adj1" fmla="val 41781"/>
              <a:gd name="adj2" fmla="val -25"/>
              <a:gd name="adj3" fmla="val 18750"/>
              <a:gd name="adj4" fmla="val -16667"/>
              <a:gd name="adj5" fmla="val -20371"/>
              <a:gd name="adj6" fmla="val -35762"/>
            </a:avLst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8073" y="3999840"/>
            <a:ext cx="207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“Local Government </a:t>
            </a:r>
            <a:r>
              <a:rPr lang="en-US" altLang="zh-CN" dirty="0" smtClean="0"/>
              <a:t>Forecasts Green-up </a:t>
            </a:r>
            <a:r>
              <a:rPr lang="en-US" altLang="zh-CN" dirty="0" smtClean="0"/>
              <a:t>Date”</a:t>
            </a:r>
            <a:endParaRPr lang="zh-CN" altLang="en-US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761715" y="1798615"/>
            <a:ext cx="270504" cy="1324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61715" y="4066524"/>
            <a:ext cx="270504" cy="1324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361994" y="4113661"/>
            <a:ext cx="158751" cy="1016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/>
          <a:srcRect l="20028" t="13647" r="27169" b="21531"/>
          <a:stretch>
            <a:fillRect/>
          </a:stretch>
        </p:blipFill>
        <p:spPr bwMode="auto">
          <a:xfrm>
            <a:off x="2500299" y="2500307"/>
            <a:ext cx="414340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214417" y="3472488"/>
            <a:ext cx="1374771" cy="120032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b="1" dirty="0" smtClean="0">
                <a:latin typeface="+mj-lt"/>
              </a:rPr>
              <a:t>Field experiment</a:t>
            </a:r>
            <a:r>
              <a:rPr lang="en-US" altLang="zh-CN" b="1" dirty="0" smtClean="0">
                <a:latin typeface="+mj-lt"/>
              </a:rPr>
              <a:t> </a:t>
            </a:r>
            <a:r>
              <a:rPr lang="en-US" altLang="zh-CN" b="1" dirty="0" smtClean="0">
                <a:latin typeface="+mj-lt"/>
              </a:rPr>
              <a:t>(species—community)</a:t>
            </a:r>
            <a:endParaRPr lang="en-US" altLang="zh-CN" sz="1800" b="1" dirty="0">
              <a:latin typeface="+mj-lt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643175" y="5286392"/>
            <a:ext cx="3857652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 dirty="0" smtClean="0">
                <a:latin typeface="+mj-lt"/>
              </a:rPr>
              <a:t>Long-term observations                          </a:t>
            </a:r>
            <a:r>
              <a:rPr lang="en-US" altLang="zh-CN" b="1" dirty="0" smtClean="0">
                <a:latin typeface="+mj-lt"/>
              </a:rPr>
              <a:t>(species— </a:t>
            </a:r>
            <a:r>
              <a:rPr lang="en-US" altLang="zh-CN" b="1" dirty="0" smtClean="0">
                <a:latin typeface="+mj-lt"/>
              </a:rPr>
              <a:t>community</a:t>
            </a:r>
            <a:r>
              <a:rPr lang="en-US" altLang="zh-CN" b="1" dirty="0" smtClean="0">
                <a:latin typeface="+mj-lt"/>
              </a:rPr>
              <a:t>)</a:t>
            </a:r>
            <a:r>
              <a:rPr lang="zh-CN" altLang="en-US" sz="1800" b="1" dirty="0" smtClean="0">
                <a:latin typeface="+mj-lt"/>
              </a:rPr>
              <a:t>  </a:t>
            </a:r>
            <a:endParaRPr lang="zh-CN" altLang="en-US" sz="1800" b="1" dirty="0">
              <a:latin typeface="+mj-lt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572265" y="3500438"/>
            <a:ext cx="1285883" cy="106182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b="1" dirty="0" smtClean="0">
                <a:latin typeface="+mj-lt"/>
              </a:rPr>
              <a:t>Phenology model</a:t>
            </a:r>
          </a:p>
          <a:p>
            <a:pPr algn="l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zh-CN" altLang="en-US" sz="1800" b="1" dirty="0">
              <a:latin typeface="+mj-lt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571736" y="1928802"/>
            <a:ext cx="3929091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</a:pPr>
            <a:r>
              <a:rPr lang="en-US" altLang="zh-CN" sz="1800" b="1" dirty="0" smtClean="0">
                <a:latin typeface="+mj-lt"/>
              </a:rPr>
              <a:t>Remote sensing (NDVI, EVI)                                   </a:t>
            </a:r>
            <a:r>
              <a:rPr lang="en-US" altLang="zh-CN" b="1" dirty="0" smtClean="0">
                <a:latin typeface="+mj-lt"/>
              </a:rPr>
              <a:t>(</a:t>
            </a:r>
            <a:r>
              <a:rPr lang="en-US" altLang="zh-CN" sz="1800" b="1" dirty="0" smtClean="0">
                <a:latin typeface="+mj-lt"/>
              </a:rPr>
              <a:t>community, or larger scales</a:t>
            </a:r>
            <a:r>
              <a:rPr lang="en-US" altLang="zh-CN" b="1" dirty="0" smtClean="0">
                <a:latin typeface="+mj-lt"/>
              </a:rPr>
              <a:t>)</a:t>
            </a:r>
            <a:endParaRPr lang="zh-CN" altLang="en-US" sz="1800" b="1" dirty="0">
              <a:latin typeface="+mj-lt"/>
            </a:endParaRP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500035" y="785794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500033" y="0"/>
            <a:ext cx="7358115" cy="757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 smtClean="0">
                <a:latin typeface="+mj-lt"/>
                <a:ea typeface="黑体" pitchFamily="49" charset="-122"/>
                <a:cs typeface="新宋体-18030" pitchFamily="49" charset="-122"/>
              </a:rPr>
              <a:t>Methods for retrieving phenology metric</a:t>
            </a:r>
            <a:endParaRPr lang="zh-CN" altLang="en-US" sz="2800" b="1" dirty="0">
              <a:latin typeface="+mj-lt"/>
              <a:ea typeface="黑体" pitchFamily="49" charset="-122"/>
              <a:cs typeface="新宋体-18030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571733" y="1857364"/>
            <a:ext cx="3929091" cy="785818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428738"/>
            <a:ext cx="66571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54013" y="342896"/>
            <a:ext cx="792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Determining green-up date on NDVI </a:t>
            </a:r>
            <a:endParaRPr lang="zh-CN" altLang="en-US" sz="28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625452" y="914400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013" y="342896"/>
            <a:ext cx="792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Determining green-up date on NDVI </a:t>
            </a:r>
            <a:endParaRPr lang="zh-CN" altLang="en-US" sz="28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25452" y="914400"/>
            <a:ext cx="7391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1935" y="6488668"/>
            <a:ext cx="385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(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Myneni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et al 1997, Nature</a:t>
            </a:r>
            <a:r>
              <a:rPr lang="en-US" altLang="zh-CN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)</a:t>
            </a:r>
            <a:endParaRPr lang="zh-CN" altLang="en-US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8" y="1643050"/>
            <a:ext cx="5500727" cy="489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714349" y="1142984"/>
            <a:ext cx="792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 example</a:t>
            </a:r>
            <a:endParaRPr lang="zh-CN" altLang="en-US" sz="28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956</Words>
  <PresentationFormat>全屏显示(4:3)</PresentationFormat>
  <Paragraphs>179</Paragraphs>
  <Slides>33</Slides>
  <Notes>23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smg</dc:creator>
  <cp:lastModifiedBy>smg</cp:lastModifiedBy>
  <cp:revision>38</cp:revision>
  <dcterms:created xsi:type="dcterms:W3CDTF">2014-05-12T08:14:37Z</dcterms:created>
  <dcterms:modified xsi:type="dcterms:W3CDTF">2014-05-12T14:45:30Z</dcterms:modified>
</cp:coreProperties>
</file>