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1.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49" r:id="rId2"/>
    <p:sldMasterId id="2147483650" r:id="rId3"/>
    <p:sldMasterId id="2147483651" r:id="rId4"/>
    <p:sldMasterId id="2147483652" r:id="rId5"/>
    <p:sldMasterId id="2147483653" r:id="rId6"/>
    <p:sldMasterId id="2147483654" r:id="rId7"/>
    <p:sldMasterId id="2147483655" r:id="rId8"/>
    <p:sldMasterId id="2147483656" r:id="rId9"/>
    <p:sldMasterId id="2147483657" r:id="rId10"/>
    <p:sldMasterId id="2147483658" r:id="rId11"/>
  </p:sldMasterIdLst>
  <p:sldIdLst>
    <p:sldId id="262" r:id="rId12"/>
    <p:sldId id="293" r:id="rId13"/>
    <p:sldId id="294" r:id="rId14"/>
    <p:sldId id="298" r:id="rId15"/>
    <p:sldId id="299" r:id="rId16"/>
    <p:sldId id="302" r:id="rId17"/>
    <p:sldId id="295" r:id="rId18"/>
    <p:sldId id="303" r:id="rId19"/>
    <p:sldId id="332" r:id="rId20"/>
    <p:sldId id="333" r:id="rId21"/>
    <p:sldId id="334" r:id="rId22"/>
    <p:sldId id="304" r:id="rId23"/>
    <p:sldId id="335" r:id="rId24"/>
    <p:sldId id="305" r:id="rId25"/>
    <p:sldId id="336" r:id="rId26"/>
    <p:sldId id="337" r:id="rId27"/>
    <p:sldId id="338" r:id="rId28"/>
    <p:sldId id="342" r:id="rId29"/>
    <p:sldId id="340" r:id="rId30"/>
    <p:sldId id="306" r:id="rId31"/>
    <p:sldId id="296" r:id="rId32"/>
    <p:sldId id="308" r:id="rId33"/>
    <p:sldId id="309" r:id="rId34"/>
    <p:sldId id="307" r:id="rId35"/>
    <p:sldId id="310" r:id="rId36"/>
    <p:sldId id="331" r:id="rId37"/>
    <p:sldId id="311" r:id="rId38"/>
    <p:sldId id="320" r:id="rId39"/>
    <p:sldId id="314" r:id="rId40"/>
    <p:sldId id="325" r:id="rId41"/>
    <p:sldId id="316" r:id="rId42"/>
    <p:sldId id="324" r:id="rId43"/>
    <p:sldId id="315" r:id="rId44"/>
    <p:sldId id="341" r:id="rId45"/>
    <p:sldId id="313" r:id="rId46"/>
    <p:sldId id="321" r:id="rId47"/>
    <p:sldId id="297" r:id="rId48"/>
    <p:sldId id="343" r:id="rId49"/>
    <p:sldId id="265" r:id="rId50"/>
  </p:sldIdLst>
  <p:sldSz cx="9144000" cy="6858000" type="screen4x3"/>
  <p:notesSz cx="6858000" cy="9144000"/>
  <p:defaultTextStyle>
    <a:defPPr>
      <a:defRPr lang="zh-CN"/>
    </a:defPPr>
    <a:lvl1pPr algn="l" rtl="0" fontAlgn="base">
      <a:spcBef>
        <a:spcPct val="0"/>
      </a:spcBef>
      <a:spcAft>
        <a:spcPct val="0"/>
      </a:spcAft>
      <a:defRPr kern="1200">
        <a:solidFill>
          <a:schemeClr val="tx1"/>
        </a:solidFill>
        <a:latin typeface="Arial" charset="0"/>
        <a:ea typeface="宋体" pitchFamily="2" charset="-122"/>
        <a:cs typeface="+mn-cs"/>
      </a:defRPr>
    </a:lvl1pPr>
    <a:lvl2pPr marL="457200" algn="l" rtl="0" fontAlgn="base">
      <a:spcBef>
        <a:spcPct val="0"/>
      </a:spcBef>
      <a:spcAft>
        <a:spcPct val="0"/>
      </a:spcAft>
      <a:defRPr kern="1200">
        <a:solidFill>
          <a:schemeClr val="tx1"/>
        </a:solidFill>
        <a:latin typeface="Arial" charset="0"/>
        <a:ea typeface="宋体" pitchFamily="2" charset="-122"/>
        <a:cs typeface="+mn-cs"/>
      </a:defRPr>
    </a:lvl2pPr>
    <a:lvl3pPr marL="914400" algn="l" rtl="0" fontAlgn="base">
      <a:spcBef>
        <a:spcPct val="0"/>
      </a:spcBef>
      <a:spcAft>
        <a:spcPct val="0"/>
      </a:spcAft>
      <a:defRPr kern="1200">
        <a:solidFill>
          <a:schemeClr val="tx1"/>
        </a:solidFill>
        <a:latin typeface="Arial" charset="0"/>
        <a:ea typeface="宋体" pitchFamily="2" charset="-122"/>
        <a:cs typeface="+mn-cs"/>
      </a:defRPr>
    </a:lvl3pPr>
    <a:lvl4pPr marL="1371600" algn="l" rtl="0" fontAlgn="base">
      <a:spcBef>
        <a:spcPct val="0"/>
      </a:spcBef>
      <a:spcAft>
        <a:spcPct val="0"/>
      </a:spcAft>
      <a:defRPr kern="1200">
        <a:solidFill>
          <a:schemeClr val="tx1"/>
        </a:solidFill>
        <a:latin typeface="Arial" charset="0"/>
        <a:ea typeface="宋体" pitchFamily="2" charset="-122"/>
        <a:cs typeface="+mn-cs"/>
      </a:defRPr>
    </a:lvl4pPr>
    <a:lvl5pPr marL="1828800" algn="l" rtl="0" fontAlgn="base">
      <a:spcBef>
        <a:spcPct val="0"/>
      </a:spcBef>
      <a:spcAft>
        <a:spcPct val="0"/>
      </a:spcAft>
      <a:defRPr kern="1200">
        <a:solidFill>
          <a:schemeClr val="tx1"/>
        </a:solidFill>
        <a:latin typeface="Arial" charset="0"/>
        <a:ea typeface="宋体" pitchFamily="2" charset="-122"/>
        <a:cs typeface="+mn-cs"/>
      </a:defRPr>
    </a:lvl5pPr>
    <a:lvl6pPr marL="2286000" algn="l" defTabSz="914400" rtl="0" eaLnBrk="1" latinLnBrk="0" hangingPunct="1">
      <a:defRPr kern="1200">
        <a:solidFill>
          <a:schemeClr val="tx1"/>
        </a:solidFill>
        <a:latin typeface="Arial" charset="0"/>
        <a:ea typeface="宋体" pitchFamily="2" charset="-122"/>
        <a:cs typeface="+mn-cs"/>
      </a:defRPr>
    </a:lvl6pPr>
    <a:lvl7pPr marL="2743200" algn="l" defTabSz="914400" rtl="0" eaLnBrk="1" latinLnBrk="0" hangingPunct="1">
      <a:defRPr kern="1200">
        <a:solidFill>
          <a:schemeClr val="tx1"/>
        </a:solidFill>
        <a:latin typeface="Arial" charset="0"/>
        <a:ea typeface="宋体" pitchFamily="2" charset="-122"/>
        <a:cs typeface="+mn-cs"/>
      </a:defRPr>
    </a:lvl7pPr>
    <a:lvl8pPr marL="3200400" algn="l" defTabSz="914400" rtl="0" eaLnBrk="1" latinLnBrk="0" hangingPunct="1">
      <a:defRPr kern="1200">
        <a:solidFill>
          <a:schemeClr val="tx1"/>
        </a:solidFill>
        <a:latin typeface="Arial" charset="0"/>
        <a:ea typeface="宋体" pitchFamily="2" charset="-122"/>
        <a:cs typeface="+mn-cs"/>
      </a:defRPr>
    </a:lvl8pPr>
    <a:lvl9pPr marL="3657600" algn="l" defTabSz="914400" rtl="0" eaLnBrk="1" latinLnBrk="0" hangingPunct="1">
      <a:defRPr kern="1200">
        <a:solidFill>
          <a:schemeClr val="tx1"/>
        </a:solidFill>
        <a:latin typeface="Arial" charset="0"/>
        <a:ea typeface="宋体" pitchFamily="2" charset="-122"/>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CC"/>
    <a:srgbClr val="FF5050"/>
    <a:srgbClr val="008000"/>
    <a:srgbClr val="66FF99"/>
    <a:srgbClr val="FFFFCC"/>
    <a:srgbClr val="00FFCC"/>
    <a:srgbClr val="FF3300"/>
    <a:srgbClr val="800000"/>
    <a:srgbClr val="8C0000"/>
    <a:srgbClr val="8B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AF606853-7671-496A-8E4F-DF71F8EC918B}" styleName="深色样式 1 - 强调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422" autoAdjust="0"/>
    <p:restoredTop sz="94633" autoAdjust="0"/>
  </p:normalViewPr>
  <p:slideViewPr>
    <p:cSldViewPr>
      <p:cViewPr varScale="1">
        <p:scale>
          <a:sx n="46" d="100"/>
          <a:sy n="46" d="100"/>
        </p:scale>
        <p:origin x="-624" y="-8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50" d="100"/>
        <a:sy n="5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9" Type="http://schemas.openxmlformats.org/officeDocument/2006/relationships/slide" Target="slides/slide28.xml"/><Relationship Id="rId3" Type="http://schemas.openxmlformats.org/officeDocument/2006/relationships/slideMaster" Target="slideMasters/slideMaster3.xml"/><Relationship Id="rId21" Type="http://schemas.openxmlformats.org/officeDocument/2006/relationships/slide" Target="slides/slide10.xml"/><Relationship Id="rId34" Type="http://schemas.openxmlformats.org/officeDocument/2006/relationships/slide" Target="slides/slide23.xml"/><Relationship Id="rId42" Type="http://schemas.openxmlformats.org/officeDocument/2006/relationships/slide" Target="slides/slide31.xml"/><Relationship Id="rId47" Type="http://schemas.openxmlformats.org/officeDocument/2006/relationships/slide" Target="slides/slide36.xml"/><Relationship Id="rId50" Type="http://schemas.openxmlformats.org/officeDocument/2006/relationships/slide" Target="slides/slide39.xml"/><Relationship Id="rId7" Type="http://schemas.openxmlformats.org/officeDocument/2006/relationships/slideMaster" Target="slideMasters/slideMaster7.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slide" Target="slides/slide35.xml"/><Relationship Id="rId2" Type="http://schemas.openxmlformats.org/officeDocument/2006/relationships/slideMaster" Target="slideMasters/slideMaster2.xml"/><Relationship Id="rId16" Type="http://schemas.openxmlformats.org/officeDocument/2006/relationships/slide" Target="slides/slide5.xml"/><Relationship Id="rId20" Type="http://schemas.openxmlformats.org/officeDocument/2006/relationships/slide" Target="slides/slide9.xml"/><Relationship Id="rId29" Type="http://schemas.openxmlformats.org/officeDocument/2006/relationships/slide" Target="slides/slide18.xml"/><Relationship Id="rId41" Type="http://schemas.openxmlformats.org/officeDocument/2006/relationships/slide" Target="slides/slide3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slide" Target="slides/slide26.xml"/><Relationship Id="rId40" Type="http://schemas.openxmlformats.org/officeDocument/2006/relationships/slide" Target="slides/slide29.xml"/><Relationship Id="rId45" Type="http://schemas.openxmlformats.org/officeDocument/2006/relationships/slide" Target="slides/slide34.xml"/><Relationship Id="rId53"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openxmlformats.org/officeDocument/2006/relationships/slide" Target="slides/slide38.xml"/><Relationship Id="rId10" Type="http://schemas.openxmlformats.org/officeDocument/2006/relationships/slideMaster" Target="slideMasters/slideMaster10.xml"/><Relationship Id="rId19" Type="http://schemas.openxmlformats.org/officeDocument/2006/relationships/slide" Target="slides/slide8.xml"/><Relationship Id="rId31" Type="http://schemas.openxmlformats.org/officeDocument/2006/relationships/slide" Target="slides/slide20.xml"/><Relationship Id="rId44" Type="http://schemas.openxmlformats.org/officeDocument/2006/relationships/slide" Target="slides/slide33.xml"/><Relationship Id="rId52"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slide" Target="slides/slide32.xml"/><Relationship Id="rId48" Type="http://schemas.openxmlformats.org/officeDocument/2006/relationships/slide" Target="slides/slide37.xml"/><Relationship Id="rId8" Type="http://schemas.openxmlformats.org/officeDocument/2006/relationships/slideMaster" Target="slideMasters/slideMaster8.xml"/><Relationship Id="rId51"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7.w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smtClean="0"/>
              <a:t>单击此处编辑母版副标题样式</a:t>
            </a:r>
            <a:endParaRPr lang="zh-CN" altLang="en-US"/>
          </a:p>
        </p:txBody>
      </p:sp>
    </p:spTree>
    <p:extLst>
      <p:ext uri="{BB962C8B-B14F-4D97-AF65-F5344CB8AC3E}">
        <p14:creationId xmlns:p14="http://schemas.microsoft.com/office/powerpoint/2010/main" val="40752409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1600200"/>
            <a:ext cx="8229600" cy="4525963"/>
          </a:xfrm>
          <a:prstGeom prst="rect">
            <a:avLst/>
          </a:prstGeo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extLst>
      <p:ext uri="{BB962C8B-B14F-4D97-AF65-F5344CB8AC3E}">
        <p14:creationId xmlns:p14="http://schemas.microsoft.com/office/powerpoint/2010/main" val="2232947037"/>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smtClean="0"/>
              <a:t>单击此处编辑母版副标题样式</a:t>
            </a:r>
            <a:endParaRPr lang="zh-CN" altLang="en-US"/>
          </a:p>
        </p:txBody>
      </p:sp>
    </p:spTree>
    <p:extLst>
      <p:ext uri="{BB962C8B-B14F-4D97-AF65-F5344CB8AC3E}">
        <p14:creationId xmlns:p14="http://schemas.microsoft.com/office/powerpoint/2010/main" val="444935902"/>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extLst>
      <p:ext uri="{BB962C8B-B14F-4D97-AF65-F5344CB8AC3E}">
        <p14:creationId xmlns:p14="http://schemas.microsoft.com/office/powerpoint/2010/main" val="3460911961"/>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smtClean="0"/>
              <a:t>单击此处编辑母版文本样式</a:t>
            </a:r>
          </a:p>
        </p:txBody>
      </p:sp>
    </p:spTree>
    <p:extLst>
      <p:ext uri="{BB962C8B-B14F-4D97-AF65-F5344CB8AC3E}">
        <p14:creationId xmlns:p14="http://schemas.microsoft.com/office/powerpoint/2010/main" val="2792054123"/>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57200" y="2133600"/>
            <a:ext cx="4038600" cy="4419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648200" y="2133600"/>
            <a:ext cx="4038600" cy="4419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extLst>
      <p:ext uri="{BB962C8B-B14F-4D97-AF65-F5344CB8AC3E}">
        <p14:creationId xmlns:p14="http://schemas.microsoft.com/office/powerpoint/2010/main" val="505977337"/>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extLst>
      <p:ext uri="{BB962C8B-B14F-4D97-AF65-F5344CB8AC3E}">
        <p14:creationId xmlns:p14="http://schemas.microsoft.com/office/powerpoint/2010/main" val="2750290022"/>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Tree>
    <p:extLst>
      <p:ext uri="{BB962C8B-B14F-4D97-AF65-F5344CB8AC3E}">
        <p14:creationId xmlns:p14="http://schemas.microsoft.com/office/powerpoint/2010/main" val="2629609020"/>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081732142"/>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Tree>
    <p:extLst>
      <p:ext uri="{BB962C8B-B14F-4D97-AF65-F5344CB8AC3E}">
        <p14:creationId xmlns:p14="http://schemas.microsoft.com/office/powerpoint/2010/main" val="1571160700"/>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Tree>
    <p:extLst>
      <p:ext uri="{BB962C8B-B14F-4D97-AF65-F5344CB8AC3E}">
        <p14:creationId xmlns:p14="http://schemas.microsoft.com/office/powerpoint/2010/main" val="1398189862"/>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extLst>
      <p:ext uri="{BB962C8B-B14F-4D97-AF65-F5344CB8AC3E}">
        <p14:creationId xmlns:p14="http://schemas.microsoft.com/office/powerpoint/2010/main" val="12722518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86550" y="1600200"/>
            <a:ext cx="2076450" cy="4525963"/>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1600200"/>
            <a:ext cx="6076950" cy="4525963"/>
          </a:xfrm>
          <a:prstGeom prst="rect">
            <a:avLst/>
          </a:prstGeo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extLst>
      <p:ext uri="{BB962C8B-B14F-4D97-AF65-F5344CB8AC3E}">
        <p14:creationId xmlns:p14="http://schemas.microsoft.com/office/powerpoint/2010/main" val="152473251"/>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1295400"/>
            <a:ext cx="2057400" cy="5257800"/>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1295400"/>
            <a:ext cx="6019800" cy="5257800"/>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extLst>
      <p:ext uri="{BB962C8B-B14F-4D97-AF65-F5344CB8AC3E}">
        <p14:creationId xmlns:p14="http://schemas.microsoft.com/office/powerpoint/2010/main" val="3925285928"/>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smtClean="0"/>
              <a:t>单击此处编辑母版副标题样式</a:t>
            </a:r>
            <a:endParaRPr lang="zh-CN" altLang="en-US"/>
          </a:p>
        </p:txBody>
      </p:sp>
    </p:spTree>
    <p:extLst>
      <p:ext uri="{BB962C8B-B14F-4D97-AF65-F5344CB8AC3E}">
        <p14:creationId xmlns:p14="http://schemas.microsoft.com/office/powerpoint/2010/main" val="3322269327"/>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extLst>
      <p:ext uri="{BB962C8B-B14F-4D97-AF65-F5344CB8AC3E}">
        <p14:creationId xmlns:p14="http://schemas.microsoft.com/office/powerpoint/2010/main" val="3372434215"/>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smtClean="0"/>
              <a:t>单击此处编辑母版文本样式</a:t>
            </a:r>
          </a:p>
        </p:txBody>
      </p:sp>
    </p:spTree>
    <p:extLst>
      <p:ext uri="{BB962C8B-B14F-4D97-AF65-F5344CB8AC3E}">
        <p14:creationId xmlns:p14="http://schemas.microsoft.com/office/powerpoint/2010/main" val="2479985786"/>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57200" y="2133600"/>
            <a:ext cx="4038600" cy="4419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648200" y="2133600"/>
            <a:ext cx="4038600" cy="4419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extLst>
      <p:ext uri="{BB962C8B-B14F-4D97-AF65-F5344CB8AC3E}">
        <p14:creationId xmlns:p14="http://schemas.microsoft.com/office/powerpoint/2010/main" val="2531529567"/>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extLst>
      <p:ext uri="{BB962C8B-B14F-4D97-AF65-F5344CB8AC3E}">
        <p14:creationId xmlns:p14="http://schemas.microsoft.com/office/powerpoint/2010/main" val="3403064503"/>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Tree>
    <p:extLst>
      <p:ext uri="{BB962C8B-B14F-4D97-AF65-F5344CB8AC3E}">
        <p14:creationId xmlns:p14="http://schemas.microsoft.com/office/powerpoint/2010/main" val="149960262"/>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6290137"/>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Tree>
    <p:extLst>
      <p:ext uri="{BB962C8B-B14F-4D97-AF65-F5344CB8AC3E}">
        <p14:creationId xmlns:p14="http://schemas.microsoft.com/office/powerpoint/2010/main" val="207552793"/>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Tree>
    <p:extLst>
      <p:ext uri="{BB962C8B-B14F-4D97-AF65-F5344CB8AC3E}">
        <p14:creationId xmlns:p14="http://schemas.microsoft.com/office/powerpoint/2010/main" val="202021533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smtClean="0"/>
              <a:t>单击此处编辑母版副标题样式</a:t>
            </a:r>
            <a:endParaRPr lang="zh-CN" altLang="en-US"/>
          </a:p>
        </p:txBody>
      </p:sp>
    </p:spTree>
    <p:extLst>
      <p:ext uri="{BB962C8B-B14F-4D97-AF65-F5344CB8AC3E}">
        <p14:creationId xmlns:p14="http://schemas.microsoft.com/office/powerpoint/2010/main" val="113773170"/>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extLst>
      <p:ext uri="{BB962C8B-B14F-4D97-AF65-F5344CB8AC3E}">
        <p14:creationId xmlns:p14="http://schemas.microsoft.com/office/powerpoint/2010/main" val="2803350407"/>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1295400"/>
            <a:ext cx="2057400" cy="5257800"/>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1295400"/>
            <a:ext cx="6019800" cy="5257800"/>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extLst>
      <p:ext uri="{BB962C8B-B14F-4D97-AF65-F5344CB8AC3E}">
        <p14:creationId xmlns:p14="http://schemas.microsoft.com/office/powerpoint/2010/main" val="266278164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extLst>
      <p:ext uri="{BB962C8B-B14F-4D97-AF65-F5344CB8AC3E}">
        <p14:creationId xmlns:p14="http://schemas.microsoft.com/office/powerpoint/2010/main" val="17807490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smtClean="0"/>
              <a:t>单击此处编辑母版文本样式</a:t>
            </a:r>
          </a:p>
        </p:txBody>
      </p:sp>
    </p:spTree>
    <p:extLst>
      <p:ext uri="{BB962C8B-B14F-4D97-AF65-F5344CB8AC3E}">
        <p14:creationId xmlns:p14="http://schemas.microsoft.com/office/powerpoint/2010/main" val="122522725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57200" y="2133600"/>
            <a:ext cx="4038600" cy="4419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648200" y="2133600"/>
            <a:ext cx="4038600" cy="4419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extLst>
      <p:ext uri="{BB962C8B-B14F-4D97-AF65-F5344CB8AC3E}">
        <p14:creationId xmlns:p14="http://schemas.microsoft.com/office/powerpoint/2010/main" val="206708139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extLst>
      <p:ext uri="{BB962C8B-B14F-4D97-AF65-F5344CB8AC3E}">
        <p14:creationId xmlns:p14="http://schemas.microsoft.com/office/powerpoint/2010/main" val="194633358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Tree>
    <p:extLst>
      <p:ext uri="{BB962C8B-B14F-4D97-AF65-F5344CB8AC3E}">
        <p14:creationId xmlns:p14="http://schemas.microsoft.com/office/powerpoint/2010/main" val="237620471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76360761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Tree>
    <p:extLst>
      <p:ext uri="{BB962C8B-B14F-4D97-AF65-F5344CB8AC3E}">
        <p14:creationId xmlns:p14="http://schemas.microsoft.com/office/powerpoint/2010/main" val="15894344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a:xfrm>
            <a:off x="457200" y="1600200"/>
            <a:ext cx="8229600" cy="4525963"/>
          </a:xfrm>
          <a:prstGeom prst="rect">
            <a:avLst/>
          </a:prstGeo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extLst>
      <p:ext uri="{BB962C8B-B14F-4D97-AF65-F5344CB8AC3E}">
        <p14:creationId xmlns:p14="http://schemas.microsoft.com/office/powerpoint/2010/main" val="416682383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Tree>
    <p:extLst>
      <p:ext uri="{BB962C8B-B14F-4D97-AF65-F5344CB8AC3E}">
        <p14:creationId xmlns:p14="http://schemas.microsoft.com/office/powerpoint/2010/main" val="194829190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extLst>
      <p:ext uri="{BB962C8B-B14F-4D97-AF65-F5344CB8AC3E}">
        <p14:creationId xmlns:p14="http://schemas.microsoft.com/office/powerpoint/2010/main" val="90547729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1295400"/>
            <a:ext cx="2057400" cy="5257800"/>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1295400"/>
            <a:ext cx="6019800" cy="5257800"/>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extLst>
      <p:ext uri="{BB962C8B-B14F-4D97-AF65-F5344CB8AC3E}">
        <p14:creationId xmlns:p14="http://schemas.microsoft.com/office/powerpoint/2010/main" val="62834268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smtClean="0"/>
              <a:t>单击此处编辑母版副标题样式</a:t>
            </a:r>
            <a:endParaRPr lang="zh-CN" altLang="en-US"/>
          </a:p>
        </p:txBody>
      </p:sp>
    </p:spTree>
    <p:extLst>
      <p:ext uri="{BB962C8B-B14F-4D97-AF65-F5344CB8AC3E}">
        <p14:creationId xmlns:p14="http://schemas.microsoft.com/office/powerpoint/2010/main" val="374937025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extLst>
      <p:ext uri="{BB962C8B-B14F-4D97-AF65-F5344CB8AC3E}">
        <p14:creationId xmlns:p14="http://schemas.microsoft.com/office/powerpoint/2010/main" val="362134117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smtClean="0"/>
              <a:t>单击此处编辑母版文本样式</a:t>
            </a:r>
          </a:p>
        </p:txBody>
      </p:sp>
    </p:spTree>
    <p:extLst>
      <p:ext uri="{BB962C8B-B14F-4D97-AF65-F5344CB8AC3E}">
        <p14:creationId xmlns:p14="http://schemas.microsoft.com/office/powerpoint/2010/main" val="322475619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57200" y="2133600"/>
            <a:ext cx="4038600" cy="4419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648200" y="2133600"/>
            <a:ext cx="4038600" cy="4419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extLst>
      <p:ext uri="{BB962C8B-B14F-4D97-AF65-F5344CB8AC3E}">
        <p14:creationId xmlns:p14="http://schemas.microsoft.com/office/powerpoint/2010/main" val="164827538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extLst>
      <p:ext uri="{BB962C8B-B14F-4D97-AF65-F5344CB8AC3E}">
        <p14:creationId xmlns:p14="http://schemas.microsoft.com/office/powerpoint/2010/main" val="397953402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Tree>
    <p:extLst>
      <p:ext uri="{BB962C8B-B14F-4D97-AF65-F5344CB8AC3E}">
        <p14:creationId xmlns:p14="http://schemas.microsoft.com/office/powerpoint/2010/main" val="272159652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961423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smtClean="0"/>
              <a:t>单击此处编辑母版文本样式</a:t>
            </a:r>
          </a:p>
        </p:txBody>
      </p:sp>
    </p:spTree>
    <p:extLst>
      <p:ext uri="{BB962C8B-B14F-4D97-AF65-F5344CB8AC3E}">
        <p14:creationId xmlns:p14="http://schemas.microsoft.com/office/powerpoint/2010/main" val="2498305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Tree>
    <p:extLst>
      <p:ext uri="{BB962C8B-B14F-4D97-AF65-F5344CB8AC3E}">
        <p14:creationId xmlns:p14="http://schemas.microsoft.com/office/powerpoint/2010/main" val="143615370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Tree>
    <p:extLst>
      <p:ext uri="{BB962C8B-B14F-4D97-AF65-F5344CB8AC3E}">
        <p14:creationId xmlns:p14="http://schemas.microsoft.com/office/powerpoint/2010/main" val="74421875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extLst>
      <p:ext uri="{BB962C8B-B14F-4D97-AF65-F5344CB8AC3E}">
        <p14:creationId xmlns:p14="http://schemas.microsoft.com/office/powerpoint/2010/main" val="295197145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1295400"/>
            <a:ext cx="2057400" cy="5257800"/>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1295400"/>
            <a:ext cx="6019800" cy="5257800"/>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extLst>
      <p:ext uri="{BB962C8B-B14F-4D97-AF65-F5344CB8AC3E}">
        <p14:creationId xmlns:p14="http://schemas.microsoft.com/office/powerpoint/2010/main" val="13013643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smtClean="0"/>
              <a:t>单击此处编辑母版副标题样式</a:t>
            </a:r>
            <a:endParaRPr lang="zh-CN" altLang="en-US"/>
          </a:p>
        </p:txBody>
      </p:sp>
    </p:spTree>
    <p:extLst>
      <p:ext uri="{BB962C8B-B14F-4D97-AF65-F5344CB8AC3E}">
        <p14:creationId xmlns:p14="http://schemas.microsoft.com/office/powerpoint/2010/main" val="144251423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extLst>
      <p:ext uri="{BB962C8B-B14F-4D97-AF65-F5344CB8AC3E}">
        <p14:creationId xmlns:p14="http://schemas.microsoft.com/office/powerpoint/2010/main" val="224231328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smtClean="0"/>
              <a:t>单击此处编辑母版文本样式</a:t>
            </a:r>
          </a:p>
        </p:txBody>
      </p:sp>
    </p:spTree>
    <p:extLst>
      <p:ext uri="{BB962C8B-B14F-4D97-AF65-F5344CB8AC3E}">
        <p14:creationId xmlns:p14="http://schemas.microsoft.com/office/powerpoint/2010/main" val="368221057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57200" y="2133600"/>
            <a:ext cx="4038600" cy="4419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648200" y="2133600"/>
            <a:ext cx="4038600" cy="4419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extLst>
      <p:ext uri="{BB962C8B-B14F-4D97-AF65-F5344CB8AC3E}">
        <p14:creationId xmlns:p14="http://schemas.microsoft.com/office/powerpoint/2010/main" val="333500624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extLst>
      <p:ext uri="{BB962C8B-B14F-4D97-AF65-F5344CB8AC3E}">
        <p14:creationId xmlns:p14="http://schemas.microsoft.com/office/powerpoint/2010/main" val="276049084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Tree>
    <p:extLst>
      <p:ext uri="{BB962C8B-B14F-4D97-AF65-F5344CB8AC3E}">
        <p14:creationId xmlns:p14="http://schemas.microsoft.com/office/powerpoint/2010/main" val="26117210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extLst>
      <p:ext uri="{BB962C8B-B14F-4D97-AF65-F5344CB8AC3E}">
        <p14:creationId xmlns:p14="http://schemas.microsoft.com/office/powerpoint/2010/main" val="395041248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97300527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Tree>
    <p:extLst>
      <p:ext uri="{BB962C8B-B14F-4D97-AF65-F5344CB8AC3E}">
        <p14:creationId xmlns:p14="http://schemas.microsoft.com/office/powerpoint/2010/main" val="236000549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Tree>
    <p:extLst>
      <p:ext uri="{BB962C8B-B14F-4D97-AF65-F5344CB8AC3E}">
        <p14:creationId xmlns:p14="http://schemas.microsoft.com/office/powerpoint/2010/main" val="366901782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extLst>
      <p:ext uri="{BB962C8B-B14F-4D97-AF65-F5344CB8AC3E}">
        <p14:creationId xmlns:p14="http://schemas.microsoft.com/office/powerpoint/2010/main" val="89765640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1295400"/>
            <a:ext cx="2057400" cy="5257800"/>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1295400"/>
            <a:ext cx="6019800" cy="5257800"/>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extLst>
      <p:ext uri="{BB962C8B-B14F-4D97-AF65-F5344CB8AC3E}">
        <p14:creationId xmlns:p14="http://schemas.microsoft.com/office/powerpoint/2010/main" val="35725008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smtClean="0"/>
              <a:t>单击此处编辑母版副标题样式</a:t>
            </a:r>
            <a:endParaRPr lang="zh-CN" altLang="en-US"/>
          </a:p>
        </p:txBody>
      </p:sp>
    </p:spTree>
    <p:extLst>
      <p:ext uri="{BB962C8B-B14F-4D97-AF65-F5344CB8AC3E}">
        <p14:creationId xmlns:p14="http://schemas.microsoft.com/office/powerpoint/2010/main" val="177155307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extLst>
      <p:ext uri="{BB962C8B-B14F-4D97-AF65-F5344CB8AC3E}">
        <p14:creationId xmlns:p14="http://schemas.microsoft.com/office/powerpoint/2010/main" val="65569203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smtClean="0"/>
              <a:t>单击此处编辑母版文本样式</a:t>
            </a:r>
          </a:p>
        </p:txBody>
      </p:sp>
    </p:spTree>
    <p:extLst>
      <p:ext uri="{BB962C8B-B14F-4D97-AF65-F5344CB8AC3E}">
        <p14:creationId xmlns:p14="http://schemas.microsoft.com/office/powerpoint/2010/main" val="33823052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57200" y="2133600"/>
            <a:ext cx="4038600" cy="4419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648200" y="2133600"/>
            <a:ext cx="4038600" cy="4419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extLst>
      <p:ext uri="{BB962C8B-B14F-4D97-AF65-F5344CB8AC3E}">
        <p14:creationId xmlns:p14="http://schemas.microsoft.com/office/powerpoint/2010/main" val="218722698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extLst>
      <p:ext uri="{BB962C8B-B14F-4D97-AF65-F5344CB8AC3E}">
        <p14:creationId xmlns:p14="http://schemas.microsoft.com/office/powerpoint/2010/main" val="5758549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extLst>
      <p:ext uri="{BB962C8B-B14F-4D97-AF65-F5344CB8AC3E}">
        <p14:creationId xmlns:p14="http://schemas.microsoft.com/office/powerpoint/2010/main" val="305779778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Tree>
    <p:extLst>
      <p:ext uri="{BB962C8B-B14F-4D97-AF65-F5344CB8AC3E}">
        <p14:creationId xmlns:p14="http://schemas.microsoft.com/office/powerpoint/2010/main" val="26254366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226918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Tree>
    <p:extLst>
      <p:ext uri="{BB962C8B-B14F-4D97-AF65-F5344CB8AC3E}">
        <p14:creationId xmlns:p14="http://schemas.microsoft.com/office/powerpoint/2010/main" val="39626097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Tree>
    <p:extLst>
      <p:ext uri="{BB962C8B-B14F-4D97-AF65-F5344CB8AC3E}">
        <p14:creationId xmlns:p14="http://schemas.microsoft.com/office/powerpoint/2010/main" val="390730967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extLst>
      <p:ext uri="{BB962C8B-B14F-4D97-AF65-F5344CB8AC3E}">
        <p14:creationId xmlns:p14="http://schemas.microsoft.com/office/powerpoint/2010/main" val="59365481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1295400"/>
            <a:ext cx="2057400" cy="5257800"/>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1295400"/>
            <a:ext cx="6019800" cy="5257800"/>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extLst>
      <p:ext uri="{BB962C8B-B14F-4D97-AF65-F5344CB8AC3E}">
        <p14:creationId xmlns:p14="http://schemas.microsoft.com/office/powerpoint/2010/main" val="345057882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smtClean="0"/>
              <a:t>单击此处编辑母版副标题样式</a:t>
            </a:r>
            <a:endParaRPr lang="zh-CN" altLang="en-US"/>
          </a:p>
        </p:txBody>
      </p:sp>
    </p:spTree>
    <p:extLst>
      <p:ext uri="{BB962C8B-B14F-4D97-AF65-F5344CB8AC3E}">
        <p14:creationId xmlns:p14="http://schemas.microsoft.com/office/powerpoint/2010/main" val="159845387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extLst>
      <p:ext uri="{BB962C8B-B14F-4D97-AF65-F5344CB8AC3E}">
        <p14:creationId xmlns:p14="http://schemas.microsoft.com/office/powerpoint/2010/main" val="254405125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smtClean="0"/>
              <a:t>单击此处编辑母版文本样式</a:t>
            </a:r>
          </a:p>
        </p:txBody>
      </p:sp>
    </p:spTree>
    <p:extLst>
      <p:ext uri="{BB962C8B-B14F-4D97-AF65-F5344CB8AC3E}">
        <p14:creationId xmlns:p14="http://schemas.microsoft.com/office/powerpoint/2010/main" val="358376784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57200" y="2133600"/>
            <a:ext cx="4038600" cy="4419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648200" y="2133600"/>
            <a:ext cx="4038600" cy="4419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extLst>
      <p:ext uri="{BB962C8B-B14F-4D97-AF65-F5344CB8AC3E}">
        <p14:creationId xmlns:p14="http://schemas.microsoft.com/office/powerpoint/2010/main" val="3244797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Tree>
    <p:extLst>
      <p:ext uri="{BB962C8B-B14F-4D97-AF65-F5344CB8AC3E}">
        <p14:creationId xmlns:p14="http://schemas.microsoft.com/office/powerpoint/2010/main" val="416323285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extLst>
      <p:ext uri="{BB962C8B-B14F-4D97-AF65-F5344CB8AC3E}">
        <p14:creationId xmlns:p14="http://schemas.microsoft.com/office/powerpoint/2010/main" val="60566242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Tree>
    <p:extLst>
      <p:ext uri="{BB962C8B-B14F-4D97-AF65-F5344CB8AC3E}">
        <p14:creationId xmlns:p14="http://schemas.microsoft.com/office/powerpoint/2010/main" val="37832571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58519182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Tree>
    <p:extLst>
      <p:ext uri="{BB962C8B-B14F-4D97-AF65-F5344CB8AC3E}">
        <p14:creationId xmlns:p14="http://schemas.microsoft.com/office/powerpoint/2010/main" val="284775164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Tree>
    <p:extLst>
      <p:ext uri="{BB962C8B-B14F-4D97-AF65-F5344CB8AC3E}">
        <p14:creationId xmlns:p14="http://schemas.microsoft.com/office/powerpoint/2010/main" val="260148894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extLst>
      <p:ext uri="{BB962C8B-B14F-4D97-AF65-F5344CB8AC3E}">
        <p14:creationId xmlns:p14="http://schemas.microsoft.com/office/powerpoint/2010/main" val="172674438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1295400"/>
            <a:ext cx="2057400" cy="5257800"/>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1295400"/>
            <a:ext cx="6019800" cy="5257800"/>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extLst>
      <p:ext uri="{BB962C8B-B14F-4D97-AF65-F5344CB8AC3E}">
        <p14:creationId xmlns:p14="http://schemas.microsoft.com/office/powerpoint/2010/main" val="76956976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smtClean="0"/>
              <a:t>单击此处编辑母版副标题样式</a:t>
            </a:r>
            <a:endParaRPr lang="zh-CN" altLang="en-US"/>
          </a:p>
        </p:txBody>
      </p:sp>
    </p:spTree>
    <p:extLst>
      <p:ext uri="{BB962C8B-B14F-4D97-AF65-F5344CB8AC3E}">
        <p14:creationId xmlns:p14="http://schemas.microsoft.com/office/powerpoint/2010/main" val="100925245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extLst>
      <p:ext uri="{BB962C8B-B14F-4D97-AF65-F5344CB8AC3E}">
        <p14:creationId xmlns:p14="http://schemas.microsoft.com/office/powerpoint/2010/main" val="228385351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smtClean="0"/>
              <a:t>单击此处编辑母版文本样式</a:t>
            </a:r>
          </a:p>
        </p:txBody>
      </p:sp>
    </p:spTree>
    <p:extLst>
      <p:ext uri="{BB962C8B-B14F-4D97-AF65-F5344CB8AC3E}">
        <p14:creationId xmlns:p14="http://schemas.microsoft.com/office/powerpoint/2010/main" val="28653878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410641286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57200" y="2133600"/>
            <a:ext cx="4038600" cy="4419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648200" y="2133600"/>
            <a:ext cx="4038600" cy="4419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extLst>
      <p:ext uri="{BB962C8B-B14F-4D97-AF65-F5344CB8AC3E}">
        <p14:creationId xmlns:p14="http://schemas.microsoft.com/office/powerpoint/2010/main" val="426383020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extLst>
      <p:ext uri="{BB962C8B-B14F-4D97-AF65-F5344CB8AC3E}">
        <p14:creationId xmlns:p14="http://schemas.microsoft.com/office/powerpoint/2010/main" val="134288028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Tree>
    <p:extLst>
      <p:ext uri="{BB962C8B-B14F-4D97-AF65-F5344CB8AC3E}">
        <p14:creationId xmlns:p14="http://schemas.microsoft.com/office/powerpoint/2010/main" val="423257412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33439242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Tree>
    <p:extLst>
      <p:ext uri="{BB962C8B-B14F-4D97-AF65-F5344CB8AC3E}">
        <p14:creationId xmlns:p14="http://schemas.microsoft.com/office/powerpoint/2010/main" val="173297305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Tree>
    <p:extLst>
      <p:ext uri="{BB962C8B-B14F-4D97-AF65-F5344CB8AC3E}">
        <p14:creationId xmlns:p14="http://schemas.microsoft.com/office/powerpoint/2010/main" val="84338749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extLst>
      <p:ext uri="{BB962C8B-B14F-4D97-AF65-F5344CB8AC3E}">
        <p14:creationId xmlns:p14="http://schemas.microsoft.com/office/powerpoint/2010/main" val="121811759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1295400"/>
            <a:ext cx="2057400" cy="5257800"/>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1295400"/>
            <a:ext cx="6019800" cy="5257800"/>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extLst>
      <p:ext uri="{BB962C8B-B14F-4D97-AF65-F5344CB8AC3E}">
        <p14:creationId xmlns:p14="http://schemas.microsoft.com/office/powerpoint/2010/main" val="341378993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smtClean="0"/>
              <a:t>单击此处编辑母版副标题样式</a:t>
            </a:r>
            <a:endParaRPr lang="zh-CN" altLang="en-US"/>
          </a:p>
        </p:txBody>
      </p:sp>
    </p:spTree>
    <p:extLst>
      <p:ext uri="{BB962C8B-B14F-4D97-AF65-F5344CB8AC3E}">
        <p14:creationId xmlns:p14="http://schemas.microsoft.com/office/powerpoint/2010/main" val="272074702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extLst>
      <p:ext uri="{BB962C8B-B14F-4D97-AF65-F5344CB8AC3E}">
        <p14:creationId xmlns:p14="http://schemas.microsoft.com/office/powerpoint/2010/main" val="26962744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Tree>
    <p:extLst>
      <p:ext uri="{BB962C8B-B14F-4D97-AF65-F5344CB8AC3E}">
        <p14:creationId xmlns:p14="http://schemas.microsoft.com/office/powerpoint/2010/main" val="224306768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smtClean="0"/>
              <a:t>单击此处编辑母版文本样式</a:t>
            </a:r>
          </a:p>
        </p:txBody>
      </p:sp>
    </p:spTree>
    <p:extLst>
      <p:ext uri="{BB962C8B-B14F-4D97-AF65-F5344CB8AC3E}">
        <p14:creationId xmlns:p14="http://schemas.microsoft.com/office/powerpoint/2010/main" val="235154608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57200" y="2133600"/>
            <a:ext cx="4038600" cy="4419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648200" y="2133600"/>
            <a:ext cx="4038600" cy="4419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extLst>
      <p:ext uri="{BB962C8B-B14F-4D97-AF65-F5344CB8AC3E}">
        <p14:creationId xmlns:p14="http://schemas.microsoft.com/office/powerpoint/2010/main" val="156370182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extLst>
      <p:ext uri="{BB962C8B-B14F-4D97-AF65-F5344CB8AC3E}">
        <p14:creationId xmlns:p14="http://schemas.microsoft.com/office/powerpoint/2010/main" val="286314803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Tree>
    <p:extLst>
      <p:ext uri="{BB962C8B-B14F-4D97-AF65-F5344CB8AC3E}">
        <p14:creationId xmlns:p14="http://schemas.microsoft.com/office/powerpoint/2010/main" val="18693544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88790756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Tree>
    <p:extLst>
      <p:ext uri="{BB962C8B-B14F-4D97-AF65-F5344CB8AC3E}">
        <p14:creationId xmlns:p14="http://schemas.microsoft.com/office/powerpoint/2010/main" val="326545468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Tree>
    <p:extLst>
      <p:ext uri="{BB962C8B-B14F-4D97-AF65-F5344CB8AC3E}">
        <p14:creationId xmlns:p14="http://schemas.microsoft.com/office/powerpoint/2010/main" val="213802175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extLst>
      <p:ext uri="{BB962C8B-B14F-4D97-AF65-F5344CB8AC3E}">
        <p14:creationId xmlns:p14="http://schemas.microsoft.com/office/powerpoint/2010/main" val="429296388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1295400"/>
            <a:ext cx="2057400" cy="5257800"/>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1295400"/>
            <a:ext cx="6019800" cy="5257800"/>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extLst>
      <p:ext uri="{BB962C8B-B14F-4D97-AF65-F5344CB8AC3E}">
        <p14:creationId xmlns:p14="http://schemas.microsoft.com/office/powerpoint/2010/main" val="15294880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smtClean="0"/>
              <a:t>单击此处编辑母版副标题样式</a:t>
            </a:r>
            <a:endParaRPr lang="zh-CN" altLang="en-US"/>
          </a:p>
        </p:txBody>
      </p:sp>
    </p:spTree>
    <p:extLst>
      <p:ext uri="{BB962C8B-B14F-4D97-AF65-F5344CB8AC3E}">
        <p14:creationId xmlns:p14="http://schemas.microsoft.com/office/powerpoint/2010/main" val="30647487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Tree>
    <p:extLst>
      <p:ext uri="{BB962C8B-B14F-4D97-AF65-F5344CB8AC3E}">
        <p14:creationId xmlns:p14="http://schemas.microsoft.com/office/powerpoint/2010/main" val="72452542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extLst>
      <p:ext uri="{BB962C8B-B14F-4D97-AF65-F5344CB8AC3E}">
        <p14:creationId xmlns:p14="http://schemas.microsoft.com/office/powerpoint/2010/main" val="184857424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smtClean="0"/>
              <a:t>单击此处编辑母版文本样式</a:t>
            </a:r>
          </a:p>
        </p:txBody>
      </p:sp>
    </p:spTree>
    <p:extLst>
      <p:ext uri="{BB962C8B-B14F-4D97-AF65-F5344CB8AC3E}">
        <p14:creationId xmlns:p14="http://schemas.microsoft.com/office/powerpoint/2010/main" val="231101746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57200" y="2133600"/>
            <a:ext cx="4038600" cy="4419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648200" y="2133600"/>
            <a:ext cx="4038600" cy="4419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extLst>
      <p:ext uri="{BB962C8B-B14F-4D97-AF65-F5344CB8AC3E}">
        <p14:creationId xmlns:p14="http://schemas.microsoft.com/office/powerpoint/2010/main" val="649575786"/>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extLst>
      <p:ext uri="{BB962C8B-B14F-4D97-AF65-F5344CB8AC3E}">
        <p14:creationId xmlns:p14="http://schemas.microsoft.com/office/powerpoint/2010/main" val="82863901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Tree>
    <p:extLst>
      <p:ext uri="{BB962C8B-B14F-4D97-AF65-F5344CB8AC3E}">
        <p14:creationId xmlns:p14="http://schemas.microsoft.com/office/powerpoint/2010/main" val="158289796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25612577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Tree>
    <p:extLst>
      <p:ext uri="{BB962C8B-B14F-4D97-AF65-F5344CB8AC3E}">
        <p14:creationId xmlns:p14="http://schemas.microsoft.com/office/powerpoint/2010/main" val="126416802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Tree>
    <p:extLst>
      <p:ext uri="{BB962C8B-B14F-4D97-AF65-F5344CB8AC3E}">
        <p14:creationId xmlns:p14="http://schemas.microsoft.com/office/powerpoint/2010/main" val="96457133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extLst>
      <p:ext uri="{BB962C8B-B14F-4D97-AF65-F5344CB8AC3E}">
        <p14:creationId xmlns:p14="http://schemas.microsoft.com/office/powerpoint/2010/main" val="1152517621"/>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1295400"/>
            <a:ext cx="2057400" cy="5257800"/>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1295400"/>
            <a:ext cx="6019800" cy="5257800"/>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extLst>
      <p:ext uri="{BB962C8B-B14F-4D97-AF65-F5344CB8AC3E}">
        <p14:creationId xmlns:p14="http://schemas.microsoft.com/office/powerpoint/2010/main" val="41657759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13" Type="http://schemas.openxmlformats.org/officeDocument/2006/relationships/image" Target="../media/image10.jpeg"/><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10.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8.xml"/><Relationship Id="rId13" Type="http://schemas.openxmlformats.org/officeDocument/2006/relationships/image" Target="../media/image11.jpeg"/><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theme" Target="../theme/theme11.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3.jpe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4.jpe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5.jpe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image" Target="../media/image6.jpeg"/><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image" Target="../media/image7.jpeg"/><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13" Type="http://schemas.openxmlformats.org/officeDocument/2006/relationships/image" Target="../media/image8.jpeg"/><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13" Type="http://schemas.openxmlformats.org/officeDocument/2006/relationships/image" Target="../media/image9.jpeg"/><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36" name="Picture 12" descr="backgrouda"/>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035" name="Rectangle 11"/>
          <p:cNvSpPr>
            <a:spLocks noGrp="1" noChangeArrowheads="1"/>
          </p:cNvSpPr>
          <p:nvPr>
            <p:ph type="title"/>
          </p:nvPr>
        </p:nvSpPr>
        <p:spPr bwMode="auto">
          <a:xfrm>
            <a:off x="533400" y="1676400"/>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zh-CN" altLang="en-US" smtClean="0"/>
              <a:t>单击此处编辑母版标题样式</a:t>
            </a:r>
          </a:p>
        </p:txBody>
      </p:sp>
    </p:spTree>
  </p:cSld>
  <p:clrMap bg1="lt1" tx1="dk1" bg2="lt2" tx2="dk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txStyles>
    <p:titleStyle>
      <a:lvl1pPr algn="ctr" rtl="0" fontAlgn="base">
        <a:spcBef>
          <a:spcPct val="0"/>
        </a:spcBef>
        <a:spcAft>
          <a:spcPct val="0"/>
        </a:spcAft>
        <a:defRPr sz="4400">
          <a:solidFill>
            <a:srgbClr val="990000"/>
          </a:solidFill>
          <a:latin typeface="+mj-lt"/>
          <a:ea typeface="+mj-ea"/>
          <a:cs typeface="+mj-cs"/>
        </a:defRPr>
      </a:lvl1pPr>
      <a:lvl2pPr algn="ctr" rtl="0" fontAlgn="base">
        <a:spcBef>
          <a:spcPct val="0"/>
        </a:spcBef>
        <a:spcAft>
          <a:spcPct val="0"/>
        </a:spcAft>
        <a:defRPr sz="4400">
          <a:solidFill>
            <a:srgbClr val="990000"/>
          </a:solidFill>
          <a:latin typeface="Arial" charset="0"/>
          <a:ea typeface="黑体" pitchFamily="2" charset="-122"/>
        </a:defRPr>
      </a:lvl2pPr>
      <a:lvl3pPr algn="ctr" rtl="0" fontAlgn="base">
        <a:spcBef>
          <a:spcPct val="0"/>
        </a:spcBef>
        <a:spcAft>
          <a:spcPct val="0"/>
        </a:spcAft>
        <a:defRPr sz="4400">
          <a:solidFill>
            <a:srgbClr val="990000"/>
          </a:solidFill>
          <a:latin typeface="Arial" charset="0"/>
          <a:ea typeface="黑体" pitchFamily="2" charset="-122"/>
        </a:defRPr>
      </a:lvl3pPr>
      <a:lvl4pPr algn="ctr" rtl="0" fontAlgn="base">
        <a:spcBef>
          <a:spcPct val="0"/>
        </a:spcBef>
        <a:spcAft>
          <a:spcPct val="0"/>
        </a:spcAft>
        <a:defRPr sz="4400">
          <a:solidFill>
            <a:srgbClr val="990000"/>
          </a:solidFill>
          <a:latin typeface="Arial" charset="0"/>
          <a:ea typeface="黑体" pitchFamily="2" charset="-122"/>
        </a:defRPr>
      </a:lvl4pPr>
      <a:lvl5pPr algn="ctr" rtl="0" fontAlgn="base">
        <a:spcBef>
          <a:spcPct val="0"/>
        </a:spcBef>
        <a:spcAft>
          <a:spcPct val="0"/>
        </a:spcAft>
        <a:defRPr sz="4400">
          <a:solidFill>
            <a:srgbClr val="990000"/>
          </a:solidFill>
          <a:latin typeface="Arial" charset="0"/>
          <a:ea typeface="黑体" pitchFamily="2" charset="-122"/>
        </a:defRPr>
      </a:lvl5pPr>
      <a:lvl6pPr marL="457200" algn="ctr" rtl="0" fontAlgn="base">
        <a:spcBef>
          <a:spcPct val="0"/>
        </a:spcBef>
        <a:spcAft>
          <a:spcPct val="0"/>
        </a:spcAft>
        <a:defRPr sz="4400">
          <a:solidFill>
            <a:srgbClr val="990000"/>
          </a:solidFill>
          <a:latin typeface="Arial" charset="0"/>
          <a:ea typeface="黑体" pitchFamily="2" charset="-122"/>
        </a:defRPr>
      </a:lvl6pPr>
      <a:lvl7pPr marL="914400" algn="ctr" rtl="0" fontAlgn="base">
        <a:spcBef>
          <a:spcPct val="0"/>
        </a:spcBef>
        <a:spcAft>
          <a:spcPct val="0"/>
        </a:spcAft>
        <a:defRPr sz="4400">
          <a:solidFill>
            <a:srgbClr val="990000"/>
          </a:solidFill>
          <a:latin typeface="Arial" charset="0"/>
          <a:ea typeface="黑体" pitchFamily="2" charset="-122"/>
        </a:defRPr>
      </a:lvl7pPr>
      <a:lvl8pPr marL="1371600" algn="ctr" rtl="0" fontAlgn="base">
        <a:spcBef>
          <a:spcPct val="0"/>
        </a:spcBef>
        <a:spcAft>
          <a:spcPct val="0"/>
        </a:spcAft>
        <a:defRPr sz="4400">
          <a:solidFill>
            <a:srgbClr val="990000"/>
          </a:solidFill>
          <a:latin typeface="Arial" charset="0"/>
          <a:ea typeface="黑体" pitchFamily="2" charset="-122"/>
        </a:defRPr>
      </a:lvl8pPr>
      <a:lvl9pPr marL="1828800" algn="ctr" rtl="0" fontAlgn="base">
        <a:spcBef>
          <a:spcPct val="0"/>
        </a:spcBef>
        <a:spcAft>
          <a:spcPct val="0"/>
        </a:spcAft>
        <a:defRPr sz="4400">
          <a:solidFill>
            <a:srgbClr val="990000"/>
          </a:solidFill>
          <a:latin typeface="Arial" charset="0"/>
          <a:ea typeface="黑体" pitchFamily="2" charset="-122"/>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mn-ea"/>
        </a:defRPr>
      </a:lvl2pPr>
      <a:lvl3pPr marL="1143000" indent="-228600" algn="l" rtl="0" fontAlgn="base">
        <a:spcBef>
          <a:spcPct val="20000"/>
        </a:spcBef>
        <a:spcAft>
          <a:spcPct val="0"/>
        </a:spcAft>
        <a:buChar char="•"/>
        <a:defRPr sz="2400">
          <a:solidFill>
            <a:schemeClr val="tx1"/>
          </a:solidFill>
          <a:latin typeface="+mn-lt"/>
          <a:ea typeface="+mn-ea"/>
        </a:defRPr>
      </a:lvl3pPr>
      <a:lvl4pPr marL="1600200" indent="-228600" algn="l" rtl="0" fontAlgn="base">
        <a:spcBef>
          <a:spcPct val="20000"/>
        </a:spcBef>
        <a:spcAft>
          <a:spcPct val="0"/>
        </a:spcAft>
        <a:buChar char="–"/>
        <a:defRPr sz="2000">
          <a:solidFill>
            <a:schemeClr val="tx1"/>
          </a:solidFill>
          <a:latin typeface="+mn-lt"/>
          <a:ea typeface="+mn-ea"/>
        </a:defRPr>
      </a:lvl4pPr>
      <a:lvl5pPr marL="2057400" indent="-228600" algn="l" rtl="0" fontAlgn="base">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46085" name="Picture 5" descr="backgroud8"/>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6083" name="Rectangle 3"/>
          <p:cNvSpPr>
            <a:spLocks noGrp="1" noChangeArrowheads="1"/>
          </p:cNvSpPr>
          <p:nvPr>
            <p:ph type="title"/>
          </p:nvPr>
        </p:nvSpPr>
        <p:spPr bwMode="auto">
          <a:xfrm>
            <a:off x="457200" y="1295400"/>
            <a:ext cx="82296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zh-CN" altLang="en-US" smtClean="0"/>
              <a:t>单击此处编辑母版标题样式</a:t>
            </a:r>
          </a:p>
        </p:txBody>
      </p:sp>
      <p:sp>
        <p:nvSpPr>
          <p:cNvPr id="46084" name="Rectangle 4"/>
          <p:cNvSpPr>
            <a:spLocks noGrp="1" noChangeArrowheads="1"/>
          </p:cNvSpPr>
          <p:nvPr>
            <p:ph type="body" idx="1"/>
          </p:nvPr>
        </p:nvSpPr>
        <p:spPr bwMode="auto">
          <a:xfrm>
            <a:off x="457200" y="2133600"/>
            <a:ext cx="8229600" cy="441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p>
        </p:txBody>
      </p:sp>
    </p:spTree>
  </p:cSld>
  <p:clrMap bg1="lt1" tx1="dk1" bg2="lt2" tx2="dk2" accent1="accent1" accent2="accent2" accent3="accent3" accent4="accent4" accent5="accent5" accent6="accent6" hlink="hlink" folHlink="folHlink"/>
  <p:sldLayoutIdLst>
    <p:sldLayoutId id="2147483758" r:id="rId1"/>
    <p:sldLayoutId id="2147483759" r:id="rId2"/>
    <p:sldLayoutId id="2147483760" r:id="rId3"/>
    <p:sldLayoutId id="2147483761" r:id="rId4"/>
    <p:sldLayoutId id="2147483762" r:id="rId5"/>
    <p:sldLayoutId id="2147483763" r:id="rId6"/>
    <p:sldLayoutId id="2147483764" r:id="rId7"/>
    <p:sldLayoutId id="2147483765" r:id="rId8"/>
    <p:sldLayoutId id="2147483766" r:id="rId9"/>
    <p:sldLayoutId id="2147483767" r:id="rId10"/>
    <p:sldLayoutId id="2147483768" r:id="rId11"/>
  </p:sldLayoutIdLst>
  <p:txStyles>
    <p:titleStyle>
      <a:lvl1pPr algn="l" rtl="0" fontAlgn="base">
        <a:spcBef>
          <a:spcPct val="0"/>
        </a:spcBef>
        <a:spcAft>
          <a:spcPct val="0"/>
        </a:spcAft>
        <a:defRPr sz="4000">
          <a:solidFill>
            <a:schemeClr val="tx2"/>
          </a:solidFill>
          <a:latin typeface="+mj-lt"/>
          <a:ea typeface="+mj-ea"/>
          <a:cs typeface="+mj-cs"/>
        </a:defRPr>
      </a:lvl1pPr>
      <a:lvl2pPr algn="l" rtl="0" fontAlgn="base">
        <a:spcBef>
          <a:spcPct val="0"/>
        </a:spcBef>
        <a:spcAft>
          <a:spcPct val="0"/>
        </a:spcAft>
        <a:defRPr sz="4000">
          <a:solidFill>
            <a:schemeClr val="tx2"/>
          </a:solidFill>
          <a:latin typeface="Arial" charset="0"/>
          <a:ea typeface="宋体" pitchFamily="2" charset="-122"/>
        </a:defRPr>
      </a:lvl2pPr>
      <a:lvl3pPr algn="l" rtl="0" fontAlgn="base">
        <a:spcBef>
          <a:spcPct val="0"/>
        </a:spcBef>
        <a:spcAft>
          <a:spcPct val="0"/>
        </a:spcAft>
        <a:defRPr sz="4000">
          <a:solidFill>
            <a:schemeClr val="tx2"/>
          </a:solidFill>
          <a:latin typeface="Arial" charset="0"/>
          <a:ea typeface="宋体" pitchFamily="2" charset="-122"/>
        </a:defRPr>
      </a:lvl3pPr>
      <a:lvl4pPr algn="l" rtl="0" fontAlgn="base">
        <a:spcBef>
          <a:spcPct val="0"/>
        </a:spcBef>
        <a:spcAft>
          <a:spcPct val="0"/>
        </a:spcAft>
        <a:defRPr sz="4000">
          <a:solidFill>
            <a:schemeClr val="tx2"/>
          </a:solidFill>
          <a:latin typeface="Arial" charset="0"/>
          <a:ea typeface="宋体" pitchFamily="2" charset="-122"/>
        </a:defRPr>
      </a:lvl4pPr>
      <a:lvl5pPr algn="l" rtl="0" fontAlgn="base">
        <a:spcBef>
          <a:spcPct val="0"/>
        </a:spcBef>
        <a:spcAft>
          <a:spcPct val="0"/>
        </a:spcAft>
        <a:defRPr sz="4000">
          <a:solidFill>
            <a:schemeClr val="tx2"/>
          </a:solidFill>
          <a:latin typeface="Arial" charset="0"/>
          <a:ea typeface="宋体" pitchFamily="2" charset="-122"/>
        </a:defRPr>
      </a:lvl5pPr>
      <a:lvl6pPr marL="457200" algn="l" rtl="0" fontAlgn="base">
        <a:spcBef>
          <a:spcPct val="0"/>
        </a:spcBef>
        <a:spcAft>
          <a:spcPct val="0"/>
        </a:spcAft>
        <a:defRPr sz="4000">
          <a:solidFill>
            <a:schemeClr val="tx2"/>
          </a:solidFill>
          <a:latin typeface="Arial" charset="0"/>
          <a:ea typeface="宋体" pitchFamily="2" charset="-122"/>
        </a:defRPr>
      </a:lvl6pPr>
      <a:lvl7pPr marL="914400" algn="l" rtl="0" fontAlgn="base">
        <a:spcBef>
          <a:spcPct val="0"/>
        </a:spcBef>
        <a:spcAft>
          <a:spcPct val="0"/>
        </a:spcAft>
        <a:defRPr sz="4000">
          <a:solidFill>
            <a:schemeClr val="tx2"/>
          </a:solidFill>
          <a:latin typeface="Arial" charset="0"/>
          <a:ea typeface="宋体" pitchFamily="2" charset="-122"/>
        </a:defRPr>
      </a:lvl7pPr>
      <a:lvl8pPr marL="1371600" algn="l" rtl="0" fontAlgn="base">
        <a:spcBef>
          <a:spcPct val="0"/>
        </a:spcBef>
        <a:spcAft>
          <a:spcPct val="0"/>
        </a:spcAft>
        <a:defRPr sz="4000">
          <a:solidFill>
            <a:schemeClr val="tx2"/>
          </a:solidFill>
          <a:latin typeface="Arial" charset="0"/>
          <a:ea typeface="宋体" pitchFamily="2" charset="-122"/>
        </a:defRPr>
      </a:lvl8pPr>
      <a:lvl9pPr marL="1828800" algn="l" rtl="0" fontAlgn="base">
        <a:spcBef>
          <a:spcPct val="0"/>
        </a:spcBef>
        <a:spcAft>
          <a:spcPct val="0"/>
        </a:spcAft>
        <a:defRPr sz="4000">
          <a:solidFill>
            <a:schemeClr val="tx2"/>
          </a:solidFill>
          <a:latin typeface="Arial" charset="0"/>
          <a:ea typeface="宋体" pitchFamily="2" charset="-122"/>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mn-ea"/>
        </a:defRPr>
      </a:lvl2pPr>
      <a:lvl3pPr marL="1143000" indent="-228600" algn="l" rtl="0" fontAlgn="base">
        <a:spcBef>
          <a:spcPct val="20000"/>
        </a:spcBef>
        <a:spcAft>
          <a:spcPct val="0"/>
        </a:spcAft>
        <a:buChar char="•"/>
        <a:defRPr sz="2400">
          <a:solidFill>
            <a:schemeClr val="tx1"/>
          </a:solidFill>
          <a:latin typeface="+mn-lt"/>
          <a:ea typeface="+mn-ea"/>
        </a:defRPr>
      </a:lvl3pPr>
      <a:lvl4pPr marL="1600200" indent="-228600" algn="l" rtl="0" fontAlgn="base">
        <a:spcBef>
          <a:spcPct val="20000"/>
        </a:spcBef>
        <a:spcAft>
          <a:spcPct val="0"/>
        </a:spcAft>
        <a:buChar char="–"/>
        <a:defRPr sz="2000">
          <a:solidFill>
            <a:schemeClr val="tx1"/>
          </a:solidFill>
          <a:latin typeface="+mn-lt"/>
          <a:ea typeface="+mn-ea"/>
        </a:defRPr>
      </a:lvl4pPr>
      <a:lvl5pPr marL="2057400" indent="-228600" algn="l" rtl="0" fontAlgn="base">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47109" name="Picture 5" descr="backgroud9"/>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7107" name="Rectangle 3"/>
          <p:cNvSpPr>
            <a:spLocks noGrp="1" noChangeArrowheads="1"/>
          </p:cNvSpPr>
          <p:nvPr>
            <p:ph type="title"/>
          </p:nvPr>
        </p:nvSpPr>
        <p:spPr bwMode="auto">
          <a:xfrm>
            <a:off x="457200" y="1295400"/>
            <a:ext cx="82296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zh-CN" altLang="en-US" smtClean="0"/>
              <a:t>单击此处编辑母版标题样式</a:t>
            </a:r>
          </a:p>
        </p:txBody>
      </p:sp>
      <p:sp>
        <p:nvSpPr>
          <p:cNvPr id="47108" name="Rectangle 4"/>
          <p:cNvSpPr>
            <a:spLocks noGrp="1" noChangeArrowheads="1"/>
          </p:cNvSpPr>
          <p:nvPr>
            <p:ph type="body" idx="1"/>
          </p:nvPr>
        </p:nvSpPr>
        <p:spPr bwMode="auto">
          <a:xfrm>
            <a:off x="457200" y="2133600"/>
            <a:ext cx="8229600" cy="441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p>
        </p:txBody>
      </p:sp>
    </p:spTree>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txStyles>
    <p:titleStyle>
      <a:lvl1pPr algn="l" rtl="0" fontAlgn="base">
        <a:spcBef>
          <a:spcPct val="0"/>
        </a:spcBef>
        <a:spcAft>
          <a:spcPct val="0"/>
        </a:spcAft>
        <a:defRPr sz="4000">
          <a:solidFill>
            <a:schemeClr val="tx2"/>
          </a:solidFill>
          <a:latin typeface="+mj-lt"/>
          <a:ea typeface="+mj-ea"/>
          <a:cs typeface="+mj-cs"/>
        </a:defRPr>
      </a:lvl1pPr>
      <a:lvl2pPr algn="l" rtl="0" fontAlgn="base">
        <a:spcBef>
          <a:spcPct val="0"/>
        </a:spcBef>
        <a:spcAft>
          <a:spcPct val="0"/>
        </a:spcAft>
        <a:defRPr sz="4000">
          <a:solidFill>
            <a:schemeClr val="tx2"/>
          </a:solidFill>
          <a:latin typeface="Arial" charset="0"/>
          <a:ea typeface="宋体" pitchFamily="2" charset="-122"/>
        </a:defRPr>
      </a:lvl2pPr>
      <a:lvl3pPr algn="l" rtl="0" fontAlgn="base">
        <a:spcBef>
          <a:spcPct val="0"/>
        </a:spcBef>
        <a:spcAft>
          <a:spcPct val="0"/>
        </a:spcAft>
        <a:defRPr sz="4000">
          <a:solidFill>
            <a:schemeClr val="tx2"/>
          </a:solidFill>
          <a:latin typeface="Arial" charset="0"/>
          <a:ea typeface="宋体" pitchFamily="2" charset="-122"/>
        </a:defRPr>
      </a:lvl3pPr>
      <a:lvl4pPr algn="l" rtl="0" fontAlgn="base">
        <a:spcBef>
          <a:spcPct val="0"/>
        </a:spcBef>
        <a:spcAft>
          <a:spcPct val="0"/>
        </a:spcAft>
        <a:defRPr sz="4000">
          <a:solidFill>
            <a:schemeClr val="tx2"/>
          </a:solidFill>
          <a:latin typeface="Arial" charset="0"/>
          <a:ea typeface="宋体" pitchFamily="2" charset="-122"/>
        </a:defRPr>
      </a:lvl4pPr>
      <a:lvl5pPr algn="l" rtl="0" fontAlgn="base">
        <a:spcBef>
          <a:spcPct val="0"/>
        </a:spcBef>
        <a:spcAft>
          <a:spcPct val="0"/>
        </a:spcAft>
        <a:defRPr sz="4000">
          <a:solidFill>
            <a:schemeClr val="tx2"/>
          </a:solidFill>
          <a:latin typeface="Arial" charset="0"/>
          <a:ea typeface="宋体" pitchFamily="2" charset="-122"/>
        </a:defRPr>
      </a:lvl5pPr>
      <a:lvl6pPr marL="457200" algn="l" rtl="0" fontAlgn="base">
        <a:spcBef>
          <a:spcPct val="0"/>
        </a:spcBef>
        <a:spcAft>
          <a:spcPct val="0"/>
        </a:spcAft>
        <a:defRPr sz="4000">
          <a:solidFill>
            <a:schemeClr val="tx2"/>
          </a:solidFill>
          <a:latin typeface="Arial" charset="0"/>
          <a:ea typeface="宋体" pitchFamily="2" charset="-122"/>
        </a:defRPr>
      </a:lvl6pPr>
      <a:lvl7pPr marL="914400" algn="l" rtl="0" fontAlgn="base">
        <a:spcBef>
          <a:spcPct val="0"/>
        </a:spcBef>
        <a:spcAft>
          <a:spcPct val="0"/>
        </a:spcAft>
        <a:defRPr sz="4000">
          <a:solidFill>
            <a:schemeClr val="tx2"/>
          </a:solidFill>
          <a:latin typeface="Arial" charset="0"/>
          <a:ea typeface="宋体" pitchFamily="2" charset="-122"/>
        </a:defRPr>
      </a:lvl7pPr>
      <a:lvl8pPr marL="1371600" algn="l" rtl="0" fontAlgn="base">
        <a:spcBef>
          <a:spcPct val="0"/>
        </a:spcBef>
        <a:spcAft>
          <a:spcPct val="0"/>
        </a:spcAft>
        <a:defRPr sz="4000">
          <a:solidFill>
            <a:schemeClr val="tx2"/>
          </a:solidFill>
          <a:latin typeface="Arial" charset="0"/>
          <a:ea typeface="宋体" pitchFamily="2" charset="-122"/>
        </a:defRPr>
      </a:lvl8pPr>
      <a:lvl9pPr marL="1828800" algn="l" rtl="0" fontAlgn="base">
        <a:spcBef>
          <a:spcPct val="0"/>
        </a:spcBef>
        <a:spcAft>
          <a:spcPct val="0"/>
        </a:spcAft>
        <a:defRPr sz="4000">
          <a:solidFill>
            <a:schemeClr val="tx2"/>
          </a:solidFill>
          <a:latin typeface="Arial" charset="0"/>
          <a:ea typeface="宋体" pitchFamily="2" charset="-122"/>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mn-ea"/>
        </a:defRPr>
      </a:lvl2pPr>
      <a:lvl3pPr marL="1143000" indent="-228600" algn="l" rtl="0" fontAlgn="base">
        <a:spcBef>
          <a:spcPct val="20000"/>
        </a:spcBef>
        <a:spcAft>
          <a:spcPct val="0"/>
        </a:spcAft>
        <a:buChar char="•"/>
        <a:defRPr sz="2400">
          <a:solidFill>
            <a:schemeClr val="tx1"/>
          </a:solidFill>
          <a:latin typeface="+mn-lt"/>
          <a:ea typeface="+mn-ea"/>
        </a:defRPr>
      </a:lvl3pPr>
      <a:lvl4pPr marL="1600200" indent="-228600" algn="l" rtl="0" fontAlgn="base">
        <a:spcBef>
          <a:spcPct val="20000"/>
        </a:spcBef>
        <a:spcAft>
          <a:spcPct val="0"/>
        </a:spcAft>
        <a:buChar char="–"/>
        <a:defRPr sz="2000">
          <a:solidFill>
            <a:schemeClr val="tx1"/>
          </a:solidFill>
          <a:latin typeface="+mn-lt"/>
          <a:ea typeface="+mn-ea"/>
        </a:defRPr>
      </a:lvl4pPr>
      <a:lvl5pPr marL="2057400" indent="-228600" algn="l" rtl="0" fontAlgn="base">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5130" name="Picture 10" descr="backgroud0"/>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122" name="Rectangle 2"/>
          <p:cNvSpPr>
            <a:spLocks noGrp="1" noChangeArrowheads="1"/>
          </p:cNvSpPr>
          <p:nvPr>
            <p:ph type="title"/>
          </p:nvPr>
        </p:nvSpPr>
        <p:spPr bwMode="auto">
          <a:xfrm>
            <a:off x="457200" y="1295400"/>
            <a:ext cx="82296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zh-CN" altLang="en-US" smtClean="0"/>
              <a:t>单击此处编辑母版标题样式</a:t>
            </a:r>
          </a:p>
        </p:txBody>
      </p:sp>
      <p:sp>
        <p:nvSpPr>
          <p:cNvPr id="5123" name="Rectangle 3"/>
          <p:cNvSpPr>
            <a:spLocks noGrp="1" noChangeArrowheads="1"/>
          </p:cNvSpPr>
          <p:nvPr>
            <p:ph type="body" idx="1"/>
          </p:nvPr>
        </p:nvSpPr>
        <p:spPr bwMode="auto">
          <a:xfrm>
            <a:off x="457200" y="2133600"/>
            <a:ext cx="8229600" cy="441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p>
        </p:txBody>
      </p:sp>
    </p:spTree>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Lst>
  <p:txStyles>
    <p:titleStyle>
      <a:lvl1pPr algn="l" rtl="0" fontAlgn="base">
        <a:spcBef>
          <a:spcPct val="0"/>
        </a:spcBef>
        <a:spcAft>
          <a:spcPct val="0"/>
        </a:spcAft>
        <a:defRPr sz="4000">
          <a:solidFill>
            <a:schemeClr val="tx2"/>
          </a:solidFill>
          <a:latin typeface="+mj-lt"/>
          <a:ea typeface="+mj-ea"/>
          <a:cs typeface="+mj-cs"/>
        </a:defRPr>
      </a:lvl1pPr>
      <a:lvl2pPr algn="l" rtl="0" fontAlgn="base">
        <a:spcBef>
          <a:spcPct val="0"/>
        </a:spcBef>
        <a:spcAft>
          <a:spcPct val="0"/>
        </a:spcAft>
        <a:defRPr sz="4000">
          <a:solidFill>
            <a:schemeClr val="tx2"/>
          </a:solidFill>
          <a:latin typeface="Arial" charset="0"/>
          <a:ea typeface="黑体" pitchFamily="2" charset="-122"/>
        </a:defRPr>
      </a:lvl2pPr>
      <a:lvl3pPr algn="l" rtl="0" fontAlgn="base">
        <a:spcBef>
          <a:spcPct val="0"/>
        </a:spcBef>
        <a:spcAft>
          <a:spcPct val="0"/>
        </a:spcAft>
        <a:defRPr sz="4000">
          <a:solidFill>
            <a:schemeClr val="tx2"/>
          </a:solidFill>
          <a:latin typeface="Arial" charset="0"/>
          <a:ea typeface="黑体" pitchFamily="2" charset="-122"/>
        </a:defRPr>
      </a:lvl3pPr>
      <a:lvl4pPr algn="l" rtl="0" fontAlgn="base">
        <a:spcBef>
          <a:spcPct val="0"/>
        </a:spcBef>
        <a:spcAft>
          <a:spcPct val="0"/>
        </a:spcAft>
        <a:defRPr sz="4000">
          <a:solidFill>
            <a:schemeClr val="tx2"/>
          </a:solidFill>
          <a:latin typeface="Arial" charset="0"/>
          <a:ea typeface="黑体" pitchFamily="2" charset="-122"/>
        </a:defRPr>
      </a:lvl4pPr>
      <a:lvl5pPr algn="l" rtl="0" fontAlgn="base">
        <a:spcBef>
          <a:spcPct val="0"/>
        </a:spcBef>
        <a:spcAft>
          <a:spcPct val="0"/>
        </a:spcAft>
        <a:defRPr sz="4000">
          <a:solidFill>
            <a:schemeClr val="tx2"/>
          </a:solidFill>
          <a:latin typeface="Arial" charset="0"/>
          <a:ea typeface="黑体" pitchFamily="2" charset="-122"/>
        </a:defRPr>
      </a:lvl5pPr>
      <a:lvl6pPr marL="457200" algn="l" rtl="0" fontAlgn="base">
        <a:spcBef>
          <a:spcPct val="0"/>
        </a:spcBef>
        <a:spcAft>
          <a:spcPct val="0"/>
        </a:spcAft>
        <a:defRPr sz="4000">
          <a:solidFill>
            <a:schemeClr val="tx2"/>
          </a:solidFill>
          <a:latin typeface="Arial" charset="0"/>
          <a:ea typeface="黑体" pitchFamily="2" charset="-122"/>
        </a:defRPr>
      </a:lvl6pPr>
      <a:lvl7pPr marL="914400" algn="l" rtl="0" fontAlgn="base">
        <a:spcBef>
          <a:spcPct val="0"/>
        </a:spcBef>
        <a:spcAft>
          <a:spcPct val="0"/>
        </a:spcAft>
        <a:defRPr sz="4000">
          <a:solidFill>
            <a:schemeClr val="tx2"/>
          </a:solidFill>
          <a:latin typeface="Arial" charset="0"/>
          <a:ea typeface="黑体" pitchFamily="2" charset="-122"/>
        </a:defRPr>
      </a:lvl7pPr>
      <a:lvl8pPr marL="1371600" algn="l" rtl="0" fontAlgn="base">
        <a:spcBef>
          <a:spcPct val="0"/>
        </a:spcBef>
        <a:spcAft>
          <a:spcPct val="0"/>
        </a:spcAft>
        <a:defRPr sz="4000">
          <a:solidFill>
            <a:schemeClr val="tx2"/>
          </a:solidFill>
          <a:latin typeface="Arial" charset="0"/>
          <a:ea typeface="黑体" pitchFamily="2" charset="-122"/>
        </a:defRPr>
      </a:lvl8pPr>
      <a:lvl9pPr marL="1828800" algn="l" rtl="0" fontAlgn="base">
        <a:spcBef>
          <a:spcPct val="0"/>
        </a:spcBef>
        <a:spcAft>
          <a:spcPct val="0"/>
        </a:spcAft>
        <a:defRPr sz="4000">
          <a:solidFill>
            <a:schemeClr val="tx2"/>
          </a:solidFill>
          <a:latin typeface="Arial" charset="0"/>
          <a:ea typeface="黑体" pitchFamily="2" charset="-122"/>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mn-ea"/>
        </a:defRPr>
      </a:lvl2pPr>
      <a:lvl3pPr marL="1143000" indent="-228600" algn="l" rtl="0" fontAlgn="base">
        <a:spcBef>
          <a:spcPct val="20000"/>
        </a:spcBef>
        <a:spcAft>
          <a:spcPct val="0"/>
        </a:spcAft>
        <a:buChar char="•"/>
        <a:defRPr sz="2400">
          <a:solidFill>
            <a:schemeClr val="tx1"/>
          </a:solidFill>
          <a:latin typeface="+mn-lt"/>
          <a:ea typeface="+mn-ea"/>
        </a:defRPr>
      </a:lvl3pPr>
      <a:lvl4pPr marL="1600200" indent="-228600" algn="l" rtl="0" fontAlgn="base">
        <a:spcBef>
          <a:spcPct val="20000"/>
        </a:spcBef>
        <a:spcAft>
          <a:spcPct val="0"/>
        </a:spcAft>
        <a:buChar char="–"/>
        <a:defRPr sz="2000">
          <a:solidFill>
            <a:schemeClr val="tx1"/>
          </a:solidFill>
          <a:latin typeface="+mn-lt"/>
          <a:ea typeface="+mn-ea"/>
        </a:defRPr>
      </a:lvl4pPr>
      <a:lvl5pPr marL="2057400" indent="-228600" algn="l" rtl="0" fontAlgn="base">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5845" name="Picture 5" descr="backgroud1"/>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5843" name="Rectangle 3"/>
          <p:cNvSpPr>
            <a:spLocks noGrp="1" noChangeArrowheads="1"/>
          </p:cNvSpPr>
          <p:nvPr>
            <p:ph type="title"/>
          </p:nvPr>
        </p:nvSpPr>
        <p:spPr bwMode="auto">
          <a:xfrm>
            <a:off x="457200" y="1295400"/>
            <a:ext cx="82296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zh-CN" altLang="en-US" smtClean="0"/>
              <a:t>单击此处编辑母版标题样式</a:t>
            </a:r>
          </a:p>
        </p:txBody>
      </p:sp>
      <p:sp>
        <p:nvSpPr>
          <p:cNvPr id="35844" name="Rectangle 4"/>
          <p:cNvSpPr>
            <a:spLocks noGrp="1" noChangeArrowheads="1"/>
          </p:cNvSpPr>
          <p:nvPr>
            <p:ph type="body" idx="1"/>
          </p:nvPr>
        </p:nvSpPr>
        <p:spPr bwMode="auto">
          <a:xfrm>
            <a:off x="457200" y="2133600"/>
            <a:ext cx="8229600" cy="441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p>
        </p:txBody>
      </p:sp>
    </p:spTree>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Lst>
  <p:txStyles>
    <p:titleStyle>
      <a:lvl1pPr algn="l" rtl="0" fontAlgn="base">
        <a:spcBef>
          <a:spcPct val="0"/>
        </a:spcBef>
        <a:spcAft>
          <a:spcPct val="0"/>
        </a:spcAft>
        <a:defRPr sz="4000">
          <a:solidFill>
            <a:schemeClr val="tx2"/>
          </a:solidFill>
          <a:latin typeface="+mj-lt"/>
          <a:ea typeface="+mj-ea"/>
          <a:cs typeface="+mj-cs"/>
        </a:defRPr>
      </a:lvl1pPr>
      <a:lvl2pPr algn="l" rtl="0" fontAlgn="base">
        <a:spcBef>
          <a:spcPct val="0"/>
        </a:spcBef>
        <a:spcAft>
          <a:spcPct val="0"/>
        </a:spcAft>
        <a:defRPr sz="4000">
          <a:solidFill>
            <a:schemeClr val="tx2"/>
          </a:solidFill>
          <a:latin typeface="Arial" charset="0"/>
          <a:ea typeface="宋体" pitchFamily="2" charset="-122"/>
        </a:defRPr>
      </a:lvl2pPr>
      <a:lvl3pPr algn="l" rtl="0" fontAlgn="base">
        <a:spcBef>
          <a:spcPct val="0"/>
        </a:spcBef>
        <a:spcAft>
          <a:spcPct val="0"/>
        </a:spcAft>
        <a:defRPr sz="4000">
          <a:solidFill>
            <a:schemeClr val="tx2"/>
          </a:solidFill>
          <a:latin typeface="Arial" charset="0"/>
          <a:ea typeface="宋体" pitchFamily="2" charset="-122"/>
        </a:defRPr>
      </a:lvl3pPr>
      <a:lvl4pPr algn="l" rtl="0" fontAlgn="base">
        <a:spcBef>
          <a:spcPct val="0"/>
        </a:spcBef>
        <a:spcAft>
          <a:spcPct val="0"/>
        </a:spcAft>
        <a:defRPr sz="4000">
          <a:solidFill>
            <a:schemeClr val="tx2"/>
          </a:solidFill>
          <a:latin typeface="Arial" charset="0"/>
          <a:ea typeface="宋体" pitchFamily="2" charset="-122"/>
        </a:defRPr>
      </a:lvl4pPr>
      <a:lvl5pPr algn="l" rtl="0" fontAlgn="base">
        <a:spcBef>
          <a:spcPct val="0"/>
        </a:spcBef>
        <a:spcAft>
          <a:spcPct val="0"/>
        </a:spcAft>
        <a:defRPr sz="4000">
          <a:solidFill>
            <a:schemeClr val="tx2"/>
          </a:solidFill>
          <a:latin typeface="Arial" charset="0"/>
          <a:ea typeface="宋体" pitchFamily="2" charset="-122"/>
        </a:defRPr>
      </a:lvl5pPr>
      <a:lvl6pPr marL="457200" algn="l" rtl="0" fontAlgn="base">
        <a:spcBef>
          <a:spcPct val="0"/>
        </a:spcBef>
        <a:spcAft>
          <a:spcPct val="0"/>
        </a:spcAft>
        <a:defRPr sz="4000">
          <a:solidFill>
            <a:schemeClr val="tx2"/>
          </a:solidFill>
          <a:latin typeface="Arial" charset="0"/>
          <a:ea typeface="宋体" pitchFamily="2" charset="-122"/>
        </a:defRPr>
      </a:lvl6pPr>
      <a:lvl7pPr marL="914400" algn="l" rtl="0" fontAlgn="base">
        <a:spcBef>
          <a:spcPct val="0"/>
        </a:spcBef>
        <a:spcAft>
          <a:spcPct val="0"/>
        </a:spcAft>
        <a:defRPr sz="4000">
          <a:solidFill>
            <a:schemeClr val="tx2"/>
          </a:solidFill>
          <a:latin typeface="Arial" charset="0"/>
          <a:ea typeface="宋体" pitchFamily="2" charset="-122"/>
        </a:defRPr>
      </a:lvl7pPr>
      <a:lvl8pPr marL="1371600" algn="l" rtl="0" fontAlgn="base">
        <a:spcBef>
          <a:spcPct val="0"/>
        </a:spcBef>
        <a:spcAft>
          <a:spcPct val="0"/>
        </a:spcAft>
        <a:defRPr sz="4000">
          <a:solidFill>
            <a:schemeClr val="tx2"/>
          </a:solidFill>
          <a:latin typeface="Arial" charset="0"/>
          <a:ea typeface="宋体" pitchFamily="2" charset="-122"/>
        </a:defRPr>
      </a:lvl8pPr>
      <a:lvl9pPr marL="1828800" algn="l" rtl="0" fontAlgn="base">
        <a:spcBef>
          <a:spcPct val="0"/>
        </a:spcBef>
        <a:spcAft>
          <a:spcPct val="0"/>
        </a:spcAft>
        <a:defRPr sz="4000">
          <a:solidFill>
            <a:schemeClr val="tx2"/>
          </a:solidFill>
          <a:latin typeface="Arial" charset="0"/>
          <a:ea typeface="宋体" pitchFamily="2" charset="-122"/>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mn-ea"/>
        </a:defRPr>
      </a:lvl2pPr>
      <a:lvl3pPr marL="1143000" indent="-228600" algn="l" rtl="0" fontAlgn="base">
        <a:spcBef>
          <a:spcPct val="20000"/>
        </a:spcBef>
        <a:spcAft>
          <a:spcPct val="0"/>
        </a:spcAft>
        <a:buChar char="•"/>
        <a:defRPr sz="2400">
          <a:solidFill>
            <a:schemeClr val="tx1"/>
          </a:solidFill>
          <a:latin typeface="+mn-lt"/>
          <a:ea typeface="+mn-ea"/>
        </a:defRPr>
      </a:lvl3pPr>
      <a:lvl4pPr marL="1600200" indent="-228600" algn="l" rtl="0" fontAlgn="base">
        <a:spcBef>
          <a:spcPct val="20000"/>
        </a:spcBef>
        <a:spcAft>
          <a:spcPct val="0"/>
        </a:spcAft>
        <a:buChar char="–"/>
        <a:defRPr sz="2000">
          <a:solidFill>
            <a:schemeClr val="tx1"/>
          </a:solidFill>
          <a:latin typeface="+mn-lt"/>
          <a:ea typeface="+mn-ea"/>
        </a:defRPr>
      </a:lvl4pPr>
      <a:lvl5pPr marL="2057400" indent="-228600" algn="l" rtl="0" fontAlgn="base">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9941" name="Picture 5" descr="backgroud2"/>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9939" name="Rectangle 3"/>
          <p:cNvSpPr>
            <a:spLocks noGrp="1" noChangeArrowheads="1"/>
          </p:cNvSpPr>
          <p:nvPr>
            <p:ph type="title"/>
          </p:nvPr>
        </p:nvSpPr>
        <p:spPr bwMode="auto">
          <a:xfrm>
            <a:off x="457200" y="1295400"/>
            <a:ext cx="82296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zh-CN" altLang="en-US" smtClean="0"/>
              <a:t>单击此处编辑母版标题样式</a:t>
            </a:r>
          </a:p>
        </p:txBody>
      </p:sp>
      <p:sp>
        <p:nvSpPr>
          <p:cNvPr id="39940" name="Rectangle 4"/>
          <p:cNvSpPr>
            <a:spLocks noGrp="1" noChangeArrowheads="1"/>
          </p:cNvSpPr>
          <p:nvPr>
            <p:ph type="body" idx="1"/>
          </p:nvPr>
        </p:nvSpPr>
        <p:spPr bwMode="auto">
          <a:xfrm>
            <a:off x="457200" y="2133600"/>
            <a:ext cx="8229600" cy="441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p>
        </p:txBody>
      </p:sp>
    </p:spTree>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Lst>
  <p:txStyles>
    <p:titleStyle>
      <a:lvl1pPr algn="l" rtl="0" fontAlgn="base">
        <a:spcBef>
          <a:spcPct val="0"/>
        </a:spcBef>
        <a:spcAft>
          <a:spcPct val="0"/>
        </a:spcAft>
        <a:defRPr sz="4000">
          <a:solidFill>
            <a:schemeClr val="tx2"/>
          </a:solidFill>
          <a:latin typeface="+mj-lt"/>
          <a:ea typeface="+mj-ea"/>
          <a:cs typeface="+mj-cs"/>
        </a:defRPr>
      </a:lvl1pPr>
      <a:lvl2pPr algn="l" rtl="0" fontAlgn="base">
        <a:spcBef>
          <a:spcPct val="0"/>
        </a:spcBef>
        <a:spcAft>
          <a:spcPct val="0"/>
        </a:spcAft>
        <a:defRPr sz="4000">
          <a:solidFill>
            <a:schemeClr val="tx2"/>
          </a:solidFill>
          <a:latin typeface="Arial" charset="0"/>
          <a:ea typeface="宋体" pitchFamily="2" charset="-122"/>
        </a:defRPr>
      </a:lvl2pPr>
      <a:lvl3pPr algn="l" rtl="0" fontAlgn="base">
        <a:spcBef>
          <a:spcPct val="0"/>
        </a:spcBef>
        <a:spcAft>
          <a:spcPct val="0"/>
        </a:spcAft>
        <a:defRPr sz="4000">
          <a:solidFill>
            <a:schemeClr val="tx2"/>
          </a:solidFill>
          <a:latin typeface="Arial" charset="0"/>
          <a:ea typeface="宋体" pitchFamily="2" charset="-122"/>
        </a:defRPr>
      </a:lvl3pPr>
      <a:lvl4pPr algn="l" rtl="0" fontAlgn="base">
        <a:spcBef>
          <a:spcPct val="0"/>
        </a:spcBef>
        <a:spcAft>
          <a:spcPct val="0"/>
        </a:spcAft>
        <a:defRPr sz="4000">
          <a:solidFill>
            <a:schemeClr val="tx2"/>
          </a:solidFill>
          <a:latin typeface="Arial" charset="0"/>
          <a:ea typeface="宋体" pitchFamily="2" charset="-122"/>
        </a:defRPr>
      </a:lvl4pPr>
      <a:lvl5pPr algn="l" rtl="0" fontAlgn="base">
        <a:spcBef>
          <a:spcPct val="0"/>
        </a:spcBef>
        <a:spcAft>
          <a:spcPct val="0"/>
        </a:spcAft>
        <a:defRPr sz="4000">
          <a:solidFill>
            <a:schemeClr val="tx2"/>
          </a:solidFill>
          <a:latin typeface="Arial" charset="0"/>
          <a:ea typeface="宋体" pitchFamily="2" charset="-122"/>
        </a:defRPr>
      </a:lvl5pPr>
      <a:lvl6pPr marL="457200" algn="l" rtl="0" fontAlgn="base">
        <a:spcBef>
          <a:spcPct val="0"/>
        </a:spcBef>
        <a:spcAft>
          <a:spcPct val="0"/>
        </a:spcAft>
        <a:defRPr sz="4000">
          <a:solidFill>
            <a:schemeClr val="tx2"/>
          </a:solidFill>
          <a:latin typeface="Arial" charset="0"/>
          <a:ea typeface="宋体" pitchFamily="2" charset="-122"/>
        </a:defRPr>
      </a:lvl6pPr>
      <a:lvl7pPr marL="914400" algn="l" rtl="0" fontAlgn="base">
        <a:spcBef>
          <a:spcPct val="0"/>
        </a:spcBef>
        <a:spcAft>
          <a:spcPct val="0"/>
        </a:spcAft>
        <a:defRPr sz="4000">
          <a:solidFill>
            <a:schemeClr val="tx2"/>
          </a:solidFill>
          <a:latin typeface="Arial" charset="0"/>
          <a:ea typeface="宋体" pitchFamily="2" charset="-122"/>
        </a:defRPr>
      </a:lvl7pPr>
      <a:lvl8pPr marL="1371600" algn="l" rtl="0" fontAlgn="base">
        <a:spcBef>
          <a:spcPct val="0"/>
        </a:spcBef>
        <a:spcAft>
          <a:spcPct val="0"/>
        </a:spcAft>
        <a:defRPr sz="4000">
          <a:solidFill>
            <a:schemeClr val="tx2"/>
          </a:solidFill>
          <a:latin typeface="Arial" charset="0"/>
          <a:ea typeface="宋体" pitchFamily="2" charset="-122"/>
        </a:defRPr>
      </a:lvl8pPr>
      <a:lvl9pPr marL="1828800" algn="l" rtl="0" fontAlgn="base">
        <a:spcBef>
          <a:spcPct val="0"/>
        </a:spcBef>
        <a:spcAft>
          <a:spcPct val="0"/>
        </a:spcAft>
        <a:defRPr sz="4000">
          <a:solidFill>
            <a:schemeClr val="tx2"/>
          </a:solidFill>
          <a:latin typeface="Arial" charset="0"/>
          <a:ea typeface="宋体" pitchFamily="2" charset="-122"/>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mn-ea"/>
        </a:defRPr>
      </a:lvl2pPr>
      <a:lvl3pPr marL="1143000" indent="-228600" algn="l" rtl="0" fontAlgn="base">
        <a:spcBef>
          <a:spcPct val="20000"/>
        </a:spcBef>
        <a:spcAft>
          <a:spcPct val="0"/>
        </a:spcAft>
        <a:buChar char="•"/>
        <a:defRPr sz="2400">
          <a:solidFill>
            <a:schemeClr val="tx1"/>
          </a:solidFill>
          <a:latin typeface="+mn-lt"/>
          <a:ea typeface="+mn-ea"/>
        </a:defRPr>
      </a:lvl3pPr>
      <a:lvl4pPr marL="1600200" indent="-228600" algn="l" rtl="0" fontAlgn="base">
        <a:spcBef>
          <a:spcPct val="20000"/>
        </a:spcBef>
        <a:spcAft>
          <a:spcPct val="0"/>
        </a:spcAft>
        <a:buChar char="–"/>
        <a:defRPr sz="2000">
          <a:solidFill>
            <a:schemeClr val="tx1"/>
          </a:solidFill>
          <a:latin typeface="+mn-lt"/>
          <a:ea typeface="+mn-ea"/>
        </a:defRPr>
      </a:lvl4pPr>
      <a:lvl5pPr marL="2057400" indent="-228600" algn="l" rtl="0" fontAlgn="base">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40965" name="Picture 5" descr="backgroud3"/>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0963" name="Rectangle 3"/>
          <p:cNvSpPr>
            <a:spLocks noGrp="1" noChangeArrowheads="1"/>
          </p:cNvSpPr>
          <p:nvPr>
            <p:ph type="title"/>
          </p:nvPr>
        </p:nvSpPr>
        <p:spPr bwMode="auto">
          <a:xfrm>
            <a:off x="457200" y="1295400"/>
            <a:ext cx="82296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zh-CN" altLang="en-US" smtClean="0"/>
              <a:t>单击此处编辑母版标题样式</a:t>
            </a:r>
          </a:p>
        </p:txBody>
      </p:sp>
      <p:sp>
        <p:nvSpPr>
          <p:cNvPr id="40964" name="Rectangle 4"/>
          <p:cNvSpPr>
            <a:spLocks noGrp="1" noChangeArrowheads="1"/>
          </p:cNvSpPr>
          <p:nvPr>
            <p:ph type="body" idx="1"/>
          </p:nvPr>
        </p:nvSpPr>
        <p:spPr bwMode="auto">
          <a:xfrm>
            <a:off x="457200" y="2133600"/>
            <a:ext cx="8229600" cy="441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p>
        </p:txBody>
      </p:sp>
    </p:spTree>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Lst>
  <p:txStyles>
    <p:titleStyle>
      <a:lvl1pPr algn="l" rtl="0" fontAlgn="base">
        <a:spcBef>
          <a:spcPct val="0"/>
        </a:spcBef>
        <a:spcAft>
          <a:spcPct val="0"/>
        </a:spcAft>
        <a:defRPr sz="4000">
          <a:solidFill>
            <a:schemeClr val="tx2"/>
          </a:solidFill>
          <a:latin typeface="+mj-lt"/>
          <a:ea typeface="+mj-ea"/>
          <a:cs typeface="+mj-cs"/>
        </a:defRPr>
      </a:lvl1pPr>
      <a:lvl2pPr algn="l" rtl="0" fontAlgn="base">
        <a:spcBef>
          <a:spcPct val="0"/>
        </a:spcBef>
        <a:spcAft>
          <a:spcPct val="0"/>
        </a:spcAft>
        <a:defRPr sz="4000">
          <a:solidFill>
            <a:schemeClr val="tx2"/>
          </a:solidFill>
          <a:latin typeface="Arial" charset="0"/>
          <a:ea typeface="宋体" pitchFamily="2" charset="-122"/>
        </a:defRPr>
      </a:lvl2pPr>
      <a:lvl3pPr algn="l" rtl="0" fontAlgn="base">
        <a:spcBef>
          <a:spcPct val="0"/>
        </a:spcBef>
        <a:spcAft>
          <a:spcPct val="0"/>
        </a:spcAft>
        <a:defRPr sz="4000">
          <a:solidFill>
            <a:schemeClr val="tx2"/>
          </a:solidFill>
          <a:latin typeface="Arial" charset="0"/>
          <a:ea typeface="宋体" pitchFamily="2" charset="-122"/>
        </a:defRPr>
      </a:lvl3pPr>
      <a:lvl4pPr algn="l" rtl="0" fontAlgn="base">
        <a:spcBef>
          <a:spcPct val="0"/>
        </a:spcBef>
        <a:spcAft>
          <a:spcPct val="0"/>
        </a:spcAft>
        <a:defRPr sz="4000">
          <a:solidFill>
            <a:schemeClr val="tx2"/>
          </a:solidFill>
          <a:latin typeface="Arial" charset="0"/>
          <a:ea typeface="宋体" pitchFamily="2" charset="-122"/>
        </a:defRPr>
      </a:lvl4pPr>
      <a:lvl5pPr algn="l" rtl="0" fontAlgn="base">
        <a:spcBef>
          <a:spcPct val="0"/>
        </a:spcBef>
        <a:spcAft>
          <a:spcPct val="0"/>
        </a:spcAft>
        <a:defRPr sz="4000">
          <a:solidFill>
            <a:schemeClr val="tx2"/>
          </a:solidFill>
          <a:latin typeface="Arial" charset="0"/>
          <a:ea typeface="宋体" pitchFamily="2" charset="-122"/>
        </a:defRPr>
      </a:lvl5pPr>
      <a:lvl6pPr marL="457200" algn="l" rtl="0" fontAlgn="base">
        <a:spcBef>
          <a:spcPct val="0"/>
        </a:spcBef>
        <a:spcAft>
          <a:spcPct val="0"/>
        </a:spcAft>
        <a:defRPr sz="4000">
          <a:solidFill>
            <a:schemeClr val="tx2"/>
          </a:solidFill>
          <a:latin typeface="Arial" charset="0"/>
          <a:ea typeface="宋体" pitchFamily="2" charset="-122"/>
        </a:defRPr>
      </a:lvl6pPr>
      <a:lvl7pPr marL="914400" algn="l" rtl="0" fontAlgn="base">
        <a:spcBef>
          <a:spcPct val="0"/>
        </a:spcBef>
        <a:spcAft>
          <a:spcPct val="0"/>
        </a:spcAft>
        <a:defRPr sz="4000">
          <a:solidFill>
            <a:schemeClr val="tx2"/>
          </a:solidFill>
          <a:latin typeface="Arial" charset="0"/>
          <a:ea typeface="宋体" pitchFamily="2" charset="-122"/>
        </a:defRPr>
      </a:lvl7pPr>
      <a:lvl8pPr marL="1371600" algn="l" rtl="0" fontAlgn="base">
        <a:spcBef>
          <a:spcPct val="0"/>
        </a:spcBef>
        <a:spcAft>
          <a:spcPct val="0"/>
        </a:spcAft>
        <a:defRPr sz="4000">
          <a:solidFill>
            <a:schemeClr val="tx2"/>
          </a:solidFill>
          <a:latin typeface="Arial" charset="0"/>
          <a:ea typeface="宋体" pitchFamily="2" charset="-122"/>
        </a:defRPr>
      </a:lvl8pPr>
      <a:lvl9pPr marL="1828800" algn="l" rtl="0" fontAlgn="base">
        <a:spcBef>
          <a:spcPct val="0"/>
        </a:spcBef>
        <a:spcAft>
          <a:spcPct val="0"/>
        </a:spcAft>
        <a:defRPr sz="4000">
          <a:solidFill>
            <a:schemeClr val="tx2"/>
          </a:solidFill>
          <a:latin typeface="Arial" charset="0"/>
          <a:ea typeface="宋体" pitchFamily="2" charset="-122"/>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mn-ea"/>
        </a:defRPr>
      </a:lvl2pPr>
      <a:lvl3pPr marL="1143000" indent="-228600" algn="l" rtl="0" fontAlgn="base">
        <a:spcBef>
          <a:spcPct val="20000"/>
        </a:spcBef>
        <a:spcAft>
          <a:spcPct val="0"/>
        </a:spcAft>
        <a:buChar char="•"/>
        <a:defRPr sz="2400">
          <a:solidFill>
            <a:schemeClr val="tx1"/>
          </a:solidFill>
          <a:latin typeface="+mn-lt"/>
          <a:ea typeface="+mn-ea"/>
        </a:defRPr>
      </a:lvl3pPr>
      <a:lvl4pPr marL="1600200" indent="-228600" algn="l" rtl="0" fontAlgn="base">
        <a:spcBef>
          <a:spcPct val="20000"/>
        </a:spcBef>
        <a:spcAft>
          <a:spcPct val="0"/>
        </a:spcAft>
        <a:buChar char="–"/>
        <a:defRPr sz="2000">
          <a:solidFill>
            <a:schemeClr val="tx1"/>
          </a:solidFill>
          <a:latin typeface="+mn-lt"/>
          <a:ea typeface="+mn-ea"/>
        </a:defRPr>
      </a:lvl4pPr>
      <a:lvl5pPr marL="2057400" indent="-228600" algn="l" rtl="0" fontAlgn="base">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41989" name="Picture 5" descr="backgroud4"/>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1987" name="Rectangle 3"/>
          <p:cNvSpPr>
            <a:spLocks noGrp="1" noChangeArrowheads="1"/>
          </p:cNvSpPr>
          <p:nvPr>
            <p:ph type="title"/>
          </p:nvPr>
        </p:nvSpPr>
        <p:spPr bwMode="auto">
          <a:xfrm>
            <a:off x="457200" y="1295400"/>
            <a:ext cx="82296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zh-CN" altLang="en-US" smtClean="0"/>
              <a:t>单击此处编辑母版标题样式</a:t>
            </a:r>
          </a:p>
        </p:txBody>
      </p:sp>
      <p:sp>
        <p:nvSpPr>
          <p:cNvPr id="41988" name="Rectangle 4"/>
          <p:cNvSpPr>
            <a:spLocks noGrp="1" noChangeArrowheads="1"/>
          </p:cNvSpPr>
          <p:nvPr>
            <p:ph type="body" idx="1"/>
          </p:nvPr>
        </p:nvSpPr>
        <p:spPr bwMode="auto">
          <a:xfrm>
            <a:off x="457200" y="2133600"/>
            <a:ext cx="8229600" cy="441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p>
        </p:txBody>
      </p:sp>
    </p:spTree>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Lst>
  <p:txStyles>
    <p:titleStyle>
      <a:lvl1pPr algn="l" rtl="0" fontAlgn="base">
        <a:spcBef>
          <a:spcPct val="0"/>
        </a:spcBef>
        <a:spcAft>
          <a:spcPct val="0"/>
        </a:spcAft>
        <a:defRPr sz="4000">
          <a:solidFill>
            <a:schemeClr val="tx2"/>
          </a:solidFill>
          <a:latin typeface="+mj-lt"/>
          <a:ea typeface="+mj-ea"/>
          <a:cs typeface="+mj-cs"/>
        </a:defRPr>
      </a:lvl1pPr>
      <a:lvl2pPr algn="l" rtl="0" fontAlgn="base">
        <a:spcBef>
          <a:spcPct val="0"/>
        </a:spcBef>
        <a:spcAft>
          <a:spcPct val="0"/>
        </a:spcAft>
        <a:defRPr sz="4000">
          <a:solidFill>
            <a:schemeClr val="tx2"/>
          </a:solidFill>
          <a:latin typeface="Arial" charset="0"/>
          <a:ea typeface="宋体" pitchFamily="2" charset="-122"/>
        </a:defRPr>
      </a:lvl2pPr>
      <a:lvl3pPr algn="l" rtl="0" fontAlgn="base">
        <a:spcBef>
          <a:spcPct val="0"/>
        </a:spcBef>
        <a:spcAft>
          <a:spcPct val="0"/>
        </a:spcAft>
        <a:defRPr sz="4000">
          <a:solidFill>
            <a:schemeClr val="tx2"/>
          </a:solidFill>
          <a:latin typeface="Arial" charset="0"/>
          <a:ea typeface="宋体" pitchFamily="2" charset="-122"/>
        </a:defRPr>
      </a:lvl3pPr>
      <a:lvl4pPr algn="l" rtl="0" fontAlgn="base">
        <a:spcBef>
          <a:spcPct val="0"/>
        </a:spcBef>
        <a:spcAft>
          <a:spcPct val="0"/>
        </a:spcAft>
        <a:defRPr sz="4000">
          <a:solidFill>
            <a:schemeClr val="tx2"/>
          </a:solidFill>
          <a:latin typeface="Arial" charset="0"/>
          <a:ea typeface="宋体" pitchFamily="2" charset="-122"/>
        </a:defRPr>
      </a:lvl4pPr>
      <a:lvl5pPr algn="l" rtl="0" fontAlgn="base">
        <a:spcBef>
          <a:spcPct val="0"/>
        </a:spcBef>
        <a:spcAft>
          <a:spcPct val="0"/>
        </a:spcAft>
        <a:defRPr sz="4000">
          <a:solidFill>
            <a:schemeClr val="tx2"/>
          </a:solidFill>
          <a:latin typeface="Arial" charset="0"/>
          <a:ea typeface="宋体" pitchFamily="2" charset="-122"/>
        </a:defRPr>
      </a:lvl5pPr>
      <a:lvl6pPr marL="457200" algn="l" rtl="0" fontAlgn="base">
        <a:spcBef>
          <a:spcPct val="0"/>
        </a:spcBef>
        <a:spcAft>
          <a:spcPct val="0"/>
        </a:spcAft>
        <a:defRPr sz="4000">
          <a:solidFill>
            <a:schemeClr val="tx2"/>
          </a:solidFill>
          <a:latin typeface="Arial" charset="0"/>
          <a:ea typeface="宋体" pitchFamily="2" charset="-122"/>
        </a:defRPr>
      </a:lvl6pPr>
      <a:lvl7pPr marL="914400" algn="l" rtl="0" fontAlgn="base">
        <a:spcBef>
          <a:spcPct val="0"/>
        </a:spcBef>
        <a:spcAft>
          <a:spcPct val="0"/>
        </a:spcAft>
        <a:defRPr sz="4000">
          <a:solidFill>
            <a:schemeClr val="tx2"/>
          </a:solidFill>
          <a:latin typeface="Arial" charset="0"/>
          <a:ea typeface="宋体" pitchFamily="2" charset="-122"/>
        </a:defRPr>
      </a:lvl7pPr>
      <a:lvl8pPr marL="1371600" algn="l" rtl="0" fontAlgn="base">
        <a:spcBef>
          <a:spcPct val="0"/>
        </a:spcBef>
        <a:spcAft>
          <a:spcPct val="0"/>
        </a:spcAft>
        <a:defRPr sz="4000">
          <a:solidFill>
            <a:schemeClr val="tx2"/>
          </a:solidFill>
          <a:latin typeface="Arial" charset="0"/>
          <a:ea typeface="宋体" pitchFamily="2" charset="-122"/>
        </a:defRPr>
      </a:lvl8pPr>
      <a:lvl9pPr marL="1828800" algn="l" rtl="0" fontAlgn="base">
        <a:spcBef>
          <a:spcPct val="0"/>
        </a:spcBef>
        <a:spcAft>
          <a:spcPct val="0"/>
        </a:spcAft>
        <a:defRPr sz="4000">
          <a:solidFill>
            <a:schemeClr val="tx2"/>
          </a:solidFill>
          <a:latin typeface="Arial" charset="0"/>
          <a:ea typeface="宋体" pitchFamily="2" charset="-122"/>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mn-ea"/>
        </a:defRPr>
      </a:lvl2pPr>
      <a:lvl3pPr marL="1143000" indent="-228600" algn="l" rtl="0" fontAlgn="base">
        <a:spcBef>
          <a:spcPct val="20000"/>
        </a:spcBef>
        <a:spcAft>
          <a:spcPct val="0"/>
        </a:spcAft>
        <a:buChar char="•"/>
        <a:defRPr sz="2400">
          <a:solidFill>
            <a:schemeClr val="tx1"/>
          </a:solidFill>
          <a:latin typeface="+mn-lt"/>
          <a:ea typeface="+mn-ea"/>
        </a:defRPr>
      </a:lvl3pPr>
      <a:lvl4pPr marL="1600200" indent="-228600" algn="l" rtl="0" fontAlgn="base">
        <a:spcBef>
          <a:spcPct val="20000"/>
        </a:spcBef>
        <a:spcAft>
          <a:spcPct val="0"/>
        </a:spcAft>
        <a:buChar char="–"/>
        <a:defRPr sz="2000">
          <a:solidFill>
            <a:schemeClr val="tx1"/>
          </a:solidFill>
          <a:latin typeface="+mn-lt"/>
          <a:ea typeface="+mn-ea"/>
        </a:defRPr>
      </a:lvl4pPr>
      <a:lvl5pPr marL="2057400" indent="-228600" algn="l" rtl="0" fontAlgn="base">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43013" name="Picture 5" descr="backgroud5"/>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3011" name="Rectangle 3"/>
          <p:cNvSpPr>
            <a:spLocks noGrp="1" noChangeArrowheads="1"/>
          </p:cNvSpPr>
          <p:nvPr>
            <p:ph type="title"/>
          </p:nvPr>
        </p:nvSpPr>
        <p:spPr bwMode="auto">
          <a:xfrm>
            <a:off x="457200" y="1295400"/>
            <a:ext cx="82296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zh-CN" altLang="en-US" smtClean="0"/>
              <a:t>单击此处编辑母版标题样式</a:t>
            </a:r>
          </a:p>
        </p:txBody>
      </p:sp>
      <p:sp>
        <p:nvSpPr>
          <p:cNvPr id="43012" name="Rectangle 4"/>
          <p:cNvSpPr>
            <a:spLocks noGrp="1" noChangeArrowheads="1"/>
          </p:cNvSpPr>
          <p:nvPr>
            <p:ph type="body" idx="1"/>
          </p:nvPr>
        </p:nvSpPr>
        <p:spPr bwMode="auto">
          <a:xfrm>
            <a:off x="457200" y="2133600"/>
            <a:ext cx="8229600" cy="441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p>
        </p:txBody>
      </p:sp>
    </p:spTree>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Lst>
  <p:txStyles>
    <p:titleStyle>
      <a:lvl1pPr algn="l" rtl="0" fontAlgn="base">
        <a:spcBef>
          <a:spcPct val="0"/>
        </a:spcBef>
        <a:spcAft>
          <a:spcPct val="0"/>
        </a:spcAft>
        <a:defRPr sz="4000">
          <a:solidFill>
            <a:schemeClr val="tx2"/>
          </a:solidFill>
          <a:latin typeface="+mj-lt"/>
          <a:ea typeface="+mj-ea"/>
          <a:cs typeface="+mj-cs"/>
        </a:defRPr>
      </a:lvl1pPr>
      <a:lvl2pPr algn="l" rtl="0" fontAlgn="base">
        <a:spcBef>
          <a:spcPct val="0"/>
        </a:spcBef>
        <a:spcAft>
          <a:spcPct val="0"/>
        </a:spcAft>
        <a:defRPr sz="4000">
          <a:solidFill>
            <a:schemeClr val="tx2"/>
          </a:solidFill>
          <a:latin typeface="Arial" charset="0"/>
          <a:ea typeface="宋体" pitchFamily="2" charset="-122"/>
        </a:defRPr>
      </a:lvl2pPr>
      <a:lvl3pPr algn="l" rtl="0" fontAlgn="base">
        <a:spcBef>
          <a:spcPct val="0"/>
        </a:spcBef>
        <a:spcAft>
          <a:spcPct val="0"/>
        </a:spcAft>
        <a:defRPr sz="4000">
          <a:solidFill>
            <a:schemeClr val="tx2"/>
          </a:solidFill>
          <a:latin typeface="Arial" charset="0"/>
          <a:ea typeface="宋体" pitchFamily="2" charset="-122"/>
        </a:defRPr>
      </a:lvl3pPr>
      <a:lvl4pPr algn="l" rtl="0" fontAlgn="base">
        <a:spcBef>
          <a:spcPct val="0"/>
        </a:spcBef>
        <a:spcAft>
          <a:spcPct val="0"/>
        </a:spcAft>
        <a:defRPr sz="4000">
          <a:solidFill>
            <a:schemeClr val="tx2"/>
          </a:solidFill>
          <a:latin typeface="Arial" charset="0"/>
          <a:ea typeface="宋体" pitchFamily="2" charset="-122"/>
        </a:defRPr>
      </a:lvl4pPr>
      <a:lvl5pPr algn="l" rtl="0" fontAlgn="base">
        <a:spcBef>
          <a:spcPct val="0"/>
        </a:spcBef>
        <a:spcAft>
          <a:spcPct val="0"/>
        </a:spcAft>
        <a:defRPr sz="4000">
          <a:solidFill>
            <a:schemeClr val="tx2"/>
          </a:solidFill>
          <a:latin typeface="Arial" charset="0"/>
          <a:ea typeface="宋体" pitchFamily="2" charset="-122"/>
        </a:defRPr>
      </a:lvl5pPr>
      <a:lvl6pPr marL="457200" algn="l" rtl="0" fontAlgn="base">
        <a:spcBef>
          <a:spcPct val="0"/>
        </a:spcBef>
        <a:spcAft>
          <a:spcPct val="0"/>
        </a:spcAft>
        <a:defRPr sz="4000">
          <a:solidFill>
            <a:schemeClr val="tx2"/>
          </a:solidFill>
          <a:latin typeface="Arial" charset="0"/>
          <a:ea typeface="宋体" pitchFamily="2" charset="-122"/>
        </a:defRPr>
      </a:lvl6pPr>
      <a:lvl7pPr marL="914400" algn="l" rtl="0" fontAlgn="base">
        <a:spcBef>
          <a:spcPct val="0"/>
        </a:spcBef>
        <a:spcAft>
          <a:spcPct val="0"/>
        </a:spcAft>
        <a:defRPr sz="4000">
          <a:solidFill>
            <a:schemeClr val="tx2"/>
          </a:solidFill>
          <a:latin typeface="Arial" charset="0"/>
          <a:ea typeface="宋体" pitchFamily="2" charset="-122"/>
        </a:defRPr>
      </a:lvl7pPr>
      <a:lvl8pPr marL="1371600" algn="l" rtl="0" fontAlgn="base">
        <a:spcBef>
          <a:spcPct val="0"/>
        </a:spcBef>
        <a:spcAft>
          <a:spcPct val="0"/>
        </a:spcAft>
        <a:defRPr sz="4000">
          <a:solidFill>
            <a:schemeClr val="tx2"/>
          </a:solidFill>
          <a:latin typeface="Arial" charset="0"/>
          <a:ea typeface="宋体" pitchFamily="2" charset="-122"/>
        </a:defRPr>
      </a:lvl8pPr>
      <a:lvl9pPr marL="1828800" algn="l" rtl="0" fontAlgn="base">
        <a:spcBef>
          <a:spcPct val="0"/>
        </a:spcBef>
        <a:spcAft>
          <a:spcPct val="0"/>
        </a:spcAft>
        <a:defRPr sz="4000">
          <a:solidFill>
            <a:schemeClr val="tx2"/>
          </a:solidFill>
          <a:latin typeface="Arial" charset="0"/>
          <a:ea typeface="宋体" pitchFamily="2" charset="-122"/>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mn-ea"/>
        </a:defRPr>
      </a:lvl2pPr>
      <a:lvl3pPr marL="1143000" indent="-228600" algn="l" rtl="0" fontAlgn="base">
        <a:spcBef>
          <a:spcPct val="20000"/>
        </a:spcBef>
        <a:spcAft>
          <a:spcPct val="0"/>
        </a:spcAft>
        <a:buChar char="•"/>
        <a:defRPr sz="2400">
          <a:solidFill>
            <a:schemeClr val="tx1"/>
          </a:solidFill>
          <a:latin typeface="+mn-lt"/>
          <a:ea typeface="+mn-ea"/>
        </a:defRPr>
      </a:lvl3pPr>
      <a:lvl4pPr marL="1600200" indent="-228600" algn="l" rtl="0" fontAlgn="base">
        <a:spcBef>
          <a:spcPct val="20000"/>
        </a:spcBef>
        <a:spcAft>
          <a:spcPct val="0"/>
        </a:spcAft>
        <a:buChar char="–"/>
        <a:defRPr sz="2000">
          <a:solidFill>
            <a:schemeClr val="tx1"/>
          </a:solidFill>
          <a:latin typeface="+mn-lt"/>
          <a:ea typeface="+mn-ea"/>
        </a:defRPr>
      </a:lvl4pPr>
      <a:lvl5pPr marL="2057400" indent="-228600" algn="l" rtl="0" fontAlgn="base">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44037" name="Picture 5" descr="backgroud6"/>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4035" name="Rectangle 3"/>
          <p:cNvSpPr>
            <a:spLocks noGrp="1" noChangeArrowheads="1"/>
          </p:cNvSpPr>
          <p:nvPr>
            <p:ph type="title"/>
          </p:nvPr>
        </p:nvSpPr>
        <p:spPr bwMode="auto">
          <a:xfrm>
            <a:off x="457200" y="1295400"/>
            <a:ext cx="82296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zh-CN" altLang="en-US" smtClean="0"/>
              <a:t>单击此处编辑母版标题样式</a:t>
            </a:r>
          </a:p>
        </p:txBody>
      </p:sp>
      <p:sp>
        <p:nvSpPr>
          <p:cNvPr id="44036" name="Rectangle 4"/>
          <p:cNvSpPr>
            <a:spLocks noGrp="1" noChangeArrowheads="1"/>
          </p:cNvSpPr>
          <p:nvPr>
            <p:ph type="body" idx="1"/>
          </p:nvPr>
        </p:nvSpPr>
        <p:spPr bwMode="auto">
          <a:xfrm>
            <a:off x="457200" y="2133600"/>
            <a:ext cx="8229600" cy="441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p>
        </p:txBody>
      </p:sp>
    </p:spTree>
  </p:cSld>
  <p:clrMap bg1="lt1" tx1="dk1" bg2="lt2" tx2="dk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Lst>
  <p:txStyles>
    <p:titleStyle>
      <a:lvl1pPr algn="l" rtl="0" fontAlgn="base">
        <a:spcBef>
          <a:spcPct val="0"/>
        </a:spcBef>
        <a:spcAft>
          <a:spcPct val="0"/>
        </a:spcAft>
        <a:defRPr sz="4000">
          <a:solidFill>
            <a:schemeClr val="tx2"/>
          </a:solidFill>
          <a:latin typeface="+mj-lt"/>
          <a:ea typeface="+mj-ea"/>
          <a:cs typeface="+mj-cs"/>
        </a:defRPr>
      </a:lvl1pPr>
      <a:lvl2pPr algn="l" rtl="0" fontAlgn="base">
        <a:spcBef>
          <a:spcPct val="0"/>
        </a:spcBef>
        <a:spcAft>
          <a:spcPct val="0"/>
        </a:spcAft>
        <a:defRPr sz="4000">
          <a:solidFill>
            <a:schemeClr val="tx2"/>
          </a:solidFill>
          <a:latin typeface="Arial" charset="0"/>
          <a:ea typeface="宋体" pitchFamily="2" charset="-122"/>
        </a:defRPr>
      </a:lvl2pPr>
      <a:lvl3pPr algn="l" rtl="0" fontAlgn="base">
        <a:spcBef>
          <a:spcPct val="0"/>
        </a:spcBef>
        <a:spcAft>
          <a:spcPct val="0"/>
        </a:spcAft>
        <a:defRPr sz="4000">
          <a:solidFill>
            <a:schemeClr val="tx2"/>
          </a:solidFill>
          <a:latin typeface="Arial" charset="0"/>
          <a:ea typeface="宋体" pitchFamily="2" charset="-122"/>
        </a:defRPr>
      </a:lvl3pPr>
      <a:lvl4pPr algn="l" rtl="0" fontAlgn="base">
        <a:spcBef>
          <a:spcPct val="0"/>
        </a:spcBef>
        <a:spcAft>
          <a:spcPct val="0"/>
        </a:spcAft>
        <a:defRPr sz="4000">
          <a:solidFill>
            <a:schemeClr val="tx2"/>
          </a:solidFill>
          <a:latin typeface="Arial" charset="0"/>
          <a:ea typeface="宋体" pitchFamily="2" charset="-122"/>
        </a:defRPr>
      </a:lvl4pPr>
      <a:lvl5pPr algn="l" rtl="0" fontAlgn="base">
        <a:spcBef>
          <a:spcPct val="0"/>
        </a:spcBef>
        <a:spcAft>
          <a:spcPct val="0"/>
        </a:spcAft>
        <a:defRPr sz="4000">
          <a:solidFill>
            <a:schemeClr val="tx2"/>
          </a:solidFill>
          <a:latin typeface="Arial" charset="0"/>
          <a:ea typeface="宋体" pitchFamily="2" charset="-122"/>
        </a:defRPr>
      </a:lvl5pPr>
      <a:lvl6pPr marL="457200" algn="l" rtl="0" fontAlgn="base">
        <a:spcBef>
          <a:spcPct val="0"/>
        </a:spcBef>
        <a:spcAft>
          <a:spcPct val="0"/>
        </a:spcAft>
        <a:defRPr sz="4000">
          <a:solidFill>
            <a:schemeClr val="tx2"/>
          </a:solidFill>
          <a:latin typeface="Arial" charset="0"/>
          <a:ea typeface="宋体" pitchFamily="2" charset="-122"/>
        </a:defRPr>
      </a:lvl6pPr>
      <a:lvl7pPr marL="914400" algn="l" rtl="0" fontAlgn="base">
        <a:spcBef>
          <a:spcPct val="0"/>
        </a:spcBef>
        <a:spcAft>
          <a:spcPct val="0"/>
        </a:spcAft>
        <a:defRPr sz="4000">
          <a:solidFill>
            <a:schemeClr val="tx2"/>
          </a:solidFill>
          <a:latin typeface="Arial" charset="0"/>
          <a:ea typeface="宋体" pitchFamily="2" charset="-122"/>
        </a:defRPr>
      </a:lvl7pPr>
      <a:lvl8pPr marL="1371600" algn="l" rtl="0" fontAlgn="base">
        <a:spcBef>
          <a:spcPct val="0"/>
        </a:spcBef>
        <a:spcAft>
          <a:spcPct val="0"/>
        </a:spcAft>
        <a:defRPr sz="4000">
          <a:solidFill>
            <a:schemeClr val="tx2"/>
          </a:solidFill>
          <a:latin typeface="Arial" charset="0"/>
          <a:ea typeface="宋体" pitchFamily="2" charset="-122"/>
        </a:defRPr>
      </a:lvl8pPr>
      <a:lvl9pPr marL="1828800" algn="l" rtl="0" fontAlgn="base">
        <a:spcBef>
          <a:spcPct val="0"/>
        </a:spcBef>
        <a:spcAft>
          <a:spcPct val="0"/>
        </a:spcAft>
        <a:defRPr sz="4000">
          <a:solidFill>
            <a:schemeClr val="tx2"/>
          </a:solidFill>
          <a:latin typeface="Arial" charset="0"/>
          <a:ea typeface="宋体" pitchFamily="2" charset="-122"/>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mn-ea"/>
        </a:defRPr>
      </a:lvl2pPr>
      <a:lvl3pPr marL="1143000" indent="-228600" algn="l" rtl="0" fontAlgn="base">
        <a:spcBef>
          <a:spcPct val="20000"/>
        </a:spcBef>
        <a:spcAft>
          <a:spcPct val="0"/>
        </a:spcAft>
        <a:buChar char="•"/>
        <a:defRPr sz="2400">
          <a:solidFill>
            <a:schemeClr val="tx1"/>
          </a:solidFill>
          <a:latin typeface="+mn-lt"/>
          <a:ea typeface="+mn-ea"/>
        </a:defRPr>
      </a:lvl3pPr>
      <a:lvl4pPr marL="1600200" indent="-228600" algn="l" rtl="0" fontAlgn="base">
        <a:spcBef>
          <a:spcPct val="20000"/>
        </a:spcBef>
        <a:spcAft>
          <a:spcPct val="0"/>
        </a:spcAft>
        <a:buChar char="–"/>
        <a:defRPr sz="2000">
          <a:solidFill>
            <a:schemeClr val="tx1"/>
          </a:solidFill>
          <a:latin typeface="+mn-lt"/>
          <a:ea typeface="+mn-ea"/>
        </a:defRPr>
      </a:lvl4pPr>
      <a:lvl5pPr marL="2057400" indent="-228600" algn="l" rtl="0" fontAlgn="base">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45061" name="Picture 5" descr="backgroud7"/>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5059" name="Rectangle 3"/>
          <p:cNvSpPr>
            <a:spLocks noGrp="1" noChangeArrowheads="1"/>
          </p:cNvSpPr>
          <p:nvPr>
            <p:ph type="title"/>
          </p:nvPr>
        </p:nvSpPr>
        <p:spPr bwMode="auto">
          <a:xfrm>
            <a:off x="457200" y="1295400"/>
            <a:ext cx="82296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zh-CN" altLang="en-US" smtClean="0"/>
              <a:t>单击此处编辑母版标题样式</a:t>
            </a:r>
          </a:p>
        </p:txBody>
      </p:sp>
      <p:sp>
        <p:nvSpPr>
          <p:cNvPr id="45060" name="Rectangle 4"/>
          <p:cNvSpPr>
            <a:spLocks noGrp="1" noChangeArrowheads="1"/>
          </p:cNvSpPr>
          <p:nvPr>
            <p:ph type="body" idx="1"/>
          </p:nvPr>
        </p:nvSpPr>
        <p:spPr bwMode="auto">
          <a:xfrm>
            <a:off x="457200" y="2133600"/>
            <a:ext cx="8229600" cy="441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p>
        </p:txBody>
      </p:sp>
    </p:spTree>
  </p:cSld>
  <p:clrMap bg1="lt1" tx1="dk1" bg2="lt2" tx2="dk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 id="2147483752" r:id="rId6"/>
    <p:sldLayoutId id="2147483753" r:id="rId7"/>
    <p:sldLayoutId id="2147483754" r:id="rId8"/>
    <p:sldLayoutId id="2147483755" r:id="rId9"/>
    <p:sldLayoutId id="2147483756" r:id="rId10"/>
    <p:sldLayoutId id="2147483757" r:id="rId11"/>
  </p:sldLayoutIdLst>
  <p:txStyles>
    <p:titleStyle>
      <a:lvl1pPr algn="l" rtl="0" fontAlgn="base">
        <a:spcBef>
          <a:spcPct val="0"/>
        </a:spcBef>
        <a:spcAft>
          <a:spcPct val="0"/>
        </a:spcAft>
        <a:defRPr sz="4000">
          <a:solidFill>
            <a:schemeClr val="tx2"/>
          </a:solidFill>
          <a:latin typeface="+mj-lt"/>
          <a:ea typeface="+mj-ea"/>
          <a:cs typeface="+mj-cs"/>
        </a:defRPr>
      </a:lvl1pPr>
      <a:lvl2pPr algn="l" rtl="0" fontAlgn="base">
        <a:spcBef>
          <a:spcPct val="0"/>
        </a:spcBef>
        <a:spcAft>
          <a:spcPct val="0"/>
        </a:spcAft>
        <a:defRPr sz="4000">
          <a:solidFill>
            <a:schemeClr val="tx2"/>
          </a:solidFill>
          <a:latin typeface="Arial" charset="0"/>
          <a:ea typeface="宋体" pitchFamily="2" charset="-122"/>
        </a:defRPr>
      </a:lvl2pPr>
      <a:lvl3pPr algn="l" rtl="0" fontAlgn="base">
        <a:spcBef>
          <a:spcPct val="0"/>
        </a:spcBef>
        <a:spcAft>
          <a:spcPct val="0"/>
        </a:spcAft>
        <a:defRPr sz="4000">
          <a:solidFill>
            <a:schemeClr val="tx2"/>
          </a:solidFill>
          <a:latin typeface="Arial" charset="0"/>
          <a:ea typeface="宋体" pitchFamily="2" charset="-122"/>
        </a:defRPr>
      </a:lvl3pPr>
      <a:lvl4pPr algn="l" rtl="0" fontAlgn="base">
        <a:spcBef>
          <a:spcPct val="0"/>
        </a:spcBef>
        <a:spcAft>
          <a:spcPct val="0"/>
        </a:spcAft>
        <a:defRPr sz="4000">
          <a:solidFill>
            <a:schemeClr val="tx2"/>
          </a:solidFill>
          <a:latin typeface="Arial" charset="0"/>
          <a:ea typeface="宋体" pitchFamily="2" charset="-122"/>
        </a:defRPr>
      </a:lvl4pPr>
      <a:lvl5pPr algn="l" rtl="0" fontAlgn="base">
        <a:spcBef>
          <a:spcPct val="0"/>
        </a:spcBef>
        <a:spcAft>
          <a:spcPct val="0"/>
        </a:spcAft>
        <a:defRPr sz="4000">
          <a:solidFill>
            <a:schemeClr val="tx2"/>
          </a:solidFill>
          <a:latin typeface="Arial" charset="0"/>
          <a:ea typeface="宋体" pitchFamily="2" charset="-122"/>
        </a:defRPr>
      </a:lvl5pPr>
      <a:lvl6pPr marL="457200" algn="l" rtl="0" fontAlgn="base">
        <a:spcBef>
          <a:spcPct val="0"/>
        </a:spcBef>
        <a:spcAft>
          <a:spcPct val="0"/>
        </a:spcAft>
        <a:defRPr sz="4000">
          <a:solidFill>
            <a:schemeClr val="tx2"/>
          </a:solidFill>
          <a:latin typeface="Arial" charset="0"/>
          <a:ea typeface="宋体" pitchFamily="2" charset="-122"/>
        </a:defRPr>
      </a:lvl6pPr>
      <a:lvl7pPr marL="914400" algn="l" rtl="0" fontAlgn="base">
        <a:spcBef>
          <a:spcPct val="0"/>
        </a:spcBef>
        <a:spcAft>
          <a:spcPct val="0"/>
        </a:spcAft>
        <a:defRPr sz="4000">
          <a:solidFill>
            <a:schemeClr val="tx2"/>
          </a:solidFill>
          <a:latin typeface="Arial" charset="0"/>
          <a:ea typeface="宋体" pitchFamily="2" charset="-122"/>
        </a:defRPr>
      </a:lvl7pPr>
      <a:lvl8pPr marL="1371600" algn="l" rtl="0" fontAlgn="base">
        <a:spcBef>
          <a:spcPct val="0"/>
        </a:spcBef>
        <a:spcAft>
          <a:spcPct val="0"/>
        </a:spcAft>
        <a:defRPr sz="4000">
          <a:solidFill>
            <a:schemeClr val="tx2"/>
          </a:solidFill>
          <a:latin typeface="Arial" charset="0"/>
          <a:ea typeface="宋体" pitchFamily="2" charset="-122"/>
        </a:defRPr>
      </a:lvl8pPr>
      <a:lvl9pPr marL="1828800" algn="l" rtl="0" fontAlgn="base">
        <a:spcBef>
          <a:spcPct val="0"/>
        </a:spcBef>
        <a:spcAft>
          <a:spcPct val="0"/>
        </a:spcAft>
        <a:defRPr sz="4000">
          <a:solidFill>
            <a:schemeClr val="tx2"/>
          </a:solidFill>
          <a:latin typeface="Arial" charset="0"/>
          <a:ea typeface="宋体" pitchFamily="2" charset="-122"/>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mn-ea"/>
        </a:defRPr>
      </a:lvl2pPr>
      <a:lvl3pPr marL="1143000" indent="-228600" algn="l" rtl="0" fontAlgn="base">
        <a:spcBef>
          <a:spcPct val="20000"/>
        </a:spcBef>
        <a:spcAft>
          <a:spcPct val="0"/>
        </a:spcAft>
        <a:buChar char="•"/>
        <a:defRPr sz="2400">
          <a:solidFill>
            <a:schemeClr val="tx1"/>
          </a:solidFill>
          <a:latin typeface="+mn-lt"/>
          <a:ea typeface="+mn-ea"/>
        </a:defRPr>
      </a:lvl3pPr>
      <a:lvl4pPr marL="1600200" indent="-228600" algn="l" rtl="0" fontAlgn="base">
        <a:spcBef>
          <a:spcPct val="20000"/>
        </a:spcBef>
        <a:spcAft>
          <a:spcPct val="0"/>
        </a:spcAft>
        <a:buChar char="–"/>
        <a:defRPr sz="2000">
          <a:solidFill>
            <a:schemeClr val="tx1"/>
          </a:solidFill>
          <a:latin typeface="+mn-lt"/>
          <a:ea typeface="+mn-ea"/>
        </a:defRPr>
      </a:lvl4pPr>
      <a:lvl5pPr marL="2057400" indent="-228600" algn="l" rtl="0" fontAlgn="base">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12.emf"/><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12.emf"/><Relationship Id="rId1" Type="http://schemas.openxmlformats.org/officeDocument/2006/relationships/slideLayout" Target="../slideLayouts/slideLayout13.xml"/><Relationship Id="rId4" Type="http://schemas.openxmlformats.org/officeDocument/2006/relationships/image" Target="../media/image22.wmf"/></Relationships>
</file>

<file path=ppt/slides/_rels/slide24.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23.emf"/><Relationship Id="rId1" Type="http://schemas.openxmlformats.org/officeDocument/2006/relationships/slideLayout" Target="../slideLayouts/slideLayout13.xml"/><Relationship Id="rId5" Type="http://schemas.openxmlformats.org/officeDocument/2006/relationships/image" Target="../media/image25.jpeg"/><Relationship Id="rId4" Type="http://schemas.openxmlformats.org/officeDocument/2006/relationships/image" Target="../media/image24.emf"/></Relationships>
</file>

<file path=ppt/slides/_rels/slide25.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image" Target="../media/image26.emf"/><Relationship Id="rId1" Type="http://schemas.openxmlformats.org/officeDocument/2006/relationships/slideLayout" Target="../slideLayouts/slideLayout13.xml"/><Relationship Id="rId5" Type="http://schemas.openxmlformats.org/officeDocument/2006/relationships/image" Target="../media/image25.jpeg"/><Relationship Id="rId4" Type="http://schemas.openxmlformats.org/officeDocument/2006/relationships/image" Target="../media/image12.emf"/></Relationships>
</file>

<file path=ppt/slides/_rels/slide2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2.emf"/><Relationship Id="rId1" Type="http://schemas.openxmlformats.org/officeDocument/2006/relationships/slideLayout" Target="../slideLayouts/slideLayout13.xml"/><Relationship Id="rId4" Type="http://schemas.openxmlformats.org/officeDocument/2006/relationships/image" Target="../media/image29.png"/></Relationships>
</file>

<file path=ppt/slides/_rels/slide27.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30.emf"/><Relationship Id="rId1" Type="http://schemas.openxmlformats.org/officeDocument/2006/relationships/slideLayout" Target="../slideLayouts/slideLayout13.xml"/><Relationship Id="rId5" Type="http://schemas.openxmlformats.org/officeDocument/2006/relationships/image" Target="../media/image32.emf"/><Relationship Id="rId4" Type="http://schemas.openxmlformats.org/officeDocument/2006/relationships/image" Target="../media/image31.emf"/></Relationships>
</file>

<file path=ppt/slides/_rels/slide2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2.emf"/><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image" Target="../media/image12.emf"/><Relationship Id="rId1" Type="http://schemas.openxmlformats.org/officeDocument/2006/relationships/slideLayout" Target="../slideLayouts/slideLayout13.xml"/><Relationship Id="rId5" Type="http://schemas.openxmlformats.org/officeDocument/2006/relationships/image" Target="../media/image36.emf"/><Relationship Id="rId4" Type="http://schemas.openxmlformats.org/officeDocument/2006/relationships/image" Target="../media/image35.emf"/></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emf"/><Relationship Id="rId1" Type="http://schemas.openxmlformats.org/officeDocument/2006/relationships/slideLayout" Target="../slideLayouts/slideLayout13.xml"/><Relationship Id="rId4" Type="http://schemas.openxmlformats.org/officeDocument/2006/relationships/image" Target="../media/image14.png"/></Relationships>
</file>

<file path=ppt/slides/_rels/slide3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12.emf"/><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image" Target="../media/image12.emf"/><Relationship Id="rId1" Type="http://schemas.openxmlformats.org/officeDocument/2006/relationships/slideLayout" Target="../slideLayouts/slideLayout13.xml"/><Relationship Id="rId4" Type="http://schemas.openxmlformats.org/officeDocument/2006/relationships/image" Target="../media/image39.emf"/></Relationships>
</file>

<file path=ppt/slides/_rels/slide3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12.emf"/><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image" Target="../media/image12.emf"/><Relationship Id="rId1" Type="http://schemas.openxmlformats.org/officeDocument/2006/relationships/slideLayout" Target="../slideLayouts/slideLayout13.xml"/><Relationship Id="rId5" Type="http://schemas.openxmlformats.org/officeDocument/2006/relationships/image" Target="../media/image43.emf"/><Relationship Id="rId4" Type="http://schemas.openxmlformats.org/officeDocument/2006/relationships/image" Target="../media/image42.emf"/></Relationships>
</file>

<file path=ppt/slides/_rels/slide3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12.emf"/><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image" Target="../media/image12.emf"/><Relationship Id="rId1" Type="http://schemas.openxmlformats.org/officeDocument/2006/relationships/slideLayout" Target="../slideLayouts/slideLayout13.xml"/><Relationship Id="rId5" Type="http://schemas.openxmlformats.org/officeDocument/2006/relationships/image" Target="../media/image47.emf"/><Relationship Id="rId4" Type="http://schemas.openxmlformats.org/officeDocument/2006/relationships/image" Target="../media/image46.emf"/></Relationships>
</file>

<file path=ppt/slides/_rels/slide3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12.emf"/><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2.emf"/><Relationship Id="rId1" Type="http://schemas.openxmlformats.org/officeDocument/2006/relationships/slideLayout" Target="../slideLayouts/slideLayout13.xml"/><Relationship Id="rId4" Type="http://schemas.openxmlformats.org/officeDocument/2006/relationships/image" Target="../media/image16.jpeg"/></Relationships>
</file>

<file path=ppt/slides/_rels/slide5.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slideLayout" Target="../slideLayouts/slideLayout13.xml"/><Relationship Id="rId1" Type="http://schemas.openxmlformats.org/officeDocument/2006/relationships/vmlDrawing" Target="../drawings/vmlDrawing1.vml"/><Relationship Id="rId5" Type="http://schemas.openxmlformats.org/officeDocument/2006/relationships/image" Target="../media/image17.wmf"/><Relationship Id="rId4" Type="http://schemas.openxmlformats.org/officeDocument/2006/relationships/oleObject" Target="../embeddings/oleObject1.bin"/></Relationships>
</file>

<file path=ppt/slides/_rels/slide8.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2.emf"/><Relationship Id="rId1" Type="http://schemas.openxmlformats.org/officeDocument/2006/relationships/slideLayout" Target="../slideLayouts/slideLayout13.xml"/><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609600" y="1371600"/>
            <a:ext cx="7848600" cy="4800600"/>
          </a:xfrm>
        </p:spPr>
        <p:txBody>
          <a:bodyPr/>
          <a:lstStyle/>
          <a:p>
            <a:pPr algn="l">
              <a:spcAft>
                <a:spcPts val="1200"/>
              </a:spcAft>
            </a:pPr>
            <a:r>
              <a:rPr lang="en-US" altLang="zh-CN" sz="3600" b="1" dirty="0" smtClean="0">
                <a:solidFill>
                  <a:srgbClr val="0000CC"/>
                </a:solidFill>
                <a:latin typeface="Calibri" pitchFamily="34" charset="0"/>
                <a:cs typeface="Calibri" pitchFamily="34" charset="0"/>
              </a:rPr>
              <a:t>High-resolution </a:t>
            </a:r>
            <a:r>
              <a:rPr lang="en-US" altLang="zh-CN" sz="3600" b="1" dirty="0">
                <a:solidFill>
                  <a:srgbClr val="0000CC"/>
                </a:solidFill>
                <a:latin typeface="Calibri" pitchFamily="34" charset="0"/>
                <a:cs typeface="Calibri" pitchFamily="34" charset="0"/>
              </a:rPr>
              <a:t>N</a:t>
            </a:r>
            <a:r>
              <a:rPr lang="en-US" altLang="zh-CN" sz="3600" b="1" baseline="-25000" dirty="0">
                <a:solidFill>
                  <a:srgbClr val="0000CC"/>
                </a:solidFill>
                <a:latin typeface="Calibri" pitchFamily="34" charset="0"/>
                <a:cs typeface="Calibri" pitchFamily="34" charset="0"/>
              </a:rPr>
              <a:t>2</a:t>
            </a:r>
            <a:r>
              <a:rPr lang="en-US" altLang="zh-CN" sz="3600" b="1" dirty="0">
                <a:solidFill>
                  <a:srgbClr val="0000CC"/>
                </a:solidFill>
                <a:latin typeface="Calibri" pitchFamily="34" charset="0"/>
                <a:cs typeface="Calibri" pitchFamily="34" charset="0"/>
              </a:rPr>
              <a:t>O emission inventory of </a:t>
            </a:r>
            <a:r>
              <a:rPr lang="en-US" altLang="zh-CN" sz="3600" b="1" dirty="0" smtClean="0">
                <a:solidFill>
                  <a:srgbClr val="0000CC"/>
                </a:solidFill>
                <a:latin typeface="Calibri" pitchFamily="34" charset="0"/>
                <a:cs typeface="Calibri" pitchFamily="34" charset="0"/>
              </a:rPr>
              <a:t>China</a:t>
            </a:r>
            <a:r>
              <a:rPr lang="en-US" altLang="zh-CN" sz="3600" b="1" dirty="0" smtClean="0">
                <a:solidFill>
                  <a:srgbClr val="0000CC"/>
                </a:solidFill>
                <a:latin typeface="+mn-lt"/>
              </a:rPr>
              <a:t/>
            </a:r>
            <a:br>
              <a:rPr lang="en-US" altLang="zh-CN" sz="3600" b="1" dirty="0" smtClean="0">
                <a:solidFill>
                  <a:srgbClr val="0000CC"/>
                </a:solidFill>
                <a:latin typeface="+mn-lt"/>
              </a:rPr>
            </a:br>
            <a:r>
              <a:rPr lang="en-US" altLang="zh-CN" sz="3600" dirty="0" smtClean="0">
                <a:solidFill>
                  <a:srgbClr val="0000CC"/>
                </a:solidFill>
                <a:latin typeface="+mn-lt"/>
              </a:rPr>
              <a:t/>
            </a:r>
            <a:br>
              <a:rPr lang="en-US" altLang="zh-CN" sz="3600" dirty="0" smtClean="0">
                <a:solidFill>
                  <a:srgbClr val="0000CC"/>
                </a:solidFill>
                <a:latin typeface="+mn-lt"/>
              </a:rPr>
            </a:br>
            <a:r>
              <a:rPr lang="en-US" altLang="zh-CN" sz="2800" b="1" dirty="0" err="1" smtClean="0">
                <a:solidFill>
                  <a:srgbClr val="800000"/>
                </a:solidFill>
                <a:latin typeface="Calibri" pitchFamily="34" charset="0"/>
                <a:cs typeface="Calibri" pitchFamily="34" charset="0"/>
              </a:rPr>
              <a:t>Feng</a:t>
            </a:r>
            <a:r>
              <a:rPr lang="en-US" altLang="zh-CN" sz="2800" b="1" dirty="0" smtClean="0">
                <a:solidFill>
                  <a:srgbClr val="800000"/>
                </a:solidFill>
                <a:latin typeface="Calibri" pitchFamily="34" charset="0"/>
                <a:cs typeface="Calibri" pitchFamily="34" charset="0"/>
              </a:rPr>
              <a:t> Zhou, Wei </a:t>
            </a:r>
            <a:r>
              <a:rPr lang="en-US" altLang="zh-CN" sz="2800" b="1" dirty="0" err="1" smtClean="0">
                <a:solidFill>
                  <a:srgbClr val="800000"/>
                </a:solidFill>
                <a:latin typeface="Calibri" pitchFamily="34" charset="0"/>
                <a:cs typeface="Calibri" pitchFamily="34" charset="0"/>
              </a:rPr>
              <a:t>Gao</a:t>
            </a:r>
            <a:r>
              <a:rPr lang="en-US" altLang="zh-CN" sz="2800" b="1" dirty="0" smtClean="0">
                <a:solidFill>
                  <a:srgbClr val="800000"/>
                </a:solidFill>
                <a:latin typeface="Calibri" pitchFamily="34" charset="0"/>
                <a:cs typeface="Calibri" pitchFamily="34" charset="0"/>
              </a:rPr>
              <a:t>, </a:t>
            </a:r>
            <a:r>
              <a:rPr lang="en-US" altLang="zh-CN" sz="2800" b="1" dirty="0" err="1" smtClean="0">
                <a:solidFill>
                  <a:srgbClr val="800000"/>
                </a:solidFill>
                <a:latin typeface="Calibri" pitchFamily="34" charset="0"/>
                <a:cs typeface="Calibri" pitchFamily="34" charset="0"/>
              </a:rPr>
              <a:t>Qiong</a:t>
            </a:r>
            <a:r>
              <a:rPr lang="en-US" altLang="zh-CN" sz="2800" b="1" dirty="0" smtClean="0">
                <a:solidFill>
                  <a:srgbClr val="800000"/>
                </a:solidFill>
                <a:latin typeface="Calibri" pitchFamily="34" charset="0"/>
                <a:cs typeface="Calibri" pitchFamily="34" charset="0"/>
              </a:rPr>
              <a:t> Chen, Han Chen, </a:t>
            </a:r>
            <a:br>
              <a:rPr lang="en-US" altLang="zh-CN" sz="2800" b="1" dirty="0" smtClean="0">
                <a:solidFill>
                  <a:srgbClr val="800000"/>
                </a:solidFill>
                <a:latin typeface="Calibri" pitchFamily="34" charset="0"/>
                <a:cs typeface="Calibri" pitchFamily="34" charset="0"/>
              </a:rPr>
            </a:br>
            <a:r>
              <a:rPr lang="en-US" altLang="zh-CN" sz="2800" b="1" dirty="0" err="1" smtClean="0">
                <a:solidFill>
                  <a:srgbClr val="800000"/>
                </a:solidFill>
                <a:latin typeface="Calibri" pitchFamily="34" charset="0"/>
                <a:cs typeface="Calibri" pitchFamily="34" charset="0"/>
              </a:rPr>
              <a:t>Shu</a:t>
            </a:r>
            <a:r>
              <a:rPr lang="en-US" altLang="zh-CN" sz="2800" b="1" dirty="0" smtClean="0">
                <a:solidFill>
                  <a:srgbClr val="800000"/>
                </a:solidFill>
                <a:latin typeface="Calibri" pitchFamily="34" charset="0"/>
                <a:cs typeface="Calibri" pitchFamily="34" charset="0"/>
              </a:rPr>
              <a:t> Tao, </a:t>
            </a:r>
            <a:r>
              <a:rPr lang="en-US" altLang="zh-CN" sz="2800" b="1" dirty="0" err="1" smtClean="0">
                <a:solidFill>
                  <a:srgbClr val="800000"/>
                </a:solidFill>
                <a:latin typeface="Calibri" pitchFamily="34" charset="0"/>
                <a:cs typeface="Calibri" pitchFamily="34" charset="0"/>
              </a:rPr>
              <a:t>Shilong</a:t>
            </a:r>
            <a:r>
              <a:rPr lang="en-US" altLang="zh-CN" sz="2800" b="1" dirty="0">
                <a:solidFill>
                  <a:srgbClr val="800000"/>
                </a:solidFill>
                <a:latin typeface="Calibri" pitchFamily="34" charset="0"/>
                <a:cs typeface="Calibri" pitchFamily="34" charset="0"/>
              </a:rPr>
              <a:t> </a:t>
            </a:r>
            <a:r>
              <a:rPr lang="en-US" altLang="zh-CN" sz="2800" b="1" dirty="0" err="1">
                <a:solidFill>
                  <a:srgbClr val="800000"/>
                </a:solidFill>
                <a:latin typeface="Calibri" pitchFamily="34" charset="0"/>
                <a:cs typeface="Calibri" pitchFamily="34" charset="0"/>
              </a:rPr>
              <a:t>Piao</a:t>
            </a:r>
            <a:r>
              <a:rPr lang="en-US" altLang="zh-CN" sz="2800" b="1" dirty="0">
                <a:solidFill>
                  <a:srgbClr val="800000"/>
                </a:solidFill>
                <a:latin typeface="Calibri" pitchFamily="34" charset="0"/>
                <a:cs typeface="Calibri" pitchFamily="34" charset="0"/>
              </a:rPr>
              <a:t>, </a:t>
            </a:r>
            <a:r>
              <a:rPr lang="en-US" altLang="zh-CN" sz="2800" b="1" dirty="0" err="1">
                <a:solidFill>
                  <a:srgbClr val="800000"/>
                </a:solidFill>
                <a:latin typeface="Calibri" pitchFamily="34" charset="0"/>
                <a:cs typeface="Calibri" pitchFamily="34" charset="0"/>
              </a:rPr>
              <a:t>Hongyan</a:t>
            </a:r>
            <a:r>
              <a:rPr lang="en-US" altLang="zh-CN" sz="2800" b="1" dirty="0">
                <a:solidFill>
                  <a:srgbClr val="800000"/>
                </a:solidFill>
                <a:latin typeface="Calibri" pitchFamily="34" charset="0"/>
                <a:cs typeface="Calibri" pitchFamily="34" charset="0"/>
              </a:rPr>
              <a:t> Liu </a:t>
            </a:r>
            <a:r>
              <a:rPr lang="en-US" altLang="zh-CN" sz="3200" b="1" dirty="0" smtClean="0">
                <a:solidFill>
                  <a:srgbClr val="800000"/>
                </a:solidFill>
                <a:latin typeface="Calibri" pitchFamily="34" charset="0"/>
                <a:cs typeface="Calibri" pitchFamily="34" charset="0"/>
              </a:rPr>
              <a:t/>
            </a:r>
            <a:br>
              <a:rPr lang="en-US" altLang="zh-CN" sz="3200" b="1" dirty="0" smtClean="0">
                <a:solidFill>
                  <a:srgbClr val="800000"/>
                </a:solidFill>
                <a:latin typeface="Calibri" pitchFamily="34" charset="0"/>
                <a:cs typeface="Calibri" pitchFamily="34" charset="0"/>
              </a:rPr>
            </a:br>
            <a:r>
              <a:rPr lang="en-US" altLang="zh-CN" sz="900" b="1" dirty="0" smtClean="0">
                <a:solidFill>
                  <a:srgbClr val="800000"/>
                </a:solidFill>
                <a:latin typeface="Calibri" pitchFamily="34" charset="0"/>
                <a:cs typeface="Calibri" pitchFamily="34" charset="0"/>
              </a:rPr>
              <a:t/>
            </a:r>
            <a:br>
              <a:rPr lang="en-US" altLang="zh-CN" sz="900" b="1" dirty="0" smtClean="0">
                <a:solidFill>
                  <a:srgbClr val="800000"/>
                </a:solidFill>
                <a:latin typeface="Calibri" pitchFamily="34" charset="0"/>
                <a:cs typeface="Calibri" pitchFamily="34" charset="0"/>
              </a:rPr>
            </a:br>
            <a:r>
              <a:rPr lang="en-US" altLang="zh-CN" sz="2400" dirty="0" smtClean="0">
                <a:solidFill>
                  <a:srgbClr val="800000"/>
                </a:solidFill>
                <a:latin typeface="Calibri" pitchFamily="34" charset="0"/>
                <a:cs typeface="Calibri" pitchFamily="34" charset="0"/>
              </a:rPr>
              <a:t>College of Urban and Environmental Sciences</a:t>
            </a:r>
            <a:br>
              <a:rPr lang="en-US" altLang="zh-CN" sz="2400" dirty="0" smtClean="0">
                <a:solidFill>
                  <a:srgbClr val="800000"/>
                </a:solidFill>
                <a:latin typeface="Calibri" pitchFamily="34" charset="0"/>
                <a:cs typeface="Calibri" pitchFamily="34" charset="0"/>
              </a:rPr>
            </a:br>
            <a:r>
              <a:rPr lang="en-US" altLang="zh-CN" sz="2400" dirty="0" smtClean="0">
                <a:solidFill>
                  <a:srgbClr val="800000"/>
                </a:solidFill>
                <a:latin typeface="Calibri" pitchFamily="34" charset="0"/>
                <a:cs typeface="Calibri" pitchFamily="34" charset="0"/>
              </a:rPr>
              <a:t>Peking University, P. R. China</a:t>
            </a:r>
            <a:br>
              <a:rPr lang="en-US" altLang="zh-CN" sz="2400" dirty="0" smtClean="0">
                <a:solidFill>
                  <a:srgbClr val="800000"/>
                </a:solidFill>
                <a:latin typeface="Calibri" pitchFamily="34" charset="0"/>
                <a:cs typeface="Calibri" pitchFamily="34" charset="0"/>
              </a:rPr>
            </a:br>
            <a:r>
              <a:rPr lang="en-US" altLang="zh-CN" sz="2800" dirty="0">
                <a:solidFill>
                  <a:srgbClr val="800000"/>
                </a:solidFill>
                <a:latin typeface="Calibri" pitchFamily="34" charset="0"/>
                <a:cs typeface="Calibri" pitchFamily="34" charset="0"/>
              </a:rPr>
              <a:t/>
            </a:r>
            <a:br>
              <a:rPr lang="en-US" altLang="zh-CN" sz="2800" dirty="0">
                <a:solidFill>
                  <a:srgbClr val="800000"/>
                </a:solidFill>
                <a:latin typeface="Calibri" pitchFamily="34" charset="0"/>
                <a:cs typeface="Calibri" pitchFamily="34" charset="0"/>
              </a:rPr>
            </a:br>
            <a:r>
              <a:rPr lang="en-US" altLang="zh-CN" sz="2200" dirty="0" smtClean="0">
                <a:solidFill>
                  <a:srgbClr val="800000"/>
                </a:solidFill>
                <a:latin typeface="Browallia New" pitchFamily="34" charset="-34"/>
                <a:cs typeface="Browallia New" pitchFamily="34" charset="-34"/>
              </a:rPr>
              <a:t>Sino-France Workshop on Radiactive Forcing </a:t>
            </a:r>
            <a:br>
              <a:rPr lang="en-US" altLang="zh-CN" sz="2200" dirty="0" smtClean="0">
                <a:solidFill>
                  <a:srgbClr val="800000"/>
                </a:solidFill>
                <a:latin typeface="Browallia New" pitchFamily="34" charset="-34"/>
                <a:cs typeface="Browallia New" pitchFamily="34" charset="-34"/>
              </a:rPr>
            </a:br>
            <a:r>
              <a:rPr lang="en-US" altLang="zh-CN" sz="2200" dirty="0" smtClean="0">
                <a:solidFill>
                  <a:srgbClr val="800000"/>
                </a:solidFill>
                <a:latin typeface="Browallia New" pitchFamily="34" charset="-34"/>
                <a:cs typeface="Browallia New" pitchFamily="34" charset="-34"/>
              </a:rPr>
              <a:t>October 1, 2012, Paris</a:t>
            </a:r>
            <a:endParaRPr lang="zh-CN" altLang="zh-CN" sz="2200" dirty="0">
              <a:solidFill>
                <a:srgbClr val="800000"/>
              </a:solidFill>
              <a:latin typeface="Browallia New" pitchFamily="34" charset="-34"/>
              <a:cs typeface="Browallia New" pitchFamily="34" charset="-34"/>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152400" y="25400"/>
            <a:ext cx="6629400" cy="736600"/>
          </a:xfrm>
          <a:solidFill>
            <a:srgbClr val="8C0000"/>
          </a:solidFill>
        </p:spPr>
        <p:txBody>
          <a:bodyPr/>
          <a:lstStyle/>
          <a:p>
            <a:r>
              <a:rPr lang="en-US" altLang="zh-CN" sz="3600" b="1" dirty="0">
                <a:solidFill>
                  <a:srgbClr val="00FFCC"/>
                </a:solidFill>
                <a:latin typeface="Calibri" pitchFamily="34" charset="0"/>
                <a:cs typeface="Calibri" pitchFamily="34" charset="0"/>
              </a:rPr>
              <a:t>2</a:t>
            </a:r>
            <a:r>
              <a:rPr lang="en-US" altLang="zh-CN" sz="3600" b="1" dirty="0" smtClean="0">
                <a:solidFill>
                  <a:srgbClr val="00FFCC"/>
                </a:solidFill>
                <a:latin typeface="Calibri" pitchFamily="34" charset="0"/>
                <a:cs typeface="Calibri" pitchFamily="34" charset="0"/>
              </a:rPr>
              <a:t>. Data and methods</a:t>
            </a:r>
            <a:endParaRPr lang="zh-CN" altLang="zh-CN" sz="3600" dirty="0">
              <a:solidFill>
                <a:srgbClr val="00FFCC"/>
              </a:solidFill>
            </a:endParaRPr>
          </a:p>
        </p:txBody>
      </p:sp>
      <p:pic>
        <p:nvPicPr>
          <p:cNvPr id="25604" name="Picture 4" descr="C:\Users\Jardon\Desktop\EGU2012_Zhou Feng.emf"/>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7041" b="76661"/>
          <a:stretch/>
        </p:blipFill>
        <p:spPr bwMode="auto">
          <a:xfrm>
            <a:off x="0" y="762000"/>
            <a:ext cx="9155113" cy="4318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8" name="表格 7"/>
          <p:cNvGraphicFramePr>
            <a:graphicFrameLocks noGrp="1"/>
          </p:cNvGraphicFramePr>
          <p:nvPr>
            <p:extLst>
              <p:ext uri="{D42A27DB-BD31-4B8C-83A1-F6EECF244321}">
                <p14:modId xmlns:p14="http://schemas.microsoft.com/office/powerpoint/2010/main" val="3578719630"/>
              </p:ext>
            </p:extLst>
          </p:nvPr>
        </p:nvGraphicFramePr>
        <p:xfrm>
          <a:off x="239358" y="875380"/>
          <a:ext cx="8676395" cy="5716633"/>
        </p:xfrm>
        <a:graphic>
          <a:graphicData uri="http://schemas.openxmlformats.org/drawingml/2006/table">
            <a:tbl>
              <a:tblPr>
                <a:tableStyleId>{AF606853-7671-496A-8E4F-DF71F8EC918B}</a:tableStyleId>
              </a:tblPr>
              <a:tblGrid>
                <a:gridCol w="3723042"/>
                <a:gridCol w="1219200"/>
                <a:gridCol w="3734153"/>
              </a:tblGrid>
              <a:tr h="691243">
                <a:tc>
                  <a:txBody>
                    <a:bodyPr/>
                    <a:lstStyle/>
                    <a:p>
                      <a:pPr algn="ctr" fontAlgn="ctr"/>
                      <a:r>
                        <a:rPr lang="en-US" sz="2400" b="0" u="none" strike="noStrike" dirty="0" smtClean="0">
                          <a:solidFill>
                            <a:srgbClr val="FFFF00"/>
                          </a:solidFill>
                          <a:effectLst/>
                        </a:rPr>
                        <a:t>Source</a:t>
                      </a:r>
                      <a:endParaRPr lang="en-US" sz="2400" b="0" i="0" u="none" strike="noStrike" dirty="0">
                        <a:solidFill>
                          <a:srgbClr val="FFFF00"/>
                        </a:solidFill>
                        <a:effectLst/>
                        <a:latin typeface="+mn-lt"/>
                      </a:endParaRPr>
                    </a:p>
                  </a:txBody>
                  <a:tcPr marL="7620" marR="7620" marT="762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US" altLang="zh-CN" sz="2400" b="0" u="none" strike="noStrike" kern="1200" dirty="0" smtClean="0">
                          <a:solidFill>
                            <a:srgbClr val="FFFF00"/>
                          </a:solidFill>
                          <a:effectLst/>
                          <a:latin typeface="+mn-lt"/>
                          <a:ea typeface="+mn-ea"/>
                          <a:cs typeface="+mn-cs"/>
                        </a:rPr>
                        <a:t>Resolution</a:t>
                      </a:r>
                    </a:p>
                  </a:txBody>
                  <a:tcPr marL="7620" marR="7620" marT="762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US" altLang="zh-CN" sz="2400" b="0" u="none" strike="noStrike" dirty="0" smtClean="0">
                          <a:solidFill>
                            <a:srgbClr val="FFFF00"/>
                          </a:solidFill>
                          <a:effectLst/>
                        </a:rPr>
                        <a:t>References</a:t>
                      </a:r>
                      <a:endParaRPr lang="en-US" altLang="zh-CN" sz="2400" b="0" i="0" u="none" strike="noStrike" baseline="-25000" dirty="0" smtClean="0">
                        <a:solidFill>
                          <a:srgbClr val="FFFF00"/>
                        </a:solidFill>
                        <a:effectLst/>
                        <a:latin typeface="宋体"/>
                      </a:endParaRPr>
                    </a:p>
                  </a:txBody>
                  <a:tcPr marL="7620" marR="7620" marT="762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r>
              <a:tr h="918210">
                <a:tc>
                  <a:txBody>
                    <a:bodyPr/>
                    <a:lstStyle/>
                    <a:p>
                      <a:pPr algn="l" fontAlgn="b"/>
                      <a:r>
                        <a:rPr lang="en-US" altLang="zh-CN" sz="2000" b="0" u="none" strike="noStrike" kern="1200" dirty="0" smtClean="0">
                          <a:solidFill>
                            <a:schemeClr val="tx1"/>
                          </a:solidFill>
                          <a:effectLst/>
                          <a:latin typeface="+mn-lt"/>
                          <a:ea typeface="+mn-ea"/>
                          <a:cs typeface="+mn-cs"/>
                        </a:rPr>
                        <a:t>D1 Synthetic fertilizer</a:t>
                      </a:r>
                    </a:p>
                    <a:p>
                      <a:pPr marL="0" marR="0" indent="0" algn="l" defTabSz="914400" rtl="0" eaLnBrk="1" fontAlgn="b" latinLnBrk="0" hangingPunct="1">
                        <a:lnSpc>
                          <a:spcPct val="100000"/>
                        </a:lnSpc>
                        <a:spcBef>
                          <a:spcPts val="0"/>
                        </a:spcBef>
                        <a:spcAft>
                          <a:spcPts val="0"/>
                        </a:spcAft>
                        <a:buClrTx/>
                        <a:buSzTx/>
                        <a:buFontTx/>
                        <a:buNone/>
                        <a:tabLst/>
                        <a:defRPr/>
                      </a:pPr>
                      <a:r>
                        <a:rPr lang="en-US" altLang="zh-CN" sz="2000" b="0" u="none" strike="noStrike" dirty="0" smtClean="0">
                          <a:solidFill>
                            <a:schemeClr val="tx1"/>
                          </a:solidFill>
                          <a:effectLst/>
                        </a:rPr>
                        <a:t>D2 Organic fertilizer</a:t>
                      </a:r>
                    </a:p>
                    <a:p>
                      <a:pPr marL="0" marR="0" indent="0" algn="l" defTabSz="914400" rtl="0" eaLnBrk="1" fontAlgn="b" latinLnBrk="0" hangingPunct="1">
                        <a:lnSpc>
                          <a:spcPct val="100000"/>
                        </a:lnSpc>
                        <a:spcBef>
                          <a:spcPts val="0"/>
                        </a:spcBef>
                        <a:spcAft>
                          <a:spcPts val="0"/>
                        </a:spcAft>
                        <a:buClrTx/>
                        <a:buSzTx/>
                        <a:buFontTx/>
                        <a:buNone/>
                        <a:tabLst/>
                        <a:defRPr/>
                      </a:pPr>
                      <a:r>
                        <a:rPr lang="en-US" altLang="zh-CN" sz="2000" b="0" i="0" u="none" strike="noStrike" dirty="0" smtClean="0">
                          <a:solidFill>
                            <a:schemeClr val="tx1"/>
                          </a:solidFill>
                          <a:effectLst/>
                          <a:latin typeface="+mn-lt"/>
                        </a:rPr>
                        <a:t>D3 Manure in PRP</a:t>
                      </a:r>
                    </a:p>
                    <a:p>
                      <a:pPr marL="0" marR="0" indent="0" algn="l" defTabSz="914400" rtl="0" eaLnBrk="1" fontAlgn="b" latinLnBrk="0" hangingPunct="1">
                        <a:lnSpc>
                          <a:spcPct val="100000"/>
                        </a:lnSpc>
                        <a:spcBef>
                          <a:spcPts val="0"/>
                        </a:spcBef>
                        <a:spcAft>
                          <a:spcPts val="0"/>
                        </a:spcAft>
                        <a:buClrTx/>
                        <a:buSzTx/>
                        <a:buFontTx/>
                        <a:buNone/>
                        <a:tabLst/>
                        <a:defRPr/>
                      </a:pPr>
                      <a:r>
                        <a:rPr lang="en-US" altLang="zh-CN" sz="2000" b="0" i="0" u="none" strike="noStrike" dirty="0" smtClean="0">
                          <a:solidFill>
                            <a:schemeClr val="tx1"/>
                          </a:solidFill>
                          <a:effectLst/>
                          <a:latin typeface="+mn-lt"/>
                        </a:rPr>
                        <a:t>D4 Crop</a:t>
                      </a:r>
                      <a:r>
                        <a:rPr lang="en-US" altLang="zh-CN" sz="2000" b="0" i="0" u="none" strike="noStrike" baseline="0" dirty="0" smtClean="0">
                          <a:solidFill>
                            <a:schemeClr val="tx1"/>
                          </a:solidFill>
                          <a:effectLst/>
                          <a:latin typeface="+mn-lt"/>
                        </a:rPr>
                        <a:t> residues</a:t>
                      </a:r>
                      <a:endParaRPr lang="en-US" altLang="zh-CN" sz="2000" b="0" i="0" u="none" strike="noStrike" dirty="0" smtClean="0">
                        <a:solidFill>
                          <a:schemeClr val="tx1"/>
                        </a:solidFill>
                        <a:effectLst/>
                        <a:latin typeface="+mn-lt"/>
                      </a:endParaRPr>
                    </a:p>
                    <a:p>
                      <a:pPr marL="0" marR="0" indent="0" algn="l" defTabSz="914400" rtl="0" eaLnBrk="1" fontAlgn="b" latinLnBrk="0" hangingPunct="1">
                        <a:lnSpc>
                          <a:spcPct val="100000"/>
                        </a:lnSpc>
                        <a:spcBef>
                          <a:spcPts val="0"/>
                        </a:spcBef>
                        <a:spcAft>
                          <a:spcPts val="0"/>
                        </a:spcAft>
                        <a:buClrTx/>
                        <a:buSzTx/>
                        <a:buFontTx/>
                        <a:buNone/>
                        <a:tabLst/>
                        <a:defRPr/>
                      </a:pPr>
                      <a:r>
                        <a:rPr lang="en-US" altLang="zh-CN" sz="2000" b="0" i="0" u="none" strike="noStrike" dirty="0" smtClean="0">
                          <a:solidFill>
                            <a:schemeClr val="tx1"/>
                          </a:solidFill>
                          <a:effectLst/>
                          <a:latin typeface="+mn-lt"/>
                        </a:rPr>
                        <a:t>D7</a:t>
                      </a:r>
                      <a:r>
                        <a:rPr lang="en-US" altLang="zh-CN" sz="2000" b="0" i="0" u="none" strike="noStrike" baseline="0" dirty="0" smtClean="0">
                          <a:solidFill>
                            <a:schemeClr val="tx1"/>
                          </a:solidFill>
                          <a:effectLst/>
                          <a:latin typeface="+mn-lt"/>
                        </a:rPr>
                        <a:t> Manure management</a:t>
                      </a:r>
                      <a:endParaRPr lang="en-US" altLang="zh-CN" sz="2000" b="0" i="0" u="none" strike="noStrike" dirty="0" smtClean="0">
                        <a:solidFill>
                          <a:schemeClr val="tx1"/>
                        </a:solidFill>
                        <a:effectLst/>
                        <a:latin typeface="+mn-lt"/>
                      </a:endParaRPr>
                    </a:p>
                  </a:txBody>
                  <a:tcPr marL="7620" marR="7620" marT="762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1">
                        <a:lumMod val="95000"/>
                      </a:schemeClr>
                    </a:solidFill>
                  </a:tcPr>
                </a:tc>
                <a:tc>
                  <a:txBody>
                    <a:bodyPr/>
                    <a:lstStyle/>
                    <a:p>
                      <a:pPr algn="ctr" fontAlgn="b"/>
                      <a:r>
                        <a:rPr lang="en-US" altLang="zh-CN" sz="2000" b="0" u="none" strike="noStrike" kern="1200" dirty="0" smtClean="0">
                          <a:solidFill>
                            <a:schemeClr val="tx1"/>
                          </a:solidFill>
                          <a:effectLst/>
                          <a:latin typeface="+mn-lt"/>
                          <a:ea typeface="+mn-ea"/>
                          <a:cs typeface="+mn-cs"/>
                        </a:rPr>
                        <a:t>county</a:t>
                      </a:r>
                    </a:p>
                  </a:txBody>
                  <a:tcPr marL="7620" marR="7620" marT="762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1">
                        <a:lumMod val="95000"/>
                      </a:schemeClr>
                    </a:solidFill>
                  </a:tcPr>
                </a:tc>
                <a:tc rowSpan="2">
                  <a:txBody>
                    <a:bodyPr/>
                    <a:lstStyle/>
                    <a:p>
                      <a:pPr marL="342900" indent="-342900" algn="l" fontAlgn="b">
                        <a:buFont typeface="Arial" pitchFamily="34" charset="0"/>
                        <a:buChar char="•"/>
                      </a:pPr>
                      <a:r>
                        <a:rPr lang="en-US" altLang="zh-CN" sz="2000" b="0" u="none" strike="noStrike" kern="1200" dirty="0" smtClean="0">
                          <a:solidFill>
                            <a:schemeClr val="tx1"/>
                          </a:solidFill>
                          <a:effectLst/>
                          <a:latin typeface="+mn-lt"/>
                          <a:ea typeface="+mn-ea"/>
                          <a:cs typeface="+mn-cs"/>
                        </a:rPr>
                        <a:t>Statistical Yearbook of each</a:t>
                      </a:r>
                      <a:r>
                        <a:rPr lang="en-US" altLang="zh-CN" sz="2000" b="0" u="none" strike="noStrike" kern="1200" baseline="0" dirty="0" smtClean="0">
                          <a:solidFill>
                            <a:schemeClr val="tx1"/>
                          </a:solidFill>
                          <a:effectLst/>
                          <a:latin typeface="+mn-lt"/>
                          <a:ea typeface="+mn-ea"/>
                          <a:cs typeface="+mn-cs"/>
                        </a:rPr>
                        <a:t> city (</a:t>
                      </a:r>
                      <a:r>
                        <a:rPr lang="en-US" altLang="zh-CN" sz="2000" b="1" u="sng" strike="noStrike" kern="1200" baseline="0" dirty="0" smtClean="0">
                          <a:solidFill>
                            <a:srgbClr val="C00000"/>
                          </a:solidFill>
                          <a:effectLst/>
                          <a:latin typeface="+mn-lt"/>
                          <a:ea typeface="+mn-ea"/>
                          <a:cs typeface="+mn-cs"/>
                        </a:rPr>
                        <a:t>362</a:t>
                      </a:r>
                      <a:r>
                        <a:rPr lang="en-US" altLang="zh-CN" sz="2000" b="0" u="none" strike="noStrike" kern="1200" baseline="0" dirty="0" smtClean="0">
                          <a:solidFill>
                            <a:schemeClr val="tx1"/>
                          </a:solidFill>
                          <a:effectLst/>
                          <a:latin typeface="+mn-lt"/>
                          <a:ea typeface="+mn-ea"/>
                          <a:cs typeface="+mn-cs"/>
                        </a:rPr>
                        <a:t>)</a:t>
                      </a:r>
                      <a:r>
                        <a:rPr lang="en-US" altLang="zh-CN" sz="2000" b="0" u="none" strike="noStrike" kern="1200" dirty="0" smtClean="0">
                          <a:solidFill>
                            <a:schemeClr val="tx1"/>
                          </a:solidFill>
                          <a:effectLst/>
                          <a:latin typeface="+mn-lt"/>
                          <a:ea typeface="+mn-ea"/>
                          <a:cs typeface="+mn-cs"/>
                        </a:rPr>
                        <a:t> </a:t>
                      </a:r>
                    </a:p>
                    <a:p>
                      <a:pPr marL="342900" indent="-342900" algn="l" fontAlgn="b">
                        <a:buFont typeface="Arial" pitchFamily="34" charset="0"/>
                        <a:buChar char="•"/>
                      </a:pPr>
                      <a:r>
                        <a:rPr lang="en-US" altLang="zh-CN" sz="2000" b="0" u="none" strike="noStrike" kern="1200" dirty="0" smtClean="0">
                          <a:solidFill>
                            <a:schemeClr val="tx1"/>
                          </a:solidFill>
                          <a:effectLst/>
                          <a:latin typeface="+mn-lt"/>
                          <a:ea typeface="+mn-ea"/>
                          <a:cs typeface="+mn-cs"/>
                        </a:rPr>
                        <a:t>China Industry Statistical Yearbook</a:t>
                      </a:r>
                    </a:p>
                    <a:p>
                      <a:pPr marL="342900" indent="-342900" algn="l" fontAlgn="b">
                        <a:buFont typeface="Arial" pitchFamily="34" charset="0"/>
                        <a:buChar char="•"/>
                      </a:pPr>
                      <a:r>
                        <a:rPr lang="en-US" altLang="zh-CN" sz="2000" b="0" u="none" strike="noStrike" kern="1200" dirty="0" smtClean="0">
                          <a:solidFill>
                            <a:schemeClr val="tx1"/>
                          </a:solidFill>
                          <a:effectLst/>
                          <a:latin typeface="+mn-lt"/>
                          <a:ea typeface="+mn-ea"/>
                          <a:cs typeface="+mn-cs"/>
                        </a:rPr>
                        <a:t>China’s county Statistical Yearbook (</a:t>
                      </a:r>
                      <a:r>
                        <a:rPr lang="en-US" altLang="zh-CN" sz="2000" b="1" u="sng" strike="noStrike" kern="1200" dirty="0" smtClean="0">
                          <a:solidFill>
                            <a:srgbClr val="C00000"/>
                          </a:solidFill>
                          <a:effectLst/>
                          <a:latin typeface="+mn-lt"/>
                          <a:ea typeface="+mn-ea"/>
                          <a:cs typeface="+mn-cs"/>
                        </a:rPr>
                        <a:t>&gt;2000</a:t>
                      </a:r>
                      <a:r>
                        <a:rPr lang="en-US" altLang="zh-CN" sz="2000" b="0" u="none" strike="noStrike" kern="1200" dirty="0" smtClean="0">
                          <a:solidFill>
                            <a:schemeClr val="tx1"/>
                          </a:solidFill>
                          <a:effectLst/>
                          <a:latin typeface="+mn-lt"/>
                          <a:ea typeface="+mn-ea"/>
                          <a:cs typeface="+mn-cs"/>
                        </a:rPr>
                        <a:t>)</a:t>
                      </a:r>
                    </a:p>
                  </a:txBody>
                  <a:tcPr marL="7620" marR="7620" marT="762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1">
                        <a:lumMod val="95000"/>
                      </a:schemeClr>
                    </a:solidFill>
                  </a:tcPr>
                </a:tc>
              </a:tr>
              <a:tr h="918210">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altLang="zh-CN" sz="2000" b="0" i="0" u="none" strike="noStrike" dirty="0" smtClean="0">
                          <a:solidFill>
                            <a:schemeClr val="tx1"/>
                          </a:solidFill>
                          <a:effectLst/>
                          <a:latin typeface="+mn-lt"/>
                        </a:rPr>
                        <a:t>D9 Chemical</a:t>
                      </a:r>
                      <a:r>
                        <a:rPr lang="en-US" altLang="zh-CN" sz="2000" b="0" i="0" u="none" strike="noStrike" baseline="0" dirty="0" smtClean="0">
                          <a:solidFill>
                            <a:schemeClr val="tx1"/>
                          </a:solidFill>
                          <a:effectLst/>
                          <a:latin typeface="+mn-lt"/>
                        </a:rPr>
                        <a:t> Industry</a:t>
                      </a:r>
                      <a:endParaRPr lang="en-US" altLang="zh-CN" sz="2000" b="0" i="0" u="none" strike="noStrike" dirty="0" smtClean="0">
                        <a:solidFill>
                          <a:schemeClr val="tx1"/>
                        </a:solidFill>
                        <a:effectLst/>
                        <a:latin typeface="+mn-lt"/>
                      </a:endParaRPr>
                    </a:p>
                  </a:txBody>
                  <a:tcPr marL="7620" marR="7620" marT="762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1">
                        <a:lumMod val="95000"/>
                      </a:schemeClr>
                    </a:solidFill>
                  </a:tcPr>
                </a:tc>
                <a:tc>
                  <a:txBody>
                    <a:bodyPr/>
                    <a:lstStyle/>
                    <a:p>
                      <a:pPr algn="ctr" fontAlgn="b"/>
                      <a:r>
                        <a:rPr lang="en-US" altLang="zh-CN" sz="2000" b="0" u="none" strike="noStrike" kern="1200" dirty="0" smtClean="0">
                          <a:solidFill>
                            <a:schemeClr val="tx1"/>
                          </a:solidFill>
                          <a:effectLst/>
                          <a:latin typeface="+mn-lt"/>
                          <a:ea typeface="+mn-ea"/>
                          <a:cs typeface="+mn-cs"/>
                        </a:rPr>
                        <a:t>Point+</a:t>
                      </a:r>
                      <a:br>
                        <a:rPr lang="en-US" altLang="zh-CN" sz="2000" b="0" u="none" strike="noStrike" kern="1200" dirty="0" smtClean="0">
                          <a:solidFill>
                            <a:schemeClr val="tx1"/>
                          </a:solidFill>
                          <a:effectLst/>
                          <a:latin typeface="+mn-lt"/>
                          <a:ea typeface="+mn-ea"/>
                          <a:cs typeface="+mn-cs"/>
                        </a:rPr>
                      </a:br>
                      <a:r>
                        <a:rPr lang="en-US" altLang="zh-CN" sz="2000" b="0" u="none" strike="noStrike" kern="1200" dirty="0" smtClean="0">
                          <a:solidFill>
                            <a:schemeClr val="tx1"/>
                          </a:solidFill>
                          <a:effectLst/>
                          <a:latin typeface="+mn-lt"/>
                          <a:ea typeface="+mn-ea"/>
                          <a:cs typeface="+mn-cs"/>
                        </a:rPr>
                        <a:t>Province</a:t>
                      </a:r>
                    </a:p>
                  </a:txBody>
                  <a:tcPr marL="7620" marR="7620" marT="762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1">
                        <a:lumMod val="95000"/>
                      </a:schemeClr>
                    </a:solidFill>
                  </a:tcPr>
                </a:tc>
                <a:tc vMerge="1">
                  <a:txBody>
                    <a:bodyPr/>
                    <a:lstStyle/>
                    <a:p>
                      <a:endParaRPr lang="zh-CN" altLang="en-US"/>
                    </a:p>
                  </a:txBody>
                  <a:tcPr/>
                </a:tc>
              </a:tr>
              <a:tr h="691243">
                <a:tc>
                  <a:txBody>
                    <a:bodyPr/>
                    <a:lstStyle/>
                    <a:p>
                      <a:pPr algn="l" fontAlgn="ctr"/>
                      <a:r>
                        <a:rPr lang="en-US" sz="2000" b="0" u="none" strike="noStrike" dirty="0" smtClean="0">
                          <a:solidFill>
                            <a:schemeClr val="tx1"/>
                          </a:solidFill>
                          <a:effectLst/>
                        </a:rPr>
                        <a:t>D6 Wastewater</a:t>
                      </a:r>
                      <a:r>
                        <a:rPr lang="en-US" sz="2000" b="0" u="none" strike="noStrike" baseline="0" dirty="0" smtClean="0">
                          <a:solidFill>
                            <a:schemeClr val="tx1"/>
                          </a:solidFill>
                          <a:effectLst/>
                        </a:rPr>
                        <a:t> handling</a:t>
                      </a:r>
                      <a:endParaRPr lang="en-US" sz="2000" b="0" i="0" u="none" strike="noStrike" dirty="0">
                        <a:solidFill>
                          <a:schemeClr val="tx1"/>
                        </a:solidFill>
                        <a:effectLst/>
                        <a:latin typeface="+mn-lt"/>
                      </a:endParaRPr>
                    </a:p>
                  </a:txBody>
                  <a:tcPr marL="7620" marR="7620" marT="762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accent5"/>
                    </a:solidFill>
                  </a:tcPr>
                </a:tc>
                <a:tc>
                  <a:txBody>
                    <a:bodyPr/>
                    <a:lstStyle/>
                    <a:p>
                      <a:pPr algn="ctr" fontAlgn="b"/>
                      <a:r>
                        <a:rPr lang="en-US" altLang="zh-CN" sz="2000" b="0" u="none" strike="noStrike" kern="1200" dirty="0" smtClean="0">
                          <a:solidFill>
                            <a:schemeClr val="tx1"/>
                          </a:solidFill>
                          <a:effectLst/>
                          <a:latin typeface="+mn-lt"/>
                          <a:ea typeface="+mn-ea"/>
                          <a:cs typeface="+mn-cs"/>
                        </a:rPr>
                        <a:t>1*1km</a:t>
                      </a:r>
                    </a:p>
                  </a:txBody>
                  <a:tcPr marL="7620" marR="7620" marT="762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accent5"/>
                    </a:solidFill>
                  </a:tcPr>
                </a:tc>
                <a:tc>
                  <a:txBody>
                    <a:bodyPr/>
                    <a:lstStyle/>
                    <a:p>
                      <a:pPr marL="342900" indent="-342900" algn="l" fontAlgn="b">
                        <a:buFont typeface="Arial" pitchFamily="34" charset="0"/>
                        <a:buChar char="•"/>
                      </a:pPr>
                      <a:r>
                        <a:rPr lang="en-US" altLang="zh-CN" sz="2000" b="0" u="none" strike="noStrike" kern="1200" dirty="0" smtClean="0">
                          <a:solidFill>
                            <a:schemeClr val="tx1"/>
                          </a:solidFill>
                          <a:effectLst/>
                          <a:latin typeface="+mn-lt"/>
                          <a:ea typeface="+mn-ea"/>
                          <a:cs typeface="+mn-cs"/>
                        </a:rPr>
                        <a:t>Urban population from RESDC (CAS)</a:t>
                      </a:r>
                    </a:p>
                  </a:txBody>
                  <a:tcPr marL="7620" marR="7620" marT="762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accent5"/>
                    </a:solidFill>
                  </a:tcPr>
                </a:tc>
              </a:tr>
              <a:tr h="918210">
                <a:tc>
                  <a:txBody>
                    <a:bodyPr/>
                    <a:lstStyle/>
                    <a:p>
                      <a:pPr algn="l" fontAlgn="ctr"/>
                      <a:r>
                        <a:rPr lang="en-US" sz="2000" b="0" i="0" u="none" strike="noStrike" dirty="0" smtClean="0">
                          <a:solidFill>
                            <a:schemeClr val="tx1"/>
                          </a:solidFill>
                          <a:effectLst/>
                          <a:latin typeface="+mn-lt"/>
                        </a:rPr>
                        <a:t>D5 N-mineralization in Soil</a:t>
                      </a:r>
                    </a:p>
                  </a:txBody>
                  <a:tcPr marL="7620" marR="7620" marT="762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1">
                        <a:lumMod val="95000"/>
                      </a:schemeClr>
                    </a:solidFill>
                  </a:tcPr>
                </a:tc>
                <a:tc>
                  <a:txBody>
                    <a:bodyPr/>
                    <a:lstStyle/>
                    <a:p>
                      <a:pPr algn="ctr"/>
                      <a:r>
                        <a:rPr kumimoji="0" lang="en-US" altLang="zh-CN" sz="2000" b="0" i="0" u="none" strike="noStrike" kern="1200" cap="none" spc="0" normalizeH="0" baseline="0" noProof="0" dirty="0" smtClean="0">
                          <a:ln>
                            <a:noFill/>
                          </a:ln>
                          <a:solidFill>
                            <a:srgbClr val="000000"/>
                          </a:solidFill>
                          <a:effectLst/>
                          <a:uLnTx/>
                          <a:uFillTx/>
                          <a:latin typeface="+mn-lt"/>
                          <a:ea typeface="+mn-ea"/>
                          <a:cs typeface="+mn-cs"/>
                        </a:rPr>
                        <a:t>0.5*0.5</a:t>
                      </a:r>
                      <a:r>
                        <a:rPr kumimoji="0" lang="en-US" altLang="zh-CN" sz="2000" b="0" i="0" u="none" strike="noStrike" kern="1200" cap="none" spc="0" normalizeH="0" baseline="0" noProof="0" dirty="0" smtClean="0">
                          <a:ln>
                            <a:noFill/>
                          </a:ln>
                          <a:solidFill>
                            <a:srgbClr val="000000"/>
                          </a:solidFill>
                          <a:effectLst/>
                          <a:uLnTx/>
                          <a:uFillTx/>
                          <a:latin typeface="+mn-lt"/>
                          <a:ea typeface="+mn-ea"/>
                          <a:cs typeface="+mn-cs"/>
                          <a:sym typeface="Symbol"/>
                        </a:rPr>
                        <a:t></a:t>
                      </a:r>
                      <a:endParaRPr lang="en-US" altLang="zh-CN" sz="2000" b="0" u="none" strike="noStrike" kern="1200" baseline="0" dirty="0" smtClean="0">
                        <a:solidFill>
                          <a:schemeClr val="tx1"/>
                        </a:solidFill>
                        <a:effectLst/>
                        <a:latin typeface="+mn-lt"/>
                        <a:ea typeface="+mn-ea"/>
                        <a:cs typeface="+mn-cs"/>
                      </a:endParaRPr>
                    </a:p>
                  </a:txBody>
                  <a:tcPr marL="7620" marR="7620" marT="762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1">
                        <a:lumMod val="95000"/>
                      </a:schemeClr>
                    </a:solidFill>
                  </a:tcPr>
                </a:tc>
                <a:tc rowSpan="2">
                  <a:txBody>
                    <a:bodyPr/>
                    <a:lstStyle/>
                    <a:p>
                      <a:pPr marL="342900" indent="-342900" algn="l" fontAlgn="b">
                        <a:buFont typeface="Arial" pitchFamily="34" charset="0"/>
                        <a:buChar char="•"/>
                      </a:pPr>
                      <a:r>
                        <a:rPr lang="en-US" altLang="zh-CN" sz="2000" b="0" u="none" strike="noStrike" kern="1200" dirty="0" smtClean="0">
                          <a:solidFill>
                            <a:schemeClr val="tx1"/>
                          </a:solidFill>
                          <a:effectLst/>
                          <a:latin typeface="+mn-lt"/>
                          <a:ea typeface="+mn-ea"/>
                          <a:cs typeface="+mn-cs"/>
                          <a:sym typeface="Symbol"/>
                        </a:rPr>
                        <a:t>SOC</a:t>
                      </a:r>
                      <a:r>
                        <a:rPr lang="en-US" altLang="zh-CN" sz="2000" b="0" u="none" strike="noStrike" kern="1200" baseline="0" dirty="0" smtClean="0">
                          <a:solidFill>
                            <a:schemeClr val="tx1"/>
                          </a:solidFill>
                          <a:effectLst/>
                          <a:latin typeface="+mn-lt"/>
                          <a:ea typeface="+mn-ea"/>
                          <a:cs typeface="+mn-cs"/>
                          <a:sym typeface="Symbol"/>
                        </a:rPr>
                        <a:t> derived by </a:t>
                      </a:r>
                      <a:r>
                        <a:rPr lang="en-US" altLang="zh-CN" sz="2000" b="1" u="sng" strike="noStrike" kern="1200" baseline="0" dirty="0" smtClean="0">
                          <a:solidFill>
                            <a:srgbClr val="C00000"/>
                          </a:solidFill>
                          <a:effectLst/>
                          <a:latin typeface="+mn-lt"/>
                          <a:ea typeface="+mn-ea"/>
                          <a:cs typeface="+mn-cs"/>
                          <a:sym typeface="Symbol"/>
                        </a:rPr>
                        <a:t>LPJ, LPJ-GUESS, and ORCHIDEE </a:t>
                      </a:r>
                      <a:r>
                        <a:rPr lang="en-US" altLang="zh-CN" sz="2000" b="0" u="none" strike="noStrike" kern="1200" baseline="0" dirty="0" smtClean="0">
                          <a:solidFill>
                            <a:schemeClr val="tx1"/>
                          </a:solidFill>
                          <a:effectLst/>
                          <a:latin typeface="+mn-lt"/>
                          <a:ea typeface="+mn-ea"/>
                          <a:cs typeface="+mn-cs"/>
                          <a:sym typeface="Symbol"/>
                        </a:rPr>
                        <a:t>models</a:t>
                      </a:r>
                    </a:p>
                    <a:p>
                      <a:pPr marL="342900" indent="-342900" algn="l">
                        <a:buFont typeface="Arial" pitchFamily="34" charset="0"/>
                        <a:buChar char="•"/>
                      </a:pPr>
                      <a:r>
                        <a:rPr lang="en-US" altLang="zh-CN" sz="2000" b="0" u="none" strike="noStrike" kern="1200" baseline="0" dirty="0" smtClean="0">
                          <a:solidFill>
                            <a:schemeClr val="tx1"/>
                          </a:solidFill>
                          <a:effectLst/>
                          <a:latin typeface="+mn-lt"/>
                          <a:ea typeface="+mn-ea"/>
                          <a:cs typeface="+mn-cs"/>
                        </a:rPr>
                        <a:t>Harmonized World Soil Database, 2011</a:t>
                      </a:r>
                    </a:p>
                  </a:txBody>
                  <a:tcPr marL="7620" marR="7620" marT="762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1">
                        <a:lumMod val="95000"/>
                      </a:schemeClr>
                    </a:solidFill>
                  </a:tcPr>
                </a:tc>
              </a:tr>
              <a:tr h="918210">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en-US" altLang="zh-CN" sz="2000" b="0" i="0" u="none" strike="noStrike" dirty="0" smtClean="0">
                          <a:solidFill>
                            <a:schemeClr val="tx1"/>
                          </a:solidFill>
                          <a:effectLst/>
                          <a:latin typeface="+mn-lt"/>
                        </a:rPr>
                        <a:t>D8 </a:t>
                      </a:r>
                      <a:r>
                        <a:rPr lang="en-US" altLang="zh-CN" sz="2000" b="0" i="0" u="none" strike="noStrike" dirty="0" err="1" smtClean="0">
                          <a:solidFill>
                            <a:schemeClr val="tx1"/>
                          </a:solidFill>
                          <a:effectLst/>
                          <a:latin typeface="+mn-lt"/>
                        </a:rPr>
                        <a:t>Histosols</a:t>
                      </a:r>
                      <a:r>
                        <a:rPr lang="en-US" altLang="zh-CN" sz="2000" b="0" i="0" u="none" strike="noStrike" dirty="0" smtClean="0">
                          <a:solidFill>
                            <a:schemeClr val="tx1"/>
                          </a:solidFill>
                          <a:effectLst/>
                          <a:latin typeface="+mn-lt"/>
                        </a:rPr>
                        <a:t> management</a:t>
                      </a:r>
                    </a:p>
                  </a:txBody>
                  <a:tcPr marL="7620" marR="7620" marT="762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1">
                        <a:lumMod val="9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2000" b="0" u="none" strike="noStrike" kern="1200" dirty="0" smtClean="0">
                          <a:solidFill>
                            <a:schemeClr val="tx1"/>
                          </a:solidFill>
                          <a:effectLst/>
                          <a:latin typeface="+mn-lt"/>
                          <a:ea typeface="+mn-ea"/>
                          <a:cs typeface="+mn-cs"/>
                        </a:rPr>
                        <a:t>1*1km</a:t>
                      </a:r>
                    </a:p>
                  </a:txBody>
                  <a:tcPr marL="7620" marR="7620" marT="762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1">
                        <a:lumMod val="95000"/>
                      </a:schemeClr>
                    </a:solidFill>
                  </a:tcPr>
                </a:tc>
                <a:tc vMerge="1">
                  <a:txBody>
                    <a:bodyPr/>
                    <a:lstStyle/>
                    <a:p>
                      <a:endParaRPr lang="zh-CN" altLang="en-US"/>
                    </a:p>
                  </a:txBody>
                  <a:tcPr/>
                </a:tc>
              </a:tr>
            </a:tbl>
          </a:graphicData>
        </a:graphic>
      </p:graphicFrame>
    </p:spTree>
    <p:extLst>
      <p:ext uri="{BB962C8B-B14F-4D97-AF65-F5344CB8AC3E}">
        <p14:creationId xmlns:p14="http://schemas.microsoft.com/office/powerpoint/2010/main" val="412236092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152400" y="25400"/>
            <a:ext cx="6629400" cy="736600"/>
          </a:xfrm>
          <a:solidFill>
            <a:srgbClr val="8C0000"/>
          </a:solidFill>
        </p:spPr>
        <p:txBody>
          <a:bodyPr/>
          <a:lstStyle/>
          <a:p>
            <a:r>
              <a:rPr lang="en-US" altLang="zh-CN" sz="3600" b="1" dirty="0">
                <a:solidFill>
                  <a:srgbClr val="00FFCC"/>
                </a:solidFill>
                <a:latin typeface="Calibri" pitchFamily="34" charset="0"/>
                <a:cs typeface="Calibri" pitchFamily="34" charset="0"/>
              </a:rPr>
              <a:t>2</a:t>
            </a:r>
            <a:r>
              <a:rPr lang="en-US" altLang="zh-CN" sz="3600" b="1" dirty="0" smtClean="0">
                <a:solidFill>
                  <a:srgbClr val="00FFCC"/>
                </a:solidFill>
                <a:latin typeface="Calibri" pitchFamily="34" charset="0"/>
                <a:cs typeface="Calibri" pitchFamily="34" charset="0"/>
              </a:rPr>
              <a:t>. Data and methods</a:t>
            </a:r>
            <a:endParaRPr lang="zh-CN" altLang="zh-CN" sz="3600" dirty="0">
              <a:solidFill>
                <a:srgbClr val="00FFCC"/>
              </a:solidFill>
            </a:endParaRPr>
          </a:p>
        </p:txBody>
      </p:sp>
      <p:pic>
        <p:nvPicPr>
          <p:cNvPr id="25604" name="Picture 4" descr="C:\Users\Jardon\Desktop\EGU2012_Zhou Feng.emf"/>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7041" b="76661"/>
          <a:stretch/>
        </p:blipFill>
        <p:spPr bwMode="auto">
          <a:xfrm>
            <a:off x="0" y="762000"/>
            <a:ext cx="9155113" cy="4318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8" name="表格 7"/>
          <p:cNvGraphicFramePr>
            <a:graphicFrameLocks noGrp="1"/>
          </p:cNvGraphicFramePr>
          <p:nvPr>
            <p:extLst>
              <p:ext uri="{D42A27DB-BD31-4B8C-83A1-F6EECF244321}">
                <p14:modId xmlns:p14="http://schemas.microsoft.com/office/powerpoint/2010/main" val="898344514"/>
              </p:ext>
            </p:extLst>
          </p:nvPr>
        </p:nvGraphicFramePr>
        <p:xfrm>
          <a:off x="239358" y="991755"/>
          <a:ext cx="8676395" cy="5086828"/>
        </p:xfrm>
        <a:graphic>
          <a:graphicData uri="http://schemas.openxmlformats.org/drawingml/2006/table">
            <a:tbl>
              <a:tblPr>
                <a:tableStyleId>{AF606853-7671-496A-8E4F-DF71F8EC918B}</a:tableStyleId>
              </a:tblPr>
              <a:tblGrid>
                <a:gridCol w="3723042"/>
                <a:gridCol w="1524000"/>
                <a:gridCol w="3429353"/>
              </a:tblGrid>
              <a:tr h="691243">
                <a:tc>
                  <a:txBody>
                    <a:bodyPr/>
                    <a:lstStyle/>
                    <a:p>
                      <a:pPr algn="ctr" fontAlgn="ctr"/>
                      <a:r>
                        <a:rPr lang="en-US" sz="2400" u="none" strike="noStrike" dirty="0" smtClean="0">
                          <a:solidFill>
                            <a:srgbClr val="FFFF00"/>
                          </a:solidFill>
                          <a:effectLst/>
                        </a:rPr>
                        <a:t>Source</a:t>
                      </a:r>
                      <a:endParaRPr lang="en-US" sz="2400" b="0" i="0" u="none" strike="noStrike" dirty="0">
                        <a:solidFill>
                          <a:srgbClr val="FFFF00"/>
                        </a:solidFill>
                        <a:effectLst/>
                        <a:latin typeface="+mn-lt"/>
                      </a:endParaRPr>
                    </a:p>
                  </a:txBody>
                  <a:tcPr marL="7620" marR="7620" marT="762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US" altLang="zh-CN" sz="2400" u="none" strike="noStrike" kern="1200" dirty="0" smtClean="0">
                          <a:solidFill>
                            <a:srgbClr val="FFFF00"/>
                          </a:solidFill>
                          <a:effectLst/>
                          <a:latin typeface="+mn-lt"/>
                          <a:ea typeface="+mn-ea"/>
                          <a:cs typeface="+mn-cs"/>
                        </a:rPr>
                        <a:t>Resolution</a:t>
                      </a:r>
                      <a:endParaRPr lang="en-US" altLang="zh-CN" sz="2000" b="0" i="0" u="none" strike="noStrike" baseline="-25000" dirty="0" smtClean="0">
                        <a:solidFill>
                          <a:srgbClr val="FFFF00"/>
                        </a:solidFill>
                        <a:effectLst/>
                        <a:latin typeface="宋体"/>
                      </a:endParaRPr>
                    </a:p>
                  </a:txBody>
                  <a:tcPr marL="7620" marR="7620" marT="762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US" altLang="zh-CN" sz="2400" b="1" u="none" strike="noStrike" dirty="0" smtClean="0">
                          <a:solidFill>
                            <a:srgbClr val="FFFF00"/>
                          </a:solidFill>
                          <a:effectLst/>
                        </a:rPr>
                        <a:t>References</a:t>
                      </a:r>
                      <a:endParaRPr lang="en-US" altLang="zh-CN" sz="2400" b="0" i="0" u="none" strike="noStrike" baseline="-25000" dirty="0" smtClean="0">
                        <a:solidFill>
                          <a:srgbClr val="FFFF00"/>
                        </a:solidFill>
                        <a:effectLst/>
                        <a:latin typeface="宋体"/>
                      </a:endParaRPr>
                    </a:p>
                  </a:txBody>
                  <a:tcPr marL="7620" marR="7620" marT="762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r>
              <a:tr h="691243">
                <a:tc>
                  <a:txBody>
                    <a:bodyPr/>
                    <a:lstStyle/>
                    <a:p>
                      <a:pPr algn="l" fontAlgn="ctr"/>
                      <a:r>
                        <a:rPr lang="en-US" sz="2000" b="0" i="0" u="none" strike="noStrike" dirty="0" smtClean="0">
                          <a:solidFill>
                            <a:schemeClr val="tx1"/>
                          </a:solidFill>
                          <a:effectLst/>
                          <a:latin typeface="+mn-lt"/>
                        </a:rPr>
                        <a:t>D10 Public electricity and </a:t>
                      </a:r>
                      <a:br>
                        <a:rPr lang="en-US" sz="2000" b="0" i="0" u="none" strike="noStrike" dirty="0" smtClean="0">
                          <a:solidFill>
                            <a:schemeClr val="tx1"/>
                          </a:solidFill>
                          <a:effectLst/>
                          <a:latin typeface="+mn-lt"/>
                        </a:rPr>
                      </a:br>
                      <a:r>
                        <a:rPr lang="en-US" sz="2000" b="0" i="0" u="none" strike="noStrike" dirty="0" smtClean="0">
                          <a:solidFill>
                            <a:schemeClr val="tx1"/>
                          </a:solidFill>
                          <a:effectLst/>
                          <a:latin typeface="+mn-lt"/>
                        </a:rPr>
                        <a:t>        heat production</a:t>
                      </a:r>
                    </a:p>
                    <a:p>
                      <a:pPr algn="l" fontAlgn="ctr"/>
                      <a:r>
                        <a:rPr lang="en-US" sz="2000" b="0" i="0" u="none" strike="noStrike" dirty="0" smtClean="0">
                          <a:solidFill>
                            <a:schemeClr val="tx1"/>
                          </a:solidFill>
                          <a:effectLst/>
                          <a:latin typeface="+mn-lt"/>
                        </a:rPr>
                        <a:t>D11 Manufacturing Industries </a:t>
                      </a:r>
                      <a:br>
                        <a:rPr lang="en-US" sz="2000" b="0" i="0" u="none" strike="noStrike" dirty="0" smtClean="0">
                          <a:solidFill>
                            <a:schemeClr val="tx1"/>
                          </a:solidFill>
                          <a:effectLst/>
                          <a:latin typeface="+mn-lt"/>
                        </a:rPr>
                      </a:br>
                      <a:r>
                        <a:rPr lang="en-US" sz="2000" b="0" i="0" u="none" strike="noStrike" dirty="0" smtClean="0">
                          <a:solidFill>
                            <a:schemeClr val="tx1"/>
                          </a:solidFill>
                          <a:effectLst/>
                          <a:latin typeface="+mn-lt"/>
                        </a:rPr>
                        <a:t>       and Construction </a:t>
                      </a:r>
                    </a:p>
                    <a:p>
                      <a:pPr algn="l" fontAlgn="ctr"/>
                      <a:r>
                        <a:rPr lang="en-US" altLang="zh-CN" sz="2000" b="0" i="0" u="none" strike="noStrike" dirty="0" smtClean="0">
                          <a:solidFill>
                            <a:schemeClr val="tx1"/>
                          </a:solidFill>
                          <a:effectLst/>
                          <a:latin typeface="+mn-lt"/>
                        </a:rPr>
                        <a:t>D12</a:t>
                      </a:r>
                      <a:r>
                        <a:rPr lang="en-US" sz="2000" b="0" i="0" u="none" strike="noStrike" dirty="0" smtClean="0">
                          <a:solidFill>
                            <a:schemeClr val="tx1"/>
                          </a:solidFill>
                          <a:effectLst/>
                          <a:latin typeface="+mn-lt"/>
                        </a:rPr>
                        <a:t> Residential and other </a:t>
                      </a:r>
                      <a:br>
                        <a:rPr lang="en-US" sz="2000" b="0" i="0" u="none" strike="noStrike" dirty="0" smtClean="0">
                          <a:solidFill>
                            <a:schemeClr val="tx1"/>
                          </a:solidFill>
                          <a:effectLst/>
                          <a:latin typeface="+mn-lt"/>
                        </a:rPr>
                      </a:br>
                      <a:r>
                        <a:rPr lang="en-US" sz="2000" b="0" i="0" u="none" strike="noStrike" dirty="0" smtClean="0">
                          <a:solidFill>
                            <a:schemeClr val="tx1"/>
                          </a:solidFill>
                          <a:effectLst/>
                          <a:latin typeface="+mn-lt"/>
                        </a:rPr>
                        <a:t>        sectors</a:t>
                      </a:r>
                    </a:p>
                    <a:p>
                      <a:pPr algn="l" fontAlgn="ctr"/>
                      <a:r>
                        <a:rPr lang="en-US" altLang="zh-CN" sz="2000" b="0" i="0" u="none" strike="noStrike" dirty="0" smtClean="0">
                          <a:solidFill>
                            <a:schemeClr val="tx1"/>
                          </a:solidFill>
                          <a:effectLst/>
                          <a:latin typeface="+mn-lt"/>
                        </a:rPr>
                        <a:t>D13 </a:t>
                      </a:r>
                      <a:r>
                        <a:rPr lang="en-US" sz="2000" b="0" i="0" u="none" strike="noStrike" dirty="0" smtClean="0">
                          <a:solidFill>
                            <a:schemeClr val="tx1"/>
                          </a:solidFill>
                          <a:effectLst/>
                          <a:latin typeface="+mn-lt"/>
                        </a:rPr>
                        <a:t>Road transportation</a:t>
                      </a:r>
                      <a:endParaRPr lang="en-US" sz="2000" b="0" i="0" u="none" strike="noStrike" dirty="0">
                        <a:solidFill>
                          <a:schemeClr val="tx1"/>
                        </a:solidFill>
                        <a:effectLst/>
                        <a:latin typeface="+mn-lt"/>
                      </a:endParaRPr>
                    </a:p>
                  </a:txBody>
                  <a:tcPr marL="7620" marR="7620" marT="762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1">
                        <a:lumMod val="95000"/>
                      </a:schemeClr>
                    </a:solidFill>
                  </a:tcP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kumimoji="0" lang="en-US" altLang="zh-CN" sz="2000" b="0" i="0" u="none" strike="noStrike" kern="1200" cap="none" spc="0" normalizeH="0" baseline="0" noProof="0" dirty="0" smtClean="0">
                          <a:ln>
                            <a:noFill/>
                          </a:ln>
                          <a:solidFill>
                            <a:srgbClr val="000000"/>
                          </a:solidFill>
                          <a:effectLst/>
                          <a:uLnTx/>
                          <a:uFillTx/>
                          <a:latin typeface="+mn-lt"/>
                          <a:ea typeface="+mn-ea"/>
                          <a:cs typeface="+mn-cs"/>
                        </a:rPr>
                        <a:t>0.1*0.1</a:t>
                      </a:r>
                      <a:r>
                        <a:rPr kumimoji="0" lang="en-US" altLang="zh-CN" sz="2000" b="0" i="0" u="none" strike="noStrike" kern="1200" cap="none" spc="0" normalizeH="0" baseline="0" noProof="0" dirty="0" smtClean="0">
                          <a:ln>
                            <a:noFill/>
                          </a:ln>
                          <a:solidFill>
                            <a:srgbClr val="000000"/>
                          </a:solidFill>
                          <a:effectLst/>
                          <a:uLnTx/>
                          <a:uFillTx/>
                          <a:latin typeface="+mn-lt"/>
                          <a:ea typeface="+mn-ea"/>
                          <a:cs typeface="+mn-cs"/>
                          <a:sym typeface="Symbol"/>
                        </a:rPr>
                        <a:t></a:t>
                      </a:r>
                      <a:endParaRPr lang="en-US" altLang="zh-CN" sz="2000" b="0" u="none" strike="noStrike" kern="1200" baseline="0" dirty="0" smtClean="0">
                        <a:solidFill>
                          <a:schemeClr val="tx1"/>
                        </a:solidFill>
                        <a:effectLst/>
                        <a:latin typeface="+mn-lt"/>
                        <a:ea typeface="+mn-ea"/>
                        <a:cs typeface="+mn-cs"/>
                      </a:endParaRPr>
                    </a:p>
                  </a:txBody>
                  <a:tcPr marL="7620" marR="7620" marT="762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1">
                        <a:lumMod val="95000"/>
                      </a:schemeClr>
                    </a:solidFill>
                  </a:tcPr>
                </a:tc>
                <a:tc>
                  <a:txBody>
                    <a:bodyPr/>
                    <a:lstStyle/>
                    <a:p>
                      <a:pPr marL="342900" indent="-342900" algn="l" fontAlgn="b">
                        <a:buFont typeface="Arial" pitchFamily="34" charset="0"/>
                        <a:buChar char="•"/>
                      </a:pPr>
                      <a:r>
                        <a:rPr lang="en-US" altLang="zh-CN" sz="2000" b="0" u="none" strike="noStrike" kern="1200" dirty="0" smtClean="0">
                          <a:solidFill>
                            <a:schemeClr val="tx1"/>
                          </a:solidFill>
                          <a:effectLst/>
                          <a:latin typeface="+mn-lt"/>
                          <a:ea typeface="+mn-ea"/>
                          <a:cs typeface="+mn-cs"/>
                        </a:rPr>
                        <a:t>Wang et</a:t>
                      </a:r>
                      <a:r>
                        <a:rPr lang="en-US" altLang="zh-CN" sz="2000" b="0" u="none" strike="noStrike" kern="1200" baseline="0" dirty="0" smtClean="0">
                          <a:solidFill>
                            <a:schemeClr val="tx1"/>
                          </a:solidFill>
                          <a:effectLst/>
                          <a:latin typeface="+mn-lt"/>
                          <a:ea typeface="+mn-ea"/>
                          <a:cs typeface="+mn-cs"/>
                        </a:rPr>
                        <a:t> al</a:t>
                      </a:r>
                      <a:r>
                        <a:rPr lang="en-US" altLang="zh-CN" sz="2000" b="0" u="none" strike="noStrike" kern="1200" dirty="0" smtClean="0">
                          <a:solidFill>
                            <a:schemeClr val="tx1"/>
                          </a:solidFill>
                          <a:effectLst/>
                          <a:latin typeface="+mn-lt"/>
                          <a:ea typeface="+mn-ea"/>
                          <a:cs typeface="+mn-cs"/>
                        </a:rPr>
                        <a:t>., 2012</a:t>
                      </a:r>
                      <a:r>
                        <a:rPr lang="en-US" altLang="zh-CN" sz="2000" b="0" u="none" strike="noStrike" kern="1200" baseline="0" dirty="0" smtClean="0">
                          <a:solidFill>
                            <a:schemeClr val="tx1"/>
                          </a:solidFill>
                          <a:effectLst/>
                          <a:latin typeface="+mn-lt"/>
                          <a:ea typeface="+mn-ea"/>
                          <a:cs typeface="+mn-cs"/>
                        </a:rPr>
                        <a:t> in ES&amp;T</a:t>
                      </a:r>
                    </a:p>
                    <a:p>
                      <a:pPr marL="342900" indent="-342900" algn="l" fontAlgn="b">
                        <a:buFont typeface="Arial" pitchFamily="34" charset="0"/>
                        <a:buChar char="•"/>
                      </a:pPr>
                      <a:r>
                        <a:rPr lang="en-US" altLang="zh-CN" sz="2000" b="0" u="none" strike="noStrike" kern="1200" baseline="0" dirty="0" smtClean="0">
                          <a:solidFill>
                            <a:schemeClr val="tx1"/>
                          </a:solidFill>
                          <a:effectLst/>
                          <a:latin typeface="+mn-lt"/>
                          <a:ea typeface="+mn-ea"/>
                          <a:cs typeface="+mn-cs"/>
                        </a:rPr>
                        <a:t>Wang R., 2012 in ACP</a:t>
                      </a:r>
                      <a:endParaRPr lang="en-US" altLang="zh-CN" sz="2000" b="0" u="none" strike="noStrike" kern="1200" dirty="0" smtClean="0">
                        <a:solidFill>
                          <a:schemeClr val="tx1"/>
                        </a:solidFill>
                        <a:effectLst/>
                        <a:latin typeface="+mn-lt"/>
                        <a:ea typeface="+mn-ea"/>
                        <a:cs typeface="+mn-cs"/>
                      </a:endParaRPr>
                    </a:p>
                  </a:txBody>
                  <a:tcPr marL="7620" marR="7620" marT="762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1">
                        <a:lumMod val="95000"/>
                      </a:schemeClr>
                    </a:solidFill>
                  </a:tcPr>
                </a:tc>
              </a:tr>
              <a:tr h="691243">
                <a:tc>
                  <a:txBody>
                    <a:bodyPr/>
                    <a:lstStyle/>
                    <a:p>
                      <a:pPr algn="l" fontAlgn="ctr"/>
                      <a:r>
                        <a:rPr lang="en-US" sz="2000" b="0" i="0" u="none" strike="noStrike" dirty="0" smtClean="0">
                          <a:solidFill>
                            <a:schemeClr val="tx1"/>
                          </a:solidFill>
                          <a:effectLst/>
                          <a:latin typeface="+mn-lt"/>
                        </a:rPr>
                        <a:t>D14 Rail transportation</a:t>
                      </a:r>
                      <a:endParaRPr lang="en-US" sz="2000" b="0" i="0" u="none" strike="noStrike" dirty="0">
                        <a:solidFill>
                          <a:schemeClr val="tx1"/>
                        </a:solidFill>
                        <a:effectLst/>
                        <a:latin typeface="+mn-lt"/>
                      </a:endParaRPr>
                    </a:p>
                  </a:txBody>
                  <a:tcPr marL="7620" marR="7620" marT="762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accent5"/>
                    </a:solidFill>
                  </a:tcP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US" altLang="zh-CN" sz="2000" b="0" u="none" strike="noStrike" kern="1200" baseline="0" dirty="0" smtClean="0">
                          <a:solidFill>
                            <a:schemeClr val="tx1"/>
                          </a:solidFill>
                          <a:effectLst/>
                          <a:latin typeface="+mn-lt"/>
                          <a:ea typeface="+mn-ea"/>
                          <a:cs typeface="+mn-cs"/>
                        </a:rPr>
                        <a:t>1*1km</a:t>
                      </a:r>
                    </a:p>
                  </a:txBody>
                  <a:tcPr marL="7620" marR="7620" marT="762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accent5"/>
                    </a:solidFill>
                  </a:tcPr>
                </a:tc>
                <a:tc>
                  <a:txBody>
                    <a:bodyPr/>
                    <a:lstStyle/>
                    <a:p>
                      <a:pPr marL="342900" indent="-342900" algn="l" fontAlgn="b">
                        <a:buFont typeface="Arial" pitchFamily="34" charset="0"/>
                        <a:buChar char="•"/>
                      </a:pPr>
                      <a:r>
                        <a:rPr lang="en-US" altLang="zh-CN" sz="2000" b="0" u="none" strike="noStrike" kern="1200" dirty="0" smtClean="0">
                          <a:solidFill>
                            <a:schemeClr val="tx1"/>
                          </a:solidFill>
                          <a:effectLst/>
                          <a:latin typeface="+mn-lt"/>
                          <a:ea typeface="+mn-ea"/>
                          <a:cs typeface="+mn-cs"/>
                        </a:rPr>
                        <a:t>China Railway</a:t>
                      </a:r>
                      <a:r>
                        <a:rPr lang="en-US" altLang="zh-CN" sz="2000" b="0" u="none" strike="noStrike" kern="1200" baseline="0" dirty="0" smtClean="0">
                          <a:solidFill>
                            <a:schemeClr val="tx1"/>
                          </a:solidFill>
                          <a:effectLst/>
                          <a:latin typeface="+mn-lt"/>
                          <a:ea typeface="+mn-ea"/>
                          <a:cs typeface="+mn-cs"/>
                        </a:rPr>
                        <a:t> Statistical Yearbook for province</a:t>
                      </a:r>
                      <a:endParaRPr lang="en-US" altLang="zh-CN" sz="2000" b="0" u="none" strike="noStrike" kern="1200" dirty="0" smtClean="0">
                        <a:solidFill>
                          <a:schemeClr val="tx1"/>
                        </a:solidFill>
                        <a:effectLst/>
                        <a:latin typeface="+mn-lt"/>
                        <a:ea typeface="+mn-ea"/>
                        <a:cs typeface="+mn-cs"/>
                      </a:endParaRPr>
                    </a:p>
                  </a:txBody>
                  <a:tcPr marL="7620" marR="7620" marT="762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accent5"/>
                    </a:solidFill>
                  </a:tcPr>
                </a:tc>
              </a:tr>
              <a:tr h="496322">
                <a:tc>
                  <a:txBody>
                    <a:bodyPr/>
                    <a:lstStyle/>
                    <a:p>
                      <a:pPr algn="l" fontAlgn="ctr"/>
                      <a:r>
                        <a:rPr lang="en-US" sz="2000" b="0" i="0" u="none" strike="noStrike" dirty="0" smtClean="0">
                          <a:solidFill>
                            <a:schemeClr val="tx1"/>
                          </a:solidFill>
                          <a:effectLst/>
                          <a:latin typeface="+mn-lt"/>
                        </a:rPr>
                        <a:t>D15 NH3</a:t>
                      </a:r>
                    </a:p>
                  </a:txBody>
                  <a:tcPr marL="7620" marR="7620" marT="762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1">
                        <a:lumMod val="95000"/>
                      </a:schemeClr>
                    </a:solidFill>
                  </a:tcP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US" altLang="zh-CN" sz="2000" b="0" u="none" strike="noStrike" kern="1200" baseline="0" dirty="0" smtClean="0">
                          <a:solidFill>
                            <a:schemeClr val="tx1"/>
                          </a:solidFill>
                          <a:effectLst/>
                          <a:latin typeface="+mn-lt"/>
                          <a:ea typeface="+mn-ea"/>
                          <a:cs typeface="+mn-cs"/>
                        </a:rPr>
                        <a:t>1*1km</a:t>
                      </a:r>
                    </a:p>
                  </a:txBody>
                  <a:tcPr marL="7620" marR="7620" marT="762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1">
                        <a:lumMod val="95000"/>
                      </a:schemeClr>
                    </a:solidFill>
                  </a:tcPr>
                </a:tc>
                <a:tc rowSpan="2">
                  <a:txBody>
                    <a:bodyPr/>
                    <a:lstStyle/>
                    <a:p>
                      <a:pPr marL="342900" indent="-342900" algn="l" fontAlgn="b">
                        <a:buFont typeface="Arial" pitchFamily="34" charset="0"/>
                        <a:buChar char="•"/>
                      </a:pPr>
                      <a:r>
                        <a:rPr lang="en-US" altLang="zh-CN" sz="2000" b="0" u="none" strike="noStrike" kern="1200" dirty="0" smtClean="0">
                          <a:solidFill>
                            <a:schemeClr val="tx1"/>
                          </a:solidFill>
                          <a:effectLst/>
                          <a:latin typeface="+mn-lt"/>
                          <a:ea typeface="+mn-ea"/>
                          <a:cs typeface="+mn-cs"/>
                        </a:rPr>
                        <a:t>Huang</a:t>
                      </a:r>
                      <a:r>
                        <a:rPr lang="en-US" altLang="zh-CN" sz="2000" b="0" u="none" strike="noStrike" kern="1200" baseline="0" dirty="0" smtClean="0">
                          <a:solidFill>
                            <a:schemeClr val="tx1"/>
                          </a:solidFill>
                          <a:effectLst/>
                          <a:latin typeface="+mn-lt"/>
                          <a:ea typeface="+mn-ea"/>
                          <a:cs typeface="+mn-cs"/>
                        </a:rPr>
                        <a:t> et al., 2012 GBC</a:t>
                      </a:r>
                    </a:p>
                    <a:p>
                      <a:pPr marL="342900" indent="-342900" algn="l" fontAlgn="b">
                        <a:buFont typeface="Arial" pitchFamily="34" charset="0"/>
                        <a:buChar char="•"/>
                      </a:pPr>
                      <a:r>
                        <a:rPr lang="en-US" altLang="zh-CN" sz="2000" b="0" u="none" strike="noStrike" kern="1200" baseline="0" dirty="0" smtClean="0">
                          <a:solidFill>
                            <a:schemeClr val="tx1"/>
                          </a:solidFill>
                          <a:effectLst/>
                          <a:latin typeface="+mn-lt"/>
                          <a:ea typeface="+mn-ea"/>
                          <a:cs typeface="+mn-cs"/>
                        </a:rPr>
                        <a:t>EDGAR v4.2, 2008</a:t>
                      </a:r>
                      <a:endParaRPr lang="en-US" altLang="zh-CN" sz="2000" b="0" u="none" strike="noStrike" kern="1200" dirty="0" smtClean="0">
                        <a:solidFill>
                          <a:schemeClr val="tx1"/>
                        </a:solidFill>
                        <a:effectLst/>
                        <a:latin typeface="+mn-lt"/>
                        <a:ea typeface="+mn-ea"/>
                        <a:cs typeface="+mn-cs"/>
                      </a:endParaRPr>
                    </a:p>
                  </a:txBody>
                  <a:tcPr marL="7620" marR="7620" marT="762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1">
                        <a:lumMod val="95000"/>
                      </a:schemeClr>
                    </a:solidFill>
                  </a:tcPr>
                </a:tc>
              </a:tr>
              <a:tr h="503942">
                <a:tc>
                  <a:txBody>
                    <a:bodyPr/>
                    <a:lstStyle/>
                    <a:p>
                      <a:pPr algn="l" fontAlgn="ctr"/>
                      <a:r>
                        <a:rPr lang="en-US" altLang="zh-CN" sz="2000" b="0" i="0" u="none" strike="noStrike" dirty="0" smtClean="0">
                          <a:solidFill>
                            <a:schemeClr val="tx1"/>
                          </a:solidFill>
                          <a:effectLst/>
                          <a:latin typeface="+mn-lt"/>
                        </a:rPr>
                        <a:t>D15 </a:t>
                      </a:r>
                      <a:r>
                        <a:rPr lang="en-US" altLang="zh-CN" sz="2000" b="0" i="0" u="none" strike="noStrike" dirty="0" err="1" smtClean="0">
                          <a:solidFill>
                            <a:schemeClr val="tx1"/>
                          </a:solidFill>
                          <a:effectLst/>
                          <a:latin typeface="+mn-lt"/>
                        </a:rPr>
                        <a:t>NOx</a:t>
                      </a:r>
                      <a:endParaRPr lang="en-US" altLang="zh-CN" sz="2000" b="0" i="0" u="none" strike="noStrike" dirty="0">
                        <a:solidFill>
                          <a:schemeClr val="tx1"/>
                        </a:solidFill>
                        <a:effectLst/>
                        <a:latin typeface="+mn-lt"/>
                      </a:endParaRPr>
                    </a:p>
                  </a:txBody>
                  <a:tcPr marL="7620" marR="7620" marT="762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1">
                        <a:lumMod val="95000"/>
                      </a:schemeClr>
                    </a:solidFill>
                  </a:tcP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kumimoji="0" lang="en-US" altLang="zh-CN" sz="2000" b="0" i="0" u="none" strike="noStrike" kern="1200" cap="none" spc="0" normalizeH="0" baseline="0" noProof="0" dirty="0" smtClean="0">
                          <a:ln>
                            <a:noFill/>
                          </a:ln>
                          <a:solidFill>
                            <a:srgbClr val="000000"/>
                          </a:solidFill>
                          <a:effectLst/>
                          <a:uLnTx/>
                          <a:uFillTx/>
                          <a:latin typeface="+mn-lt"/>
                          <a:ea typeface="+mn-ea"/>
                          <a:cs typeface="+mn-cs"/>
                        </a:rPr>
                        <a:t>0.1*0.1</a:t>
                      </a:r>
                      <a:r>
                        <a:rPr kumimoji="0" lang="en-US" altLang="zh-CN" sz="2000" b="0" i="0" u="none" strike="noStrike" kern="1200" cap="none" spc="0" normalizeH="0" baseline="0" noProof="0" dirty="0" smtClean="0">
                          <a:ln>
                            <a:noFill/>
                          </a:ln>
                          <a:solidFill>
                            <a:srgbClr val="000000"/>
                          </a:solidFill>
                          <a:effectLst/>
                          <a:uLnTx/>
                          <a:uFillTx/>
                          <a:latin typeface="+mn-lt"/>
                          <a:ea typeface="+mn-ea"/>
                          <a:cs typeface="+mn-cs"/>
                          <a:sym typeface="Symbol"/>
                        </a:rPr>
                        <a:t></a:t>
                      </a:r>
                      <a:endParaRPr lang="en-US" altLang="zh-CN" sz="2000" b="0" u="none" strike="noStrike" kern="1200" baseline="0" dirty="0" smtClean="0">
                        <a:solidFill>
                          <a:schemeClr val="tx1"/>
                        </a:solidFill>
                        <a:effectLst/>
                        <a:latin typeface="+mn-lt"/>
                        <a:ea typeface="+mn-ea"/>
                        <a:cs typeface="+mn-cs"/>
                      </a:endParaRPr>
                    </a:p>
                  </a:txBody>
                  <a:tcPr marL="7620" marR="7620" marT="762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1">
                        <a:lumMod val="95000"/>
                      </a:schemeClr>
                    </a:solidFill>
                  </a:tcPr>
                </a:tc>
                <a:tc vMerge="1">
                  <a:txBody>
                    <a:bodyPr/>
                    <a:lstStyle/>
                    <a:p>
                      <a:endParaRPr lang="zh-CN" altLang="en-US"/>
                    </a:p>
                  </a:txBody>
                  <a:tcPr/>
                </a:tc>
              </a:tr>
              <a:tr h="562858">
                <a:tc>
                  <a:txBody>
                    <a:bodyPr/>
                    <a:lstStyle/>
                    <a:p>
                      <a:pPr algn="l" fontAlgn="ctr"/>
                      <a:r>
                        <a:rPr lang="en-US" altLang="zh-CN" sz="2000" b="0" i="0" u="none" strike="noStrike" dirty="0" smtClean="0">
                          <a:solidFill>
                            <a:schemeClr val="tx1"/>
                          </a:solidFill>
                          <a:effectLst/>
                          <a:latin typeface="+mn-lt"/>
                        </a:rPr>
                        <a:t>D16 Leaching</a:t>
                      </a:r>
                      <a:r>
                        <a:rPr lang="en-US" altLang="zh-CN" sz="2000" b="0" i="0" u="none" strike="noStrike" baseline="0" dirty="0" smtClean="0">
                          <a:solidFill>
                            <a:schemeClr val="tx1"/>
                          </a:solidFill>
                          <a:effectLst/>
                          <a:latin typeface="+mn-lt"/>
                        </a:rPr>
                        <a:t> and runoff</a:t>
                      </a:r>
                      <a:endParaRPr lang="en-US" altLang="zh-CN" sz="2000" b="0" i="0" u="none" strike="noStrike" dirty="0">
                        <a:solidFill>
                          <a:schemeClr val="tx1"/>
                        </a:solidFill>
                        <a:effectLst/>
                        <a:latin typeface="+mn-lt"/>
                      </a:endParaRPr>
                    </a:p>
                  </a:txBody>
                  <a:tcPr marL="7620" marR="7620" marT="762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accent5"/>
                    </a:solidFill>
                  </a:tcP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US" altLang="zh-CN" sz="2000" b="0" u="none" strike="noStrike" kern="1200" baseline="0" dirty="0" smtClean="0">
                          <a:solidFill>
                            <a:schemeClr val="tx1"/>
                          </a:solidFill>
                          <a:effectLst/>
                          <a:latin typeface="+mn-lt"/>
                          <a:ea typeface="+mn-ea"/>
                          <a:cs typeface="+mn-cs"/>
                        </a:rPr>
                        <a:t>--</a:t>
                      </a:r>
                    </a:p>
                  </a:txBody>
                  <a:tcPr marL="7620" marR="7620" marT="762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accent5"/>
                    </a:solidFill>
                  </a:tcPr>
                </a:tc>
                <a:tc>
                  <a:txBody>
                    <a:bodyPr/>
                    <a:lstStyle/>
                    <a:p>
                      <a:pPr marL="342900" indent="-342900" algn="l" fontAlgn="b">
                        <a:buFont typeface="Arial" pitchFamily="34" charset="0"/>
                        <a:buChar char="•"/>
                      </a:pPr>
                      <a:r>
                        <a:rPr lang="en-US" altLang="zh-CN" sz="2000" b="0" u="none" strike="noStrike" kern="1200" dirty="0" smtClean="0">
                          <a:solidFill>
                            <a:schemeClr val="tx1"/>
                          </a:solidFill>
                          <a:effectLst/>
                          <a:latin typeface="+mn-lt"/>
                          <a:ea typeface="+mn-ea"/>
                          <a:cs typeface="+mn-cs"/>
                        </a:rPr>
                        <a:t>Same as D1~D5</a:t>
                      </a:r>
                    </a:p>
                  </a:txBody>
                  <a:tcPr marL="7620" marR="7620" marT="762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accent5"/>
                    </a:solidFill>
                  </a:tcPr>
                </a:tc>
              </a:tr>
            </a:tbl>
          </a:graphicData>
        </a:graphic>
      </p:graphicFrame>
    </p:spTree>
    <p:extLst>
      <p:ext uri="{BB962C8B-B14F-4D97-AF65-F5344CB8AC3E}">
        <p14:creationId xmlns:p14="http://schemas.microsoft.com/office/powerpoint/2010/main" val="426179779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152400" y="25400"/>
            <a:ext cx="6629400" cy="736600"/>
          </a:xfrm>
          <a:solidFill>
            <a:srgbClr val="8C0000"/>
          </a:solidFill>
        </p:spPr>
        <p:txBody>
          <a:bodyPr/>
          <a:lstStyle/>
          <a:p>
            <a:r>
              <a:rPr lang="en-US" altLang="zh-CN" sz="3600" b="1" dirty="0">
                <a:solidFill>
                  <a:srgbClr val="00FFCC"/>
                </a:solidFill>
                <a:latin typeface="Calibri" pitchFamily="34" charset="0"/>
                <a:cs typeface="Calibri" pitchFamily="34" charset="0"/>
              </a:rPr>
              <a:t>2</a:t>
            </a:r>
            <a:r>
              <a:rPr lang="en-US" altLang="zh-CN" sz="3600" b="1" dirty="0" smtClean="0">
                <a:solidFill>
                  <a:srgbClr val="00FFCC"/>
                </a:solidFill>
                <a:latin typeface="Calibri" pitchFamily="34" charset="0"/>
                <a:cs typeface="Calibri" pitchFamily="34" charset="0"/>
              </a:rPr>
              <a:t>. Data and methods</a:t>
            </a:r>
            <a:endParaRPr lang="zh-CN" altLang="zh-CN" sz="3600" dirty="0">
              <a:solidFill>
                <a:srgbClr val="00FFCC"/>
              </a:solidFill>
            </a:endParaRPr>
          </a:p>
        </p:txBody>
      </p:sp>
      <p:pic>
        <p:nvPicPr>
          <p:cNvPr id="25604" name="Picture 4" descr="C:\Users\Jardon\Desktop\EGU2012_Zhou Feng.emf"/>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7041" b="76661"/>
          <a:stretch/>
        </p:blipFill>
        <p:spPr bwMode="auto">
          <a:xfrm>
            <a:off x="0" y="762000"/>
            <a:ext cx="9155113" cy="431800"/>
          </a:xfrm>
          <a:prstGeom prst="rect">
            <a:avLst/>
          </a:prstGeom>
          <a:noFill/>
          <a:extLst>
            <a:ext uri="{909E8E84-426E-40DD-AFC4-6F175D3DCCD1}">
              <a14:hiddenFill xmlns:a14="http://schemas.microsoft.com/office/drawing/2010/main">
                <a:solidFill>
                  <a:srgbClr val="FFFFFF"/>
                </a:solidFill>
              </a14:hiddenFill>
            </a:ext>
          </a:extLst>
        </p:spPr>
      </p:pic>
      <p:sp>
        <p:nvSpPr>
          <p:cNvPr id="25603" name="Rectangle 3"/>
          <p:cNvSpPr>
            <a:spLocks noGrp="1" noChangeArrowheads="1"/>
          </p:cNvSpPr>
          <p:nvPr>
            <p:ph type="body" idx="1"/>
          </p:nvPr>
        </p:nvSpPr>
        <p:spPr>
          <a:xfrm>
            <a:off x="304800" y="685800"/>
            <a:ext cx="8229600" cy="1003300"/>
          </a:xfrm>
        </p:spPr>
        <p:txBody>
          <a:bodyPr/>
          <a:lstStyle/>
          <a:p>
            <a:pPr marL="0" indent="0">
              <a:lnSpc>
                <a:spcPct val="150000"/>
              </a:lnSpc>
              <a:buNone/>
            </a:pPr>
            <a:r>
              <a:rPr lang="en-US" altLang="zh-CN" sz="2800" b="1" dirty="0" smtClean="0">
                <a:latin typeface="Calibri" pitchFamily="34" charset="0"/>
                <a:cs typeface="Calibri" pitchFamily="34" charset="0"/>
              </a:rPr>
              <a:t>2.3 Activity dataset at </a:t>
            </a:r>
            <a:r>
              <a:rPr lang="en-US" altLang="zh-CN" sz="2800" b="1" dirty="0" smtClean="0">
                <a:solidFill>
                  <a:srgbClr val="C00000"/>
                </a:solidFill>
                <a:latin typeface="Calibri" pitchFamily="34" charset="0"/>
                <a:cs typeface="Calibri" pitchFamily="34" charset="0"/>
              </a:rPr>
              <a:t>place </a:t>
            </a:r>
            <a:r>
              <a:rPr lang="en-US" altLang="zh-CN" sz="2800" b="1" i="1" dirty="0" smtClean="0">
                <a:solidFill>
                  <a:srgbClr val="C00000"/>
                </a:solidFill>
                <a:latin typeface="Calibri" pitchFamily="34" charset="0"/>
                <a:cs typeface="Calibri" pitchFamily="34" charset="0"/>
              </a:rPr>
              <a:t>j </a:t>
            </a:r>
            <a:r>
              <a:rPr lang="en-US" altLang="zh-CN" sz="2800" b="1" dirty="0" smtClean="0">
                <a:solidFill>
                  <a:srgbClr val="C00000"/>
                </a:solidFill>
                <a:latin typeface="Calibri" pitchFamily="34" charset="0"/>
                <a:cs typeface="Calibri" pitchFamily="34" charset="0"/>
              </a:rPr>
              <a:t>of source </a:t>
            </a:r>
            <a:r>
              <a:rPr lang="en-US" altLang="zh-CN" sz="2800" b="1" i="1" dirty="0" smtClean="0">
                <a:solidFill>
                  <a:srgbClr val="C00000"/>
                </a:solidFill>
                <a:latin typeface="Calibri" pitchFamily="34" charset="0"/>
                <a:cs typeface="Calibri" pitchFamily="34" charset="0"/>
              </a:rPr>
              <a:t>i</a:t>
            </a:r>
            <a:endParaRPr lang="en-US" altLang="zh-CN" sz="2800" b="1" i="1" dirty="0" smtClean="0">
              <a:latin typeface="Calibri" pitchFamily="34" charset="0"/>
              <a:cs typeface="Calibri" pitchFamily="34" charset="0"/>
            </a:endParaRPr>
          </a:p>
        </p:txBody>
      </p:sp>
      <p:graphicFrame>
        <p:nvGraphicFramePr>
          <p:cNvPr id="3" name="表格 2"/>
          <p:cNvGraphicFramePr>
            <a:graphicFrameLocks noGrp="1"/>
          </p:cNvGraphicFramePr>
          <p:nvPr>
            <p:extLst>
              <p:ext uri="{D42A27DB-BD31-4B8C-83A1-F6EECF244321}">
                <p14:modId xmlns:p14="http://schemas.microsoft.com/office/powerpoint/2010/main" val="1780635306"/>
              </p:ext>
            </p:extLst>
          </p:nvPr>
        </p:nvGraphicFramePr>
        <p:xfrm>
          <a:off x="381000" y="1447800"/>
          <a:ext cx="8458200" cy="4791075"/>
        </p:xfrm>
        <a:graphic>
          <a:graphicData uri="http://schemas.openxmlformats.org/drawingml/2006/table">
            <a:tbl>
              <a:tblPr>
                <a:tableStyleId>{AF606853-7671-496A-8E4F-DF71F8EC918B}</a:tableStyleId>
              </a:tblPr>
              <a:tblGrid>
                <a:gridCol w="3048000"/>
                <a:gridCol w="5410200"/>
              </a:tblGrid>
              <a:tr h="691243">
                <a:tc>
                  <a:txBody>
                    <a:bodyPr/>
                    <a:lstStyle/>
                    <a:p>
                      <a:pPr algn="ctr" fontAlgn="ctr"/>
                      <a:r>
                        <a:rPr lang="en-US" sz="2400" b="1" u="none" strike="noStrike" dirty="0" smtClean="0">
                          <a:solidFill>
                            <a:srgbClr val="FFFF00"/>
                          </a:solidFill>
                          <a:effectLst/>
                        </a:rPr>
                        <a:t>Source</a:t>
                      </a:r>
                      <a:endParaRPr lang="en-US" sz="2400" b="1" i="0" u="none" strike="noStrike" dirty="0">
                        <a:solidFill>
                          <a:srgbClr val="FFFF00"/>
                        </a:solidFill>
                        <a:effectLst/>
                        <a:latin typeface="+mn-lt"/>
                      </a:endParaRPr>
                    </a:p>
                  </a:txBody>
                  <a:tcPr marL="7620" marR="7620" marT="762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altLang="zh-CN" sz="2400" b="1" u="none" strike="noStrike" kern="1200" dirty="0" smtClean="0">
                          <a:solidFill>
                            <a:srgbClr val="FFFF00"/>
                          </a:solidFill>
                          <a:effectLst/>
                          <a:latin typeface="+mn-lt"/>
                          <a:ea typeface="+mn-ea"/>
                          <a:cs typeface="+mn-cs"/>
                        </a:rPr>
                        <a:t>Activity data</a:t>
                      </a:r>
                    </a:p>
                  </a:txBody>
                  <a:tcPr marL="7620" marR="7620" marT="762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r>
              <a:tr h="337185">
                <a:tc>
                  <a:txBody>
                    <a:bodyPr/>
                    <a:lstStyle/>
                    <a:p>
                      <a:pPr algn="l" fontAlgn="b"/>
                      <a:r>
                        <a:rPr lang="en-US" altLang="zh-CN" sz="2000" b="0" u="none" strike="noStrike" kern="1200" dirty="0" smtClean="0">
                          <a:solidFill>
                            <a:schemeClr val="tx1"/>
                          </a:solidFill>
                          <a:effectLst/>
                          <a:latin typeface="+mn-lt"/>
                          <a:ea typeface="+mn-ea"/>
                          <a:cs typeface="+mn-cs"/>
                        </a:rPr>
                        <a:t>D1 Synthetic fertilizer</a:t>
                      </a:r>
                    </a:p>
                  </a:txBody>
                  <a:tcPr marL="7620" marR="7620" marT="762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1">
                        <a:lumMod val="95000"/>
                      </a:schemeClr>
                    </a:solidFill>
                  </a:tcPr>
                </a:tc>
                <a:tc>
                  <a:txBody>
                    <a:bodyPr/>
                    <a:lstStyle/>
                    <a:p>
                      <a:pPr algn="l" fontAlgn="b"/>
                      <a:r>
                        <a:rPr lang="en-US" altLang="zh-CN" sz="2000" b="0" u="none" strike="noStrike" kern="1200" dirty="0" smtClean="0">
                          <a:solidFill>
                            <a:schemeClr val="tx1"/>
                          </a:solidFill>
                          <a:effectLst/>
                          <a:latin typeface="+mn-lt"/>
                          <a:ea typeface="+mn-ea"/>
                          <a:cs typeface="+mn-cs"/>
                        </a:rPr>
                        <a:t>N-fertilizer, Compound</a:t>
                      </a:r>
                      <a:r>
                        <a:rPr lang="en-US" altLang="zh-CN" sz="2000" b="0" u="none" strike="noStrike" kern="1200" baseline="0" dirty="0" smtClean="0">
                          <a:solidFill>
                            <a:schemeClr val="tx1"/>
                          </a:solidFill>
                          <a:effectLst/>
                          <a:latin typeface="+mn-lt"/>
                          <a:ea typeface="+mn-ea"/>
                          <a:cs typeface="+mn-cs"/>
                        </a:rPr>
                        <a:t> fertilizer, </a:t>
                      </a:r>
                      <a:endParaRPr lang="en-US" altLang="zh-CN" sz="2000" b="0" u="none" strike="noStrike" kern="1200" dirty="0" smtClean="0">
                        <a:solidFill>
                          <a:schemeClr val="tx1"/>
                        </a:solidFill>
                        <a:effectLst/>
                        <a:latin typeface="+mn-lt"/>
                        <a:ea typeface="+mn-ea"/>
                        <a:cs typeface="+mn-cs"/>
                      </a:endParaRPr>
                    </a:p>
                  </a:txBody>
                  <a:tcPr marL="7620" marR="7620" marT="762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1">
                        <a:lumMod val="95000"/>
                      </a:schemeClr>
                    </a:solidFill>
                  </a:tcPr>
                </a:tc>
              </a:tr>
              <a:tr h="566057">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altLang="zh-CN" sz="2000" b="0" u="none" strike="noStrike" dirty="0" smtClean="0">
                          <a:solidFill>
                            <a:schemeClr val="tx1"/>
                          </a:solidFill>
                          <a:effectLst/>
                        </a:rPr>
                        <a:t>D2 Organic fertilizer</a:t>
                      </a:r>
                    </a:p>
                  </a:txBody>
                  <a:tcPr marL="7620" marR="7620" marT="762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accent5"/>
                    </a:solidFill>
                  </a:tcPr>
                </a:tc>
                <a:tc>
                  <a:txBody>
                    <a:bodyPr/>
                    <a:lstStyle/>
                    <a:p>
                      <a:pPr algn="l" fontAlgn="b"/>
                      <a:r>
                        <a:rPr lang="en-US" altLang="zh-CN" sz="2000" b="0" u="none" strike="noStrike" kern="1200" dirty="0" err="1" smtClean="0">
                          <a:solidFill>
                            <a:schemeClr val="tx1"/>
                          </a:solidFill>
                          <a:effectLst/>
                          <a:latin typeface="+mn-lt"/>
                          <a:ea typeface="+mn-ea"/>
                          <a:cs typeface="+mn-cs"/>
                        </a:rPr>
                        <a:t>Exceations</a:t>
                      </a:r>
                      <a:r>
                        <a:rPr lang="en-US" altLang="zh-CN" sz="2000" b="0" u="none" strike="noStrike" kern="1200" baseline="0" dirty="0" smtClean="0">
                          <a:solidFill>
                            <a:schemeClr val="tx1"/>
                          </a:solidFill>
                          <a:effectLst/>
                          <a:latin typeface="+mn-lt"/>
                          <a:ea typeface="+mn-ea"/>
                          <a:cs typeface="+mn-cs"/>
                        </a:rPr>
                        <a:t> from </a:t>
                      </a:r>
                      <a:r>
                        <a:rPr lang="en-US" altLang="zh-CN" sz="2000" b="0" u="none" strike="noStrike" kern="1200" dirty="0" smtClean="0">
                          <a:solidFill>
                            <a:schemeClr val="tx1"/>
                          </a:solidFill>
                          <a:effectLst/>
                          <a:latin typeface="+mn-lt"/>
                          <a:ea typeface="+mn-ea"/>
                          <a:cs typeface="+mn-cs"/>
                        </a:rPr>
                        <a:t>Cattle,</a:t>
                      </a:r>
                      <a:r>
                        <a:rPr lang="en-US" altLang="zh-CN" sz="2000" b="0" u="none" strike="noStrike" kern="1200" baseline="0" dirty="0" smtClean="0">
                          <a:solidFill>
                            <a:schemeClr val="tx1"/>
                          </a:solidFill>
                          <a:effectLst/>
                          <a:latin typeface="+mn-lt"/>
                          <a:ea typeface="+mn-ea"/>
                          <a:cs typeface="+mn-cs"/>
                        </a:rPr>
                        <a:t> Dairy cattle, Sheep, Pig, Poultry, Others, Rural population</a:t>
                      </a:r>
                      <a:endParaRPr lang="en-US" altLang="zh-CN" sz="2000" b="0" u="none" strike="noStrike" kern="1200" dirty="0" smtClean="0">
                        <a:solidFill>
                          <a:schemeClr val="tx1"/>
                        </a:solidFill>
                        <a:effectLst/>
                        <a:latin typeface="+mn-lt"/>
                        <a:ea typeface="+mn-ea"/>
                        <a:cs typeface="+mn-cs"/>
                      </a:endParaRPr>
                    </a:p>
                  </a:txBody>
                  <a:tcPr marL="7620" marR="7620" marT="762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accent5"/>
                    </a:solidFill>
                  </a:tcPr>
                </a:tc>
              </a:tr>
              <a:tr h="674370">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altLang="zh-CN" sz="2000" b="0" i="0" u="none" strike="noStrike" dirty="0" smtClean="0">
                          <a:solidFill>
                            <a:schemeClr val="tx1"/>
                          </a:solidFill>
                          <a:effectLst/>
                          <a:latin typeface="+mn-lt"/>
                        </a:rPr>
                        <a:t>D3 Manure in PRP</a:t>
                      </a:r>
                    </a:p>
                  </a:txBody>
                  <a:tcPr marL="7620" marR="7620" marT="762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1">
                        <a:lumMod val="95000"/>
                      </a:schemeClr>
                    </a:solidFill>
                  </a:tcPr>
                </a:tc>
                <a:tc>
                  <a:txBody>
                    <a:bodyPr/>
                    <a:lstStyle/>
                    <a:p>
                      <a:pPr algn="l" fontAlgn="b"/>
                      <a:r>
                        <a:rPr lang="en-US" altLang="zh-CN" sz="2000" b="0" u="none" strike="noStrike" kern="1200" dirty="0" smtClean="0">
                          <a:solidFill>
                            <a:schemeClr val="tx1"/>
                          </a:solidFill>
                          <a:effectLst/>
                          <a:latin typeface="+mn-lt"/>
                          <a:ea typeface="+mn-ea"/>
                          <a:cs typeface="+mn-cs"/>
                        </a:rPr>
                        <a:t>Cattle,</a:t>
                      </a:r>
                      <a:r>
                        <a:rPr lang="en-US" altLang="zh-CN" sz="2000" b="0" u="none" strike="noStrike" kern="1200" baseline="0" dirty="0" smtClean="0">
                          <a:solidFill>
                            <a:schemeClr val="tx1"/>
                          </a:solidFill>
                          <a:effectLst/>
                          <a:latin typeface="+mn-lt"/>
                          <a:ea typeface="+mn-ea"/>
                          <a:cs typeface="+mn-cs"/>
                        </a:rPr>
                        <a:t> Dairy cattle, Sheep, Pig, Poultry, Others</a:t>
                      </a:r>
                      <a:endParaRPr lang="en-US" altLang="zh-CN" sz="2000" b="0" u="none" strike="noStrike" kern="1200" dirty="0" smtClean="0">
                        <a:solidFill>
                          <a:schemeClr val="tx1"/>
                        </a:solidFill>
                        <a:effectLst/>
                        <a:latin typeface="+mn-lt"/>
                        <a:ea typeface="+mn-ea"/>
                        <a:cs typeface="+mn-cs"/>
                      </a:endParaRPr>
                    </a:p>
                  </a:txBody>
                  <a:tcPr marL="7620" marR="7620" marT="762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1">
                        <a:lumMod val="95000"/>
                      </a:schemeClr>
                    </a:solidFill>
                  </a:tcPr>
                </a:tc>
              </a:tr>
              <a:tr h="505097">
                <a:tc>
                  <a:txBody>
                    <a:bodyPr/>
                    <a:lstStyle/>
                    <a:p>
                      <a:pPr marL="0" algn="l" defTabSz="914400" rtl="0" eaLnBrk="1" fontAlgn="b" latinLnBrk="0" hangingPunct="1"/>
                      <a:r>
                        <a:rPr lang="en-US" altLang="zh-CN" sz="2000" b="0" u="none" strike="noStrike" kern="1200" dirty="0" smtClean="0">
                          <a:solidFill>
                            <a:schemeClr val="tx1"/>
                          </a:solidFill>
                          <a:effectLst/>
                          <a:latin typeface="+mn-lt"/>
                          <a:ea typeface="+mn-ea"/>
                          <a:cs typeface="+mn-cs"/>
                        </a:rPr>
                        <a:t>D4 Crop</a:t>
                      </a:r>
                      <a:r>
                        <a:rPr lang="en-US" altLang="zh-CN" sz="2000" b="0" u="none" strike="noStrike" kern="1200" baseline="0" dirty="0" smtClean="0">
                          <a:solidFill>
                            <a:schemeClr val="tx1"/>
                          </a:solidFill>
                          <a:effectLst/>
                          <a:latin typeface="+mn-lt"/>
                          <a:ea typeface="+mn-ea"/>
                          <a:cs typeface="+mn-cs"/>
                        </a:rPr>
                        <a:t> residues</a:t>
                      </a:r>
                      <a:endParaRPr lang="zh-CN" altLang="en-US" sz="2000" b="0" u="none" strike="noStrike" kern="1200" dirty="0">
                        <a:solidFill>
                          <a:schemeClr val="tx1"/>
                        </a:solidFill>
                        <a:effectLst/>
                        <a:latin typeface="+mn-lt"/>
                        <a:ea typeface="+mn-ea"/>
                        <a:cs typeface="+mn-cs"/>
                      </a:endParaRPr>
                    </a:p>
                  </a:txBody>
                  <a:tcPr marL="7620" marR="7620" marT="762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accent5"/>
                    </a:solidFill>
                  </a:tcPr>
                </a:tc>
                <a:tc>
                  <a:txBody>
                    <a:bodyPr/>
                    <a:lstStyle/>
                    <a:p>
                      <a:pPr marL="0" algn="l" defTabSz="914400" rtl="0" eaLnBrk="1" fontAlgn="b" latinLnBrk="0" hangingPunct="1"/>
                      <a:r>
                        <a:rPr lang="en-US" altLang="zh-CN" sz="2000" b="0" u="none" strike="noStrike" kern="1200" dirty="0" smtClean="0">
                          <a:solidFill>
                            <a:schemeClr val="tx1"/>
                          </a:solidFill>
                          <a:effectLst/>
                          <a:latin typeface="+mn-lt"/>
                          <a:ea typeface="+mn-ea"/>
                          <a:cs typeface="+mn-cs"/>
                        </a:rPr>
                        <a:t>Rice, Wheat, Barley, Maize, Soybean, Potato, Oil plant, Peanut, Millet, Sorghum, Alfalfa, Others</a:t>
                      </a:r>
                      <a:endParaRPr lang="zh-CN" altLang="en-US" sz="2000" b="0" u="none" strike="noStrike" kern="1200" dirty="0">
                        <a:solidFill>
                          <a:schemeClr val="tx1"/>
                        </a:solidFill>
                        <a:effectLst/>
                        <a:latin typeface="+mn-lt"/>
                        <a:ea typeface="+mn-ea"/>
                        <a:cs typeface="+mn-cs"/>
                      </a:endParaRPr>
                    </a:p>
                  </a:txBody>
                  <a:tcPr marL="7620" marR="7620" marT="762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FFFF00"/>
                    </a:solidFill>
                  </a:tcPr>
                </a:tc>
              </a:tr>
              <a:tr h="918210">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altLang="zh-CN" sz="2000" b="0" i="0" u="none" strike="noStrike" dirty="0" smtClean="0">
                          <a:solidFill>
                            <a:schemeClr val="tx1"/>
                          </a:solidFill>
                          <a:effectLst/>
                          <a:latin typeface="+mn-lt"/>
                        </a:rPr>
                        <a:t>D5 N-mineralization in Soil</a:t>
                      </a:r>
                    </a:p>
                  </a:txBody>
                  <a:tcPr marL="7620" marR="7620" marT="762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1">
                        <a:lumMod val="95000"/>
                      </a:schemeClr>
                    </a:solidFill>
                  </a:tcPr>
                </a:tc>
                <a:tc>
                  <a:txBody>
                    <a:bodyPr/>
                    <a:lstStyle/>
                    <a:p>
                      <a:pPr algn="l" fontAlgn="b"/>
                      <a:r>
                        <a:rPr lang="en-US" altLang="zh-CN" sz="2000" b="0" u="none" strike="noStrike" kern="1200" dirty="0" smtClean="0">
                          <a:solidFill>
                            <a:schemeClr val="tx1"/>
                          </a:solidFill>
                          <a:effectLst/>
                          <a:latin typeface="+mn-lt"/>
                          <a:ea typeface="+mn-ea"/>
                          <a:cs typeface="+mn-cs"/>
                        </a:rPr>
                        <a:t>Changes of SOC</a:t>
                      </a:r>
                    </a:p>
                  </a:txBody>
                  <a:tcPr marL="7620" marR="7620" marT="762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1">
                        <a:lumMod val="95000"/>
                      </a:schemeClr>
                    </a:solidFill>
                  </a:tcPr>
                </a:tc>
              </a:tr>
              <a:tr h="630827">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altLang="zh-CN" sz="2000" b="0" u="none" strike="noStrike" dirty="0" smtClean="0">
                          <a:solidFill>
                            <a:schemeClr val="tx1"/>
                          </a:solidFill>
                          <a:effectLst/>
                        </a:rPr>
                        <a:t>D6 Wastewater</a:t>
                      </a:r>
                      <a:r>
                        <a:rPr lang="en-US" altLang="zh-CN" sz="2000" b="0" u="none" strike="noStrike" baseline="0" dirty="0" smtClean="0">
                          <a:solidFill>
                            <a:schemeClr val="tx1"/>
                          </a:solidFill>
                          <a:effectLst/>
                        </a:rPr>
                        <a:t> handling</a:t>
                      </a:r>
                      <a:endParaRPr lang="en-US" altLang="zh-CN" sz="2000" b="0" i="0" u="none" strike="noStrike" dirty="0" smtClean="0">
                        <a:solidFill>
                          <a:schemeClr val="tx1"/>
                        </a:solidFill>
                        <a:effectLst/>
                        <a:latin typeface="+mn-lt"/>
                      </a:endParaRPr>
                    </a:p>
                  </a:txBody>
                  <a:tcPr marL="7620" marR="7620" marT="762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accent5"/>
                    </a:solidFill>
                  </a:tcPr>
                </a:tc>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altLang="zh-CN" sz="2000" b="0" u="none" strike="noStrike" kern="1200" dirty="0" smtClean="0">
                          <a:solidFill>
                            <a:schemeClr val="tx1"/>
                          </a:solidFill>
                          <a:effectLst/>
                          <a:latin typeface="+mn-lt"/>
                          <a:ea typeface="+mn-ea"/>
                          <a:cs typeface="+mn-cs"/>
                        </a:rPr>
                        <a:t>Urban</a:t>
                      </a:r>
                      <a:r>
                        <a:rPr lang="en-US" altLang="zh-CN" sz="2000" b="0" u="none" strike="noStrike" kern="1200" baseline="0" dirty="0" smtClean="0">
                          <a:solidFill>
                            <a:schemeClr val="tx1"/>
                          </a:solidFill>
                          <a:effectLst/>
                          <a:latin typeface="+mn-lt"/>
                          <a:ea typeface="+mn-ea"/>
                          <a:cs typeface="+mn-cs"/>
                        </a:rPr>
                        <a:t> population</a:t>
                      </a:r>
                      <a:endParaRPr lang="en-US" altLang="zh-CN" sz="2000" b="0" u="none" strike="noStrike" kern="1200" dirty="0" smtClean="0">
                        <a:solidFill>
                          <a:schemeClr val="tx1"/>
                        </a:solidFill>
                        <a:effectLst/>
                        <a:latin typeface="+mn-lt"/>
                        <a:ea typeface="+mn-ea"/>
                        <a:cs typeface="+mn-cs"/>
                      </a:endParaRPr>
                    </a:p>
                  </a:txBody>
                  <a:tcPr marL="7620" marR="7620" marT="762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FFFF00"/>
                    </a:solidFill>
                  </a:tcPr>
                </a:tc>
              </a:tr>
            </a:tbl>
          </a:graphicData>
        </a:graphic>
      </p:graphicFrame>
    </p:spTree>
    <p:extLst>
      <p:ext uri="{BB962C8B-B14F-4D97-AF65-F5344CB8AC3E}">
        <p14:creationId xmlns:p14="http://schemas.microsoft.com/office/powerpoint/2010/main" val="188374259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152400" y="25400"/>
            <a:ext cx="6629400" cy="736600"/>
          </a:xfrm>
          <a:solidFill>
            <a:srgbClr val="8C0000"/>
          </a:solidFill>
        </p:spPr>
        <p:txBody>
          <a:bodyPr/>
          <a:lstStyle/>
          <a:p>
            <a:r>
              <a:rPr lang="en-US" altLang="zh-CN" sz="3600" b="1" dirty="0">
                <a:solidFill>
                  <a:srgbClr val="00FFCC"/>
                </a:solidFill>
                <a:latin typeface="Calibri" pitchFamily="34" charset="0"/>
                <a:cs typeface="Calibri" pitchFamily="34" charset="0"/>
              </a:rPr>
              <a:t>2</a:t>
            </a:r>
            <a:r>
              <a:rPr lang="en-US" altLang="zh-CN" sz="3600" b="1" dirty="0" smtClean="0">
                <a:solidFill>
                  <a:srgbClr val="00FFCC"/>
                </a:solidFill>
                <a:latin typeface="Calibri" pitchFamily="34" charset="0"/>
                <a:cs typeface="Calibri" pitchFamily="34" charset="0"/>
              </a:rPr>
              <a:t>. Data and methods</a:t>
            </a:r>
            <a:endParaRPr lang="zh-CN" altLang="zh-CN" sz="3600" dirty="0">
              <a:solidFill>
                <a:srgbClr val="00FFCC"/>
              </a:solidFill>
            </a:endParaRPr>
          </a:p>
        </p:txBody>
      </p:sp>
      <p:pic>
        <p:nvPicPr>
          <p:cNvPr id="25604" name="Picture 4" descr="C:\Users\Jardon\Desktop\EGU2012_Zhou Feng.emf"/>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7041" b="76661"/>
          <a:stretch/>
        </p:blipFill>
        <p:spPr bwMode="auto">
          <a:xfrm>
            <a:off x="0" y="762000"/>
            <a:ext cx="9155113" cy="431800"/>
          </a:xfrm>
          <a:prstGeom prst="rect">
            <a:avLst/>
          </a:prstGeom>
          <a:noFill/>
          <a:extLst>
            <a:ext uri="{909E8E84-426E-40DD-AFC4-6F175D3DCCD1}">
              <a14:hiddenFill xmlns:a14="http://schemas.microsoft.com/office/drawing/2010/main">
                <a:solidFill>
                  <a:srgbClr val="FFFFFF"/>
                </a:solidFill>
              </a14:hiddenFill>
            </a:ext>
          </a:extLst>
        </p:spPr>
      </p:pic>
      <p:sp>
        <p:nvSpPr>
          <p:cNvPr id="25603" name="Rectangle 3"/>
          <p:cNvSpPr>
            <a:spLocks noGrp="1" noChangeArrowheads="1"/>
          </p:cNvSpPr>
          <p:nvPr>
            <p:ph type="body" idx="1"/>
          </p:nvPr>
        </p:nvSpPr>
        <p:spPr>
          <a:xfrm>
            <a:off x="304800" y="762000"/>
            <a:ext cx="8229600" cy="1003300"/>
          </a:xfrm>
        </p:spPr>
        <p:txBody>
          <a:bodyPr/>
          <a:lstStyle/>
          <a:p>
            <a:pPr marL="0" indent="0">
              <a:lnSpc>
                <a:spcPct val="150000"/>
              </a:lnSpc>
              <a:buNone/>
            </a:pPr>
            <a:r>
              <a:rPr lang="en-US" altLang="zh-CN" sz="2800" b="1" dirty="0" smtClean="0">
                <a:latin typeface="Calibri" pitchFamily="34" charset="0"/>
                <a:cs typeface="Calibri" pitchFamily="34" charset="0"/>
              </a:rPr>
              <a:t>2.3 Activity dataset at </a:t>
            </a:r>
            <a:r>
              <a:rPr lang="en-US" altLang="zh-CN" sz="2800" b="1" dirty="0" smtClean="0">
                <a:solidFill>
                  <a:srgbClr val="C00000"/>
                </a:solidFill>
                <a:latin typeface="Calibri" pitchFamily="34" charset="0"/>
                <a:cs typeface="Calibri" pitchFamily="34" charset="0"/>
              </a:rPr>
              <a:t>place </a:t>
            </a:r>
            <a:r>
              <a:rPr lang="en-US" altLang="zh-CN" sz="2800" b="1" i="1" dirty="0" smtClean="0">
                <a:solidFill>
                  <a:srgbClr val="C00000"/>
                </a:solidFill>
                <a:latin typeface="Calibri" pitchFamily="34" charset="0"/>
                <a:cs typeface="Calibri" pitchFamily="34" charset="0"/>
              </a:rPr>
              <a:t>j </a:t>
            </a:r>
            <a:r>
              <a:rPr lang="en-US" altLang="zh-CN" sz="2800" b="1" dirty="0" smtClean="0">
                <a:solidFill>
                  <a:srgbClr val="C00000"/>
                </a:solidFill>
                <a:latin typeface="Calibri" pitchFamily="34" charset="0"/>
                <a:cs typeface="Calibri" pitchFamily="34" charset="0"/>
              </a:rPr>
              <a:t>of source </a:t>
            </a:r>
            <a:r>
              <a:rPr lang="en-US" altLang="zh-CN" sz="2800" b="1" i="1" dirty="0" smtClean="0">
                <a:solidFill>
                  <a:srgbClr val="C00000"/>
                </a:solidFill>
                <a:latin typeface="Calibri" pitchFamily="34" charset="0"/>
                <a:cs typeface="Calibri" pitchFamily="34" charset="0"/>
              </a:rPr>
              <a:t>i</a:t>
            </a:r>
            <a:endParaRPr lang="en-US" altLang="zh-CN" sz="2800" b="1" i="1" dirty="0" smtClean="0">
              <a:latin typeface="Calibri" pitchFamily="34" charset="0"/>
              <a:cs typeface="Calibri" pitchFamily="34" charset="0"/>
            </a:endParaRPr>
          </a:p>
        </p:txBody>
      </p:sp>
      <p:graphicFrame>
        <p:nvGraphicFramePr>
          <p:cNvPr id="3" name="表格 2"/>
          <p:cNvGraphicFramePr>
            <a:graphicFrameLocks noGrp="1"/>
          </p:cNvGraphicFramePr>
          <p:nvPr>
            <p:extLst>
              <p:ext uri="{D42A27DB-BD31-4B8C-83A1-F6EECF244321}">
                <p14:modId xmlns:p14="http://schemas.microsoft.com/office/powerpoint/2010/main" val="685402114"/>
              </p:ext>
            </p:extLst>
          </p:nvPr>
        </p:nvGraphicFramePr>
        <p:xfrm>
          <a:off x="381000" y="1524000"/>
          <a:ext cx="8458200" cy="4875167"/>
        </p:xfrm>
        <a:graphic>
          <a:graphicData uri="http://schemas.openxmlformats.org/drawingml/2006/table">
            <a:tbl>
              <a:tblPr>
                <a:tableStyleId>{AF606853-7671-496A-8E4F-DF71F8EC918B}</a:tableStyleId>
              </a:tblPr>
              <a:tblGrid>
                <a:gridCol w="3352800"/>
                <a:gridCol w="5105400"/>
              </a:tblGrid>
              <a:tr h="691243">
                <a:tc>
                  <a:txBody>
                    <a:bodyPr/>
                    <a:lstStyle/>
                    <a:p>
                      <a:pPr algn="l" fontAlgn="ctr"/>
                      <a:r>
                        <a:rPr lang="en-US" sz="2400" b="1" u="none" strike="noStrike" dirty="0" smtClean="0">
                          <a:solidFill>
                            <a:srgbClr val="FFFF00"/>
                          </a:solidFill>
                          <a:effectLst/>
                        </a:rPr>
                        <a:t>Source</a:t>
                      </a:r>
                      <a:endParaRPr lang="en-US" sz="2400" b="1" i="0" u="none" strike="noStrike" dirty="0">
                        <a:solidFill>
                          <a:srgbClr val="FFFF00"/>
                        </a:solidFill>
                        <a:effectLst/>
                        <a:latin typeface="+mn-lt"/>
                      </a:endParaRPr>
                    </a:p>
                  </a:txBody>
                  <a:tcPr marL="7620" marR="7620" marT="762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altLang="zh-CN" sz="2400" b="1" u="none" strike="noStrike" kern="1200" dirty="0" smtClean="0">
                          <a:solidFill>
                            <a:srgbClr val="FFFF00"/>
                          </a:solidFill>
                          <a:effectLst/>
                          <a:latin typeface="+mn-lt"/>
                          <a:ea typeface="+mn-ea"/>
                          <a:cs typeface="+mn-cs"/>
                        </a:rPr>
                        <a:t>Activity data</a:t>
                      </a:r>
                    </a:p>
                  </a:txBody>
                  <a:tcPr marL="7620" marR="7620" marT="762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r>
              <a:tr h="832757">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altLang="zh-CN" sz="2000" b="0" i="0" u="none" strike="noStrike" dirty="0" smtClean="0">
                          <a:solidFill>
                            <a:schemeClr val="tx1"/>
                          </a:solidFill>
                          <a:effectLst/>
                          <a:latin typeface="+mn-lt"/>
                        </a:rPr>
                        <a:t>D7</a:t>
                      </a:r>
                      <a:r>
                        <a:rPr lang="en-US" altLang="zh-CN" sz="2000" b="0" i="0" u="none" strike="noStrike" baseline="0" dirty="0" smtClean="0">
                          <a:solidFill>
                            <a:schemeClr val="tx1"/>
                          </a:solidFill>
                          <a:effectLst/>
                          <a:latin typeface="+mn-lt"/>
                        </a:rPr>
                        <a:t> Manure management</a:t>
                      </a:r>
                      <a:endParaRPr lang="en-US" altLang="zh-CN" sz="2000" b="0" i="0" u="none" strike="noStrike" dirty="0" smtClean="0">
                        <a:solidFill>
                          <a:schemeClr val="tx1"/>
                        </a:solidFill>
                        <a:effectLst/>
                        <a:latin typeface="+mn-lt"/>
                      </a:endParaRPr>
                    </a:p>
                  </a:txBody>
                  <a:tcPr marL="7620" marR="7620" marT="762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1">
                        <a:lumMod val="95000"/>
                      </a:schemeClr>
                    </a:solidFill>
                  </a:tcPr>
                </a:tc>
                <a:tc>
                  <a:txBody>
                    <a:bodyPr/>
                    <a:lstStyle/>
                    <a:p>
                      <a:pPr algn="l" fontAlgn="b"/>
                      <a:r>
                        <a:rPr lang="en-US" altLang="zh-CN" sz="2000" b="0" u="none" strike="noStrike" kern="1200" dirty="0" smtClean="0">
                          <a:solidFill>
                            <a:schemeClr val="tx1"/>
                          </a:solidFill>
                          <a:effectLst/>
                          <a:latin typeface="+mn-lt"/>
                          <a:ea typeface="+mn-ea"/>
                          <a:cs typeface="+mn-cs"/>
                        </a:rPr>
                        <a:t>Cattle,</a:t>
                      </a:r>
                      <a:r>
                        <a:rPr lang="en-US" altLang="zh-CN" sz="2000" b="0" u="none" strike="noStrike" kern="1200" baseline="0" dirty="0" smtClean="0">
                          <a:solidFill>
                            <a:schemeClr val="tx1"/>
                          </a:solidFill>
                          <a:effectLst/>
                          <a:latin typeface="+mn-lt"/>
                          <a:ea typeface="+mn-ea"/>
                          <a:cs typeface="+mn-cs"/>
                        </a:rPr>
                        <a:t> Dairy cattle, Sheep, Pig, Poultry, Others</a:t>
                      </a:r>
                      <a:endParaRPr lang="en-US" altLang="zh-CN" sz="2000" b="0" u="none" strike="noStrike" kern="1200" dirty="0" smtClean="0">
                        <a:solidFill>
                          <a:schemeClr val="tx1"/>
                        </a:solidFill>
                        <a:effectLst/>
                        <a:latin typeface="+mn-lt"/>
                        <a:ea typeface="+mn-ea"/>
                        <a:cs typeface="+mn-cs"/>
                      </a:endParaRPr>
                    </a:p>
                  </a:txBody>
                  <a:tcPr marL="7620" marR="7620" marT="762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1">
                        <a:lumMod val="95000"/>
                      </a:schemeClr>
                    </a:solidFill>
                  </a:tcPr>
                </a:tc>
              </a:tr>
              <a:tr h="840377">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altLang="zh-CN" sz="2000" b="0" u="none" strike="noStrike" dirty="0" smtClean="0">
                          <a:solidFill>
                            <a:schemeClr val="tx1"/>
                          </a:solidFill>
                          <a:effectLst/>
                        </a:rPr>
                        <a:t>D8 </a:t>
                      </a:r>
                      <a:r>
                        <a:rPr lang="en-US" altLang="zh-CN" sz="2000" b="0" i="0" u="none" strike="noStrike" dirty="0" err="1" smtClean="0">
                          <a:solidFill>
                            <a:schemeClr val="tx1"/>
                          </a:solidFill>
                          <a:effectLst/>
                          <a:latin typeface="+mn-lt"/>
                        </a:rPr>
                        <a:t>Histosols</a:t>
                      </a:r>
                      <a:r>
                        <a:rPr lang="en-US" altLang="zh-CN" sz="2000" b="0" i="0" u="none" strike="noStrike" dirty="0" smtClean="0">
                          <a:solidFill>
                            <a:schemeClr val="tx1"/>
                          </a:solidFill>
                          <a:effectLst/>
                          <a:latin typeface="+mn-lt"/>
                        </a:rPr>
                        <a:t> management</a:t>
                      </a:r>
                      <a:endParaRPr lang="en-US" altLang="zh-CN" sz="2000" b="0" u="none" strike="noStrike" dirty="0" smtClean="0">
                        <a:solidFill>
                          <a:schemeClr val="tx1"/>
                        </a:solidFill>
                        <a:effectLst/>
                      </a:endParaRPr>
                    </a:p>
                  </a:txBody>
                  <a:tcPr marL="7620" marR="7620" marT="762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accent5"/>
                    </a:solidFill>
                  </a:tcPr>
                </a:tc>
                <a:tc>
                  <a:txBody>
                    <a:bodyPr/>
                    <a:lstStyle/>
                    <a:p>
                      <a:pPr algn="l" fontAlgn="b"/>
                      <a:r>
                        <a:rPr lang="en-US" altLang="zh-CN" sz="2000" b="0" u="none" strike="noStrike" kern="1200" dirty="0" smtClean="0">
                          <a:solidFill>
                            <a:schemeClr val="tx1"/>
                          </a:solidFill>
                          <a:effectLst/>
                          <a:latin typeface="+mn-lt"/>
                          <a:ea typeface="+mn-ea"/>
                          <a:cs typeface="+mn-cs"/>
                        </a:rPr>
                        <a:t>Area of Land use under different temperature and</a:t>
                      </a:r>
                      <a:r>
                        <a:rPr lang="en-US" altLang="zh-CN" sz="2000" b="0" u="none" strike="noStrike" kern="1200" baseline="0" dirty="0" smtClean="0">
                          <a:solidFill>
                            <a:schemeClr val="tx1"/>
                          </a:solidFill>
                          <a:effectLst/>
                          <a:latin typeface="+mn-lt"/>
                          <a:ea typeface="+mn-ea"/>
                          <a:cs typeface="+mn-cs"/>
                        </a:rPr>
                        <a:t> nutrient availability</a:t>
                      </a:r>
                      <a:endParaRPr lang="en-US" altLang="zh-CN" sz="2000" b="0" u="none" strike="noStrike" kern="1200" dirty="0" smtClean="0">
                        <a:solidFill>
                          <a:schemeClr val="tx1"/>
                        </a:solidFill>
                        <a:effectLst/>
                        <a:latin typeface="+mn-lt"/>
                        <a:ea typeface="+mn-ea"/>
                        <a:cs typeface="+mn-cs"/>
                      </a:endParaRPr>
                    </a:p>
                  </a:txBody>
                  <a:tcPr marL="7620" marR="7620" marT="762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accent5"/>
                    </a:solidFill>
                  </a:tcPr>
                </a:tc>
              </a:tr>
              <a:tr h="674370">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altLang="zh-CN" sz="2000" b="0" i="0" u="none" strike="noStrike" dirty="0" smtClean="0">
                          <a:solidFill>
                            <a:schemeClr val="tx1"/>
                          </a:solidFill>
                          <a:effectLst/>
                          <a:latin typeface="+mn-lt"/>
                        </a:rPr>
                        <a:t>D10~14 All type of Energy</a:t>
                      </a:r>
                    </a:p>
                  </a:txBody>
                  <a:tcPr marL="7620" marR="7620" marT="762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1">
                        <a:lumMod val="95000"/>
                      </a:schemeClr>
                    </a:solidFill>
                  </a:tcPr>
                </a:tc>
                <a:tc>
                  <a:txBody>
                    <a:bodyPr/>
                    <a:lstStyle/>
                    <a:p>
                      <a:pPr algn="l" fontAlgn="b"/>
                      <a:r>
                        <a:rPr lang="en-US" altLang="zh-CN" sz="2000" b="0" u="none" strike="noStrike" kern="1200" dirty="0" smtClean="0">
                          <a:solidFill>
                            <a:schemeClr val="tx1"/>
                          </a:solidFill>
                          <a:effectLst/>
                          <a:latin typeface="+mn-lt"/>
                          <a:ea typeface="+mn-ea"/>
                          <a:cs typeface="+mn-cs"/>
                        </a:rPr>
                        <a:t>Oil,</a:t>
                      </a:r>
                      <a:r>
                        <a:rPr lang="en-US" altLang="zh-CN" sz="2000" b="0" u="none" strike="noStrike" kern="1200" baseline="0" dirty="0" smtClean="0">
                          <a:solidFill>
                            <a:schemeClr val="tx1"/>
                          </a:solidFill>
                          <a:effectLst/>
                          <a:latin typeface="+mn-lt"/>
                          <a:ea typeface="+mn-ea"/>
                          <a:cs typeface="+mn-cs"/>
                        </a:rPr>
                        <a:t> Gas, Coal, Biomass, Waste </a:t>
                      </a:r>
                      <a:endParaRPr lang="en-US" altLang="zh-CN" sz="2000" b="0" u="none" strike="noStrike" kern="1200" dirty="0" smtClean="0">
                        <a:solidFill>
                          <a:schemeClr val="tx1"/>
                        </a:solidFill>
                        <a:effectLst/>
                        <a:latin typeface="+mn-lt"/>
                        <a:ea typeface="+mn-ea"/>
                        <a:cs typeface="+mn-cs"/>
                      </a:endParaRPr>
                    </a:p>
                  </a:txBody>
                  <a:tcPr marL="7620" marR="7620" marT="762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1">
                        <a:lumMod val="95000"/>
                      </a:schemeClr>
                    </a:solidFill>
                  </a:tcPr>
                </a:tc>
              </a:tr>
              <a:tr h="918210">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altLang="zh-CN" sz="2000" b="0" u="none" strike="noStrike" dirty="0" smtClean="0">
                          <a:solidFill>
                            <a:schemeClr val="tx1"/>
                          </a:solidFill>
                          <a:effectLst/>
                        </a:rPr>
                        <a:t>D15</a:t>
                      </a:r>
                      <a:r>
                        <a:rPr lang="en-US" altLang="zh-CN" sz="2000" b="0" u="none" strike="noStrike" baseline="0" dirty="0" smtClean="0">
                          <a:solidFill>
                            <a:schemeClr val="tx1"/>
                          </a:solidFill>
                          <a:effectLst/>
                        </a:rPr>
                        <a:t> </a:t>
                      </a:r>
                      <a:r>
                        <a:rPr lang="en-US" altLang="zh-CN" sz="2000" b="0" u="none" strike="noStrike" dirty="0" smtClean="0">
                          <a:solidFill>
                            <a:schemeClr val="tx1"/>
                          </a:solidFill>
                          <a:effectLst/>
                        </a:rPr>
                        <a:t>NH3 and </a:t>
                      </a:r>
                      <a:r>
                        <a:rPr lang="en-US" altLang="zh-CN" sz="2000" b="0" u="none" strike="noStrike" dirty="0" err="1" smtClean="0">
                          <a:solidFill>
                            <a:schemeClr val="tx1"/>
                          </a:solidFill>
                          <a:effectLst/>
                        </a:rPr>
                        <a:t>NOx</a:t>
                      </a:r>
                      <a:endParaRPr lang="en-US" altLang="zh-CN" sz="2000" b="0" i="0" u="none" strike="noStrike" dirty="0" smtClean="0">
                        <a:solidFill>
                          <a:schemeClr val="tx1"/>
                        </a:solidFill>
                        <a:effectLst/>
                        <a:latin typeface="+mn-lt"/>
                      </a:endParaRPr>
                    </a:p>
                  </a:txBody>
                  <a:tcPr marL="7620" marR="7620" marT="762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accent5"/>
                    </a:solidFill>
                  </a:tcPr>
                </a:tc>
                <a:tc>
                  <a:txBody>
                    <a:bodyPr/>
                    <a:lstStyle/>
                    <a:p>
                      <a:pPr algn="l" fontAlgn="b"/>
                      <a:r>
                        <a:rPr lang="en-US" altLang="zh-CN" sz="2000" b="0" u="none" strike="noStrike" kern="1200" dirty="0" smtClean="0">
                          <a:solidFill>
                            <a:schemeClr val="tx1"/>
                          </a:solidFill>
                          <a:effectLst/>
                          <a:latin typeface="+mn-lt"/>
                          <a:ea typeface="+mn-ea"/>
                          <a:cs typeface="+mn-cs"/>
                        </a:rPr>
                        <a:t>NH3</a:t>
                      </a:r>
                      <a:r>
                        <a:rPr lang="en-US" altLang="zh-CN" sz="2000" b="0" u="none" strike="noStrike" kern="1200" baseline="0" dirty="0" smtClean="0">
                          <a:solidFill>
                            <a:schemeClr val="tx1"/>
                          </a:solidFill>
                          <a:effectLst/>
                          <a:latin typeface="+mn-lt"/>
                          <a:ea typeface="+mn-ea"/>
                          <a:cs typeface="+mn-cs"/>
                        </a:rPr>
                        <a:t> and </a:t>
                      </a:r>
                      <a:r>
                        <a:rPr lang="en-US" altLang="zh-CN" sz="2000" b="0" u="none" strike="noStrike" dirty="0" err="1" smtClean="0">
                          <a:solidFill>
                            <a:schemeClr val="tx1"/>
                          </a:solidFill>
                          <a:effectLst/>
                        </a:rPr>
                        <a:t>NOx</a:t>
                      </a:r>
                      <a:r>
                        <a:rPr lang="en-US" altLang="zh-CN" sz="2000" b="0" u="none" strike="noStrike" dirty="0" smtClean="0">
                          <a:solidFill>
                            <a:schemeClr val="tx1"/>
                          </a:solidFill>
                          <a:effectLst/>
                        </a:rPr>
                        <a:t> </a:t>
                      </a:r>
                      <a:r>
                        <a:rPr lang="en-US" altLang="zh-CN" sz="2000" b="0" u="none" strike="noStrike" kern="1200" baseline="0" dirty="0" smtClean="0">
                          <a:solidFill>
                            <a:schemeClr val="tx1"/>
                          </a:solidFill>
                          <a:effectLst/>
                          <a:latin typeface="+mn-lt"/>
                          <a:ea typeface="+mn-ea"/>
                          <a:cs typeface="+mn-cs"/>
                        </a:rPr>
                        <a:t>emission rates</a:t>
                      </a:r>
                      <a:endParaRPr lang="en-US" altLang="zh-CN" sz="2000" b="0" u="none" strike="noStrike" kern="1200" dirty="0" smtClean="0">
                        <a:solidFill>
                          <a:schemeClr val="tx1"/>
                        </a:solidFill>
                        <a:effectLst/>
                        <a:latin typeface="+mn-lt"/>
                        <a:ea typeface="+mn-ea"/>
                        <a:cs typeface="+mn-cs"/>
                      </a:endParaRPr>
                    </a:p>
                  </a:txBody>
                  <a:tcPr marL="7620" marR="7620" marT="762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accent5"/>
                    </a:solidFill>
                  </a:tcPr>
                </a:tc>
              </a:tr>
              <a:tr h="918210">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altLang="zh-CN" sz="2000" b="0" i="0" u="none" strike="noStrike" dirty="0" smtClean="0">
                          <a:solidFill>
                            <a:schemeClr val="tx1"/>
                          </a:solidFill>
                          <a:effectLst/>
                          <a:latin typeface="+mn-lt"/>
                        </a:rPr>
                        <a:t>D16 Leaching</a:t>
                      </a:r>
                      <a:r>
                        <a:rPr lang="en-US" altLang="zh-CN" sz="2000" b="0" i="0" u="none" strike="noStrike" baseline="0" dirty="0" smtClean="0">
                          <a:solidFill>
                            <a:schemeClr val="tx1"/>
                          </a:solidFill>
                          <a:effectLst/>
                          <a:latin typeface="+mn-lt"/>
                        </a:rPr>
                        <a:t> and runoff</a:t>
                      </a:r>
                      <a:endParaRPr lang="en-US" altLang="zh-CN" sz="2000" b="0" i="0" u="none" strike="noStrike" dirty="0" smtClean="0">
                        <a:solidFill>
                          <a:schemeClr val="tx1"/>
                        </a:solidFill>
                        <a:effectLst/>
                        <a:latin typeface="+mn-lt"/>
                      </a:endParaRPr>
                    </a:p>
                  </a:txBody>
                  <a:tcPr marL="7620" marR="7620" marT="762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1">
                        <a:lumMod val="95000"/>
                      </a:schemeClr>
                    </a:solidFill>
                  </a:tcPr>
                </a:tc>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altLang="zh-CN" sz="2000" b="0" u="none" strike="noStrike" kern="1200" dirty="0" smtClean="0">
                          <a:solidFill>
                            <a:schemeClr val="tx1"/>
                          </a:solidFill>
                          <a:effectLst/>
                          <a:latin typeface="+mn-lt"/>
                          <a:ea typeface="+mn-ea"/>
                          <a:cs typeface="+mn-cs"/>
                        </a:rPr>
                        <a:t>Same as D1~D5</a:t>
                      </a:r>
                    </a:p>
                  </a:txBody>
                  <a:tcPr marL="7620" marR="7620" marT="762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1">
                        <a:lumMod val="95000"/>
                      </a:schemeClr>
                    </a:solidFill>
                  </a:tcPr>
                </a:tc>
              </a:tr>
            </a:tbl>
          </a:graphicData>
        </a:graphic>
      </p:graphicFrame>
    </p:spTree>
    <p:extLst>
      <p:ext uri="{BB962C8B-B14F-4D97-AF65-F5344CB8AC3E}">
        <p14:creationId xmlns:p14="http://schemas.microsoft.com/office/powerpoint/2010/main" val="384162802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152400" y="25400"/>
            <a:ext cx="6629400" cy="736600"/>
          </a:xfrm>
          <a:solidFill>
            <a:srgbClr val="8C0000"/>
          </a:solidFill>
        </p:spPr>
        <p:txBody>
          <a:bodyPr/>
          <a:lstStyle/>
          <a:p>
            <a:r>
              <a:rPr lang="en-US" altLang="zh-CN" sz="3600" b="1" dirty="0">
                <a:solidFill>
                  <a:srgbClr val="00FFCC"/>
                </a:solidFill>
                <a:latin typeface="Calibri" pitchFamily="34" charset="0"/>
                <a:cs typeface="Calibri" pitchFamily="34" charset="0"/>
              </a:rPr>
              <a:t>2</a:t>
            </a:r>
            <a:r>
              <a:rPr lang="en-US" altLang="zh-CN" sz="3600" b="1" dirty="0" smtClean="0">
                <a:solidFill>
                  <a:srgbClr val="00FFCC"/>
                </a:solidFill>
                <a:latin typeface="Calibri" pitchFamily="34" charset="0"/>
                <a:cs typeface="Calibri" pitchFamily="34" charset="0"/>
              </a:rPr>
              <a:t>. Data and methods</a:t>
            </a:r>
            <a:endParaRPr lang="zh-CN" altLang="zh-CN" sz="3600" dirty="0">
              <a:solidFill>
                <a:srgbClr val="00FFCC"/>
              </a:solidFill>
            </a:endParaRPr>
          </a:p>
        </p:txBody>
      </p:sp>
      <p:pic>
        <p:nvPicPr>
          <p:cNvPr id="25604" name="Picture 4" descr="C:\Users\Jardon\Desktop\EGU2012_Zhou Feng.emf"/>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7041" b="76661"/>
          <a:stretch/>
        </p:blipFill>
        <p:spPr bwMode="auto">
          <a:xfrm>
            <a:off x="0" y="762000"/>
            <a:ext cx="9155113" cy="431800"/>
          </a:xfrm>
          <a:prstGeom prst="rect">
            <a:avLst/>
          </a:prstGeom>
          <a:noFill/>
          <a:extLst>
            <a:ext uri="{909E8E84-426E-40DD-AFC4-6F175D3DCCD1}">
              <a14:hiddenFill xmlns:a14="http://schemas.microsoft.com/office/drawing/2010/main">
                <a:solidFill>
                  <a:srgbClr val="FFFFFF"/>
                </a:solidFill>
              </a14:hiddenFill>
            </a:ext>
          </a:extLst>
        </p:spPr>
      </p:pic>
      <p:sp>
        <p:nvSpPr>
          <p:cNvPr id="25603" name="Rectangle 3"/>
          <p:cNvSpPr>
            <a:spLocks noGrp="1" noChangeArrowheads="1"/>
          </p:cNvSpPr>
          <p:nvPr>
            <p:ph type="body" idx="1"/>
          </p:nvPr>
        </p:nvSpPr>
        <p:spPr>
          <a:xfrm>
            <a:off x="304800" y="914400"/>
            <a:ext cx="8229600" cy="1003300"/>
          </a:xfrm>
        </p:spPr>
        <p:txBody>
          <a:bodyPr/>
          <a:lstStyle/>
          <a:p>
            <a:pPr marL="0" indent="0">
              <a:lnSpc>
                <a:spcPct val="150000"/>
              </a:lnSpc>
              <a:buNone/>
            </a:pPr>
            <a:r>
              <a:rPr lang="en-US" altLang="zh-CN" sz="2800" b="1" dirty="0" smtClean="0">
                <a:latin typeface="Calibri" pitchFamily="34" charset="0"/>
                <a:cs typeface="Calibri" pitchFamily="34" charset="0"/>
              </a:rPr>
              <a:t>2.4 EFs </a:t>
            </a:r>
            <a:r>
              <a:rPr lang="en-US" altLang="zh-CN" sz="2800" b="1" dirty="0">
                <a:latin typeface="Calibri" pitchFamily="34" charset="0"/>
                <a:cs typeface="Calibri" pitchFamily="34" charset="0"/>
              </a:rPr>
              <a:t>for </a:t>
            </a:r>
            <a:r>
              <a:rPr lang="en-US" altLang="zh-CN" sz="2800" b="1" dirty="0">
                <a:solidFill>
                  <a:srgbClr val="0000CC"/>
                </a:solidFill>
                <a:latin typeface="Calibri" pitchFamily="34" charset="0"/>
                <a:cs typeface="Calibri" pitchFamily="34" charset="0"/>
              </a:rPr>
              <a:t>source </a:t>
            </a:r>
            <a:r>
              <a:rPr lang="en-US" altLang="zh-CN" sz="2800" b="1" i="1" dirty="0" err="1">
                <a:solidFill>
                  <a:srgbClr val="0000CC"/>
                </a:solidFill>
                <a:latin typeface="Calibri" pitchFamily="34" charset="0"/>
                <a:cs typeface="Calibri" pitchFamily="34" charset="0"/>
              </a:rPr>
              <a:t>i</a:t>
            </a:r>
            <a:r>
              <a:rPr lang="en-US" altLang="zh-CN" sz="2800" b="1" dirty="0">
                <a:solidFill>
                  <a:srgbClr val="0000CC"/>
                </a:solidFill>
                <a:latin typeface="Calibri" pitchFamily="34" charset="0"/>
                <a:cs typeface="Calibri" pitchFamily="34" charset="0"/>
              </a:rPr>
              <a:t> </a:t>
            </a:r>
            <a:r>
              <a:rPr lang="en-US" altLang="zh-CN" sz="2800" b="1" dirty="0">
                <a:latin typeface="Calibri" pitchFamily="34" charset="0"/>
                <a:cs typeface="Calibri" pitchFamily="34" charset="0"/>
              </a:rPr>
              <a:t>at </a:t>
            </a:r>
            <a:r>
              <a:rPr lang="en-US" altLang="zh-CN" sz="2800" b="1" dirty="0">
                <a:solidFill>
                  <a:srgbClr val="C00000"/>
                </a:solidFill>
                <a:latin typeface="Calibri" pitchFamily="34" charset="0"/>
                <a:cs typeface="Calibri" pitchFamily="34" charset="0"/>
              </a:rPr>
              <a:t>place </a:t>
            </a:r>
            <a:r>
              <a:rPr lang="en-US" altLang="zh-CN" sz="2800" b="1" i="1" dirty="0">
                <a:solidFill>
                  <a:srgbClr val="C00000"/>
                </a:solidFill>
                <a:latin typeface="Calibri" pitchFamily="34" charset="0"/>
                <a:cs typeface="Calibri" pitchFamily="34" charset="0"/>
              </a:rPr>
              <a:t>j </a:t>
            </a:r>
            <a:r>
              <a:rPr lang="en-US" altLang="zh-CN" sz="2800" b="1" dirty="0">
                <a:latin typeface="Calibri" pitchFamily="34" charset="0"/>
                <a:cs typeface="Calibri" pitchFamily="34" charset="0"/>
              </a:rPr>
              <a:t>under </a:t>
            </a:r>
            <a:r>
              <a:rPr lang="en-US" altLang="zh-CN" sz="2800" b="1" dirty="0">
                <a:solidFill>
                  <a:srgbClr val="008000"/>
                </a:solidFill>
                <a:latin typeface="Calibri" pitchFamily="34" charset="0"/>
                <a:cs typeface="Calibri" pitchFamily="34" charset="0"/>
              </a:rPr>
              <a:t>condition </a:t>
            </a:r>
            <a:r>
              <a:rPr lang="en-US" altLang="zh-CN" sz="2800" b="1" i="1" dirty="0">
                <a:solidFill>
                  <a:srgbClr val="008000"/>
                </a:solidFill>
                <a:latin typeface="Calibri" pitchFamily="34" charset="0"/>
                <a:cs typeface="Calibri" pitchFamily="34" charset="0"/>
              </a:rPr>
              <a:t>k</a:t>
            </a:r>
          </a:p>
          <a:p>
            <a:pPr marL="0" indent="0">
              <a:lnSpc>
                <a:spcPct val="150000"/>
              </a:lnSpc>
              <a:buNone/>
            </a:pPr>
            <a:endParaRPr lang="en-US" altLang="zh-CN" sz="2800" b="1" dirty="0" smtClean="0">
              <a:latin typeface="Calibri" pitchFamily="34" charset="0"/>
              <a:cs typeface="Calibri" pitchFamily="34" charset="0"/>
            </a:endParaRPr>
          </a:p>
        </p:txBody>
      </p:sp>
      <p:graphicFrame>
        <p:nvGraphicFramePr>
          <p:cNvPr id="5" name="表格 4"/>
          <p:cNvGraphicFramePr>
            <a:graphicFrameLocks noGrp="1"/>
          </p:cNvGraphicFramePr>
          <p:nvPr>
            <p:extLst>
              <p:ext uri="{D42A27DB-BD31-4B8C-83A1-F6EECF244321}">
                <p14:modId xmlns:p14="http://schemas.microsoft.com/office/powerpoint/2010/main" val="4047266880"/>
              </p:ext>
            </p:extLst>
          </p:nvPr>
        </p:nvGraphicFramePr>
        <p:xfrm>
          <a:off x="381000" y="1738448"/>
          <a:ext cx="8458200" cy="4509952"/>
        </p:xfrm>
        <a:graphic>
          <a:graphicData uri="http://schemas.openxmlformats.org/drawingml/2006/table">
            <a:tbl>
              <a:tblPr>
                <a:tableStyleId>{AF606853-7671-496A-8E4F-DF71F8EC918B}</a:tableStyleId>
              </a:tblPr>
              <a:tblGrid>
                <a:gridCol w="3657600"/>
                <a:gridCol w="762000"/>
                <a:gridCol w="4038600"/>
              </a:tblGrid>
              <a:tr h="691243">
                <a:tc>
                  <a:txBody>
                    <a:bodyPr/>
                    <a:lstStyle/>
                    <a:p>
                      <a:pPr marL="0" indent="266700" algn="l" fontAlgn="ctr"/>
                      <a:r>
                        <a:rPr lang="en-US" sz="2400" b="1" u="none" strike="noStrike" dirty="0" smtClean="0">
                          <a:solidFill>
                            <a:srgbClr val="FFFF00"/>
                          </a:solidFill>
                          <a:effectLst/>
                        </a:rPr>
                        <a:t>Source</a:t>
                      </a:r>
                      <a:endParaRPr lang="en-US" sz="2400" b="1" i="0" u="none" strike="noStrike" dirty="0">
                        <a:solidFill>
                          <a:srgbClr val="FFFF00"/>
                        </a:solidFill>
                        <a:effectLst/>
                        <a:latin typeface="+mn-lt"/>
                      </a:endParaRPr>
                    </a:p>
                  </a:txBody>
                  <a:tcPr marL="7620" marR="7620" marT="762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altLang="zh-CN" sz="2400" b="1" u="none" strike="noStrike" kern="1200" dirty="0" smtClean="0">
                          <a:solidFill>
                            <a:srgbClr val="FFFF00"/>
                          </a:solidFill>
                          <a:effectLst/>
                          <a:latin typeface="+mn-lt"/>
                          <a:ea typeface="+mn-ea"/>
                          <a:cs typeface="+mn-cs"/>
                        </a:rPr>
                        <a:t>EFs</a:t>
                      </a:r>
                    </a:p>
                  </a:txBody>
                  <a:tcPr marL="7620" marR="7620" marT="762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marL="0" marR="0" indent="266700" algn="l" defTabSz="914400" rtl="0" eaLnBrk="1" fontAlgn="b" latinLnBrk="0" hangingPunct="1">
                        <a:lnSpc>
                          <a:spcPct val="100000"/>
                        </a:lnSpc>
                        <a:spcBef>
                          <a:spcPts val="0"/>
                        </a:spcBef>
                        <a:spcAft>
                          <a:spcPts val="0"/>
                        </a:spcAft>
                        <a:buClrTx/>
                        <a:buSzTx/>
                        <a:buFontTx/>
                        <a:buNone/>
                        <a:tabLst/>
                        <a:defRPr/>
                      </a:pPr>
                      <a:r>
                        <a:rPr lang="en-US" altLang="zh-CN" sz="2400" b="1" u="none" strike="noStrike" kern="1200" dirty="0" smtClean="0">
                          <a:solidFill>
                            <a:srgbClr val="FFFF00"/>
                          </a:solidFill>
                          <a:effectLst/>
                          <a:latin typeface="+mn-lt"/>
                          <a:ea typeface="+mn-ea"/>
                          <a:cs typeface="+mn-cs"/>
                        </a:rPr>
                        <a:t>Determined by</a:t>
                      </a:r>
                    </a:p>
                  </a:txBody>
                  <a:tcPr marL="7620" marR="7620" marT="762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r>
              <a:tr h="604157">
                <a:tc>
                  <a:txBody>
                    <a:bodyPr/>
                    <a:lstStyle/>
                    <a:p>
                      <a:pPr marL="0" marR="0" indent="266700" algn="l" defTabSz="914400" rtl="0" eaLnBrk="1" fontAlgn="b" latinLnBrk="0" hangingPunct="1">
                        <a:lnSpc>
                          <a:spcPct val="100000"/>
                        </a:lnSpc>
                        <a:spcBef>
                          <a:spcPts val="0"/>
                        </a:spcBef>
                        <a:spcAft>
                          <a:spcPts val="0"/>
                        </a:spcAft>
                        <a:buClrTx/>
                        <a:buSzTx/>
                        <a:buFontTx/>
                        <a:buNone/>
                        <a:tabLst/>
                        <a:defRPr/>
                      </a:pPr>
                      <a:r>
                        <a:rPr lang="en-US" altLang="zh-CN" sz="2000" b="0" i="0" u="none" strike="noStrike" dirty="0" smtClean="0">
                          <a:solidFill>
                            <a:schemeClr val="tx1"/>
                          </a:solidFill>
                          <a:effectLst/>
                          <a:latin typeface="+mn-lt"/>
                        </a:rPr>
                        <a:t>D1-D5, D15</a:t>
                      </a:r>
                    </a:p>
                  </a:txBody>
                  <a:tcPr marL="7620" marR="7620" marT="762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1">
                        <a:lumMod val="95000"/>
                      </a:schemeClr>
                    </a:solidFill>
                  </a:tcPr>
                </a:tc>
                <a:tc>
                  <a:txBody>
                    <a:bodyPr/>
                    <a:lstStyle/>
                    <a:p>
                      <a:pPr marL="0" indent="0" algn="l" fontAlgn="b"/>
                      <a:r>
                        <a:rPr lang="en-US" altLang="zh-CN" sz="2000" b="1" u="sng" strike="noStrike" kern="1200" dirty="0" smtClean="0">
                          <a:solidFill>
                            <a:srgbClr val="C00000"/>
                          </a:solidFill>
                          <a:effectLst/>
                          <a:latin typeface="+mn-lt"/>
                          <a:ea typeface="+mn-ea"/>
                          <a:cs typeface="+mn-cs"/>
                        </a:rPr>
                        <a:t>EF1</a:t>
                      </a:r>
                    </a:p>
                  </a:txBody>
                  <a:tcPr marL="7620" marR="7620" marT="762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1">
                        <a:lumMod val="95000"/>
                      </a:schemeClr>
                    </a:solidFill>
                  </a:tcPr>
                </a:tc>
                <a:tc>
                  <a:txBody>
                    <a:bodyPr/>
                    <a:lstStyle/>
                    <a:p>
                      <a:pPr marL="0" indent="266700" algn="l" fontAlgn="b"/>
                      <a:r>
                        <a:rPr lang="en-US" altLang="zh-CN" sz="2000" b="0" u="none" strike="noStrike" kern="1200" dirty="0" smtClean="0">
                          <a:solidFill>
                            <a:schemeClr val="tx1"/>
                          </a:solidFill>
                          <a:effectLst/>
                          <a:latin typeface="+mn-lt"/>
                          <a:ea typeface="+mn-ea"/>
                          <a:cs typeface="+mn-cs"/>
                        </a:rPr>
                        <a:t>Site-specific</a:t>
                      </a:r>
                      <a:r>
                        <a:rPr lang="en-US" altLang="zh-CN" sz="2000" b="0" u="none" strike="noStrike" kern="1200" baseline="0" dirty="0" smtClean="0">
                          <a:solidFill>
                            <a:schemeClr val="tx1"/>
                          </a:solidFill>
                          <a:effectLst/>
                          <a:latin typeface="+mn-lt"/>
                          <a:ea typeface="+mn-ea"/>
                          <a:cs typeface="+mn-cs"/>
                        </a:rPr>
                        <a:t> from papers</a:t>
                      </a:r>
                      <a:endParaRPr lang="en-US" altLang="zh-CN" sz="2000" b="0" u="none" strike="noStrike" kern="1200" dirty="0" smtClean="0">
                        <a:solidFill>
                          <a:schemeClr val="tx1"/>
                        </a:solidFill>
                        <a:effectLst/>
                        <a:latin typeface="+mn-lt"/>
                        <a:ea typeface="+mn-ea"/>
                        <a:cs typeface="+mn-cs"/>
                      </a:endParaRPr>
                    </a:p>
                  </a:txBody>
                  <a:tcPr marL="7620" marR="7620" marT="762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1">
                        <a:lumMod val="95000"/>
                      </a:schemeClr>
                    </a:solidFill>
                  </a:tcPr>
                </a:tc>
              </a:tr>
              <a:tr h="609600">
                <a:tc>
                  <a:txBody>
                    <a:bodyPr/>
                    <a:lstStyle/>
                    <a:p>
                      <a:pPr marL="0" marR="0" indent="266700" algn="l" defTabSz="914400" rtl="0" eaLnBrk="1" fontAlgn="b" latinLnBrk="0" hangingPunct="1">
                        <a:lnSpc>
                          <a:spcPct val="100000"/>
                        </a:lnSpc>
                        <a:spcBef>
                          <a:spcPts val="0"/>
                        </a:spcBef>
                        <a:spcAft>
                          <a:spcPts val="0"/>
                        </a:spcAft>
                        <a:buClrTx/>
                        <a:buSzTx/>
                        <a:buFontTx/>
                        <a:buNone/>
                        <a:tabLst/>
                        <a:defRPr/>
                      </a:pPr>
                      <a:r>
                        <a:rPr lang="en-US" altLang="zh-CN" sz="2000" b="0" u="none" strike="noStrike" dirty="0" smtClean="0">
                          <a:solidFill>
                            <a:schemeClr val="tx1"/>
                          </a:solidFill>
                          <a:effectLst/>
                        </a:rPr>
                        <a:t>D8: </a:t>
                      </a:r>
                      <a:r>
                        <a:rPr lang="en-US" altLang="zh-CN" sz="2000" b="0" i="0" u="none" strike="noStrike" dirty="0" err="1" smtClean="0">
                          <a:solidFill>
                            <a:schemeClr val="tx1"/>
                          </a:solidFill>
                          <a:effectLst/>
                          <a:latin typeface="+mn-lt"/>
                        </a:rPr>
                        <a:t>Histosols</a:t>
                      </a:r>
                      <a:r>
                        <a:rPr lang="en-US" altLang="zh-CN" sz="2000" b="0" i="0" u="none" strike="noStrike" dirty="0" smtClean="0">
                          <a:solidFill>
                            <a:schemeClr val="tx1"/>
                          </a:solidFill>
                          <a:effectLst/>
                          <a:latin typeface="+mn-lt"/>
                        </a:rPr>
                        <a:t> management</a:t>
                      </a:r>
                      <a:endParaRPr lang="en-US" altLang="zh-CN" sz="2000" b="0" u="none" strike="noStrike" dirty="0" smtClean="0">
                        <a:solidFill>
                          <a:schemeClr val="tx1"/>
                        </a:solidFill>
                        <a:effectLst/>
                      </a:endParaRPr>
                    </a:p>
                  </a:txBody>
                  <a:tcPr marL="7620" marR="7620" marT="762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accent5"/>
                    </a:solidFill>
                  </a:tcPr>
                </a:tc>
                <a:tc>
                  <a:txBody>
                    <a:bodyPr/>
                    <a:lstStyle/>
                    <a:p>
                      <a:pPr marL="0" indent="0" algn="l" fontAlgn="b"/>
                      <a:r>
                        <a:rPr lang="en-US" altLang="zh-CN" sz="2000" b="1" u="sng" strike="noStrike" kern="1200" dirty="0" smtClean="0">
                          <a:solidFill>
                            <a:srgbClr val="C00000"/>
                          </a:solidFill>
                          <a:effectLst/>
                          <a:latin typeface="+mn-lt"/>
                          <a:ea typeface="+mn-ea"/>
                          <a:cs typeface="+mn-cs"/>
                        </a:rPr>
                        <a:t>EF2</a:t>
                      </a:r>
                      <a:endParaRPr lang="en-US" altLang="zh-CN" sz="2000" b="0" u="none" strike="noStrike" kern="1200" dirty="0" smtClean="0">
                        <a:solidFill>
                          <a:schemeClr val="tx1"/>
                        </a:solidFill>
                        <a:effectLst/>
                        <a:latin typeface="+mn-lt"/>
                        <a:ea typeface="+mn-ea"/>
                        <a:cs typeface="+mn-cs"/>
                      </a:endParaRPr>
                    </a:p>
                  </a:txBody>
                  <a:tcPr marL="7620" marR="7620" marT="762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accent5"/>
                    </a:solidFill>
                  </a:tcPr>
                </a:tc>
                <a:tc>
                  <a:txBody>
                    <a:bodyPr/>
                    <a:lstStyle/>
                    <a:p>
                      <a:pPr marL="0" indent="266700" algn="l" fontAlgn="b"/>
                      <a:r>
                        <a:rPr lang="en-US" altLang="zh-CN" sz="2000" b="0" u="none" strike="noStrike" kern="1200" dirty="0" smtClean="0">
                          <a:solidFill>
                            <a:schemeClr val="tx1"/>
                          </a:solidFill>
                          <a:effectLst/>
                          <a:latin typeface="+mn-lt"/>
                          <a:ea typeface="+mn-ea"/>
                          <a:cs typeface="+mn-cs"/>
                        </a:rPr>
                        <a:t>IPCC</a:t>
                      </a:r>
                      <a:r>
                        <a:rPr lang="en-US" altLang="zh-CN" sz="2000" b="0" u="none" strike="noStrike" kern="1200" baseline="0" dirty="0" smtClean="0">
                          <a:solidFill>
                            <a:schemeClr val="tx1"/>
                          </a:solidFill>
                          <a:effectLst/>
                          <a:latin typeface="+mn-lt"/>
                          <a:ea typeface="+mn-ea"/>
                          <a:cs typeface="+mn-cs"/>
                        </a:rPr>
                        <a:t>’s</a:t>
                      </a:r>
                      <a:endParaRPr lang="en-US" altLang="zh-CN" sz="2000" b="0" u="none" strike="noStrike" kern="1200" dirty="0" smtClean="0">
                        <a:solidFill>
                          <a:schemeClr val="tx1"/>
                        </a:solidFill>
                        <a:effectLst/>
                        <a:latin typeface="+mn-lt"/>
                        <a:ea typeface="+mn-ea"/>
                        <a:cs typeface="+mn-cs"/>
                      </a:endParaRPr>
                    </a:p>
                  </a:txBody>
                  <a:tcPr marL="7620" marR="7620" marT="762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accent5"/>
                    </a:solidFill>
                  </a:tcPr>
                </a:tc>
              </a:tr>
              <a:tr h="455023">
                <a:tc>
                  <a:txBody>
                    <a:bodyPr/>
                    <a:lstStyle/>
                    <a:p>
                      <a:pPr marL="0" marR="0" indent="266700" algn="l" defTabSz="914400" rtl="0" eaLnBrk="1" fontAlgn="b" latinLnBrk="0" hangingPunct="1">
                        <a:lnSpc>
                          <a:spcPct val="100000"/>
                        </a:lnSpc>
                        <a:spcBef>
                          <a:spcPts val="0"/>
                        </a:spcBef>
                        <a:spcAft>
                          <a:spcPts val="0"/>
                        </a:spcAft>
                        <a:buClrTx/>
                        <a:buSzTx/>
                        <a:buFontTx/>
                        <a:buNone/>
                        <a:tabLst/>
                        <a:defRPr/>
                      </a:pPr>
                      <a:r>
                        <a:rPr lang="en-US" altLang="zh-CN" sz="2000" b="0" i="0" u="none" strike="noStrike" dirty="0" smtClean="0">
                          <a:solidFill>
                            <a:schemeClr val="tx1"/>
                          </a:solidFill>
                          <a:effectLst/>
                          <a:latin typeface="+mn-lt"/>
                        </a:rPr>
                        <a:t>D7</a:t>
                      </a:r>
                    </a:p>
                  </a:txBody>
                  <a:tcPr marL="7620" marR="7620" marT="762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1">
                        <a:lumMod val="95000"/>
                      </a:schemeClr>
                    </a:solidFill>
                  </a:tcPr>
                </a:tc>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altLang="zh-CN" sz="2000" b="1" u="sng" strike="noStrike" kern="1200" dirty="0" smtClean="0">
                          <a:solidFill>
                            <a:srgbClr val="C00000"/>
                          </a:solidFill>
                          <a:effectLst/>
                          <a:latin typeface="+mn-lt"/>
                          <a:ea typeface="+mn-ea"/>
                          <a:cs typeface="+mn-cs"/>
                        </a:rPr>
                        <a:t>EF3</a:t>
                      </a:r>
                      <a:endParaRPr lang="en-US" altLang="zh-CN" sz="2000" b="0" u="none" strike="noStrike" kern="1200" dirty="0" smtClean="0">
                        <a:solidFill>
                          <a:schemeClr val="tx1"/>
                        </a:solidFill>
                        <a:effectLst/>
                        <a:latin typeface="+mn-lt"/>
                        <a:ea typeface="+mn-ea"/>
                        <a:cs typeface="+mn-cs"/>
                      </a:endParaRPr>
                    </a:p>
                  </a:txBody>
                  <a:tcPr marL="7620" marR="7620" marT="762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1">
                        <a:lumMod val="95000"/>
                      </a:schemeClr>
                    </a:solidFill>
                  </a:tcPr>
                </a:tc>
                <a:tc>
                  <a:txBody>
                    <a:bodyPr/>
                    <a:lstStyle/>
                    <a:p>
                      <a:pPr marL="0" marR="0" indent="266700" algn="l" defTabSz="914400" rtl="0" eaLnBrk="1" fontAlgn="b" latinLnBrk="0" hangingPunct="1">
                        <a:lnSpc>
                          <a:spcPct val="100000"/>
                        </a:lnSpc>
                        <a:spcBef>
                          <a:spcPts val="0"/>
                        </a:spcBef>
                        <a:spcAft>
                          <a:spcPts val="0"/>
                        </a:spcAft>
                        <a:buClrTx/>
                        <a:buSzTx/>
                        <a:buFontTx/>
                        <a:buNone/>
                        <a:tabLst/>
                        <a:defRPr/>
                      </a:pPr>
                      <a:r>
                        <a:rPr lang="en-US" altLang="zh-CN" sz="2000" b="0" u="none" strike="noStrike" kern="1200" dirty="0" smtClean="0">
                          <a:solidFill>
                            <a:schemeClr val="tx1"/>
                          </a:solidFill>
                          <a:effectLst/>
                          <a:latin typeface="+mn-lt"/>
                          <a:ea typeface="+mn-ea"/>
                          <a:cs typeface="+mn-cs"/>
                        </a:rPr>
                        <a:t>Site-specific </a:t>
                      </a:r>
                      <a:r>
                        <a:rPr lang="en-US" altLang="zh-CN" sz="2000" b="0" u="none" strike="noStrike" kern="1200" baseline="0" dirty="0" smtClean="0">
                          <a:solidFill>
                            <a:schemeClr val="tx1"/>
                          </a:solidFill>
                          <a:effectLst/>
                          <a:latin typeface="+mn-lt"/>
                          <a:ea typeface="+mn-ea"/>
                          <a:cs typeface="+mn-cs"/>
                        </a:rPr>
                        <a:t>from papers</a:t>
                      </a:r>
                      <a:endParaRPr lang="en-US" altLang="zh-CN" sz="2000" b="0" u="none" strike="noStrike" kern="1200" dirty="0" smtClean="0">
                        <a:solidFill>
                          <a:schemeClr val="tx1"/>
                        </a:solidFill>
                        <a:effectLst/>
                        <a:latin typeface="+mn-lt"/>
                        <a:ea typeface="+mn-ea"/>
                        <a:cs typeface="+mn-cs"/>
                      </a:endParaRPr>
                    </a:p>
                  </a:txBody>
                  <a:tcPr marL="7620" marR="7620" marT="762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1">
                        <a:lumMod val="95000"/>
                      </a:schemeClr>
                    </a:solidFill>
                  </a:tcPr>
                </a:tc>
              </a:tr>
              <a:tr h="533400">
                <a:tc>
                  <a:txBody>
                    <a:bodyPr/>
                    <a:lstStyle/>
                    <a:p>
                      <a:pPr marL="0" marR="0" indent="266700" algn="l" defTabSz="914400" rtl="0" eaLnBrk="1" fontAlgn="b" latinLnBrk="0" hangingPunct="1">
                        <a:lnSpc>
                          <a:spcPct val="100000"/>
                        </a:lnSpc>
                        <a:spcBef>
                          <a:spcPts val="0"/>
                        </a:spcBef>
                        <a:spcAft>
                          <a:spcPts val="0"/>
                        </a:spcAft>
                        <a:buClrTx/>
                        <a:buSzTx/>
                        <a:buFontTx/>
                        <a:buNone/>
                        <a:tabLst/>
                        <a:defRPr/>
                      </a:pPr>
                      <a:r>
                        <a:rPr lang="en-US" altLang="zh-CN" sz="2000" b="0" i="0" u="none" strike="noStrike" dirty="0" smtClean="0">
                          <a:solidFill>
                            <a:schemeClr val="tx1"/>
                          </a:solidFill>
                          <a:effectLst/>
                          <a:latin typeface="+mn-lt"/>
                        </a:rPr>
                        <a:t>D6</a:t>
                      </a:r>
                    </a:p>
                  </a:txBody>
                  <a:tcPr marL="7620" marR="7620" marT="762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accent5"/>
                    </a:solidFill>
                  </a:tcPr>
                </a:tc>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altLang="zh-CN" sz="2000" b="1" u="sng" strike="noStrike" kern="1200" dirty="0" smtClean="0">
                          <a:solidFill>
                            <a:srgbClr val="C00000"/>
                          </a:solidFill>
                          <a:effectLst/>
                          <a:latin typeface="+mn-lt"/>
                          <a:ea typeface="+mn-ea"/>
                          <a:cs typeface="+mn-cs"/>
                        </a:rPr>
                        <a:t>EF4</a:t>
                      </a:r>
                      <a:endParaRPr lang="en-US" altLang="zh-CN" sz="2000" b="0" u="none" strike="noStrike" kern="1200" dirty="0" smtClean="0">
                        <a:solidFill>
                          <a:schemeClr val="tx1"/>
                        </a:solidFill>
                        <a:effectLst/>
                        <a:latin typeface="+mn-lt"/>
                        <a:ea typeface="+mn-ea"/>
                        <a:cs typeface="+mn-cs"/>
                      </a:endParaRPr>
                    </a:p>
                  </a:txBody>
                  <a:tcPr marL="7620" marR="7620" marT="762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accent5"/>
                    </a:solidFill>
                  </a:tcPr>
                </a:tc>
                <a:tc>
                  <a:txBody>
                    <a:bodyPr/>
                    <a:lstStyle/>
                    <a:p>
                      <a:pPr marL="0" marR="0" indent="266700" algn="l" defTabSz="914400" rtl="0" eaLnBrk="1" fontAlgn="b" latinLnBrk="0" hangingPunct="1">
                        <a:lnSpc>
                          <a:spcPct val="100000"/>
                        </a:lnSpc>
                        <a:spcBef>
                          <a:spcPts val="0"/>
                        </a:spcBef>
                        <a:spcAft>
                          <a:spcPts val="0"/>
                        </a:spcAft>
                        <a:buClrTx/>
                        <a:buSzTx/>
                        <a:buFontTx/>
                        <a:buNone/>
                        <a:tabLst/>
                        <a:defRPr/>
                      </a:pPr>
                      <a:r>
                        <a:rPr lang="en-US" altLang="zh-CN" sz="2000" b="0" u="none" strike="noStrike" kern="1200" dirty="0" smtClean="0">
                          <a:solidFill>
                            <a:srgbClr val="FFFF00"/>
                          </a:solidFill>
                          <a:effectLst/>
                          <a:latin typeface="+mn-lt"/>
                          <a:ea typeface="+mn-ea"/>
                          <a:cs typeface="+mn-cs"/>
                        </a:rPr>
                        <a:t>Site-specific </a:t>
                      </a:r>
                      <a:r>
                        <a:rPr lang="en-US" altLang="zh-CN" sz="2000" b="0" u="none" strike="noStrike" kern="1200" baseline="0" dirty="0" smtClean="0">
                          <a:solidFill>
                            <a:srgbClr val="FFFF00"/>
                          </a:solidFill>
                          <a:effectLst/>
                          <a:latin typeface="+mn-lt"/>
                          <a:ea typeface="+mn-ea"/>
                          <a:cs typeface="+mn-cs"/>
                        </a:rPr>
                        <a:t>from observation</a:t>
                      </a:r>
                      <a:endParaRPr lang="en-US" altLang="zh-CN" sz="2000" b="0" u="none" strike="noStrike" kern="1200" dirty="0" smtClean="0">
                        <a:solidFill>
                          <a:srgbClr val="FFFF00"/>
                        </a:solidFill>
                        <a:effectLst/>
                        <a:latin typeface="+mn-lt"/>
                        <a:ea typeface="+mn-ea"/>
                        <a:cs typeface="+mn-cs"/>
                      </a:endParaRPr>
                    </a:p>
                  </a:txBody>
                  <a:tcPr marL="7620" marR="7620" marT="762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FF5050"/>
                    </a:solidFill>
                  </a:tcPr>
                </a:tc>
              </a:tr>
              <a:tr h="538843">
                <a:tc>
                  <a:txBody>
                    <a:bodyPr/>
                    <a:lstStyle/>
                    <a:p>
                      <a:pPr marL="0" marR="0" indent="266700" algn="l" defTabSz="914400" rtl="0" eaLnBrk="1" fontAlgn="b" latinLnBrk="0" hangingPunct="1">
                        <a:lnSpc>
                          <a:spcPct val="100000"/>
                        </a:lnSpc>
                        <a:spcBef>
                          <a:spcPts val="0"/>
                        </a:spcBef>
                        <a:spcAft>
                          <a:spcPts val="0"/>
                        </a:spcAft>
                        <a:buClrTx/>
                        <a:buSzTx/>
                        <a:buFontTx/>
                        <a:buNone/>
                        <a:tabLst/>
                        <a:defRPr/>
                      </a:pPr>
                      <a:r>
                        <a:rPr lang="en-US" altLang="zh-CN" sz="2000" b="0" i="0" u="none" strike="noStrike" dirty="0" smtClean="0">
                          <a:solidFill>
                            <a:schemeClr val="tx1"/>
                          </a:solidFill>
                          <a:effectLst/>
                          <a:latin typeface="+mn-lt"/>
                        </a:rPr>
                        <a:t>D16</a:t>
                      </a:r>
                    </a:p>
                  </a:txBody>
                  <a:tcPr marL="7620" marR="7620" marT="762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1">
                        <a:lumMod val="95000"/>
                      </a:schemeClr>
                    </a:solidFill>
                  </a:tcPr>
                </a:tc>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altLang="zh-CN" sz="2000" b="1" u="sng" strike="noStrike" kern="1200" dirty="0" smtClean="0">
                          <a:solidFill>
                            <a:srgbClr val="C00000"/>
                          </a:solidFill>
                          <a:effectLst/>
                          <a:latin typeface="+mn-lt"/>
                          <a:ea typeface="+mn-ea"/>
                          <a:cs typeface="+mn-cs"/>
                        </a:rPr>
                        <a:t>EF5</a:t>
                      </a:r>
                      <a:endParaRPr lang="en-US" altLang="zh-CN" sz="2000" b="0" u="none" strike="noStrike" kern="1200" dirty="0" smtClean="0">
                        <a:solidFill>
                          <a:schemeClr val="tx1"/>
                        </a:solidFill>
                        <a:effectLst/>
                        <a:latin typeface="+mn-lt"/>
                        <a:ea typeface="+mn-ea"/>
                        <a:cs typeface="+mn-cs"/>
                      </a:endParaRPr>
                    </a:p>
                  </a:txBody>
                  <a:tcPr marL="7620" marR="7620" marT="762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1">
                        <a:lumMod val="95000"/>
                      </a:schemeClr>
                    </a:solidFill>
                  </a:tcPr>
                </a:tc>
                <a:tc>
                  <a:txBody>
                    <a:bodyPr/>
                    <a:lstStyle/>
                    <a:p>
                      <a:pPr marL="0" marR="0" indent="266700" algn="l" defTabSz="914400" rtl="0" eaLnBrk="1" fontAlgn="b" latinLnBrk="0" hangingPunct="1">
                        <a:lnSpc>
                          <a:spcPct val="100000"/>
                        </a:lnSpc>
                        <a:spcBef>
                          <a:spcPts val="0"/>
                        </a:spcBef>
                        <a:spcAft>
                          <a:spcPts val="0"/>
                        </a:spcAft>
                        <a:buClrTx/>
                        <a:buSzTx/>
                        <a:buFontTx/>
                        <a:buNone/>
                        <a:tabLst/>
                        <a:defRPr/>
                      </a:pPr>
                      <a:r>
                        <a:rPr lang="en-US" altLang="zh-CN" sz="2000" b="0" u="none" strike="noStrike" kern="1200" dirty="0" smtClean="0">
                          <a:solidFill>
                            <a:srgbClr val="FFFF00"/>
                          </a:solidFill>
                          <a:effectLst/>
                          <a:latin typeface="+mn-lt"/>
                          <a:ea typeface="+mn-ea"/>
                          <a:cs typeface="+mn-cs"/>
                        </a:rPr>
                        <a:t>Site-specific from </a:t>
                      </a:r>
                      <a:r>
                        <a:rPr lang="en-US" altLang="zh-CN" sz="2000" b="0" u="none" strike="noStrike" kern="1200" baseline="0" dirty="0" smtClean="0">
                          <a:solidFill>
                            <a:srgbClr val="FFFF00"/>
                          </a:solidFill>
                          <a:effectLst/>
                          <a:latin typeface="+mn-lt"/>
                          <a:ea typeface="+mn-ea"/>
                          <a:cs typeface="+mn-cs"/>
                        </a:rPr>
                        <a:t>observation</a:t>
                      </a:r>
                      <a:endParaRPr lang="en-US" altLang="zh-CN" sz="2000" b="0" u="none" strike="noStrike" kern="1200" dirty="0" smtClean="0">
                        <a:solidFill>
                          <a:srgbClr val="FFFF00"/>
                        </a:solidFill>
                        <a:effectLst/>
                        <a:latin typeface="+mn-lt"/>
                        <a:ea typeface="+mn-ea"/>
                        <a:cs typeface="+mn-cs"/>
                      </a:endParaRPr>
                    </a:p>
                  </a:txBody>
                  <a:tcPr marL="7620" marR="7620" marT="762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FF5050"/>
                    </a:solidFill>
                  </a:tcPr>
                </a:tc>
              </a:tr>
              <a:tr h="538843">
                <a:tc>
                  <a:txBody>
                    <a:bodyPr/>
                    <a:lstStyle/>
                    <a:p>
                      <a:pPr marL="0" marR="0" indent="266700" algn="l" defTabSz="914400" rtl="0" eaLnBrk="1" fontAlgn="b" latinLnBrk="0" hangingPunct="1">
                        <a:lnSpc>
                          <a:spcPct val="100000"/>
                        </a:lnSpc>
                        <a:spcBef>
                          <a:spcPts val="0"/>
                        </a:spcBef>
                        <a:spcAft>
                          <a:spcPts val="0"/>
                        </a:spcAft>
                        <a:buClrTx/>
                        <a:buSzTx/>
                        <a:buFontTx/>
                        <a:buNone/>
                        <a:tabLst/>
                        <a:defRPr/>
                      </a:pPr>
                      <a:r>
                        <a:rPr lang="en-US" altLang="zh-CN" sz="2000" b="0" i="0" u="none" strike="noStrike" dirty="0" smtClean="0">
                          <a:solidFill>
                            <a:schemeClr val="tx1"/>
                          </a:solidFill>
                          <a:effectLst/>
                          <a:latin typeface="+mn-lt"/>
                        </a:rPr>
                        <a:t>D9: Chemical</a:t>
                      </a:r>
                      <a:r>
                        <a:rPr lang="en-US" altLang="zh-CN" sz="2000" b="0" i="0" u="none" strike="noStrike" baseline="0" dirty="0" smtClean="0">
                          <a:solidFill>
                            <a:schemeClr val="tx1"/>
                          </a:solidFill>
                          <a:effectLst/>
                          <a:latin typeface="+mn-lt"/>
                        </a:rPr>
                        <a:t> industry</a:t>
                      </a:r>
                      <a:endParaRPr lang="en-US" altLang="zh-CN" sz="2000" b="0" i="0" u="none" strike="noStrike" dirty="0" smtClean="0">
                        <a:solidFill>
                          <a:schemeClr val="tx1"/>
                        </a:solidFill>
                        <a:effectLst/>
                        <a:latin typeface="+mn-lt"/>
                      </a:endParaRPr>
                    </a:p>
                  </a:txBody>
                  <a:tcPr marL="7620" marR="7620" marT="762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1">
                        <a:lumMod val="95000"/>
                      </a:schemeClr>
                    </a:solidFill>
                  </a:tcPr>
                </a:tc>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altLang="zh-CN" sz="2000" b="1" u="sng" strike="noStrike" kern="1200" dirty="0" smtClean="0">
                          <a:solidFill>
                            <a:srgbClr val="C00000"/>
                          </a:solidFill>
                          <a:effectLst/>
                          <a:latin typeface="+mn-lt"/>
                          <a:ea typeface="+mn-ea"/>
                          <a:cs typeface="+mn-cs"/>
                        </a:rPr>
                        <a:t>EF6</a:t>
                      </a:r>
                      <a:endParaRPr lang="en-US" altLang="zh-CN" sz="2000" b="0" u="none" strike="noStrike" kern="1200" dirty="0" smtClean="0">
                        <a:solidFill>
                          <a:schemeClr val="tx1"/>
                        </a:solidFill>
                        <a:effectLst/>
                        <a:latin typeface="+mn-lt"/>
                        <a:ea typeface="+mn-ea"/>
                        <a:cs typeface="+mn-cs"/>
                      </a:endParaRPr>
                    </a:p>
                  </a:txBody>
                  <a:tcPr marL="7620" marR="7620" marT="762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1">
                        <a:lumMod val="95000"/>
                      </a:schemeClr>
                    </a:solidFill>
                  </a:tcPr>
                </a:tc>
                <a:tc>
                  <a:txBody>
                    <a:bodyPr/>
                    <a:lstStyle/>
                    <a:p>
                      <a:pPr marL="0" marR="0" indent="266700" algn="l" defTabSz="914400" rtl="0" eaLnBrk="1" fontAlgn="b" latinLnBrk="0" hangingPunct="1">
                        <a:lnSpc>
                          <a:spcPct val="100000"/>
                        </a:lnSpc>
                        <a:spcBef>
                          <a:spcPts val="0"/>
                        </a:spcBef>
                        <a:spcAft>
                          <a:spcPts val="0"/>
                        </a:spcAft>
                        <a:buClrTx/>
                        <a:buSzTx/>
                        <a:buFontTx/>
                        <a:buNone/>
                        <a:tabLst/>
                        <a:defRPr/>
                      </a:pPr>
                      <a:r>
                        <a:rPr lang="en-US" altLang="zh-CN" sz="2000" b="0" u="none" strike="noStrike" kern="1200" dirty="0" smtClean="0">
                          <a:solidFill>
                            <a:schemeClr val="tx1"/>
                          </a:solidFill>
                          <a:effectLst/>
                          <a:latin typeface="+mn-lt"/>
                          <a:ea typeface="+mn-ea"/>
                          <a:cs typeface="+mn-cs"/>
                        </a:rPr>
                        <a:t>IPCC</a:t>
                      </a:r>
                      <a:r>
                        <a:rPr lang="en-US" altLang="zh-CN" sz="2000" b="0" u="none" strike="noStrike" kern="1200" baseline="0" dirty="0" smtClean="0">
                          <a:solidFill>
                            <a:schemeClr val="tx1"/>
                          </a:solidFill>
                          <a:effectLst/>
                          <a:latin typeface="+mn-lt"/>
                          <a:ea typeface="+mn-ea"/>
                          <a:cs typeface="+mn-cs"/>
                        </a:rPr>
                        <a:t>’s</a:t>
                      </a:r>
                      <a:endParaRPr lang="en-US" altLang="zh-CN" sz="2000" b="0" u="none" strike="noStrike" kern="1200" dirty="0" smtClean="0">
                        <a:solidFill>
                          <a:schemeClr val="tx1"/>
                        </a:solidFill>
                        <a:effectLst/>
                        <a:latin typeface="+mn-lt"/>
                        <a:ea typeface="+mn-ea"/>
                        <a:cs typeface="+mn-cs"/>
                      </a:endParaRPr>
                    </a:p>
                  </a:txBody>
                  <a:tcPr marL="7620" marR="7620" marT="762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1">
                        <a:lumMod val="95000"/>
                      </a:schemeClr>
                    </a:solidFill>
                  </a:tcPr>
                </a:tc>
              </a:tr>
              <a:tr h="538843">
                <a:tc>
                  <a:txBody>
                    <a:bodyPr/>
                    <a:lstStyle/>
                    <a:p>
                      <a:pPr marL="0" marR="0" indent="266700" algn="l" defTabSz="914400" rtl="0" eaLnBrk="1" fontAlgn="b" latinLnBrk="0" hangingPunct="1">
                        <a:lnSpc>
                          <a:spcPct val="100000"/>
                        </a:lnSpc>
                        <a:spcBef>
                          <a:spcPts val="0"/>
                        </a:spcBef>
                        <a:spcAft>
                          <a:spcPts val="0"/>
                        </a:spcAft>
                        <a:buClrTx/>
                        <a:buSzTx/>
                        <a:buFontTx/>
                        <a:buNone/>
                        <a:tabLst/>
                        <a:defRPr/>
                      </a:pPr>
                      <a:r>
                        <a:rPr lang="en-US" altLang="zh-CN" sz="2000" b="0" i="0" u="none" strike="noStrike" dirty="0" smtClean="0">
                          <a:solidFill>
                            <a:schemeClr val="tx1"/>
                          </a:solidFill>
                          <a:effectLst/>
                          <a:latin typeface="+mn-lt"/>
                        </a:rPr>
                        <a:t>D10-D14: Energy</a:t>
                      </a:r>
                    </a:p>
                  </a:txBody>
                  <a:tcPr marL="7620" marR="7620" marT="762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1">
                        <a:lumMod val="95000"/>
                      </a:schemeClr>
                    </a:solidFill>
                  </a:tcPr>
                </a:tc>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altLang="zh-CN" sz="2000" b="1" u="sng" strike="noStrike" kern="1200" dirty="0" smtClean="0">
                          <a:solidFill>
                            <a:srgbClr val="C00000"/>
                          </a:solidFill>
                          <a:effectLst/>
                          <a:latin typeface="+mn-lt"/>
                          <a:ea typeface="+mn-ea"/>
                          <a:cs typeface="+mn-cs"/>
                        </a:rPr>
                        <a:t>EF7</a:t>
                      </a:r>
                      <a:endParaRPr lang="en-US" altLang="zh-CN" sz="2000" b="0" u="none" strike="noStrike" kern="1200" dirty="0" smtClean="0">
                        <a:solidFill>
                          <a:schemeClr val="tx1"/>
                        </a:solidFill>
                        <a:effectLst/>
                        <a:latin typeface="+mn-lt"/>
                        <a:ea typeface="+mn-ea"/>
                        <a:cs typeface="+mn-cs"/>
                      </a:endParaRPr>
                    </a:p>
                  </a:txBody>
                  <a:tcPr marL="7620" marR="7620" marT="762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1">
                        <a:lumMod val="95000"/>
                      </a:schemeClr>
                    </a:solidFill>
                  </a:tcPr>
                </a:tc>
                <a:tc>
                  <a:txBody>
                    <a:bodyPr/>
                    <a:lstStyle/>
                    <a:p>
                      <a:pPr marL="0" marR="0" indent="266700" algn="l" defTabSz="914400" rtl="0" eaLnBrk="1" fontAlgn="b" latinLnBrk="0" hangingPunct="1">
                        <a:lnSpc>
                          <a:spcPct val="100000"/>
                        </a:lnSpc>
                        <a:spcBef>
                          <a:spcPts val="0"/>
                        </a:spcBef>
                        <a:spcAft>
                          <a:spcPts val="0"/>
                        </a:spcAft>
                        <a:buClrTx/>
                        <a:buSzTx/>
                        <a:buFontTx/>
                        <a:buNone/>
                        <a:tabLst/>
                        <a:defRPr/>
                      </a:pPr>
                      <a:r>
                        <a:rPr lang="en-US" altLang="zh-CN" sz="2000" b="0" u="none" strike="noStrike" kern="1200" dirty="0" smtClean="0">
                          <a:solidFill>
                            <a:schemeClr val="tx1"/>
                          </a:solidFill>
                          <a:effectLst/>
                          <a:latin typeface="+mn-lt"/>
                          <a:ea typeface="+mn-ea"/>
                          <a:cs typeface="+mn-cs"/>
                        </a:rPr>
                        <a:t>IPCC</a:t>
                      </a:r>
                      <a:r>
                        <a:rPr lang="en-US" altLang="zh-CN" sz="2000" b="0" u="none" strike="noStrike" kern="1200" baseline="0" dirty="0" smtClean="0">
                          <a:solidFill>
                            <a:schemeClr val="tx1"/>
                          </a:solidFill>
                          <a:effectLst/>
                          <a:latin typeface="+mn-lt"/>
                          <a:ea typeface="+mn-ea"/>
                          <a:cs typeface="+mn-cs"/>
                        </a:rPr>
                        <a:t>’s</a:t>
                      </a:r>
                      <a:endParaRPr lang="en-US" altLang="zh-CN" sz="2000" b="0" u="none" strike="noStrike" kern="1200" dirty="0" smtClean="0">
                        <a:solidFill>
                          <a:schemeClr val="tx1"/>
                        </a:solidFill>
                        <a:effectLst/>
                        <a:latin typeface="+mn-lt"/>
                        <a:ea typeface="+mn-ea"/>
                        <a:cs typeface="+mn-cs"/>
                      </a:endParaRPr>
                    </a:p>
                  </a:txBody>
                  <a:tcPr marL="7620" marR="7620" marT="762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1">
                        <a:lumMod val="95000"/>
                      </a:schemeClr>
                    </a:solidFill>
                  </a:tcPr>
                </a:tc>
              </a:tr>
            </a:tbl>
          </a:graphicData>
        </a:graphic>
      </p:graphicFrame>
    </p:spTree>
    <p:extLst>
      <p:ext uri="{BB962C8B-B14F-4D97-AF65-F5344CB8AC3E}">
        <p14:creationId xmlns:p14="http://schemas.microsoft.com/office/powerpoint/2010/main" val="41953236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152400" y="25400"/>
            <a:ext cx="6629400" cy="736600"/>
          </a:xfrm>
          <a:solidFill>
            <a:srgbClr val="8C0000"/>
          </a:solidFill>
        </p:spPr>
        <p:txBody>
          <a:bodyPr/>
          <a:lstStyle/>
          <a:p>
            <a:r>
              <a:rPr lang="en-US" altLang="zh-CN" sz="3600" b="1" dirty="0">
                <a:solidFill>
                  <a:srgbClr val="00FFCC"/>
                </a:solidFill>
                <a:latin typeface="Calibri" pitchFamily="34" charset="0"/>
                <a:cs typeface="Calibri" pitchFamily="34" charset="0"/>
              </a:rPr>
              <a:t>2</a:t>
            </a:r>
            <a:r>
              <a:rPr lang="en-US" altLang="zh-CN" sz="3600" b="1" dirty="0" smtClean="0">
                <a:solidFill>
                  <a:srgbClr val="00FFCC"/>
                </a:solidFill>
                <a:latin typeface="Calibri" pitchFamily="34" charset="0"/>
                <a:cs typeface="Calibri" pitchFamily="34" charset="0"/>
              </a:rPr>
              <a:t>. Data and methods</a:t>
            </a:r>
            <a:endParaRPr lang="zh-CN" altLang="zh-CN" sz="3600" dirty="0">
              <a:solidFill>
                <a:srgbClr val="00FFCC"/>
              </a:solidFill>
            </a:endParaRPr>
          </a:p>
        </p:txBody>
      </p:sp>
      <p:pic>
        <p:nvPicPr>
          <p:cNvPr id="25604" name="Picture 4" descr="C:\Users\Jardon\Desktop\EGU2012_Zhou Feng.emf"/>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7041" b="76661"/>
          <a:stretch/>
        </p:blipFill>
        <p:spPr bwMode="auto">
          <a:xfrm>
            <a:off x="0" y="762000"/>
            <a:ext cx="9155113" cy="4318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 name="表格 1"/>
          <p:cNvGraphicFramePr>
            <a:graphicFrameLocks noGrp="1"/>
          </p:cNvGraphicFramePr>
          <p:nvPr>
            <p:extLst>
              <p:ext uri="{D42A27DB-BD31-4B8C-83A1-F6EECF244321}">
                <p14:modId xmlns:p14="http://schemas.microsoft.com/office/powerpoint/2010/main" val="252264053"/>
              </p:ext>
            </p:extLst>
          </p:nvPr>
        </p:nvGraphicFramePr>
        <p:xfrm>
          <a:off x="254925" y="1642176"/>
          <a:ext cx="8610599" cy="5139624"/>
        </p:xfrm>
        <a:graphic>
          <a:graphicData uri="http://schemas.openxmlformats.org/drawingml/2006/table">
            <a:tbl>
              <a:tblPr firstRow="1" firstCol="1" bandRow="1">
                <a:tableStyleId>{5C22544A-7EE6-4342-B048-85BDC9FD1C3A}</a:tableStyleId>
              </a:tblPr>
              <a:tblGrid>
                <a:gridCol w="4648200"/>
                <a:gridCol w="1331384"/>
                <a:gridCol w="956733"/>
                <a:gridCol w="1674282"/>
              </a:tblGrid>
              <a:tr h="469900">
                <a:tc>
                  <a:txBody>
                    <a:bodyPr/>
                    <a:lstStyle/>
                    <a:p>
                      <a:pPr algn="ctr">
                        <a:spcAft>
                          <a:spcPts val="0"/>
                        </a:spcAft>
                      </a:pPr>
                      <a:r>
                        <a:rPr lang="en-US" sz="1800" kern="0" dirty="0">
                          <a:solidFill>
                            <a:srgbClr val="FFFF00"/>
                          </a:solidFill>
                          <a:effectLst/>
                        </a:rPr>
                        <a:t>Region</a:t>
                      </a:r>
                      <a:endParaRPr lang="zh-CN" sz="1600" kern="100" dirty="0">
                        <a:solidFill>
                          <a:srgbClr val="FFFF00"/>
                        </a:solidFill>
                        <a:effectLst/>
                        <a:latin typeface="Calibri"/>
                        <a:ea typeface="宋体"/>
                        <a:cs typeface="Times New Roman"/>
                      </a:endParaRPr>
                    </a:p>
                  </a:txBody>
                  <a:tcPr marL="47579" marR="47579"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0000CC"/>
                    </a:solidFill>
                  </a:tcPr>
                </a:tc>
                <a:tc>
                  <a:txBody>
                    <a:bodyPr/>
                    <a:lstStyle/>
                    <a:p>
                      <a:pPr algn="ctr">
                        <a:spcAft>
                          <a:spcPts val="0"/>
                        </a:spcAft>
                      </a:pPr>
                      <a:r>
                        <a:rPr lang="en-US" sz="1800" kern="0" dirty="0" smtClean="0">
                          <a:solidFill>
                            <a:srgbClr val="FFFF00"/>
                          </a:solidFill>
                          <a:effectLst/>
                        </a:rPr>
                        <a:t>type</a:t>
                      </a:r>
                      <a:endParaRPr lang="zh-CN" sz="1600" kern="100" dirty="0">
                        <a:solidFill>
                          <a:srgbClr val="FFFF00"/>
                        </a:solidFill>
                        <a:effectLst/>
                        <a:latin typeface="Calibri"/>
                        <a:ea typeface="宋体"/>
                        <a:cs typeface="Times New Roman"/>
                      </a:endParaRPr>
                    </a:p>
                  </a:txBody>
                  <a:tcPr marL="47579" marR="47579"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0000CC"/>
                    </a:solidFill>
                  </a:tcPr>
                </a:tc>
                <a:tc>
                  <a:txBody>
                    <a:bodyPr/>
                    <a:lstStyle/>
                    <a:p>
                      <a:pPr algn="ctr">
                        <a:spcAft>
                          <a:spcPts val="0"/>
                        </a:spcAft>
                      </a:pPr>
                      <a:r>
                        <a:rPr lang="en-US" sz="1800" kern="0" dirty="0">
                          <a:solidFill>
                            <a:srgbClr val="FFFF00"/>
                          </a:solidFill>
                          <a:effectLst/>
                        </a:rPr>
                        <a:t>mean</a:t>
                      </a:r>
                      <a:endParaRPr lang="zh-CN" sz="1600" kern="100" dirty="0">
                        <a:solidFill>
                          <a:srgbClr val="FFFF00"/>
                        </a:solidFill>
                        <a:effectLst/>
                        <a:latin typeface="Calibri"/>
                        <a:ea typeface="宋体"/>
                        <a:cs typeface="Times New Roman"/>
                      </a:endParaRPr>
                    </a:p>
                  </a:txBody>
                  <a:tcPr marL="47579" marR="47579"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0000CC"/>
                    </a:solidFill>
                  </a:tcPr>
                </a:tc>
                <a:tc>
                  <a:txBody>
                    <a:bodyPr/>
                    <a:lstStyle/>
                    <a:p>
                      <a:pPr algn="ctr">
                        <a:spcAft>
                          <a:spcPts val="0"/>
                        </a:spcAft>
                      </a:pPr>
                      <a:r>
                        <a:rPr lang="en-US" sz="1800" kern="0" dirty="0">
                          <a:solidFill>
                            <a:srgbClr val="FFFF00"/>
                          </a:solidFill>
                          <a:effectLst/>
                        </a:rPr>
                        <a:t>Range</a:t>
                      </a:r>
                      <a:endParaRPr lang="zh-CN" sz="1600" kern="100" dirty="0">
                        <a:solidFill>
                          <a:srgbClr val="FFFF00"/>
                        </a:solidFill>
                        <a:effectLst/>
                        <a:latin typeface="Calibri"/>
                        <a:ea typeface="宋体"/>
                        <a:cs typeface="Times New Roman"/>
                      </a:endParaRPr>
                    </a:p>
                  </a:txBody>
                  <a:tcPr marL="47579" marR="47579"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0000CC"/>
                    </a:solidFill>
                  </a:tcPr>
                </a:tc>
              </a:tr>
              <a:tr h="348916">
                <a:tc rowSpan="2">
                  <a:txBody>
                    <a:bodyPr/>
                    <a:lstStyle/>
                    <a:p>
                      <a:pPr algn="l">
                        <a:spcAft>
                          <a:spcPts val="0"/>
                        </a:spcAft>
                      </a:pPr>
                      <a:r>
                        <a:rPr lang="en-US" sz="1800" kern="0" dirty="0">
                          <a:solidFill>
                            <a:schemeClr val="tx1"/>
                          </a:solidFill>
                          <a:effectLst/>
                        </a:rPr>
                        <a:t>Xinjiang, Qinghai, Xizang, Shanxi, Gansu, Shaanxi, Inner Mongolia, and Ningxia</a:t>
                      </a:r>
                      <a:endParaRPr lang="zh-CN" sz="1600" kern="100" dirty="0">
                        <a:solidFill>
                          <a:schemeClr val="tx1"/>
                        </a:solidFill>
                        <a:effectLst/>
                      </a:endParaRPr>
                    </a:p>
                    <a:p>
                      <a:pPr algn="l">
                        <a:spcAft>
                          <a:spcPts val="0"/>
                        </a:spcAft>
                      </a:pPr>
                      <a:r>
                        <a:rPr lang="zh-CN" sz="1800" kern="0" dirty="0">
                          <a:solidFill>
                            <a:schemeClr val="tx1"/>
                          </a:solidFill>
                          <a:effectLst/>
                        </a:rPr>
                        <a:t>　</a:t>
                      </a:r>
                      <a:endParaRPr lang="zh-CN" sz="1600" kern="100" dirty="0">
                        <a:solidFill>
                          <a:schemeClr val="tx1"/>
                        </a:solidFill>
                        <a:effectLst/>
                        <a:latin typeface="Calibri"/>
                        <a:ea typeface="宋体"/>
                        <a:cs typeface="Times New Roman"/>
                      </a:endParaRPr>
                    </a:p>
                  </a:txBody>
                  <a:tcPr marL="47579" marR="47579"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lumMod val="95000"/>
                      </a:schemeClr>
                    </a:solidFill>
                  </a:tcPr>
                </a:tc>
                <a:tc>
                  <a:txBody>
                    <a:bodyPr/>
                    <a:lstStyle/>
                    <a:p>
                      <a:pPr algn="l">
                        <a:spcAft>
                          <a:spcPts val="0"/>
                        </a:spcAft>
                      </a:pPr>
                      <a:r>
                        <a:rPr lang="en-US" sz="1800" kern="0" dirty="0">
                          <a:effectLst/>
                        </a:rPr>
                        <a:t>Upland</a:t>
                      </a:r>
                      <a:endParaRPr lang="zh-CN" sz="1600" kern="100" dirty="0">
                        <a:effectLst/>
                        <a:latin typeface="Calibri"/>
                        <a:ea typeface="宋体"/>
                        <a:cs typeface="Times New Roman"/>
                      </a:endParaRPr>
                    </a:p>
                  </a:txBody>
                  <a:tcPr marL="47579" marR="47579"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lumMod val="95000"/>
                      </a:schemeClr>
                    </a:solidFill>
                  </a:tcPr>
                </a:tc>
                <a:tc>
                  <a:txBody>
                    <a:bodyPr/>
                    <a:lstStyle/>
                    <a:p>
                      <a:pPr algn="ctr">
                        <a:spcAft>
                          <a:spcPts val="0"/>
                        </a:spcAft>
                      </a:pPr>
                      <a:r>
                        <a:rPr lang="en-US" sz="1800" kern="0" dirty="0">
                          <a:effectLst/>
                        </a:rPr>
                        <a:t>0.006</a:t>
                      </a:r>
                      <a:endParaRPr lang="zh-CN" sz="1600" kern="100" dirty="0">
                        <a:effectLst/>
                        <a:latin typeface="Calibri"/>
                        <a:ea typeface="宋体"/>
                        <a:cs typeface="Times New Roman"/>
                      </a:endParaRPr>
                    </a:p>
                  </a:txBody>
                  <a:tcPr marL="47579" marR="47579"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lumMod val="95000"/>
                      </a:schemeClr>
                    </a:solidFill>
                  </a:tcPr>
                </a:tc>
                <a:tc>
                  <a:txBody>
                    <a:bodyPr/>
                    <a:lstStyle/>
                    <a:p>
                      <a:pPr algn="just">
                        <a:spcAft>
                          <a:spcPts val="0"/>
                        </a:spcAft>
                      </a:pPr>
                      <a:r>
                        <a:rPr lang="en-US" sz="1800" kern="100" dirty="0">
                          <a:effectLst/>
                        </a:rPr>
                        <a:t>0.0017-0.01</a:t>
                      </a:r>
                      <a:endParaRPr lang="zh-CN" sz="1600" kern="100" dirty="0">
                        <a:effectLst/>
                        <a:latin typeface="Calibri"/>
                        <a:ea typeface="宋体"/>
                        <a:cs typeface="Times New Roman"/>
                      </a:endParaRPr>
                    </a:p>
                  </a:txBody>
                  <a:tcPr marL="47579" marR="47579"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lumMod val="95000"/>
                      </a:schemeClr>
                    </a:solidFill>
                  </a:tcPr>
                </a:tc>
              </a:tr>
              <a:tr h="348916">
                <a:tc vMerge="1">
                  <a:txBody>
                    <a:bodyPr/>
                    <a:lstStyle/>
                    <a:p>
                      <a:endParaRPr lang="zh-CN" altLang="en-US"/>
                    </a:p>
                  </a:txBody>
                  <a:tcPr/>
                </a:tc>
                <a:tc>
                  <a:txBody>
                    <a:bodyPr/>
                    <a:lstStyle/>
                    <a:p>
                      <a:pPr algn="l">
                        <a:spcAft>
                          <a:spcPts val="0"/>
                        </a:spcAft>
                      </a:pPr>
                      <a:r>
                        <a:rPr lang="en-US" sz="1800" kern="0" dirty="0">
                          <a:solidFill>
                            <a:schemeClr val="tx1"/>
                          </a:solidFill>
                          <a:effectLst/>
                        </a:rPr>
                        <a:t>Paddy</a:t>
                      </a:r>
                      <a:endParaRPr lang="zh-CN" sz="1600" kern="100" dirty="0">
                        <a:solidFill>
                          <a:schemeClr val="tx1"/>
                        </a:solidFill>
                        <a:effectLst/>
                        <a:latin typeface="Calibri"/>
                        <a:ea typeface="宋体"/>
                        <a:cs typeface="Times New Roman"/>
                      </a:endParaRPr>
                    </a:p>
                  </a:txBody>
                  <a:tcPr marL="47579" marR="47579"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lumMod val="95000"/>
                      </a:schemeClr>
                    </a:solidFill>
                  </a:tcPr>
                </a:tc>
                <a:tc>
                  <a:txBody>
                    <a:bodyPr/>
                    <a:lstStyle/>
                    <a:p>
                      <a:pPr algn="ctr">
                        <a:spcAft>
                          <a:spcPts val="0"/>
                        </a:spcAft>
                      </a:pPr>
                      <a:r>
                        <a:rPr lang="en-US" sz="1800" kern="0" dirty="0">
                          <a:solidFill>
                            <a:schemeClr val="tx1"/>
                          </a:solidFill>
                          <a:effectLst/>
                        </a:rPr>
                        <a:t>0.003</a:t>
                      </a:r>
                      <a:endParaRPr lang="zh-CN" sz="1600" kern="100" dirty="0">
                        <a:solidFill>
                          <a:schemeClr val="tx1"/>
                        </a:solidFill>
                        <a:effectLst/>
                        <a:latin typeface="Calibri"/>
                        <a:ea typeface="宋体"/>
                        <a:cs typeface="Times New Roman"/>
                      </a:endParaRPr>
                    </a:p>
                  </a:txBody>
                  <a:tcPr marL="47579" marR="47579"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lumMod val="95000"/>
                      </a:schemeClr>
                    </a:solidFill>
                  </a:tcPr>
                </a:tc>
                <a:tc>
                  <a:txBody>
                    <a:bodyPr/>
                    <a:lstStyle/>
                    <a:p>
                      <a:pPr algn="just">
                        <a:spcAft>
                          <a:spcPts val="0"/>
                        </a:spcAft>
                      </a:pPr>
                      <a:r>
                        <a:rPr lang="en-US" sz="1800" kern="100" dirty="0">
                          <a:solidFill>
                            <a:schemeClr val="tx1"/>
                          </a:solidFill>
                          <a:effectLst/>
                        </a:rPr>
                        <a:t>0.0002-0.009</a:t>
                      </a:r>
                      <a:endParaRPr lang="zh-CN" sz="1600" kern="100" dirty="0">
                        <a:solidFill>
                          <a:schemeClr val="tx1"/>
                        </a:solidFill>
                        <a:effectLst/>
                        <a:latin typeface="Calibri"/>
                        <a:ea typeface="宋体"/>
                        <a:cs typeface="Times New Roman"/>
                      </a:endParaRPr>
                    </a:p>
                  </a:txBody>
                  <a:tcPr marL="47579" marR="47579"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lumMod val="95000"/>
                      </a:schemeClr>
                    </a:solidFill>
                  </a:tcPr>
                </a:tc>
              </a:tr>
              <a:tr h="348916">
                <a:tc rowSpan="2">
                  <a:txBody>
                    <a:bodyPr/>
                    <a:lstStyle/>
                    <a:p>
                      <a:pPr algn="l">
                        <a:spcAft>
                          <a:spcPts val="0"/>
                        </a:spcAft>
                      </a:pPr>
                      <a:r>
                        <a:rPr lang="en-US" sz="1800" kern="0" dirty="0">
                          <a:solidFill>
                            <a:schemeClr val="tx1"/>
                          </a:solidFill>
                          <a:effectLst/>
                        </a:rPr>
                        <a:t>Heilongjiang, Jilin, and </a:t>
                      </a:r>
                      <a:r>
                        <a:rPr lang="en-US" sz="1800" kern="0" dirty="0" err="1">
                          <a:solidFill>
                            <a:schemeClr val="tx1"/>
                          </a:solidFill>
                          <a:effectLst/>
                        </a:rPr>
                        <a:t>Niaoning</a:t>
                      </a:r>
                      <a:endParaRPr lang="zh-CN" sz="1600" kern="100" dirty="0">
                        <a:solidFill>
                          <a:schemeClr val="tx1"/>
                        </a:solidFill>
                        <a:effectLst/>
                      </a:endParaRPr>
                    </a:p>
                    <a:p>
                      <a:pPr algn="l">
                        <a:spcAft>
                          <a:spcPts val="0"/>
                        </a:spcAft>
                      </a:pPr>
                      <a:r>
                        <a:rPr lang="zh-CN" sz="1800" kern="0" dirty="0">
                          <a:solidFill>
                            <a:schemeClr val="tx1"/>
                          </a:solidFill>
                          <a:effectLst/>
                        </a:rPr>
                        <a:t>　</a:t>
                      </a:r>
                      <a:endParaRPr lang="zh-CN" sz="1600" kern="100" dirty="0">
                        <a:solidFill>
                          <a:schemeClr val="tx1"/>
                        </a:solidFill>
                        <a:effectLst/>
                        <a:latin typeface="Calibri"/>
                        <a:ea typeface="宋体"/>
                        <a:cs typeface="Times New Roman"/>
                      </a:endParaRPr>
                    </a:p>
                  </a:txBody>
                  <a:tcPr marL="47579" marR="47579"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5"/>
                    </a:solidFill>
                  </a:tcPr>
                </a:tc>
                <a:tc>
                  <a:txBody>
                    <a:bodyPr/>
                    <a:lstStyle/>
                    <a:p>
                      <a:pPr algn="l">
                        <a:spcAft>
                          <a:spcPts val="0"/>
                        </a:spcAft>
                      </a:pPr>
                      <a:r>
                        <a:rPr lang="en-US" sz="1800" kern="0" dirty="0">
                          <a:solidFill>
                            <a:schemeClr val="tx1"/>
                          </a:solidFill>
                          <a:effectLst/>
                        </a:rPr>
                        <a:t>Upland</a:t>
                      </a:r>
                      <a:endParaRPr lang="zh-CN" sz="1600" kern="100" dirty="0">
                        <a:solidFill>
                          <a:schemeClr val="tx1"/>
                        </a:solidFill>
                        <a:effectLst/>
                        <a:latin typeface="Calibri"/>
                        <a:ea typeface="宋体"/>
                        <a:cs typeface="Times New Roman"/>
                      </a:endParaRPr>
                    </a:p>
                  </a:txBody>
                  <a:tcPr marL="47579" marR="47579"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5"/>
                    </a:solidFill>
                  </a:tcPr>
                </a:tc>
                <a:tc>
                  <a:txBody>
                    <a:bodyPr/>
                    <a:lstStyle/>
                    <a:p>
                      <a:pPr algn="ctr">
                        <a:spcAft>
                          <a:spcPts val="0"/>
                        </a:spcAft>
                      </a:pPr>
                      <a:r>
                        <a:rPr lang="en-US" sz="1800" kern="0" dirty="0">
                          <a:solidFill>
                            <a:schemeClr val="tx1"/>
                          </a:solidFill>
                          <a:effectLst/>
                        </a:rPr>
                        <a:t>0.013</a:t>
                      </a:r>
                      <a:endParaRPr lang="zh-CN" sz="1600" kern="100" dirty="0">
                        <a:solidFill>
                          <a:schemeClr val="tx1"/>
                        </a:solidFill>
                        <a:effectLst/>
                        <a:latin typeface="Calibri"/>
                        <a:ea typeface="宋体"/>
                        <a:cs typeface="Times New Roman"/>
                      </a:endParaRPr>
                    </a:p>
                  </a:txBody>
                  <a:tcPr marL="47579" marR="47579"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5"/>
                    </a:solidFill>
                  </a:tcPr>
                </a:tc>
                <a:tc>
                  <a:txBody>
                    <a:bodyPr/>
                    <a:lstStyle/>
                    <a:p>
                      <a:pPr algn="just">
                        <a:spcAft>
                          <a:spcPts val="0"/>
                        </a:spcAft>
                      </a:pPr>
                      <a:r>
                        <a:rPr lang="en-US" sz="1800" kern="100" dirty="0">
                          <a:solidFill>
                            <a:schemeClr val="tx1"/>
                          </a:solidFill>
                          <a:effectLst/>
                        </a:rPr>
                        <a:t>0.0027-0.031</a:t>
                      </a:r>
                      <a:endParaRPr lang="zh-CN" sz="1600" kern="100" dirty="0">
                        <a:solidFill>
                          <a:schemeClr val="tx1"/>
                        </a:solidFill>
                        <a:effectLst/>
                        <a:latin typeface="Calibri"/>
                        <a:ea typeface="宋体"/>
                        <a:cs typeface="Times New Roman"/>
                      </a:endParaRPr>
                    </a:p>
                  </a:txBody>
                  <a:tcPr marL="47579" marR="47579"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5"/>
                    </a:solidFill>
                  </a:tcPr>
                </a:tc>
              </a:tr>
              <a:tr h="348916">
                <a:tc vMerge="1">
                  <a:txBody>
                    <a:bodyPr/>
                    <a:lstStyle/>
                    <a:p>
                      <a:endParaRPr lang="zh-CN" altLang="en-US"/>
                    </a:p>
                  </a:txBody>
                  <a:tcPr/>
                </a:tc>
                <a:tc>
                  <a:txBody>
                    <a:bodyPr/>
                    <a:lstStyle/>
                    <a:p>
                      <a:pPr algn="l">
                        <a:spcAft>
                          <a:spcPts val="0"/>
                        </a:spcAft>
                      </a:pPr>
                      <a:r>
                        <a:rPr lang="en-US" sz="1800" kern="0" dirty="0">
                          <a:solidFill>
                            <a:schemeClr val="tx1"/>
                          </a:solidFill>
                          <a:effectLst/>
                        </a:rPr>
                        <a:t>Paddy</a:t>
                      </a:r>
                      <a:endParaRPr lang="zh-CN" sz="1600" kern="100" dirty="0">
                        <a:solidFill>
                          <a:schemeClr val="tx1"/>
                        </a:solidFill>
                        <a:effectLst/>
                        <a:latin typeface="Calibri"/>
                        <a:ea typeface="宋体"/>
                        <a:cs typeface="Times New Roman"/>
                      </a:endParaRPr>
                    </a:p>
                  </a:txBody>
                  <a:tcPr marL="47579" marR="47579"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5"/>
                    </a:solidFill>
                  </a:tcPr>
                </a:tc>
                <a:tc>
                  <a:txBody>
                    <a:bodyPr/>
                    <a:lstStyle/>
                    <a:p>
                      <a:pPr algn="ctr">
                        <a:spcAft>
                          <a:spcPts val="0"/>
                        </a:spcAft>
                      </a:pPr>
                      <a:r>
                        <a:rPr lang="en-US" sz="1800" kern="0" dirty="0">
                          <a:solidFill>
                            <a:schemeClr val="tx1"/>
                          </a:solidFill>
                          <a:effectLst/>
                        </a:rPr>
                        <a:t>0.005</a:t>
                      </a:r>
                      <a:endParaRPr lang="zh-CN" sz="1600" kern="100" dirty="0">
                        <a:solidFill>
                          <a:schemeClr val="tx1"/>
                        </a:solidFill>
                        <a:effectLst/>
                        <a:latin typeface="Calibri"/>
                        <a:ea typeface="宋体"/>
                        <a:cs typeface="Times New Roman"/>
                      </a:endParaRPr>
                    </a:p>
                  </a:txBody>
                  <a:tcPr marL="47579" marR="47579"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5"/>
                    </a:solidFill>
                  </a:tcPr>
                </a:tc>
                <a:tc>
                  <a:txBody>
                    <a:bodyPr/>
                    <a:lstStyle/>
                    <a:p>
                      <a:pPr algn="just">
                        <a:spcAft>
                          <a:spcPts val="0"/>
                        </a:spcAft>
                      </a:pPr>
                      <a:r>
                        <a:rPr lang="en-US" sz="1800" kern="100" dirty="0">
                          <a:solidFill>
                            <a:schemeClr val="tx1"/>
                          </a:solidFill>
                          <a:effectLst/>
                        </a:rPr>
                        <a:t>0.0003-0.013</a:t>
                      </a:r>
                      <a:endParaRPr lang="zh-CN" sz="1600" kern="100" dirty="0">
                        <a:solidFill>
                          <a:schemeClr val="tx1"/>
                        </a:solidFill>
                        <a:effectLst/>
                        <a:latin typeface="Calibri"/>
                        <a:ea typeface="宋体"/>
                        <a:cs typeface="Times New Roman"/>
                      </a:endParaRPr>
                    </a:p>
                  </a:txBody>
                  <a:tcPr marL="47579" marR="47579"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5"/>
                    </a:solidFill>
                  </a:tcPr>
                </a:tc>
              </a:tr>
              <a:tr h="348916">
                <a:tc rowSpan="2">
                  <a:txBody>
                    <a:bodyPr/>
                    <a:lstStyle/>
                    <a:p>
                      <a:pPr algn="l">
                        <a:spcAft>
                          <a:spcPts val="0"/>
                        </a:spcAft>
                      </a:pPr>
                      <a:r>
                        <a:rPr lang="en-US" sz="1800" kern="0" dirty="0">
                          <a:solidFill>
                            <a:schemeClr val="tx1"/>
                          </a:solidFill>
                          <a:effectLst/>
                        </a:rPr>
                        <a:t>Beijing, </a:t>
                      </a:r>
                      <a:r>
                        <a:rPr lang="en-US" sz="1800" kern="0" dirty="0" err="1">
                          <a:solidFill>
                            <a:schemeClr val="tx1"/>
                          </a:solidFill>
                          <a:effectLst/>
                        </a:rPr>
                        <a:t>Tianjing</a:t>
                      </a:r>
                      <a:r>
                        <a:rPr lang="en-US" sz="1800" kern="0" dirty="0">
                          <a:solidFill>
                            <a:schemeClr val="tx1"/>
                          </a:solidFill>
                          <a:effectLst/>
                        </a:rPr>
                        <a:t>, </a:t>
                      </a:r>
                      <a:r>
                        <a:rPr lang="en-US" sz="1800" kern="0" dirty="0" err="1">
                          <a:solidFill>
                            <a:schemeClr val="tx1"/>
                          </a:solidFill>
                          <a:effectLst/>
                        </a:rPr>
                        <a:t>Hebei</a:t>
                      </a:r>
                      <a:r>
                        <a:rPr lang="en-US" sz="1800" kern="0" dirty="0" smtClean="0">
                          <a:solidFill>
                            <a:schemeClr val="tx1"/>
                          </a:solidFill>
                          <a:effectLst/>
                        </a:rPr>
                        <a:t>, Henan</a:t>
                      </a:r>
                      <a:r>
                        <a:rPr lang="en-US" sz="1800" kern="0" dirty="0">
                          <a:solidFill>
                            <a:schemeClr val="tx1"/>
                          </a:solidFill>
                          <a:effectLst/>
                        </a:rPr>
                        <a:t>, </a:t>
                      </a:r>
                      <a:r>
                        <a:rPr lang="en-US" sz="1800" kern="0" dirty="0" err="1" smtClean="0">
                          <a:solidFill>
                            <a:schemeClr val="tx1"/>
                          </a:solidFill>
                          <a:effectLst/>
                        </a:rPr>
                        <a:t>Shangdong</a:t>
                      </a:r>
                      <a:endParaRPr lang="zh-CN" sz="1600" kern="100" dirty="0">
                        <a:solidFill>
                          <a:schemeClr val="tx1"/>
                        </a:solidFill>
                        <a:effectLst/>
                      </a:endParaRPr>
                    </a:p>
                    <a:p>
                      <a:pPr algn="l">
                        <a:spcAft>
                          <a:spcPts val="0"/>
                        </a:spcAft>
                      </a:pPr>
                      <a:r>
                        <a:rPr lang="zh-CN" sz="1800" kern="0" dirty="0">
                          <a:solidFill>
                            <a:schemeClr val="tx1"/>
                          </a:solidFill>
                          <a:effectLst/>
                        </a:rPr>
                        <a:t>　</a:t>
                      </a:r>
                      <a:endParaRPr lang="zh-CN" sz="1600" kern="100" dirty="0">
                        <a:solidFill>
                          <a:schemeClr val="tx1"/>
                        </a:solidFill>
                        <a:effectLst/>
                        <a:latin typeface="Calibri"/>
                        <a:ea typeface="宋体"/>
                        <a:cs typeface="Times New Roman"/>
                      </a:endParaRPr>
                    </a:p>
                  </a:txBody>
                  <a:tcPr marL="47579" marR="47579"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lumMod val="95000"/>
                      </a:schemeClr>
                    </a:solidFill>
                  </a:tcPr>
                </a:tc>
                <a:tc>
                  <a:txBody>
                    <a:bodyPr/>
                    <a:lstStyle/>
                    <a:p>
                      <a:pPr algn="l">
                        <a:spcAft>
                          <a:spcPts val="0"/>
                        </a:spcAft>
                      </a:pPr>
                      <a:r>
                        <a:rPr lang="en-US" sz="1800" kern="0" dirty="0">
                          <a:solidFill>
                            <a:schemeClr val="tx1"/>
                          </a:solidFill>
                          <a:effectLst/>
                        </a:rPr>
                        <a:t>Upland</a:t>
                      </a:r>
                      <a:endParaRPr lang="zh-CN" sz="1600" kern="100" dirty="0">
                        <a:solidFill>
                          <a:schemeClr val="tx1"/>
                        </a:solidFill>
                        <a:effectLst/>
                        <a:latin typeface="Calibri"/>
                        <a:ea typeface="宋体"/>
                        <a:cs typeface="Times New Roman"/>
                      </a:endParaRPr>
                    </a:p>
                  </a:txBody>
                  <a:tcPr marL="47579" marR="47579"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lumMod val="95000"/>
                      </a:schemeClr>
                    </a:solidFill>
                  </a:tcPr>
                </a:tc>
                <a:tc>
                  <a:txBody>
                    <a:bodyPr/>
                    <a:lstStyle/>
                    <a:p>
                      <a:pPr algn="ctr">
                        <a:spcAft>
                          <a:spcPts val="0"/>
                        </a:spcAft>
                      </a:pPr>
                      <a:r>
                        <a:rPr lang="en-US" sz="1800" kern="0" dirty="0">
                          <a:solidFill>
                            <a:schemeClr val="tx1"/>
                          </a:solidFill>
                          <a:effectLst/>
                        </a:rPr>
                        <a:t>0.006</a:t>
                      </a:r>
                      <a:endParaRPr lang="zh-CN" sz="1600" kern="100" dirty="0">
                        <a:solidFill>
                          <a:schemeClr val="tx1"/>
                        </a:solidFill>
                        <a:effectLst/>
                        <a:latin typeface="Calibri"/>
                        <a:ea typeface="宋体"/>
                        <a:cs typeface="Times New Roman"/>
                      </a:endParaRPr>
                    </a:p>
                  </a:txBody>
                  <a:tcPr marL="47579" marR="47579"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lumMod val="95000"/>
                      </a:schemeClr>
                    </a:solidFill>
                  </a:tcPr>
                </a:tc>
                <a:tc>
                  <a:txBody>
                    <a:bodyPr/>
                    <a:lstStyle/>
                    <a:p>
                      <a:pPr algn="just">
                        <a:spcAft>
                          <a:spcPts val="0"/>
                        </a:spcAft>
                      </a:pPr>
                      <a:r>
                        <a:rPr lang="en-US" sz="1800" kern="100" dirty="0">
                          <a:solidFill>
                            <a:schemeClr val="tx1"/>
                          </a:solidFill>
                          <a:effectLst/>
                        </a:rPr>
                        <a:t>0.0017-0.01</a:t>
                      </a:r>
                      <a:endParaRPr lang="zh-CN" sz="1600" kern="100" dirty="0">
                        <a:solidFill>
                          <a:schemeClr val="tx1"/>
                        </a:solidFill>
                        <a:effectLst/>
                        <a:latin typeface="Calibri"/>
                        <a:ea typeface="宋体"/>
                        <a:cs typeface="Times New Roman"/>
                      </a:endParaRPr>
                    </a:p>
                  </a:txBody>
                  <a:tcPr marL="47579" marR="47579"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lumMod val="95000"/>
                      </a:schemeClr>
                    </a:solidFill>
                  </a:tcPr>
                </a:tc>
              </a:tr>
              <a:tr h="348916">
                <a:tc vMerge="1">
                  <a:txBody>
                    <a:bodyPr/>
                    <a:lstStyle/>
                    <a:p>
                      <a:endParaRPr lang="zh-CN" altLang="en-US"/>
                    </a:p>
                  </a:txBody>
                  <a:tcPr/>
                </a:tc>
                <a:tc>
                  <a:txBody>
                    <a:bodyPr/>
                    <a:lstStyle/>
                    <a:p>
                      <a:pPr algn="l">
                        <a:spcAft>
                          <a:spcPts val="0"/>
                        </a:spcAft>
                      </a:pPr>
                      <a:r>
                        <a:rPr lang="en-US" sz="1800" kern="0" dirty="0">
                          <a:solidFill>
                            <a:schemeClr val="tx1"/>
                          </a:solidFill>
                          <a:effectLst/>
                        </a:rPr>
                        <a:t>Paddy</a:t>
                      </a:r>
                      <a:endParaRPr lang="zh-CN" sz="1600" kern="100" dirty="0">
                        <a:solidFill>
                          <a:schemeClr val="tx1"/>
                        </a:solidFill>
                        <a:effectLst/>
                        <a:latin typeface="Calibri"/>
                        <a:ea typeface="宋体"/>
                        <a:cs typeface="Times New Roman"/>
                      </a:endParaRPr>
                    </a:p>
                  </a:txBody>
                  <a:tcPr marL="47579" marR="47579"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lumMod val="95000"/>
                      </a:schemeClr>
                    </a:solidFill>
                  </a:tcPr>
                </a:tc>
                <a:tc>
                  <a:txBody>
                    <a:bodyPr/>
                    <a:lstStyle/>
                    <a:p>
                      <a:pPr algn="ctr">
                        <a:spcAft>
                          <a:spcPts val="0"/>
                        </a:spcAft>
                      </a:pPr>
                      <a:r>
                        <a:rPr lang="en-US" sz="1800" kern="0" dirty="0">
                          <a:solidFill>
                            <a:schemeClr val="tx1"/>
                          </a:solidFill>
                          <a:effectLst/>
                        </a:rPr>
                        <a:t>0.003</a:t>
                      </a:r>
                      <a:endParaRPr lang="zh-CN" sz="1600" kern="100" dirty="0">
                        <a:solidFill>
                          <a:schemeClr val="tx1"/>
                        </a:solidFill>
                        <a:effectLst/>
                        <a:latin typeface="Calibri"/>
                        <a:ea typeface="宋体"/>
                        <a:cs typeface="Times New Roman"/>
                      </a:endParaRPr>
                    </a:p>
                  </a:txBody>
                  <a:tcPr marL="47579" marR="47579"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lumMod val="95000"/>
                      </a:schemeClr>
                    </a:solidFill>
                  </a:tcPr>
                </a:tc>
                <a:tc>
                  <a:txBody>
                    <a:bodyPr/>
                    <a:lstStyle/>
                    <a:p>
                      <a:pPr algn="just">
                        <a:spcAft>
                          <a:spcPts val="0"/>
                        </a:spcAft>
                      </a:pPr>
                      <a:r>
                        <a:rPr lang="en-US" sz="1800" kern="100" dirty="0">
                          <a:solidFill>
                            <a:schemeClr val="tx1"/>
                          </a:solidFill>
                          <a:effectLst/>
                        </a:rPr>
                        <a:t>0.0002-0.009</a:t>
                      </a:r>
                      <a:endParaRPr lang="zh-CN" sz="1600" kern="100" dirty="0">
                        <a:solidFill>
                          <a:schemeClr val="tx1"/>
                        </a:solidFill>
                        <a:effectLst/>
                        <a:latin typeface="Calibri"/>
                        <a:ea typeface="宋体"/>
                        <a:cs typeface="Times New Roman"/>
                      </a:endParaRPr>
                    </a:p>
                  </a:txBody>
                  <a:tcPr marL="47579" marR="47579"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lumMod val="95000"/>
                      </a:schemeClr>
                    </a:solidFill>
                  </a:tcPr>
                </a:tc>
              </a:tr>
              <a:tr h="348916">
                <a:tc rowSpan="2">
                  <a:txBody>
                    <a:bodyPr/>
                    <a:lstStyle/>
                    <a:p>
                      <a:pPr algn="l">
                        <a:spcAft>
                          <a:spcPts val="0"/>
                        </a:spcAft>
                      </a:pPr>
                      <a:r>
                        <a:rPr lang="en-US" sz="1800" kern="0" dirty="0">
                          <a:solidFill>
                            <a:schemeClr val="tx1"/>
                          </a:solidFill>
                          <a:effectLst/>
                        </a:rPr>
                        <a:t>Zhejiang, Shanghai, Jiangsu, Anhui, Jiangxi, Hunan, Hubei, Sichuan</a:t>
                      </a:r>
                      <a:r>
                        <a:rPr lang="en-US" sz="1800" kern="0" dirty="0" smtClean="0">
                          <a:solidFill>
                            <a:schemeClr val="tx1"/>
                          </a:solidFill>
                          <a:effectLst/>
                        </a:rPr>
                        <a:t>, Chongqing</a:t>
                      </a:r>
                      <a:endParaRPr lang="zh-CN" sz="1600" kern="100" dirty="0">
                        <a:solidFill>
                          <a:schemeClr val="tx1"/>
                        </a:solidFill>
                        <a:effectLst/>
                      </a:endParaRPr>
                    </a:p>
                  </a:txBody>
                  <a:tcPr marL="47579" marR="47579"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lumMod val="95000"/>
                      </a:schemeClr>
                    </a:solidFill>
                  </a:tcPr>
                </a:tc>
                <a:tc>
                  <a:txBody>
                    <a:bodyPr/>
                    <a:lstStyle/>
                    <a:p>
                      <a:pPr algn="l">
                        <a:spcAft>
                          <a:spcPts val="0"/>
                        </a:spcAft>
                      </a:pPr>
                      <a:r>
                        <a:rPr lang="en-US" sz="1800" kern="0" dirty="0">
                          <a:solidFill>
                            <a:schemeClr val="tx1"/>
                          </a:solidFill>
                          <a:effectLst/>
                        </a:rPr>
                        <a:t>Upland</a:t>
                      </a:r>
                      <a:endParaRPr lang="zh-CN" sz="1600" kern="100" dirty="0">
                        <a:solidFill>
                          <a:schemeClr val="tx1"/>
                        </a:solidFill>
                        <a:effectLst/>
                        <a:latin typeface="Calibri"/>
                        <a:ea typeface="宋体"/>
                        <a:cs typeface="Times New Roman"/>
                      </a:endParaRPr>
                    </a:p>
                  </a:txBody>
                  <a:tcPr marL="47579" marR="47579"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lumMod val="95000"/>
                      </a:schemeClr>
                    </a:solidFill>
                  </a:tcPr>
                </a:tc>
                <a:tc>
                  <a:txBody>
                    <a:bodyPr/>
                    <a:lstStyle/>
                    <a:p>
                      <a:pPr algn="ctr">
                        <a:spcAft>
                          <a:spcPts val="0"/>
                        </a:spcAft>
                      </a:pPr>
                      <a:r>
                        <a:rPr lang="en-US" sz="1800" kern="0" dirty="0">
                          <a:solidFill>
                            <a:schemeClr val="tx1"/>
                          </a:solidFill>
                          <a:effectLst/>
                        </a:rPr>
                        <a:t>0.015</a:t>
                      </a:r>
                      <a:endParaRPr lang="zh-CN" sz="1600" kern="100" dirty="0">
                        <a:solidFill>
                          <a:schemeClr val="tx1"/>
                        </a:solidFill>
                        <a:effectLst/>
                        <a:latin typeface="Calibri"/>
                        <a:ea typeface="宋体"/>
                        <a:cs typeface="Times New Roman"/>
                      </a:endParaRPr>
                    </a:p>
                  </a:txBody>
                  <a:tcPr marL="47579" marR="47579"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lumMod val="95000"/>
                      </a:schemeClr>
                    </a:solidFill>
                  </a:tcPr>
                </a:tc>
                <a:tc>
                  <a:txBody>
                    <a:bodyPr/>
                    <a:lstStyle/>
                    <a:p>
                      <a:pPr algn="just">
                        <a:spcAft>
                          <a:spcPts val="0"/>
                        </a:spcAft>
                      </a:pPr>
                      <a:r>
                        <a:rPr lang="en-US" sz="1800" kern="100" dirty="0">
                          <a:solidFill>
                            <a:schemeClr val="tx1"/>
                          </a:solidFill>
                          <a:effectLst/>
                        </a:rPr>
                        <a:t>0.0059-0.027</a:t>
                      </a:r>
                      <a:endParaRPr lang="zh-CN" sz="1600" kern="100" dirty="0">
                        <a:solidFill>
                          <a:schemeClr val="tx1"/>
                        </a:solidFill>
                        <a:effectLst/>
                        <a:latin typeface="Calibri"/>
                        <a:ea typeface="宋体"/>
                        <a:cs typeface="Times New Roman"/>
                      </a:endParaRPr>
                    </a:p>
                  </a:txBody>
                  <a:tcPr marL="47579" marR="47579"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lumMod val="95000"/>
                      </a:schemeClr>
                    </a:solidFill>
                  </a:tcPr>
                </a:tc>
              </a:tr>
              <a:tr h="581392">
                <a:tc vMerge="1">
                  <a:txBody>
                    <a:bodyPr/>
                    <a:lstStyle/>
                    <a:p>
                      <a:endParaRPr lang="zh-CN" altLang="en-US"/>
                    </a:p>
                  </a:txBody>
                  <a:tcPr/>
                </a:tc>
                <a:tc>
                  <a:txBody>
                    <a:bodyPr/>
                    <a:lstStyle/>
                    <a:p>
                      <a:pPr algn="l">
                        <a:spcAft>
                          <a:spcPts val="0"/>
                        </a:spcAft>
                      </a:pPr>
                      <a:r>
                        <a:rPr lang="en-US" sz="1800" kern="0" dirty="0">
                          <a:solidFill>
                            <a:schemeClr val="tx1"/>
                          </a:solidFill>
                          <a:effectLst/>
                        </a:rPr>
                        <a:t>Paddy</a:t>
                      </a:r>
                      <a:endParaRPr lang="zh-CN" sz="1600" kern="100" dirty="0">
                        <a:solidFill>
                          <a:schemeClr val="tx1"/>
                        </a:solidFill>
                        <a:effectLst/>
                        <a:latin typeface="Calibri"/>
                        <a:ea typeface="宋体"/>
                        <a:cs typeface="Times New Roman"/>
                      </a:endParaRPr>
                    </a:p>
                  </a:txBody>
                  <a:tcPr marL="47579" marR="47579"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lumMod val="95000"/>
                      </a:schemeClr>
                    </a:solidFill>
                  </a:tcPr>
                </a:tc>
                <a:tc>
                  <a:txBody>
                    <a:bodyPr/>
                    <a:lstStyle/>
                    <a:p>
                      <a:pPr algn="ctr">
                        <a:spcAft>
                          <a:spcPts val="0"/>
                        </a:spcAft>
                      </a:pPr>
                      <a:r>
                        <a:rPr lang="en-US" sz="1800" kern="0" dirty="0">
                          <a:solidFill>
                            <a:schemeClr val="tx1"/>
                          </a:solidFill>
                          <a:effectLst/>
                        </a:rPr>
                        <a:t>0.005</a:t>
                      </a:r>
                      <a:endParaRPr lang="zh-CN" sz="1600" kern="100" dirty="0">
                        <a:solidFill>
                          <a:schemeClr val="tx1"/>
                        </a:solidFill>
                        <a:effectLst/>
                        <a:latin typeface="Calibri"/>
                        <a:ea typeface="宋体"/>
                        <a:cs typeface="Times New Roman"/>
                      </a:endParaRPr>
                    </a:p>
                  </a:txBody>
                  <a:tcPr marL="47579" marR="47579"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lumMod val="95000"/>
                      </a:schemeClr>
                    </a:solidFill>
                  </a:tcPr>
                </a:tc>
                <a:tc>
                  <a:txBody>
                    <a:bodyPr/>
                    <a:lstStyle/>
                    <a:p>
                      <a:pPr algn="just">
                        <a:spcAft>
                          <a:spcPts val="0"/>
                        </a:spcAft>
                      </a:pPr>
                      <a:r>
                        <a:rPr lang="en-US" sz="1800" kern="100" dirty="0">
                          <a:solidFill>
                            <a:schemeClr val="tx1"/>
                          </a:solidFill>
                          <a:effectLst/>
                        </a:rPr>
                        <a:t>0.0004-0.015</a:t>
                      </a:r>
                      <a:endParaRPr lang="zh-CN" sz="1600" kern="100" dirty="0">
                        <a:solidFill>
                          <a:schemeClr val="tx1"/>
                        </a:solidFill>
                        <a:effectLst/>
                        <a:latin typeface="Calibri"/>
                        <a:ea typeface="宋体"/>
                        <a:cs typeface="Times New Roman"/>
                      </a:endParaRPr>
                    </a:p>
                  </a:txBody>
                  <a:tcPr marL="47579" marR="47579"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lumMod val="95000"/>
                      </a:schemeClr>
                    </a:solidFill>
                  </a:tcPr>
                </a:tc>
              </a:tr>
              <a:tr h="348916">
                <a:tc rowSpan="2">
                  <a:txBody>
                    <a:bodyPr/>
                    <a:lstStyle/>
                    <a:p>
                      <a:pPr algn="l">
                        <a:spcAft>
                          <a:spcPts val="0"/>
                        </a:spcAft>
                      </a:pPr>
                      <a:r>
                        <a:rPr lang="en-US" sz="1800" kern="0" dirty="0">
                          <a:solidFill>
                            <a:schemeClr val="tx1"/>
                          </a:solidFill>
                          <a:effectLst/>
                        </a:rPr>
                        <a:t>Guangdong, Guangxi, Hainan, </a:t>
                      </a:r>
                      <a:r>
                        <a:rPr lang="en-US" sz="1800" kern="0" dirty="0" smtClean="0">
                          <a:solidFill>
                            <a:schemeClr val="tx1"/>
                          </a:solidFill>
                          <a:effectLst/>
                        </a:rPr>
                        <a:t>Fujian</a:t>
                      </a:r>
                      <a:endParaRPr lang="zh-CN" sz="1600" kern="100" dirty="0">
                        <a:solidFill>
                          <a:schemeClr val="tx1"/>
                        </a:solidFill>
                        <a:effectLst/>
                      </a:endParaRPr>
                    </a:p>
                    <a:p>
                      <a:pPr algn="l">
                        <a:spcAft>
                          <a:spcPts val="0"/>
                        </a:spcAft>
                      </a:pPr>
                      <a:r>
                        <a:rPr lang="zh-CN" sz="1800" kern="0" dirty="0">
                          <a:solidFill>
                            <a:schemeClr val="tx1"/>
                          </a:solidFill>
                          <a:effectLst/>
                        </a:rPr>
                        <a:t>　</a:t>
                      </a:r>
                      <a:endParaRPr lang="zh-CN" sz="1600" kern="100" dirty="0">
                        <a:solidFill>
                          <a:schemeClr val="tx1"/>
                        </a:solidFill>
                        <a:effectLst/>
                        <a:latin typeface="Calibri"/>
                        <a:ea typeface="宋体"/>
                        <a:cs typeface="Times New Roman"/>
                      </a:endParaRPr>
                    </a:p>
                  </a:txBody>
                  <a:tcPr marL="47579" marR="47579"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lumMod val="95000"/>
                      </a:schemeClr>
                    </a:solidFill>
                  </a:tcPr>
                </a:tc>
                <a:tc>
                  <a:txBody>
                    <a:bodyPr/>
                    <a:lstStyle/>
                    <a:p>
                      <a:pPr algn="l">
                        <a:spcAft>
                          <a:spcPts val="0"/>
                        </a:spcAft>
                      </a:pPr>
                      <a:r>
                        <a:rPr lang="en-US" sz="1800" kern="0">
                          <a:solidFill>
                            <a:schemeClr val="tx1"/>
                          </a:solidFill>
                          <a:effectLst/>
                        </a:rPr>
                        <a:t>Upland</a:t>
                      </a:r>
                      <a:endParaRPr lang="zh-CN" sz="1600" kern="100">
                        <a:solidFill>
                          <a:schemeClr val="tx1"/>
                        </a:solidFill>
                        <a:effectLst/>
                        <a:latin typeface="Calibri"/>
                        <a:ea typeface="宋体"/>
                        <a:cs typeface="Times New Roman"/>
                      </a:endParaRPr>
                    </a:p>
                  </a:txBody>
                  <a:tcPr marL="47579" marR="47579"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lumMod val="95000"/>
                      </a:schemeClr>
                    </a:solidFill>
                  </a:tcPr>
                </a:tc>
                <a:tc>
                  <a:txBody>
                    <a:bodyPr/>
                    <a:lstStyle/>
                    <a:p>
                      <a:pPr algn="ctr">
                        <a:spcAft>
                          <a:spcPts val="0"/>
                        </a:spcAft>
                      </a:pPr>
                      <a:r>
                        <a:rPr lang="en-US" sz="1800" kern="0" dirty="0">
                          <a:solidFill>
                            <a:schemeClr val="tx1"/>
                          </a:solidFill>
                          <a:effectLst/>
                        </a:rPr>
                        <a:t>0.021</a:t>
                      </a:r>
                      <a:endParaRPr lang="zh-CN" sz="1600" kern="100" dirty="0">
                        <a:solidFill>
                          <a:schemeClr val="tx1"/>
                        </a:solidFill>
                        <a:effectLst/>
                        <a:latin typeface="Calibri"/>
                        <a:ea typeface="宋体"/>
                        <a:cs typeface="Times New Roman"/>
                      </a:endParaRPr>
                    </a:p>
                  </a:txBody>
                  <a:tcPr marL="47579" marR="47579"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lumMod val="95000"/>
                      </a:schemeClr>
                    </a:solidFill>
                  </a:tcPr>
                </a:tc>
                <a:tc>
                  <a:txBody>
                    <a:bodyPr/>
                    <a:lstStyle/>
                    <a:p>
                      <a:pPr algn="just">
                        <a:spcAft>
                          <a:spcPts val="0"/>
                        </a:spcAft>
                      </a:pPr>
                      <a:r>
                        <a:rPr lang="en-US" sz="1800" kern="100" dirty="0">
                          <a:solidFill>
                            <a:schemeClr val="tx1"/>
                          </a:solidFill>
                          <a:effectLst/>
                        </a:rPr>
                        <a:t>0.0091-0.033</a:t>
                      </a:r>
                      <a:endParaRPr lang="zh-CN" sz="1600" kern="100" dirty="0">
                        <a:solidFill>
                          <a:schemeClr val="tx1"/>
                        </a:solidFill>
                        <a:effectLst/>
                        <a:latin typeface="Calibri"/>
                        <a:ea typeface="宋体"/>
                        <a:cs typeface="Times New Roman"/>
                      </a:endParaRPr>
                    </a:p>
                  </a:txBody>
                  <a:tcPr marL="47579" marR="47579"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lumMod val="95000"/>
                      </a:schemeClr>
                    </a:solidFill>
                  </a:tcPr>
                </a:tc>
              </a:tr>
              <a:tr h="348916">
                <a:tc vMerge="1">
                  <a:txBody>
                    <a:bodyPr/>
                    <a:lstStyle/>
                    <a:p>
                      <a:endParaRPr lang="zh-CN" altLang="en-US"/>
                    </a:p>
                  </a:txBody>
                  <a:tcPr/>
                </a:tc>
                <a:tc>
                  <a:txBody>
                    <a:bodyPr/>
                    <a:lstStyle/>
                    <a:p>
                      <a:pPr algn="l">
                        <a:spcAft>
                          <a:spcPts val="0"/>
                        </a:spcAft>
                      </a:pPr>
                      <a:r>
                        <a:rPr lang="en-US" sz="1800" kern="0">
                          <a:solidFill>
                            <a:schemeClr val="tx1"/>
                          </a:solidFill>
                          <a:effectLst/>
                        </a:rPr>
                        <a:t>Paddy</a:t>
                      </a:r>
                      <a:endParaRPr lang="zh-CN" sz="1600" kern="100">
                        <a:solidFill>
                          <a:schemeClr val="tx1"/>
                        </a:solidFill>
                        <a:effectLst/>
                        <a:latin typeface="Calibri"/>
                        <a:ea typeface="宋体"/>
                        <a:cs typeface="Times New Roman"/>
                      </a:endParaRPr>
                    </a:p>
                  </a:txBody>
                  <a:tcPr marL="47579" marR="47579"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lumMod val="95000"/>
                      </a:schemeClr>
                    </a:solidFill>
                  </a:tcPr>
                </a:tc>
                <a:tc>
                  <a:txBody>
                    <a:bodyPr/>
                    <a:lstStyle/>
                    <a:p>
                      <a:pPr algn="ctr">
                        <a:spcAft>
                          <a:spcPts val="0"/>
                        </a:spcAft>
                      </a:pPr>
                      <a:r>
                        <a:rPr lang="en-US" sz="1800" kern="0" dirty="0">
                          <a:solidFill>
                            <a:schemeClr val="tx1"/>
                          </a:solidFill>
                          <a:effectLst/>
                        </a:rPr>
                        <a:t>0.007</a:t>
                      </a:r>
                      <a:endParaRPr lang="zh-CN" sz="1600" kern="100" dirty="0">
                        <a:solidFill>
                          <a:schemeClr val="tx1"/>
                        </a:solidFill>
                        <a:effectLst/>
                        <a:latin typeface="Calibri"/>
                        <a:ea typeface="宋体"/>
                        <a:cs typeface="Times New Roman"/>
                      </a:endParaRPr>
                    </a:p>
                  </a:txBody>
                  <a:tcPr marL="47579" marR="47579"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lumMod val="95000"/>
                      </a:schemeClr>
                    </a:solidFill>
                  </a:tcPr>
                </a:tc>
                <a:tc>
                  <a:txBody>
                    <a:bodyPr/>
                    <a:lstStyle/>
                    <a:p>
                      <a:pPr algn="just">
                        <a:spcAft>
                          <a:spcPts val="0"/>
                        </a:spcAft>
                      </a:pPr>
                      <a:r>
                        <a:rPr lang="en-US" sz="1800" kern="100" dirty="0">
                          <a:solidFill>
                            <a:schemeClr val="tx1"/>
                          </a:solidFill>
                          <a:effectLst/>
                        </a:rPr>
                        <a:t>0.0003-0.021</a:t>
                      </a:r>
                      <a:endParaRPr lang="zh-CN" sz="1600" kern="100" dirty="0">
                        <a:solidFill>
                          <a:schemeClr val="tx1"/>
                        </a:solidFill>
                        <a:effectLst/>
                        <a:latin typeface="Calibri"/>
                        <a:ea typeface="宋体"/>
                        <a:cs typeface="Times New Roman"/>
                      </a:endParaRPr>
                    </a:p>
                  </a:txBody>
                  <a:tcPr marL="47579" marR="47579"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lumMod val="95000"/>
                      </a:schemeClr>
                    </a:solidFill>
                  </a:tcPr>
                </a:tc>
              </a:tr>
              <a:tr h="348916">
                <a:tc rowSpan="2">
                  <a:txBody>
                    <a:bodyPr/>
                    <a:lstStyle/>
                    <a:p>
                      <a:pPr algn="l">
                        <a:spcAft>
                          <a:spcPts val="0"/>
                        </a:spcAft>
                      </a:pPr>
                      <a:r>
                        <a:rPr lang="en-US" sz="1800" kern="0" dirty="0">
                          <a:solidFill>
                            <a:schemeClr val="tx1"/>
                          </a:solidFill>
                          <a:effectLst/>
                        </a:rPr>
                        <a:t>Yunnan and </a:t>
                      </a:r>
                      <a:r>
                        <a:rPr lang="en-US" sz="1800" kern="0" dirty="0" err="1">
                          <a:solidFill>
                            <a:schemeClr val="tx1"/>
                          </a:solidFill>
                          <a:effectLst/>
                        </a:rPr>
                        <a:t>Guizhou</a:t>
                      </a:r>
                      <a:endParaRPr lang="zh-CN" sz="1600" kern="100" dirty="0">
                        <a:solidFill>
                          <a:schemeClr val="tx1"/>
                        </a:solidFill>
                        <a:effectLst/>
                      </a:endParaRPr>
                    </a:p>
                    <a:p>
                      <a:pPr algn="l">
                        <a:spcAft>
                          <a:spcPts val="0"/>
                        </a:spcAft>
                      </a:pPr>
                      <a:r>
                        <a:rPr lang="zh-CN" sz="1800" kern="0" dirty="0">
                          <a:solidFill>
                            <a:schemeClr val="tx1"/>
                          </a:solidFill>
                          <a:effectLst/>
                        </a:rPr>
                        <a:t>　</a:t>
                      </a:r>
                      <a:endParaRPr lang="zh-CN" sz="1600" kern="100" dirty="0">
                        <a:solidFill>
                          <a:schemeClr val="tx1"/>
                        </a:solidFill>
                        <a:effectLst/>
                        <a:latin typeface="Calibri"/>
                        <a:ea typeface="宋体"/>
                        <a:cs typeface="Times New Roman"/>
                      </a:endParaRPr>
                    </a:p>
                  </a:txBody>
                  <a:tcPr marL="47579" marR="47579"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lumMod val="95000"/>
                      </a:schemeClr>
                    </a:solidFill>
                  </a:tcPr>
                </a:tc>
                <a:tc>
                  <a:txBody>
                    <a:bodyPr/>
                    <a:lstStyle/>
                    <a:p>
                      <a:pPr algn="l">
                        <a:spcAft>
                          <a:spcPts val="0"/>
                        </a:spcAft>
                      </a:pPr>
                      <a:r>
                        <a:rPr lang="en-US" sz="1800" kern="0">
                          <a:solidFill>
                            <a:schemeClr val="tx1"/>
                          </a:solidFill>
                          <a:effectLst/>
                        </a:rPr>
                        <a:t>Upland</a:t>
                      </a:r>
                      <a:endParaRPr lang="zh-CN" sz="1600" kern="100">
                        <a:solidFill>
                          <a:schemeClr val="tx1"/>
                        </a:solidFill>
                        <a:effectLst/>
                        <a:latin typeface="Calibri"/>
                        <a:ea typeface="宋体"/>
                        <a:cs typeface="Times New Roman"/>
                      </a:endParaRPr>
                    </a:p>
                  </a:txBody>
                  <a:tcPr marL="47579" marR="47579"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lumMod val="95000"/>
                      </a:schemeClr>
                    </a:solidFill>
                  </a:tcPr>
                </a:tc>
                <a:tc>
                  <a:txBody>
                    <a:bodyPr/>
                    <a:lstStyle/>
                    <a:p>
                      <a:pPr algn="ctr">
                        <a:spcAft>
                          <a:spcPts val="0"/>
                        </a:spcAft>
                      </a:pPr>
                      <a:r>
                        <a:rPr lang="en-US" sz="1800" kern="0" dirty="0">
                          <a:solidFill>
                            <a:schemeClr val="tx1"/>
                          </a:solidFill>
                          <a:effectLst/>
                        </a:rPr>
                        <a:t>0.014</a:t>
                      </a:r>
                      <a:endParaRPr lang="zh-CN" sz="1600" kern="100" dirty="0">
                        <a:solidFill>
                          <a:schemeClr val="tx1"/>
                        </a:solidFill>
                        <a:effectLst/>
                        <a:latin typeface="Calibri"/>
                        <a:ea typeface="宋体"/>
                        <a:cs typeface="Times New Roman"/>
                      </a:endParaRPr>
                    </a:p>
                  </a:txBody>
                  <a:tcPr marL="47579" marR="47579"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lumMod val="95000"/>
                      </a:schemeClr>
                    </a:solidFill>
                  </a:tcPr>
                </a:tc>
                <a:tc>
                  <a:txBody>
                    <a:bodyPr/>
                    <a:lstStyle/>
                    <a:p>
                      <a:pPr algn="just">
                        <a:spcAft>
                          <a:spcPts val="0"/>
                        </a:spcAft>
                      </a:pPr>
                      <a:r>
                        <a:rPr lang="en-US" sz="1800" kern="100" dirty="0">
                          <a:solidFill>
                            <a:schemeClr val="tx1"/>
                          </a:solidFill>
                          <a:effectLst/>
                        </a:rPr>
                        <a:t>0.0047-0.026</a:t>
                      </a:r>
                      <a:endParaRPr lang="zh-CN" sz="1600" kern="100" dirty="0">
                        <a:solidFill>
                          <a:schemeClr val="tx1"/>
                        </a:solidFill>
                        <a:effectLst/>
                        <a:latin typeface="Calibri"/>
                        <a:ea typeface="宋体"/>
                        <a:cs typeface="Times New Roman"/>
                      </a:endParaRPr>
                    </a:p>
                  </a:txBody>
                  <a:tcPr marL="47579" marR="47579"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lumMod val="95000"/>
                      </a:schemeClr>
                    </a:solidFill>
                  </a:tcPr>
                </a:tc>
              </a:tr>
              <a:tr h="348916">
                <a:tc vMerge="1">
                  <a:txBody>
                    <a:bodyPr/>
                    <a:lstStyle/>
                    <a:p>
                      <a:endParaRPr lang="zh-CN" altLang="en-US"/>
                    </a:p>
                  </a:txBody>
                  <a:tcPr/>
                </a:tc>
                <a:tc>
                  <a:txBody>
                    <a:bodyPr/>
                    <a:lstStyle/>
                    <a:p>
                      <a:pPr algn="l">
                        <a:spcAft>
                          <a:spcPts val="0"/>
                        </a:spcAft>
                      </a:pPr>
                      <a:r>
                        <a:rPr lang="en-US" sz="1800" kern="0">
                          <a:solidFill>
                            <a:schemeClr val="tx1"/>
                          </a:solidFill>
                          <a:effectLst/>
                        </a:rPr>
                        <a:t>Paddy</a:t>
                      </a:r>
                      <a:endParaRPr lang="zh-CN" sz="1600" kern="100">
                        <a:solidFill>
                          <a:schemeClr val="tx1"/>
                        </a:solidFill>
                        <a:effectLst/>
                        <a:latin typeface="Calibri"/>
                        <a:ea typeface="宋体"/>
                        <a:cs typeface="Times New Roman"/>
                      </a:endParaRPr>
                    </a:p>
                  </a:txBody>
                  <a:tcPr marL="47579" marR="47579"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lumMod val="95000"/>
                      </a:schemeClr>
                    </a:solidFill>
                  </a:tcPr>
                </a:tc>
                <a:tc>
                  <a:txBody>
                    <a:bodyPr/>
                    <a:lstStyle/>
                    <a:p>
                      <a:pPr algn="ctr">
                        <a:spcAft>
                          <a:spcPts val="0"/>
                        </a:spcAft>
                      </a:pPr>
                      <a:r>
                        <a:rPr lang="en-US" sz="1800" kern="0" dirty="0">
                          <a:solidFill>
                            <a:schemeClr val="tx1"/>
                          </a:solidFill>
                          <a:effectLst/>
                        </a:rPr>
                        <a:t>0.006</a:t>
                      </a:r>
                      <a:endParaRPr lang="zh-CN" sz="1600" kern="100" dirty="0">
                        <a:solidFill>
                          <a:schemeClr val="tx1"/>
                        </a:solidFill>
                        <a:effectLst/>
                        <a:latin typeface="Calibri"/>
                        <a:ea typeface="宋体"/>
                        <a:cs typeface="Times New Roman"/>
                      </a:endParaRPr>
                    </a:p>
                  </a:txBody>
                  <a:tcPr marL="47579" marR="47579"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lumMod val="95000"/>
                      </a:schemeClr>
                    </a:solidFill>
                  </a:tcPr>
                </a:tc>
                <a:tc>
                  <a:txBody>
                    <a:bodyPr/>
                    <a:lstStyle/>
                    <a:p>
                      <a:pPr algn="just">
                        <a:spcAft>
                          <a:spcPts val="0"/>
                        </a:spcAft>
                      </a:pPr>
                      <a:r>
                        <a:rPr lang="en-US" sz="1800" kern="100" dirty="0">
                          <a:solidFill>
                            <a:schemeClr val="tx1"/>
                          </a:solidFill>
                          <a:effectLst/>
                        </a:rPr>
                        <a:t>0.0005-0.017</a:t>
                      </a:r>
                      <a:endParaRPr lang="zh-CN" sz="1600" kern="100" dirty="0">
                        <a:solidFill>
                          <a:schemeClr val="tx1"/>
                        </a:solidFill>
                        <a:effectLst/>
                        <a:latin typeface="Calibri"/>
                        <a:ea typeface="宋体"/>
                        <a:cs typeface="Times New Roman"/>
                      </a:endParaRPr>
                    </a:p>
                  </a:txBody>
                  <a:tcPr marL="47579" marR="47579"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lumMod val="95000"/>
                      </a:schemeClr>
                    </a:solidFill>
                  </a:tcPr>
                </a:tc>
              </a:tr>
            </a:tbl>
          </a:graphicData>
        </a:graphic>
      </p:graphicFrame>
      <p:sp>
        <p:nvSpPr>
          <p:cNvPr id="3" name="矩形 2"/>
          <p:cNvSpPr/>
          <p:nvPr/>
        </p:nvSpPr>
        <p:spPr>
          <a:xfrm>
            <a:off x="272256" y="787509"/>
            <a:ext cx="8610600" cy="800219"/>
          </a:xfrm>
          <a:prstGeom prst="rect">
            <a:avLst/>
          </a:prstGeom>
        </p:spPr>
        <p:txBody>
          <a:bodyPr wrap="square">
            <a:spAutoFit/>
          </a:bodyPr>
          <a:lstStyle/>
          <a:p>
            <a:r>
              <a:rPr lang="en-US" altLang="zh-CN" sz="2800" b="1" u="sng" dirty="0" smtClean="0">
                <a:solidFill>
                  <a:srgbClr val="C00000"/>
                </a:solidFill>
              </a:rPr>
              <a:t>EF1: </a:t>
            </a:r>
            <a:r>
              <a:rPr lang="en-US" altLang="zh-CN" i="1" dirty="0" err="1" smtClean="0"/>
              <a:t>Zheng</a:t>
            </a:r>
            <a:r>
              <a:rPr lang="en-US" altLang="zh-CN" i="1" dirty="0" smtClean="0"/>
              <a:t> </a:t>
            </a:r>
            <a:r>
              <a:rPr lang="en-US" altLang="zh-CN" i="1" dirty="0"/>
              <a:t>et al., 2004, 2008; </a:t>
            </a:r>
            <a:r>
              <a:rPr lang="en-US" altLang="zh-CN" i="1" dirty="0" err="1"/>
              <a:t>Gao</a:t>
            </a:r>
            <a:r>
              <a:rPr lang="en-US" altLang="zh-CN" i="1" dirty="0"/>
              <a:t> et al., 2011; Xing, 1998; Xing and Yan, 1999; Xing and Zhu, 2000; Yan et al., 2003; Li et al., 2003; </a:t>
            </a:r>
            <a:r>
              <a:rPr lang="en-US" altLang="zh-CN" i="1" dirty="0" err="1"/>
              <a:t>Zou</a:t>
            </a:r>
            <a:r>
              <a:rPr lang="en-US" altLang="zh-CN" i="1" dirty="0"/>
              <a:t> et al., 2009, 2010</a:t>
            </a:r>
            <a:endParaRPr lang="zh-CN" altLang="en-US" i="1" dirty="0"/>
          </a:p>
        </p:txBody>
      </p:sp>
      <p:pic>
        <p:nvPicPr>
          <p:cNvPr id="22530" name="Picture 2" descr="C:\Users\ZF\Desktop\six regions.e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52600" y="1759042"/>
            <a:ext cx="6019800" cy="50989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70194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5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152400" y="25400"/>
            <a:ext cx="6629400" cy="736600"/>
          </a:xfrm>
          <a:solidFill>
            <a:srgbClr val="8C0000"/>
          </a:solidFill>
        </p:spPr>
        <p:txBody>
          <a:bodyPr/>
          <a:lstStyle/>
          <a:p>
            <a:r>
              <a:rPr lang="en-US" altLang="zh-CN" sz="3600" b="1" dirty="0">
                <a:solidFill>
                  <a:srgbClr val="00FFCC"/>
                </a:solidFill>
                <a:latin typeface="Calibri" pitchFamily="34" charset="0"/>
                <a:cs typeface="Calibri" pitchFamily="34" charset="0"/>
              </a:rPr>
              <a:t>2</a:t>
            </a:r>
            <a:r>
              <a:rPr lang="en-US" altLang="zh-CN" sz="3600" b="1" dirty="0" smtClean="0">
                <a:solidFill>
                  <a:srgbClr val="00FFCC"/>
                </a:solidFill>
                <a:latin typeface="Calibri" pitchFamily="34" charset="0"/>
                <a:cs typeface="Calibri" pitchFamily="34" charset="0"/>
              </a:rPr>
              <a:t>. Data and methods</a:t>
            </a:r>
            <a:endParaRPr lang="zh-CN" altLang="zh-CN" sz="3600" dirty="0">
              <a:solidFill>
                <a:srgbClr val="00FFCC"/>
              </a:solidFill>
            </a:endParaRPr>
          </a:p>
        </p:txBody>
      </p:sp>
      <p:pic>
        <p:nvPicPr>
          <p:cNvPr id="25604" name="Picture 4" descr="C:\Users\Jardon\Desktop\EGU2012_Zhou Feng.emf"/>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7041" b="76661"/>
          <a:stretch/>
        </p:blipFill>
        <p:spPr bwMode="auto">
          <a:xfrm>
            <a:off x="0" y="762000"/>
            <a:ext cx="9155113" cy="4318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 name="表格 1"/>
          <p:cNvGraphicFramePr>
            <a:graphicFrameLocks noGrp="1"/>
          </p:cNvGraphicFramePr>
          <p:nvPr>
            <p:extLst>
              <p:ext uri="{D42A27DB-BD31-4B8C-83A1-F6EECF244321}">
                <p14:modId xmlns:p14="http://schemas.microsoft.com/office/powerpoint/2010/main" val="3984439406"/>
              </p:ext>
            </p:extLst>
          </p:nvPr>
        </p:nvGraphicFramePr>
        <p:xfrm>
          <a:off x="483525" y="1905000"/>
          <a:ext cx="8203275" cy="3821814"/>
        </p:xfrm>
        <a:graphic>
          <a:graphicData uri="http://schemas.openxmlformats.org/drawingml/2006/table">
            <a:tbl>
              <a:tblPr firstRow="1" firstCol="1" bandRow="1">
                <a:tableStyleId>{5C22544A-7EE6-4342-B048-85BDC9FD1C3A}</a:tableStyleId>
              </a:tblPr>
              <a:tblGrid>
                <a:gridCol w="3936075"/>
                <a:gridCol w="1668858"/>
                <a:gridCol w="2598342"/>
              </a:tblGrid>
              <a:tr h="469900">
                <a:tc>
                  <a:txBody>
                    <a:bodyPr/>
                    <a:lstStyle/>
                    <a:p>
                      <a:pPr algn="ctr">
                        <a:lnSpc>
                          <a:spcPct val="200000"/>
                        </a:lnSpc>
                        <a:spcAft>
                          <a:spcPts val="0"/>
                        </a:spcAft>
                      </a:pPr>
                      <a:r>
                        <a:rPr lang="en-US" sz="2400" kern="0" dirty="0" smtClean="0">
                          <a:solidFill>
                            <a:srgbClr val="FFFF00"/>
                          </a:solidFill>
                          <a:effectLst/>
                        </a:rPr>
                        <a:t>Management system</a:t>
                      </a:r>
                      <a:endParaRPr lang="zh-CN" sz="2400" kern="100" dirty="0">
                        <a:solidFill>
                          <a:srgbClr val="FFFF00"/>
                        </a:solidFill>
                        <a:effectLst/>
                        <a:latin typeface="Calibri"/>
                        <a:ea typeface="宋体"/>
                        <a:cs typeface="Times New Roman"/>
                      </a:endParaRPr>
                    </a:p>
                  </a:txBody>
                  <a:tcPr marL="47579" marR="47579"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0000CC"/>
                    </a:solidFill>
                  </a:tcPr>
                </a:tc>
                <a:tc>
                  <a:txBody>
                    <a:bodyPr/>
                    <a:lstStyle/>
                    <a:p>
                      <a:pPr algn="ctr">
                        <a:lnSpc>
                          <a:spcPct val="200000"/>
                        </a:lnSpc>
                        <a:spcAft>
                          <a:spcPts val="0"/>
                        </a:spcAft>
                      </a:pPr>
                      <a:r>
                        <a:rPr lang="en-US" sz="2400" kern="0" dirty="0">
                          <a:solidFill>
                            <a:srgbClr val="FFFF00"/>
                          </a:solidFill>
                          <a:effectLst/>
                        </a:rPr>
                        <a:t>mean</a:t>
                      </a:r>
                      <a:endParaRPr lang="zh-CN" sz="2400" kern="100" dirty="0">
                        <a:solidFill>
                          <a:srgbClr val="FFFF00"/>
                        </a:solidFill>
                        <a:effectLst/>
                        <a:latin typeface="Calibri"/>
                        <a:ea typeface="宋体"/>
                        <a:cs typeface="Times New Roman"/>
                      </a:endParaRPr>
                    </a:p>
                  </a:txBody>
                  <a:tcPr marL="47579" marR="47579"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0000CC"/>
                    </a:solidFill>
                  </a:tcPr>
                </a:tc>
                <a:tc>
                  <a:txBody>
                    <a:bodyPr/>
                    <a:lstStyle/>
                    <a:p>
                      <a:pPr algn="ctr">
                        <a:lnSpc>
                          <a:spcPct val="200000"/>
                        </a:lnSpc>
                        <a:spcAft>
                          <a:spcPts val="0"/>
                        </a:spcAft>
                      </a:pPr>
                      <a:r>
                        <a:rPr lang="en-US" sz="2400" kern="0" dirty="0">
                          <a:solidFill>
                            <a:srgbClr val="FFFF00"/>
                          </a:solidFill>
                          <a:effectLst/>
                        </a:rPr>
                        <a:t>Range</a:t>
                      </a:r>
                      <a:endParaRPr lang="zh-CN" sz="2400" kern="100" dirty="0">
                        <a:solidFill>
                          <a:srgbClr val="FFFF00"/>
                        </a:solidFill>
                        <a:effectLst/>
                        <a:latin typeface="Calibri"/>
                        <a:ea typeface="宋体"/>
                        <a:cs typeface="Times New Roman"/>
                      </a:endParaRPr>
                    </a:p>
                  </a:txBody>
                  <a:tcPr marL="47579" marR="47579"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0000CC"/>
                    </a:solidFill>
                  </a:tcPr>
                </a:tc>
              </a:tr>
              <a:tr h="402524">
                <a:tc>
                  <a:txBody>
                    <a:bodyPr/>
                    <a:lstStyle/>
                    <a:p>
                      <a:pPr algn="l">
                        <a:lnSpc>
                          <a:spcPct val="200000"/>
                        </a:lnSpc>
                        <a:spcAft>
                          <a:spcPts val="0"/>
                        </a:spcAft>
                      </a:pPr>
                      <a:r>
                        <a:rPr lang="en-US" sz="2000" b="0" kern="0" dirty="0" smtClean="0">
                          <a:solidFill>
                            <a:schemeClr val="tx1"/>
                          </a:solidFill>
                          <a:effectLst/>
                        </a:rPr>
                        <a:t>Slurry</a:t>
                      </a:r>
                      <a:endParaRPr lang="zh-CN" sz="2000" b="0" kern="100" dirty="0">
                        <a:solidFill>
                          <a:schemeClr val="tx1"/>
                        </a:solidFill>
                        <a:effectLst/>
                      </a:endParaRPr>
                    </a:p>
                  </a:txBody>
                  <a:tcPr marL="47579" marR="47579"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lumMod val="95000"/>
                      </a:schemeClr>
                    </a:solidFill>
                  </a:tcPr>
                </a:tc>
                <a:tc>
                  <a:txBody>
                    <a:bodyPr/>
                    <a:lstStyle/>
                    <a:p>
                      <a:pPr algn="ctr">
                        <a:lnSpc>
                          <a:spcPct val="200000"/>
                        </a:lnSpc>
                        <a:spcAft>
                          <a:spcPts val="0"/>
                        </a:spcAft>
                      </a:pPr>
                      <a:r>
                        <a:rPr lang="en-US" altLang="zh-CN" sz="2000" b="0" kern="0" dirty="0" smtClean="0">
                          <a:solidFill>
                            <a:schemeClr val="tx1"/>
                          </a:solidFill>
                          <a:effectLst/>
                          <a:latin typeface="+mn-lt"/>
                          <a:ea typeface="+mn-ea"/>
                          <a:cs typeface="+mn-cs"/>
                        </a:rPr>
                        <a:t>0.0217</a:t>
                      </a:r>
                      <a:endParaRPr lang="zh-CN" sz="2000" b="0" kern="0" dirty="0">
                        <a:solidFill>
                          <a:schemeClr val="tx1"/>
                        </a:solidFill>
                        <a:effectLst/>
                        <a:latin typeface="+mn-lt"/>
                        <a:ea typeface="+mn-ea"/>
                        <a:cs typeface="+mn-cs"/>
                      </a:endParaRPr>
                    </a:p>
                  </a:txBody>
                  <a:tcPr marL="47579" marR="47579"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lumMod val="95000"/>
                      </a:schemeClr>
                    </a:solidFill>
                  </a:tcPr>
                </a:tc>
                <a:tc>
                  <a:txBody>
                    <a:bodyPr/>
                    <a:lstStyle/>
                    <a:p>
                      <a:pPr algn="ctr">
                        <a:lnSpc>
                          <a:spcPct val="200000"/>
                        </a:lnSpc>
                        <a:spcAft>
                          <a:spcPts val="0"/>
                        </a:spcAft>
                      </a:pPr>
                      <a:r>
                        <a:rPr lang="en-US" altLang="zh-CN" sz="2000" b="0" kern="0" dirty="0" smtClean="0">
                          <a:solidFill>
                            <a:schemeClr val="tx1"/>
                          </a:solidFill>
                          <a:effectLst/>
                          <a:latin typeface="+mn-lt"/>
                          <a:ea typeface="+mn-ea"/>
                          <a:cs typeface="+mn-cs"/>
                        </a:rPr>
                        <a:t>0.0197-0.0237</a:t>
                      </a:r>
                      <a:endParaRPr lang="zh-CN" sz="2000" b="0" kern="0" dirty="0">
                        <a:solidFill>
                          <a:schemeClr val="tx1"/>
                        </a:solidFill>
                        <a:effectLst/>
                        <a:latin typeface="+mn-lt"/>
                        <a:ea typeface="+mn-ea"/>
                        <a:cs typeface="+mn-cs"/>
                      </a:endParaRPr>
                    </a:p>
                  </a:txBody>
                  <a:tcPr marL="47579" marR="47579"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lumMod val="95000"/>
                      </a:schemeClr>
                    </a:solidFill>
                  </a:tcPr>
                </a:tc>
              </a:tr>
              <a:tr h="348916">
                <a:tc>
                  <a:txBody>
                    <a:bodyPr/>
                    <a:lstStyle/>
                    <a:p>
                      <a:pPr algn="l">
                        <a:lnSpc>
                          <a:spcPct val="200000"/>
                        </a:lnSpc>
                        <a:spcAft>
                          <a:spcPts val="0"/>
                        </a:spcAft>
                      </a:pPr>
                      <a:r>
                        <a:rPr lang="en-US" altLang="zh-CN" sz="2000" b="0" kern="100" dirty="0" smtClean="0">
                          <a:solidFill>
                            <a:schemeClr val="tx1"/>
                          </a:solidFill>
                          <a:effectLst/>
                          <a:latin typeface="+mn-lt"/>
                          <a:ea typeface="+mn-ea"/>
                          <a:cs typeface="+mn-cs"/>
                        </a:rPr>
                        <a:t>Solid storage</a:t>
                      </a:r>
                      <a:endParaRPr lang="zh-CN" sz="2000" b="0" kern="100" dirty="0">
                        <a:solidFill>
                          <a:schemeClr val="tx1"/>
                        </a:solidFill>
                        <a:effectLst/>
                        <a:latin typeface="+mn-lt"/>
                        <a:ea typeface="+mn-ea"/>
                        <a:cs typeface="+mn-cs"/>
                      </a:endParaRPr>
                    </a:p>
                  </a:txBody>
                  <a:tcPr marL="47579" marR="47579"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5"/>
                    </a:solidFill>
                  </a:tcPr>
                </a:tc>
                <a:tc>
                  <a:txBody>
                    <a:bodyPr/>
                    <a:lstStyle/>
                    <a:p>
                      <a:pPr algn="ctr">
                        <a:lnSpc>
                          <a:spcPct val="200000"/>
                        </a:lnSpc>
                        <a:spcAft>
                          <a:spcPts val="0"/>
                        </a:spcAft>
                      </a:pPr>
                      <a:r>
                        <a:rPr lang="en-US" altLang="zh-CN" sz="2000" b="0" kern="0" dirty="0" smtClean="0">
                          <a:solidFill>
                            <a:schemeClr val="tx1"/>
                          </a:solidFill>
                          <a:effectLst/>
                          <a:latin typeface="+mn-lt"/>
                          <a:ea typeface="+mn-ea"/>
                          <a:cs typeface="+mn-cs"/>
                        </a:rPr>
                        <a:t>0.0217</a:t>
                      </a:r>
                      <a:endParaRPr lang="zh-CN" sz="2000" b="0" kern="0" dirty="0">
                        <a:solidFill>
                          <a:schemeClr val="tx1"/>
                        </a:solidFill>
                        <a:effectLst/>
                        <a:latin typeface="+mn-lt"/>
                        <a:ea typeface="+mn-ea"/>
                        <a:cs typeface="+mn-cs"/>
                      </a:endParaRPr>
                    </a:p>
                  </a:txBody>
                  <a:tcPr marL="47579" marR="47579"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5"/>
                    </a:solidFill>
                  </a:tcPr>
                </a:tc>
                <a:tc>
                  <a:txBody>
                    <a:bodyPr/>
                    <a:lstStyle/>
                    <a:p>
                      <a:pPr algn="ctr">
                        <a:lnSpc>
                          <a:spcPct val="200000"/>
                        </a:lnSpc>
                        <a:spcAft>
                          <a:spcPts val="0"/>
                        </a:spcAft>
                      </a:pPr>
                      <a:r>
                        <a:rPr lang="en-US" altLang="zh-CN" sz="2000" b="0" kern="0" dirty="0" smtClean="0">
                          <a:solidFill>
                            <a:schemeClr val="tx1"/>
                          </a:solidFill>
                          <a:effectLst/>
                          <a:latin typeface="+mn-lt"/>
                          <a:ea typeface="+mn-ea"/>
                          <a:cs typeface="+mn-cs"/>
                        </a:rPr>
                        <a:t>0.0197-0.0237</a:t>
                      </a:r>
                      <a:endParaRPr lang="zh-CN" sz="2000" b="0" kern="0" dirty="0">
                        <a:solidFill>
                          <a:schemeClr val="tx1"/>
                        </a:solidFill>
                        <a:effectLst/>
                        <a:latin typeface="+mn-lt"/>
                        <a:ea typeface="+mn-ea"/>
                        <a:cs typeface="+mn-cs"/>
                      </a:endParaRPr>
                    </a:p>
                  </a:txBody>
                  <a:tcPr marL="47579" marR="47579"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5"/>
                    </a:solidFill>
                  </a:tcPr>
                </a:tc>
              </a:tr>
              <a:tr h="348916">
                <a:tc>
                  <a:txBody>
                    <a:bodyPr/>
                    <a:lstStyle/>
                    <a:p>
                      <a:pPr algn="l">
                        <a:lnSpc>
                          <a:spcPct val="200000"/>
                        </a:lnSpc>
                        <a:spcAft>
                          <a:spcPts val="0"/>
                        </a:spcAft>
                      </a:pPr>
                      <a:r>
                        <a:rPr lang="en-US" altLang="zh-CN" sz="2000" b="0" kern="100" dirty="0" smtClean="0">
                          <a:solidFill>
                            <a:schemeClr val="tx1"/>
                          </a:solidFill>
                          <a:effectLst/>
                          <a:latin typeface="+mn-lt"/>
                          <a:ea typeface="+mn-ea"/>
                          <a:cs typeface="+mn-cs"/>
                        </a:rPr>
                        <a:t>Dry lot</a:t>
                      </a:r>
                      <a:endParaRPr lang="zh-CN" sz="2000" b="0" kern="100" dirty="0">
                        <a:solidFill>
                          <a:schemeClr val="tx1"/>
                        </a:solidFill>
                        <a:effectLst/>
                        <a:latin typeface="+mn-lt"/>
                        <a:ea typeface="+mn-ea"/>
                        <a:cs typeface="+mn-cs"/>
                      </a:endParaRPr>
                    </a:p>
                  </a:txBody>
                  <a:tcPr marL="47579" marR="47579"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lumMod val="95000"/>
                      </a:schemeClr>
                    </a:solidFill>
                  </a:tcPr>
                </a:tc>
                <a:tc>
                  <a:txBody>
                    <a:bodyPr/>
                    <a:lstStyle/>
                    <a:p>
                      <a:pPr algn="ctr">
                        <a:lnSpc>
                          <a:spcPct val="200000"/>
                        </a:lnSpc>
                        <a:spcAft>
                          <a:spcPts val="0"/>
                        </a:spcAft>
                      </a:pPr>
                      <a:r>
                        <a:rPr lang="en-US" sz="2000" b="0" kern="0" dirty="0">
                          <a:solidFill>
                            <a:schemeClr val="tx1"/>
                          </a:solidFill>
                          <a:effectLst/>
                          <a:latin typeface="+mn-lt"/>
                          <a:ea typeface="+mn-ea"/>
                          <a:cs typeface="+mn-cs"/>
                        </a:rPr>
                        <a:t>0.005</a:t>
                      </a:r>
                      <a:endParaRPr lang="zh-CN" sz="2000" b="0" kern="0" dirty="0">
                        <a:solidFill>
                          <a:schemeClr val="tx1"/>
                        </a:solidFill>
                        <a:effectLst/>
                        <a:latin typeface="+mn-lt"/>
                        <a:ea typeface="+mn-ea"/>
                        <a:cs typeface="+mn-cs"/>
                      </a:endParaRPr>
                    </a:p>
                  </a:txBody>
                  <a:tcPr marL="68580" marR="6858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lumMod val="95000"/>
                      </a:schemeClr>
                    </a:solidFill>
                  </a:tcPr>
                </a:tc>
                <a:tc>
                  <a:txBody>
                    <a:bodyPr/>
                    <a:lstStyle/>
                    <a:p>
                      <a:pPr algn="ctr">
                        <a:lnSpc>
                          <a:spcPct val="200000"/>
                        </a:lnSpc>
                        <a:spcAft>
                          <a:spcPts val="0"/>
                        </a:spcAft>
                      </a:pPr>
                      <a:r>
                        <a:rPr lang="en-US" sz="2000" b="0" kern="0" dirty="0">
                          <a:solidFill>
                            <a:schemeClr val="tx1"/>
                          </a:solidFill>
                          <a:effectLst/>
                          <a:latin typeface="+mn-lt"/>
                          <a:ea typeface="+mn-ea"/>
                          <a:cs typeface="+mn-cs"/>
                        </a:rPr>
                        <a:t>0.0027-0.01</a:t>
                      </a:r>
                      <a:endParaRPr lang="zh-CN" sz="2000" b="0" kern="0" dirty="0">
                        <a:solidFill>
                          <a:schemeClr val="tx1"/>
                        </a:solidFill>
                        <a:effectLst/>
                        <a:latin typeface="+mn-lt"/>
                        <a:ea typeface="+mn-ea"/>
                        <a:cs typeface="+mn-cs"/>
                      </a:endParaRPr>
                    </a:p>
                  </a:txBody>
                  <a:tcPr marL="68580" marR="6858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lumMod val="95000"/>
                      </a:schemeClr>
                    </a:solidFill>
                  </a:tcPr>
                </a:tc>
              </a:tr>
              <a:tr h="348916">
                <a:tc>
                  <a:txBody>
                    <a:bodyPr/>
                    <a:lstStyle/>
                    <a:p>
                      <a:pPr algn="l">
                        <a:lnSpc>
                          <a:spcPct val="200000"/>
                        </a:lnSpc>
                        <a:spcAft>
                          <a:spcPts val="0"/>
                        </a:spcAft>
                      </a:pPr>
                      <a:r>
                        <a:rPr lang="en-US" altLang="zh-CN" sz="2000" b="0" kern="100" dirty="0" smtClean="0">
                          <a:solidFill>
                            <a:schemeClr val="tx1"/>
                          </a:solidFill>
                          <a:effectLst/>
                        </a:rPr>
                        <a:t>PRP for Cattle,</a:t>
                      </a:r>
                      <a:r>
                        <a:rPr lang="en-US" altLang="zh-CN" sz="2000" b="0" kern="100" baseline="0" dirty="0" smtClean="0">
                          <a:solidFill>
                            <a:schemeClr val="tx1"/>
                          </a:solidFill>
                          <a:effectLst/>
                        </a:rPr>
                        <a:t> Pig, Poultry</a:t>
                      </a:r>
                      <a:endParaRPr lang="zh-CN" sz="2000" b="0" kern="100" dirty="0">
                        <a:solidFill>
                          <a:schemeClr val="tx1"/>
                        </a:solidFill>
                        <a:effectLst/>
                      </a:endParaRPr>
                    </a:p>
                  </a:txBody>
                  <a:tcPr marL="47579" marR="47579"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5"/>
                    </a:solidFill>
                  </a:tcPr>
                </a:tc>
                <a:tc>
                  <a:txBody>
                    <a:bodyPr/>
                    <a:lstStyle/>
                    <a:p>
                      <a:pPr algn="ctr">
                        <a:lnSpc>
                          <a:spcPct val="200000"/>
                        </a:lnSpc>
                        <a:spcAft>
                          <a:spcPts val="0"/>
                        </a:spcAft>
                      </a:pPr>
                      <a:r>
                        <a:rPr lang="en-US" altLang="zh-CN" sz="2000" b="0" kern="0" dirty="0" smtClean="0">
                          <a:solidFill>
                            <a:schemeClr val="tx1"/>
                          </a:solidFill>
                          <a:effectLst/>
                          <a:latin typeface="+mn-lt"/>
                          <a:ea typeface="+mn-ea"/>
                          <a:cs typeface="+mn-cs"/>
                        </a:rPr>
                        <a:t>0.0217</a:t>
                      </a:r>
                      <a:endParaRPr lang="zh-CN" sz="2000" b="0" kern="0" dirty="0">
                        <a:solidFill>
                          <a:schemeClr val="tx1"/>
                        </a:solidFill>
                        <a:effectLst/>
                        <a:latin typeface="+mn-lt"/>
                        <a:ea typeface="+mn-ea"/>
                        <a:cs typeface="+mn-cs"/>
                      </a:endParaRPr>
                    </a:p>
                  </a:txBody>
                  <a:tcPr marL="47579" marR="47579"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5"/>
                    </a:solidFill>
                  </a:tcPr>
                </a:tc>
                <a:tc>
                  <a:txBody>
                    <a:bodyPr/>
                    <a:lstStyle/>
                    <a:p>
                      <a:pPr algn="ctr">
                        <a:lnSpc>
                          <a:spcPct val="200000"/>
                        </a:lnSpc>
                        <a:spcAft>
                          <a:spcPts val="0"/>
                        </a:spcAft>
                      </a:pPr>
                      <a:r>
                        <a:rPr lang="en-US" altLang="zh-CN" sz="2000" b="0" kern="0" dirty="0" smtClean="0">
                          <a:solidFill>
                            <a:schemeClr val="tx1"/>
                          </a:solidFill>
                          <a:effectLst/>
                          <a:latin typeface="+mn-lt"/>
                          <a:ea typeface="+mn-ea"/>
                          <a:cs typeface="+mn-cs"/>
                        </a:rPr>
                        <a:t>0.0197-0.0237</a:t>
                      </a:r>
                      <a:endParaRPr lang="zh-CN" sz="2000" b="0" kern="0" dirty="0">
                        <a:solidFill>
                          <a:schemeClr val="tx1"/>
                        </a:solidFill>
                        <a:effectLst/>
                        <a:latin typeface="+mn-lt"/>
                        <a:ea typeface="+mn-ea"/>
                        <a:cs typeface="+mn-cs"/>
                      </a:endParaRPr>
                    </a:p>
                  </a:txBody>
                  <a:tcPr marL="47579" marR="47579"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5"/>
                    </a:solidFill>
                  </a:tcPr>
                </a:tc>
              </a:tr>
              <a:tr h="348916">
                <a:tc>
                  <a:txBody>
                    <a:bodyPr/>
                    <a:lstStyle/>
                    <a:p>
                      <a:pPr algn="l">
                        <a:lnSpc>
                          <a:spcPct val="200000"/>
                        </a:lnSpc>
                        <a:spcAft>
                          <a:spcPts val="0"/>
                        </a:spcAft>
                      </a:pPr>
                      <a:r>
                        <a:rPr lang="en-US" altLang="zh-CN" sz="2000" b="0" kern="100" dirty="0" smtClean="0">
                          <a:solidFill>
                            <a:schemeClr val="tx1"/>
                          </a:solidFill>
                          <a:effectLst/>
                        </a:rPr>
                        <a:t>PRP</a:t>
                      </a:r>
                      <a:r>
                        <a:rPr lang="en-US" altLang="zh-CN" sz="2000" b="0" kern="100" baseline="0" dirty="0" smtClean="0">
                          <a:solidFill>
                            <a:schemeClr val="tx1"/>
                          </a:solidFill>
                          <a:effectLst/>
                        </a:rPr>
                        <a:t> for Sheep and others</a:t>
                      </a:r>
                      <a:endParaRPr lang="zh-CN" sz="2000" b="0" kern="100" dirty="0">
                        <a:solidFill>
                          <a:schemeClr val="tx1"/>
                        </a:solidFill>
                        <a:effectLst/>
                      </a:endParaRPr>
                    </a:p>
                  </a:txBody>
                  <a:tcPr marL="47579" marR="47579"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lumMod val="95000"/>
                      </a:schemeClr>
                    </a:solidFill>
                  </a:tcPr>
                </a:tc>
                <a:tc>
                  <a:txBody>
                    <a:bodyPr/>
                    <a:lstStyle/>
                    <a:p>
                      <a:pPr algn="ctr">
                        <a:lnSpc>
                          <a:spcPct val="200000"/>
                        </a:lnSpc>
                        <a:spcAft>
                          <a:spcPts val="0"/>
                        </a:spcAft>
                      </a:pPr>
                      <a:r>
                        <a:rPr lang="en-US" sz="2000" b="0" kern="0">
                          <a:solidFill>
                            <a:schemeClr val="tx1"/>
                          </a:solidFill>
                          <a:effectLst/>
                          <a:latin typeface="+mn-lt"/>
                          <a:ea typeface="+mn-ea"/>
                          <a:cs typeface="+mn-cs"/>
                        </a:rPr>
                        <a:t>0.011</a:t>
                      </a:r>
                      <a:endParaRPr lang="zh-CN" sz="2000" b="0" kern="0">
                        <a:solidFill>
                          <a:schemeClr val="tx1"/>
                        </a:solidFill>
                        <a:effectLst/>
                        <a:latin typeface="+mn-lt"/>
                        <a:ea typeface="+mn-ea"/>
                        <a:cs typeface="+mn-cs"/>
                      </a:endParaRPr>
                    </a:p>
                  </a:txBody>
                  <a:tcPr marL="68580" marR="6858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lumMod val="95000"/>
                      </a:schemeClr>
                    </a:solidFill>
                  </a:tcPr>
                </a:tc>
                <a:tc>
                  <a:txBody>
                    <a:bodyPr/>
                    <a:lstStyle/>
                    <a:p>
                      <a:pPr algn="ctr">
                        <a:lnSpc>
                          <a:spcPct val="200000"/>
                        </a:lnSpc>
                        <a:spcAft>
                          <a:spcPts val="0"/>
                        </a:spcAft>
                      </a:pPr>
                      <a:r>
                        <a:rPr lang="en-US" sz="2000" b="0" kern="0" dirty="0">
                          <a:solidFill>
                            <a:schemeClr val="tx1"/>
                          </a:solidFill>
                          <a:effectLst/>
                          <a:latin typeface="+mn-lt"/>
                          <a:ea typeface="+mn-ea"/>
                          <a:cs typeface="+mn-cs"/>
                        </a:rPr>
                        <a:t>0.009-0.014</a:t>
                      </a:r>
                      <a:endParaRPr lang="zh-CN" sz="2000" b="0" kern="0" dirty="0">
                        <a:solidFill>
                          <a:schemeClr val="tx1"/>
                        </a:solidFill>
                        <a:effectLst/>
                        <a:latin typeface="+mn-lt"/>
                        <a:ea typeface="+mn-ea"/>
                        <a:cs typeface="+mn-cs"/>
                      </a:endParaRPr>
                    </a:p>
                  </a:txBody>
                  <a:tcPr marL="68580" marR="6858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lumMod val="95000"/>
                      </a:schemeClr>
                    </a:solidFill>
                  </a:tcPr>
                </a:tc>
              </a:tr>
              <a:tr h="348916">
                <a:tc>
                  <a:txBody>
                    <a:bodyPr/>
                    <a:lstStyle/>
                    <a:p>
                      <a:pPr algn="l">
                        <a:lnSpc>
                          <a:spcPct val="200000"/>
                        </a:lnSpc>
                        <a:spcAft>
                          <a:spcPts val="0"/>
                        </a:spcAft>
                      </a:pPr>
                      <a:r>
                        <a:rPr lang="en-US" altLang="zh-CN" sz="2000" b="0" kern="100" dirty="0" smtClean="0">
                          <a:solidFill>
                            <a:schemeClr val="tx1"/>
                          </a:solidFill>
                          <a:effectLst/>
                        </a:rPr>
                        <a:t>EF4</a:t>
                      </a:r>
                      <a:endParaRPr lang="zh-CN" sz="2000" b="0" kern="100" dirty="0">
                        <a:solidFill>
                          <a:schemeClr val="tx1"/>
                        </a:solidFill>
                        <a:effectLst/>
                      </a:endParaRPr>
                    </a:p>
                  </a:txBody>
                  <a:tcPr marL="47579" marR="47579"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FFFF00"/>
                    </a:solidFill>
                  </a:tcPr>
                </a:tc>
                <a:tc>
                  <a:txBody>
                    <a:bodyPr/>
                    <a:lstStyle/>
                    <a:p>
                      <a:pPr marL="0" algn="ctr" defTabSz="914400" rtl="0" eaLnBrk="1" latinLnBrk="0" hangingPunct="1">
                        <a:lnSpc>
                          <a:spcPct val="200000"/>
                        </a:lnSpc>
                        <a:spcAft>
                          <a:spcPts val="0"/>
                        </a:spcAft>
                      </a:pPr>
                      <a:r>
                        <a:rPr lang="en-US" sz="2000" b="0" kern="0" dirty="0">
                          <a:solidFill>
                            <a:schemeClr val="tx1"/>
                          </a:solidFill>
                          <a:effectLst/>
                          <a:latin typeface="+mn-lt"/>
                          <a:ea typeface="+mn-ea"/>
                          <a:cs typeface="+mn-cs"/>
                        </a:rPr>
                        <a:t>0.0035</a:t>
                      </a:r>
                      <a:endParaRPr lang="zh-CN" sz="2000" b="0" kern="0" dirty="0">
                        <a:solidFill>
                          <a:schemeClr val="tx1"/>
                        </a:solidFill>
                        <a:effectLst/>
                        <a:latin typeface="+mn-lt"/>
                        <a:ea typeface="+mn-ea"/>
                        <a:cs typeface="+mn-cs"/>
                      </a:endParaRPr>
                    </a:p>
                  </a:txBody>
                  <a:tcPr marL="68580" marR="6858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FFFF00"/>
                    </a:solidFill>
                  </a:tcPr>
                </a:tc>
                <a:tc>
                  <a:txBody>
                    <a:bodyPr/>
                    <a:lstStyle/>
                    <a:p>
                      <a:pPr marL="0" algn="ctr" defTabSz="914400" rtl="0" eaLnBrk="1" latinLnBrk="0" hangingPunct="1">
                        <a:lnSpc>
                          <a:spcPct val="200000"/>
                        </a:lnSpc>
                        <a:spcAft>
                          <a:spcPts val="0"/>
                        </a:spcAft>
                      </a:pPr>
                      <a:r>
                        <a:rPr lang="en-US" sz="2000" b="0" kern="0" dirty="0">
                          <a:solidFill>
                            <a:schemeClr val="tx1"/>
                          </a:solidFill>
                          <a:effectLst/>
                          <a:latin typeface="+mn-lt"/>
                          <a:ea typeface="+mn-ea"/>
                          <a:cs typeface="+mn-cs"/>
                        </a:rPr>
                        <a:t>0.0029-0.0041</a:t>
                      </a:r>
                      <a:endParaRPr lang="zh-CN" sz="2000" b="0" kern="0" dirty="0">
                        <a:solidFill>
                          <a:schemeClr val="tx1"/>
                        </a:solidFill>
                        <a:effectLst/>
                        <a:latin typeface="+mn-lt"/>
                        <a:ea typeface="+mn-ea"/>
                        <a:cs typeface="+mn-cs"/>
                      </a:endParaRPr>
                    </a:p>
                  </a:txBody>
                  <a:tcPr marL="68580" marR="6858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FFFF00"/>
                    </a:solidFill>
                  </a:tcPr>
                </a:tc>
              </a:tr>
            </a:tbl>
          </a:graphicData>
        </a:graphic>
      </p:graphicFrame>
      <p:sp>
        <p:nvSpPr>
          <p:cNvPr id="3" name="矩形 2"/>
          <p:cNvSpPr/>
          <p:nvPr/>
        </p:nvSpPr>
        <p:spPr>
          <a:xfrm>
            <a:off x="272256" y="924580"/>
            <a:ext cx="8610600" cy="800219"/>
          </a:xfrm>
          <a:prstGeom prst="rect">
            <a:avLst/>
          </a:prstGeom>
        </p:spPr>
        <p:txBody>
          <a:bodyPr wrap="square">
            <a:spAutoFit/>
          </a:bodyPr>
          <a:lstStyle/>
          <a:p>
            <a:r>
              <a:rPr lang="en-US" altLang="zh-CN" sz="2800" b="1" u="sng" dirty="0" smtClean="0">
                <a:solidFill>
                  <a:srgbClr val="C00000"/>
                </a:solidFill>
              </a:rPr>
              <a:t>EF3 and EF4: </a:t>
            </a:r>
            <a:r>
              <a:rPr lang="en-US" altLang="zh-CN" i="1" dirty="0" smtClean="0"/>
              <a:t>Lu et al., 2007; </a:t>
            </a:r>
            <a:r>
              <a:rPr lang="en-US" altLang="zh-CN" i="1" dirty="0" err="1" smtClean="0"/>
              <a:t>Xie</a:t>
            </a:r>
            <a:r>
              <a:rPr lang="en-US" altLang="zh-CN" i="1" dirty="0" smtClean="0"/>
              <a:t> et al., 2003; IPCC, 2006; </a:t>
            </a:r>
            <a:r>
              <a:rPr lang="en-US" altLang="zh-CN" dirty="0" err="1"/>
              <a:t>Hiscock</a:t>
            </a:r>
            <a:r>
              <a:rPr lang="en-US" altLang="zh-CN" dirty="0"/>
              <a:t> et al., 2002, 2003; </a:t>
            </a:r>
            <a:r>
              <a:rPr lang="en-US" altLang="zh-CN" dirty="0" err="1"/>
              <a:t>Reay</a:t>
            </a:r>
            <a:r>
              <a:rPr lang="en-US" altLang="zh-CN" dirty="0"/>
              <a:t> et al., 2004, 2005; </a:t>
            </a:r>
            <a:r>
              <a:rPr lang="en-US" altLang="zh-CN" dirty="0" err="1"/>
              <a:t>Sawamoto</a:t>
            </a:r>
            <a:r>
              <a:rPr lang="en-US" altLang="zh-CN" dirty="0"/>
              <a:t> et al., 2005; Wang et al., 2012</a:t>
            </a:r>
            <a:endParaRPr lang="zh-CN" altLang="en-US" i="1" dirty="0"/>
          </a:p>
        </p:txBody>
      </p:sp>
    </p:spTree>
    <p:extLst>
      <p:ext uri="{BB962C8B-B14F-4D97-AF65-F5344CB8AC3E}">
        <p14:creationId xmlns:p14="http://schemas.microsoft.com/office/powerpoint/2010/main" val="16538073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2876200" y="4038600"/>
            <a:ext cx="6019800" cy="5237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602" name="Rectangle 2"/>
          <p:cNvSpPr>
            <a:spLocks noGrp="1" noChangeArrowheads="1"/>
          </p:cNvSpPr>
          <p:nvPr>
            <p:ph type="title"/>
          </p:nvPr>
        </p:nvSpPr>
        <p:spPr>
          <a:xfrm>
            <a:off x="152400" y="25400"/>
            <a:ext cx="6629400" cy="736600"/>
          </a:xfrm>
          <a:solidFill>
            <a:srgbClr val="8C0000"/>
          </a:solidFill>
        </p:spPr>
        <p:txBody>
          <a:bodyPr/>
          <a:lstStyle/>
          <a:p>
            <a:r>
              <a:rPr lang="en-US" altLang="zh-CN" sz="3600" b="1" dirty="0">
                <a:solidFill>
                  <a:srgbClr val="00FFCC"/>
                </a:solidFill>
                <a:latin typeface="Calibri" pitchFamily="34" charset="0"/>
                <a:cs typeface="Calibri" pitchFamily="34" charset="0"/>
              </a:rPr>
              <a:t>2</a:t>
            </a:r>
            <a:r>
              <a:rPr lang="en-US" altLang="zh-CN" sz="3600" b="1" dirty="0" smtClean="0">
                <a:solidFill>
                  <a:srgbClr val="00FFCC"/>
                </a:solidFill>
                <a:latin typeface="Calibri" pitchFamily="34" charset="0"/>
                <a:cs typeface="Calibri" pitchFamily="34" charset="0"/>
              </a:rPr>
              <a:t>. Data and methods</a:t>
            </a:r>
            <a:endParaRPr lang="zh-CN" altLang="zh-CN" sz="3600" dirty="0">
              <a:solidFill>
                <a:srgbClr val="00FFCC"/>
              </a:solidFill>
            </a:endParaRPr>
          </a:p>
        </p:txBody>
      </p:sp>
      <p:pic>
        <p:nvPicPr>
          <p:cNvPr id="25604" name="Picture 4" descr="C:\Users\Jardon\Desktop\EGU2012_Zhou Feng.emf"/>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7041" b="76661"/>
          <a:stretch/>
        </p:blipFill>
        <p:spPr bwMode="auto">
          <a:xfrm>
            <a:off x="0" y="762000"/>
            <a:ext cx="9155113" cy="431800"/>
          </a:xfrm>
          <a:prstGeom prst="rect">
            <a:avLst/>
          </a:prstGeom>
          <a:noFill/>
          <a:extLst>
            <a:ext uri="{909E8E84-426E-40DD-AFC4-6F175D3DCCD1}">
              <a14:hiddenFill xmlns:a14="http://schemas.microsoft.com/office/drawing/2010/main">
                <a:solidFill>
                  <a:srgbClr val="FFFFFF"/>
                </a:solidFill>
              </a14:hiddenFill>
            </a:ext>
          </a:extLst>
        </p:spPr>
      </p:pic>
      <p:sp>
        <p:nvSpPr>
          <p:cNvPr id="3" name="矩形 2"/>
          <p:cNvSpPr/>
          <p:nvPr/>
        </p:nvSpPr>
        <p:spPr>
          <a:xfrm>
            <a:off x="291652" y="1677888"/>
            <a:ext cx="8537848" cy="3724096"/>
          </a:xfrm>
          <a:prstGeom prst="rect">
            <a:avLst/>
          </a:prstGeom>
        </p:spPr>
        <p:txBody>
          <a:bodyPr wrap="square">
            <a:spAutoFit/>
          </a:bodyPr>
          <a:lstStyle/>
          <a:p>
            <a:r>
              <a:rPr lang="en-US" altLang="zh-CN" sz="2800" b="1" u="sng" dirty="0" smtClean="0">
                <a:solidFill>
                  <a:srgbClr val="C00000"/>
                </a:solidFill>
              </a:rPr>
              <a:t>EF5: </a:t>
            </a:r>
            <a:r>
              <a:rPr lang="en-US" altLang="zh-CN" sz="1400" dirty="0" err="1"/>
              <a:t>Ju</a:t>
            </a:r>
            <a:r>
              <a:rPr lang="en-US" altLang="zh-CN" sz="1400" dirty="0"/>
              <a:t> et al., 2009; </a:t>
            </a:r>
            <a:r>
              <a:rPr lang="en-US" altLang="zh-CN" sz="1400" dirty="0" err="1"/>
              <a:t>Tian</a:t>
            </a:r>
            <a:r>
              <a:rPr lang="en-US" altLang="zh-CN" sz="1400" dirty="0"/>
              <a:t> et al., 2007; </a:t>
            </a:r>
            <a:r>
              <a:rPr lang="en-US" altLang="zh-CN" sz="1400" dirty="0" err="1"/>
              <a:t>Peng</a:t>
            </a:r>
            <a:r>
              <a:rPr lang="en-US" altLang="zh-CN" sz="1400" dirty="0"/>
              <a:t> et al., 2011; </a:t>
            </a:r>
            <a:r>
              <a:rPr lang="en-US" altLang="zh-CN" sz="1400" dirty="0" err="1"/>
              <a:t>Ji</a:t>
            </a:r>
            <a:r>
              <a:rPr lang="en-US" altLang="zh-CN" sz="1400" dirty="0"/>
              <a:t> et al., 2011; Zhao et al., 2012; </a:t>
            </a:r>
            <a:r>
              <a:rPr lang="en-US" altLang="zh-CN" sz="1400" dirty="0" err="1" smtClean="0"/>
              <a:t>Lv</a:t>
            </a:r>
            <a:r>
              <a:rPr lang="en-US" altLang="zh-CN" sz="1400" dirty="0" smtClean="0"/>
              <a:t>, </a:t>
            </a:r>
            <a:r>
              <a:rPr lang="en-US" altLang="zh-CN" sz="1400" dirty="0"/>
              <a:t>1999; </a:t>
            </a:r>
            <a:r>
              <a:rPr lang="en-US" altLang="zh-CN" sz="1400" dirty="0" smtClean="0"/>
              <a:t>Zhu et al., </a:t>
            </a:r>
            <a:r>
              <a:rPr lang="en-US" altLang="zh-CN" sz="1400" dirty="0"/>
              <a:t>2004; </a:t>
            </a:r>
            <a:r>
              <a:rPr lang="en-US" altLang="zh-CN" sz="1400" dirty="0" smtClean="0"/>
              <a:t>Li et al.,, </a:t>
            </a:r>
            <a:r>
              <a:rPr lang="en-US" altLang="zh-CN" sz="1400" dirty="0"/>
              <a:t>2008; Li et al., </a:t>
            </a:r>
            <a:r>
              <a:rPr lang="en-US" altLang="zh-CN" sz="1400" dirty="0" smtClean="0"/>
              <a:t>2009; Xing </a:t>
            </a:r>
            <a:r>
              <a:rPr lang="en-US" altLang="zh-CN" sz="1400" dirty="0"/>
              <a:t>and Zhu, 2000; Yi and </a:t>
            </a:r>
            <a:r>
              <a:rPr lang="en-US" altLang="zh-CN" sz="1400" dirty="0" err="1"/>
              <a:t>Xie</a:t>
            </a:r>
            <a:r>
              <a:rPr lang="en-US" altLang="zh-CN" sz="1400" dirty="0"/>
              <a:t>, 1993; Dai and Zhao, 1992; Yuan et al., </a:t>
            </a:r>
            <a:r>
              <a:rPr lang="en-US" altLang="zh-CN" sz="1400" dirty="0" smtClean="0"/>
              <a:t>1995; </a:t>
            </a:r>
            <a:r>
              <a:rPr lang="en-US" altLang="zh-CN" sz="1400" dirty="0"/>
              <a:t>NEP, </a:t>
            </a:r>
            <a:r>
              <a:rPr lang="en-US" altLang="zh-CN" sz="1400" dirty="0" smtClean="0"/>
              <a:t>2009; </a:t>
            </a:r>
            <a:r>
              <a:rPr lang="en-US" altLang="zh-CN" sz="1400" dirty="0"/>
              <a:t>Zhang et al., 1986; Li, </a:t>
            </a:r>
            <a:r>
              <a:rPr lang="en-US" altLang="zh-CN" sz="1400" dirty="0" smtClean="0"/>
              <a:t>1989; </a:t>
            </a:r>
            <a:r>
              <a:rPr lang="en-US" altLang="zh-CN" sz="1400" dirty="0"/>
              <a:t>Zhang et al., </a:t>
            </a:r>
            <a:r>
              <a:rPr lang="en-US" altLang="zh-CN" sz="1400" dirty="0" smtClean="0"/>
              <a:t>1986</a:t>
            </a:r>
          </a:p>
          <a:p>
            <a:pPr>
              <a:lnSpc>
                <a:spcPct val="150000"/>
              </a:lnSpc>
            </a:pPr>
            <a:endParaRPr lang="en-US" altLang="zh-CN" sz="2400" i="1" dirty="0" smtClean="0"/>
          </a:p>
          <a:p>
            <a:pPr>
              <a:lnSpc>
                <a:spcPct val="150000"/>
              </a:lnSpc>
            </a:pPr>
            <a:r>
              <a:rPr lang="en-US" altLang="zh-CN" sz="3200" b="1" u="sng" dirty="0" smtClean="0">
                <a:solidFill>
                  <a:srgbClr val="C00000"/>
                </a:solidFill>
              </a:rPr>
              <a:t>372</a:t>
            </a:r>
            <a:r>
              <a:rPr lang="en-US" altLang="zh-CN" sz="3200" dirty="0" smtClean="0"/>
              <a:t> </a:t>
            </a:r>
            <a:r>
              <a:rPr lang="en-US" altLang="zh-CN" sz="2400" dirty="0" smtClean="0"/>
              <a:t>leaching/ runoff experiment area of different cropland in </a:t>
            </a:r>
            <a:r>
              <a:rPr lang="en-US" altLang="zh-CN" sz="3200" b="1" u="sng" dirty="0" smtClean="0">
                <a:solidFill>
                  <a:srgbClr val="C00000"/>
                </a:solidFill>
              </a:rPr>
              <a:t>6</a:t>
            </a:r>
            <a:r>
              <a:rPr lang="en-US" altLang="zh-CN" sz="2400" dirty="0" smtClean="0"/>
              <a:t> regions in 2008,</a:t>
            </a:r>
            <a:r>
              <a:rPr lang="en-US" altLang="zh-CN" sz="2400" dirty="0" smtClean="0">
                <a:solidFill>
                  <a:srgbClr val="0000CC"/>
                </a:solidFill>
              </a:rPr>
              <a:t> (National Pollution Sources Survey Project)</a:t>
            </a:r>
          </a:p>
          <a:p>
            <a:pPr>
              <a:lnSpc>
                <a:spcPct val="150000"/>
              </a:lnSpc>
            </a:pPr>
            <a:r>
              <a:rPr lang="en-US" altLang="zh-CN" sz="2400" dirty="0" smtClean="0"/>
              <a:t>including </a:t>
            </a:r>
            <a:r>
              <a:rPr lang="en-US" altLang="zh-CN" sz="3200" b="1" u="sng" dirty="0">
                <a:solidFill>
                  <a:srgbClr val="C00000"/>
                </a:solidFill>
              </a:rPr>
              <a:t>140</a:t>
            </a:r>
            <a:r>
              <a:rPr lang="en-US" altLang="zh-CN" sz="2400" dirty="0" smtClean="0"/>
              <a:t> for leaching and </a:t>
            </a:r>
            <a:r>
              <a:rPr lang="en-US" altLang="zh-CN" sz="3200" b="1" u="sng" dirty="0">
                <a:solidFill>
                  <a:srgbClr val="C00000"/>
                </a:solidFill>
              </a:rPr>
              <a:t>232</a:t>
            </a:r>
            <a:r>
              <a:rPr lang="en-US" altLang="zh-CN" sz="2400" dirty="0" smtClean="0"/>
              <a:t> for runoff</a:t>
            </a:r>
            <a:endParaRPr lang="zh-CN" altLang="en-US" sz="2400" dirty="0"/>
          </a:p>
        </p:txBody>
      </p:sp>
    </p:spTree>
    <p:extLst>
      <p:ext uri="{BB962C8B-B14F-4D97-AF65-F5344CB8AC3E}">
        <p14:creationId xmlns:p14="http://schemas.microsoft.com/office/powerpoint/2010/main" val="93715810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152400" y="25400"/>
            <a:ext cx="6629400" cy="736600"/>
          </a:xfrm>
          <a:solidFill>
            <a:srgbClr val="8C0000"/>
          </a:solidFill>
        </p:spPr>
        <p:txBody>
          <a:bodyPr/>
          <a:lstStyle/>
          <a:p>
            <a:r>
              <a:rPr lang="en-US" altLang="zh-CN" sz="3600" b="1" dirty="0">
                <a:solidFill>
                  <a:srgbClr val="00FFCC"/>
                </a:solidFill>
                <a:latin typeface="Calibri" pitchFamily="34" charset="0"/>
                <a:cs typeface="Calibri" pitchFamily="34" charset="0"/>
              </a:rPr>
              <a:t>2</a:t>
            </a:r>
            <a:r>
              <a:rPr lang="en-US" altLang="zh-CN" sz="3600" b="1" dirty="0" smtClean="0">
                <a:solidFill>
                  <a:srgbClr val="00FFCC"/>
                </a:solidFill>
                <a:latin typeface="Calibri" pitchFamily="34" charset="0"/>
                <a:cs typeface="Calibri" pitchFamily="34" charset="0"/>
              </a:rPr>
              <a:t>. Data and methods</a:t>
            </a:r>
            <a:endParaRPr lang="zh-CN" altLang="zh-CN" sz="3600" dirty="0">
              <a:solidFill>
                <a:srgbClr val="00FFCC"/>
              </a:solidFill>
            </a:endParaRPr>
          </a:p>
        </p:txBody>
      </p:sp>
      <p:pic>
        <p:nvPicPr>
          <p:cNvPr id="25604" name="Picture 4" descr="C:\Users\Jardon\Desktop\EGU2012_Zhou Feng.emf"/>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7041" b="76661"/>
          <a:stretch/>
        </p:blipFill>
        <p:spPr bwMode="auto">
          <a:xfrm>
            <a:off x="0" y="762000"/>
            <a:ext cx="9155113" cy="431800"/>
          </a:xfrm>
          <a:prstGeom prst="rect">
            <a:avLst/>
          </a:prstGeom>
          <a:noFill/>
          <a:extLst>
            <a:ext uri="{909E8E84-426E-40DD-AFC4-6F175D3DCCD1}">
              <a14:hiddenFill xmlns:a14="http://schemas.microsoft.com/office/drawing/2010/main">
                <a:solidFill>
                  <a:srgbClr val="FFFFFF"/>
                </a:solidFill>
              </a14:hiddenFill>
            </a:ext>
          </a:extLst>
        </p:spPr>
      </p:pic>
      <p:sp>
        <p:nvSpPr>
          <p:cNvPr id="3" name="矩形 2"/>
          <p:cNvSpPr/>
          <p:nvPr/>
        </p:nvSpPr>
        <p:spPr>
          <a:xfrm>
            <a:off x="272256" y="723781"/>
            <a:ext cx="8610600" cy="523220"/>
          </a:xfrm>
          <a:prstGeom prst="rect">
            <a:avLst/>
          </a:prstGeom>
        </p:spPr>
        <p:txBody>
          <a:bodyPr wrap="square">
            <a:spAutoFit/>
          </a:bodyPr>
          <a:lstStyle/>
          <a:p>
            <a:r>
              <a:rPr lang="en-US" altLang="zh-CN" sz="2800" b="1" u="sng" dirty="0" smtClean="0">
                <a:solidFill>
                  <a:srgbClr val="C00000"/>
                </a:solidFill>
              </a:rPr>
              <a:t>EF5:</a:t>
            </a:r>
            <a:endParaRPr lang="zh-CN" altLang="en-US" sz="1400" i="1" dirty="0"/>
          </a:p>
        </p:txBody>
      </p:sp>
      <p:graphicFrame>
        <p:nvGraphicFramePr>
          <p:cNvPr id="4" name="表格 3"/>
          <p:cNvGraphicFramePr>
            <a:graphicFrameLocks noGrp="1"/>
          </p:cNvGraphicFramePr>
          <p:nvPr>
            <p:extLst>
              <p:ext uri="{D42A27DB-BD31-4B8C-83A1-F6EECF244321}">
                <p14:modId xmlns:p14="http://schemas.microsoft.com/office/powerpoint/2010/main" val="1712074919"/>
              </p:ext>
            </p:extLst>
          </p:nvPr>
        </p:nvGraphicFramePr>
        <p:xfrm>
          <a:off x="381000" y="1371600"/>
          <a:ext cx="8425655" cy="5059680"/>
        </p:xfrm>
        <a:graphic>
          <a:graphicData uri="http://schemas.openxmlformats.org/drawingml/2006/table">
            <a:tbl>
              <a:tblPr firstRow="1" firstCol="1" bandRow="1">
                <a:tableStyleId>{5C22544A-7EE6-4342-B048-85BDC9FD1C3A}</a:tableStyleId>
              </a:tblPr>
              <a:tblGrid>
                <a:gridCol w="3091984"/>
                <a:gridCol w="850295"/>
                <a:gridCol w="1391393"/>
                <a:gridCol w="1004895"/>
                <a:gridCol w="2087088"/>
              </a:tblGrid>
              <a:tr h="138284">
                <a:tc>
                  <a:txBody>
                    <a:bodyPr/>
                    <a:lstStyle/>
                    <a:p>
                      <a:pPr algn="l">
                        <a:spcAft>
                          <a:spcPts val="0"/>
                        </a:spcAft>
                      </a:pPr>
                      <a:r>
                        <a:rPr lang="en-US" sz="1700" kern="0" dirty="0">
                          <a:solidFill>
                            <a:srgbClr val="FFFF00"/>
                          </a:solidFill>
                          <a:effectLst/>
                          <a:latin typeface="+mj-lt"/>
                        </a:rPr>
                        <a:t>Region</a:t>
                      </a:r>
                      <a:endParaRPr lang="zh-CN" sz="1700" kern="100" dirty="0">
                        <a:solidFill>
                          <a:srgbClr val="FFFF00"/>
                        </a:solidFill>
                        <a:effectLst/>
                        <a:latin typeface="+mj-lt"/>
                        <a:ea typeface="宋体"/>
                        <a:cs typeface="Times New Roman"/>
                      </a:endParaRPr>
                    </a:p>
                  </a:txBody>
                  <a:tcPr marL="28285" marR="28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00CC"/>
                    </a:solidFill>
                  </a:tcPr>
                </a:tc>
                <a:tc>
                  <a:txBody>
                    <a:bodyPr/>
                    <a:lstStyle/>
                    <a:p>
                      <a:pPr algn="ctr">
                        <a:spcAft>
                          <a:spcPts val="0"/>
                        </a:spcAft>
                      </a:pPr>
                      <a:r>
                        <a:rPr lang="en-US" sz="1700" kern="0" dirty="0">
                          <a:solidFill>
                            <a:srgbClr val="FFFF00"/>
                          </a:solidFill>
                          <a:effectLst/>
                          <a:latin typeface="+mj-lt"/>
                        </a:rPr>
                        <a:t>Slope</a:t>
                      </a:r>
                      <a:endParaRPr lang="zh-CN" sz="1700" kern="100" dirty="0">
                        <a:solidFill>
                          <a:srgbClr val="FFFF00"/>
                        </a:solidFill>
                        <a:effectLst/>
                        <a:latin typeface="+mj-lt"/>
                        <a:ea typeface="宋体"/>
                        <a:cs typeface="Times New Roman"/>
                      </a:endParaRPr>
                    </a:p>
                  </a:txBody>
                  <a:tcPr marL="28285" marR="28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00CC"/>
                    </a:solidFill>
                  </a:tcPr>
                </a:tc>
                <a:tc>
                  <a:txBody>
                    <a:bodyPr/>
                    <a:lstStyle/>
                    <a:p>
                      <a:pPr algn="ctr">
                        <a:spcAft>
                          <a:spcPts val="0"/>
                        </a:spcAft>
                      </a:pPr>
                      <a:r>
                        <a:rPr lang="en-US" sz="1700" kern="0" dirty="0">
                          <a:solidFill>
                            <a:srgbClr val="FFFF00"/>
                          </a:solidFill>
                          <a:effectLst/>
                          <a:latin typeface="+mj-lt"/>
                        </a:rPr>
                        <a:t>Cropland</a:t>
                      </a:r>
                      <a:endParaRPr lang="zh-CN" sz="1700" kern="100" dirty="0">
                        <a:solidFill>
                          <a:srgbClr val="FFFF00"/>
                        </a:solidFill>
                        <a:effectLst/>
                        <a:latin typeface="+mj-lt"/>
                        <a:ea typeface="宋体"/>
                        <a:cs typeface="Times New Roman"/>
                      </a:endParaRPr>
                    </a:p>
                  </a:txBody>
                  <a:tcPr marL="28285" marR="28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00CC"/>
                    </a:solidFill>
                  </a:tcPr>
                </a:tc>
                <a:tc>
                  <a:txBody>
                    <a:bodyPr/>
                    <a:lstStyle/>
                    <a:p>
                      <a:pPr algn="ctr">
                        <a:spcAft>
                          <a:spcPts val="0"/>
                        </a:spcAft>
                      </a:pPr>
                      <a:r>
                        <a:rPr lang="en-US" sz="1700" kern="0" dirty="0">
                          <a:solidFill>
                            <a:srgbClr val="FFFF00"/>
                          </a:solidFill>
                          <a:effectLst/>
                          <a:latin typeface="+mj-lt"/>
                        </a:rPr>
                        <a:t>Mean</a:t>
                      </a:r>
                      <a:endParaRPr lang="zh-CN" sz="1700" kern="100" dirty="0">
                        <a:solidFill>
                          <a:srgbClr val="FFFF00"/>
                        </a:solidFill>
                        <a:effectLst/>
                        <a:latin typeface="+mj-lt"/>
                        <a:ea typeface="宋体"/>
                        <a:cs typeface="Times New Roman"/>
                      </a:endParaRPr>
                    </a:p>
                  </a:txBody>
                  <a:tcPr marL="28285" marR="28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00CC"/>
                    </a:solidFill>
                  </a:tcPr>
                </a:tc>
                <a:tc>
                  <a:txBody>
                    <a:bodyPr/>
                    <a:lstStyle/>
                    <a:p>
                      <a:pPr algn="ctr">
                        <a:spcAft>
                          <a:spcPts val="0"/>
                        </a:spcAft>
                      </a:pPr>
                      <a:r>
                        <a:rPr lang="en-US" sz="1700" kern="0" dirty="0">
                          <a:solidFill>
                            <a:srgbClr val="FFFF00"/>
                          </a:solidFill>
                          <a:effectLst/>
                          <a:latin typeface="+mj-lt"/>
                        </a:rPr>
                        <a:t>interval</a:t>
                      </a:r>
                      <a:endParaRPr lang="zh-CN" sz="1700" kern="100" dirty="0">
                        <a:solidFill>
                          <a:srgbClr val="FFFF00"/>
                        </a:solidFill>
                        <a:effectLst/>
                        <a:latin typeface="+mj-lt"/>
                        <a:ea typeface="宋体"/>
                        <a:cs typeface="Times New Roman"/>
                      </a:endParaRPr>
                    </a:p>
                  </a:txBody>
                  <a:tcPr marL="28285" marR="28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00CC"/>
                    </a:solidFill>
                  </a:tcPr>
                </a:tc>
              </a:tr>
              <a:tr h="144570">
                <a:tc rowSpan="6">
                  <a:txBody>
                    <a:bodyPr/>
                    <a:lstStyle/>
                    <a:p>
                      <a:pPr algn="l">
                        <a:spcAft>
                          <a:spcPts val="0"/>
                        </a:spcAft>
                      </a:pPr>
                      <a:r>
                        <a:rPr lang="en-US" sz="1700" b="0" kern="0" dirty="0">
                          <a:solidFill>
                            <a:schemeClr val="tx1"/>
                          </a:solidFill>
                          <a:effectLst/>
                          <a:latin typeface="+mj-lt"/>
                        </a:rPr>
                        <a:t>Xinjiang, Qinghai, Xizang, Shanxi, Gansu, Shaanxi, Inner Mongolia, </a:t>
                      </a:r>
                      <a:r>
                        <a:rPr lang="en-US" sz="1700" b="0" kern="0" dirty="0" smtClean="0">
                          <a:solidFill>
                            <a:schemeClr val="tx1"/>
                          </a:solidFill>
                          <a:effectLst/>
                          <a:latin typeface="+mj-lt"/>
                        </a:rPr>
                        <a:t>Ningxia</a:t>
                      </a:r>
                      <a:endParaRPr lang="zh-CN" sz="1700" b="0" kern="100" dirty="0">
                        <a:solidFill>
                          <a:schemeClr val="tx1"/>
                        </a:solidFill>
                        <a:effectLst/>
                        <a:latin typeface="+mj-lt"/>
                        <a:ea typeface="宋体"/>
                        <a:cs typeface="Times New Roman"/>
                      </a:endParaRPr>
                    </a:p>
                  </a:txBody>
                  <a:tcPr marL="28285" marR="28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1700" kern="0" dirty="0">
                          <a:effectLst/>
                          <a:latin typeface="+mj-lt"/>
                        </a:rPr>
                        <a:t>Steep</a:t>
                      </a:r>
                      <a:endParaRPr lang="zh-CN" sz="1700" kern="100" dirty="0">
                        <a:effectLst/>
                        <a:latin typeface="+mj-lt"/>
                        <a:ea typeface="宋体"/>
                        <a:cs typeface="Times New Roman"/>
                      </a:endParaRPr>
                    </a:p>
                  </a:txBody>
                  <a:tcPr marL="28285" marR="28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1700" kern="0" dirty="0">
                          <a:effectLst/>
                          <a:latin typeface="+mj-lt"/>
                        </a:rPr>
                        <a:t>Upland</a:t>
                      </a:r>
                      <a:endParaRPr lang="zh-CN" sz="1700" kern="100" dirty="0">
                        <a:effectLst/>
                        <a:latin typeface="+mj-lt"/>
                        <a:ea typeface="宋体"/>
                        <a:cs typeface="Times New Roman"/>
                      </a:endParaRPr>
                    </a:p>
                  </a:txBody>
                  <a:tcPr marL="28285" marR="28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en-US" altLang="zh-CN" sz="1700" b="0" i="0" u="none" strike="noStrike" dirty="0">
                          <a:solidFill>
                            <a:schemeClr val="tx1"/>
                          </a:solidFill>
                          <a:effectLst/>
                          <a:latin typeface="+mj-lt"/>
                        </a:rPr>
                        <a:t>0.015</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700" b="0" i="0" u="none" strike="noStrike" dirty="0">
                          <a:solidFill>
                            <a:schemeClr val="tx1"/>
                          </a:solidFill>
                          <a:effectLst/>
                          <a:latin typeface="+mj-lt"/>
                        </a:rPr>
                        <a:t>0.003-0.029</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75428">
                <a:tc vMerge="1">
                  <a:txBody>
                    <a:bodyPr/>
                    <a:lstStyle/>
                    <a:p>
                      <a:endParaRPr lang="zh-CN" altLang="en-US"/>
                    </a:p>
                  </a:txBody>
                  <a:tcPr/>
                </a:tc>
                <a:tc>
                  <a:txBody>
                    <a:bodyPr/>
                    <a:lstStyle/>
                    <a:p>
                      <a:pPr algn="ctr">
                        <a:spcAft>
                          <a:spcPts val="0"/>
                        </a:spcAft>
                      </a:pPr>
                      <a:r>
                        <a:rPr lang="en-US" sz="1700" kern="0" dirty="0">
                          <a:effectLst/>
                          <a:latin typeface="+mj-lt"/>
                        </a:rPr>
                        <a:t>Steep</a:t>
                      </a:r>
                      <a:endParaRPr lang="zh-CN" sz="1700" kern="100" dirty="0">
                        <a:effectLst/>
                        <a:latin typeface="+mj-lt"/>
                        <a:ea typeface="宋体"/>
                        <a:cs typeface="Times New Roman"/>
                      </a:endParaRPr>
                    </a:p>
                  </a:txBody>
                  <a:tcPr marL="28285" marR="28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1700" kern="0">
                          <a:effectLst/>
                          <a:latin typeface="+mj-lt"/>
                        </a:rPr>
                        <a:t>Paddy</a:t>
                      </a:r>
                      <a:endParaRPr lang="zh-CN" sz="1700" kern="100">
                        <a:effectLst/>
                        <a:latin typeface="+mj-lt"/>
                        <a:ea typeface="宋体"/>
                        <a:cs typeface="Times New Roman"/>
                      </a:endParaRPr>
                    </a:p>
                  </a:txBody>
                  <a:tcPr marL="28285" marR="28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700" b="0" i="0" u="none" strike="noStrike" dirty="0" smtClean="0">
                          <a:solidFill>
                            <a:schemeClr val="tx1"/>
                          </a:solidFill>
                          <a:effectLst/>
                          <a:latin typeface="+mj-lt"/>
                        </a:rPr>
                        <a:t>--</a:t>
                      </a:r>
                      <a:endParaRPr lang="zh-CN" altLang="en-US" sz="1700" b="0" i="0" u="none" strike="noStrike" dirty="0">
                        <a:solidFill>
                          <a:schemeClr val="tx1"/>
                        </a:solidFill>
                        <a:effectLst/>
                        <a:latin typeface="+mj-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700" b="0" i="0" u="none" strike="noStrike" dirty="0" smtClean="0">
                          <a:solidFill>
                            <a:schemeClr val="tx1"/>
                          </a:solidFill>
                          <a:effectLst/>
                          <a:latin typeface="+mj-lt"/>
                        </a:rPr>
                        <a:t>--</a:t>
                      </a:r>
                      <a:endParaRPr lang="en-US" altLang="zh-CN" sz="1700" b="0" i="0" u="none" strike="noStrike" dirty="0">
                        <a:solidFill>
                          <a:schemeClr val="tx1"/>
                        </a:solidFill>
                        <a:effectLst/>
                        <a:latin typeface="+mj-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38284">
                <a:tc vMerge="1">
                  <a:txBody>
                    <a:bodyPr/>
                    <a:lstStyle/>
                    <a:p>
                      <a:endParaRPr lang="zh-CN" altLang="en-US"/>
                    </a:p>
                  </a:txBody>
                  <a:tcPr/>
                </a:tc>
                <a:tc>
                  <a:txBody>
                    <a:bodyPr/>
                    <a:lstStyle/>
                    <a:p>
                      <a:pPr algn="ctr">
                        <a:spcAft>
                          <a:spcPts val="0"/>
                        </a:spcAft>
                      </a:pPr>
                      <a:r>
                        <a:rPr lang="en-US" sz="1700" b="0" kern="0" dirty="0">
                          <a:solidFill>
                            <a:schemeClr val="tx1"/>
                          </a:solidFill>
                          <a:effectLst/>
                          <a:latin typeface="+mj-lt"/>
                        </a:rPr>
                        <a:t>Slow</a:t>
                      </a:r>
                      <a:endParaRPr lang="zh-CN" sz="1700" b="0" kern="100" dirty="0">
                        <a:solidFill>
                          <a:schemeClr val="tx1"/>
                        </a:solidFill>
                        <a:effectLst/>
                        <a:latin typeface="+mj-lt"/>
                        <a:ea typeface="宋体"/>
                        <a:cs typeface="Times New Roman"/>
                      </a:endParaRPr>
                    </a:p>
                  </a:txBody>
                  <a:tcPr marL="28285" marR="28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1700" b="0" kern="0">
                          <a:solidFill>
                            <a:schemeClr val="tx1"/>
                          </a:solidFill>
                          <a:effectLst/>
                          <a:latin typeface="+mj-lt"/>
                        </a:rPr>
                        <a:t>Upland</a:t>
                      </a:r>
                      <a:endParaRPr lang="zh-CN" sz="1700" b="0" kern="100">
                        <a:solidFill>
                          <a:schemeClr val="tx1"/>
                        </a:solidFill>
                        <a:effectLst/>
                        <a:latin typeface="+mj-lt"/>
                        <a:ea typeface="宋体"/>
                        <a:cs typeface="Times New Roman"/>
                      </a:endParaRPr>
                    </a:p>
                  </a:txBody>
                  <a:tcPr marL="28285" marR="28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en-US" altLang="zh-CN" sz="1700" b="0" i="0" u="none" strike="noStrike" dirty="0">
                          <a:solidFill>
                            <a:schemeClr val="tx1"/>
                          </a:solidFill>
                          <a:effectLst/>
                          <a:latin typeface="+mj-lt"/>
                        </a:rPr>
                        <a:t>0.017</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700" b="0" i="0" u="none" strike="noStrike" dirty="0">
                          <a:solidFill>
                            <a:schemeClr val="tx1"/>
                          </a:solidFill>
                          <a:effectLst/>
                          <a:latin typeface="+mj-lt"/>
                        </a:rPr>
                        <a:t>0.003-0.032</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75428">
                <a:tc vMerge="1">
                  <a:txBody>
                    <a:bodyPr/>
                    <a:lstStyle/>
                    <a:p>
                      <a:endParaRPr lang="zh-CN" altLang="en-US"/>
                    </a:p>
                  </a:txBody>
                  <a:tcPr/>
                </a:tc>
                <a:tc>
                  <a:txBody>
                    <a:bodyPr/>
                    <a:lstStyle/>
                    <a:p>
                      <a:pPr algn="ctr">
                        <a:spcAft>
                          <a:spcPts val="0"/>
                        </a:spcAft>
                      </a:pPr>
                      <a:r>
                        <a:rPr lang="en-US" sz="1700" b="0" kern="0" dirty="0">
                          <a:solidFill>
                            <a:schemeClr val="tx1"/>
                          </a:solidFill>
                          <a:effectLst/>
                          <a:latin typeface="+mj-lt"/>
                        </a:rPr>
                        <a:t>Slow</a:t>
                      </a:r>
                      <a:endParaRPr lang="zh-CN" sz="1700" b="0" kern="100" dirty="0">
                        <a:solidFill>
                          <a:schemeClr val="tx1"/>
                        </a:solidFill>
                        <a:effectLst/>
                        <a:latin typeface="+mj-lt"/>
                        <a:ea typeface="宋体"/>
                        <a:cs typeface="Times New Roman"/>
                      </a:endParaRPr>
                    </a:p>
                  </a:txBody>
                  <a:tcPr marL="28285" marR="28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1700" b="0" kern="0">
                          <a:solidFill>
                            <a:schemeClr val="tx1"/>
                          </a:solidFill>
                          <a:effectLst/>
                          <a:latin typeface="+mj-lt"/>
                        </a:rPr>
                        <a:t>Paddy</a:t>
                      </a:r>
                      <a:endParaRPr lang="zh-CN" sz="1700" b="0" kern="100">
                        <a:solidFill>
                          <a:schemeClr val="tx1"/>
                        </a:solidFill>
                        <a:effectLst/>
                        <a:latin typeface="+mj-lt"/>
                        <a:ea typeface="宋体"/>
                        <a:cs typeface="Times New Roman"/>
                      </a:endParaRPr>
                    </a:p>
                  </a:txBody>
                  <a:tcPr marL="28285" marR="28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700" b="0" i="0" u="none" strike="noStrike" dirty="0" smtClean="0">
                          <a:solidFill>
                            <a:schemeClr val="tx1"/>
                          </a:solidFill>
                          <a:effectLst/>
                          <a:latin typeface="+mj-lt"/>
                        </a:rPr>
                        <a:t>--</a:t>
                      </a:r>
                      <a:endParaRPr lang="zh-CN" altLang="en-US" sz="1700" b="0" i="0" u="none" strike="noStrike" dirty="0">
                        <a:solidFill>
                          <a:schemeClr val="tx1"/>
                        </a:solidFill>
                        <a:effectLst/>
                        <a:latin typeface="+mj-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700" b="0" i="0" u="none" strike="noStrike" dirty="0" smtClean="0">
                          <a:solidFill>
                            <a:schemeClr val="tx1"/>
                          </a:solidFill>
                          <a:effectLst/>
                          <a:latin typeface="+mj-lt"/>
                        </a:rPr>
                        <a:t>--</a:t>
                      </a:r>
                      <a:endParaRPr lang="en-US" altLang="zh-CN" sz="1700" b="0" i="0" u="none" strike="noStrike" dirty="0">
                        <a:solidFill>
                          <a:schemeClr val="tx1"/>
                        </a:solidFill>
                        <a:effectLst/>
                        <a:latin typeface="+mj-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38284">
                <a:tc vMerge="1">
                  <a:txBody>
                    <a:bodyPr/>
                    <a:lstStyle/>
                    <a:p>
                      <a:endParaRPr lang="zh-CN" altLang="en-US"/>
                    </a:p>
                  </a:txBody>
                  <a:tcPr/>
                </a:tc>
                <a:tc>
                  <a:txBody>
                    <a:bodyPr/>
                    <a:lstStyle/>
                    <a:p>
                      <a:pPr algn="ctr">
                        <a:spcAft>
                          <a:spcPts val="0"/>
                        </a:spcAft>
                      </a:pPr>
                      <a:r>
                        <a:rPr lang="en-US" sz="1700" b="0" kern="0" dirty="0">
                          <a:solidFill>
                            <a:schemeClr val="tx1"/>
                          </a:solidFill>
                          <a:effectLst/>
                          <a:latin typeface="+mj-lt"/>
                        </a:rPr>
                        <a:t>Flat</a:t>
                      </a:r>
                      <a:endParaRPr lang="zh-CN" sz="1700" b="0" kern="100" dirty="0">
                        <a:solidFill>
                          <a:schemeClr val="tx1"/>
                        </a:solidFill>
                        <a:effectLst/>
                        <a:latin typeface="+mj-lt"/>
                        <a:ea typeface="宋体"/>
                        <a:cs typeface="Times New Roman"/>
                      </a:endParaRPr>
                    </a:p>
                  </a:txBody>
                  <a:tcPr marL="28285" marR="28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1700" b="0" kern="0" dirty="0">
                          <a:solidFill>
                            <a:schemeClr val="tx1"/>
                          </a:solidFill>
                          <a:effectLst/>
                          <a:latin typeface="+mj-lt"/>
                        </a:rPr>
                        <a:t>Upland</a:t>
                      </a:r>
                      <a:endParaRPr lang="zh-CN" sz="1700" b="0" kern="100" dirty="0">
                        <a:solidFill>
                          <a:schemeClr val="tx1"/>
                        </a:solidFill>
                        <a:effectLst/>
                        <a:latin typeface="+mj-lt"/>
                        <a:ea typeface="宋体"/>
                        <a:cs typeface="Times New Roman"/>
                      </a:endParaRPr>
                    </a:p>
                  </a:txBody>
                  <a:tcPr marL="28285" marR="28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en-US" altLang="zh-CN" sz="1700" b="0" i="0" u="none" strike="noStrike" dirty="0">
                          <a:solidFill>
                            <a:schemeClr val="tx1"/>
                          </a:solidFill>
                          <a:effectLst/>
                          <a:latin typeface="+mj-lt"/>
                        </a:rPr>
                        <a:t>0.016</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700" b="0" i="0" u="none" strike="noStrike" dirty="0">
                          <a:solidFill>
                            <a:schemeClr val="tx1"/>
                          </a:solidFill>
                          <a:effectLst/>
                          <a:latin typeface="+mj-lt"/>
                        </a:rPr>
                        <a:t>0.003-0.031</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38284">
                <a:tc vMerge="1">
                  <a:txBody>
                    <a:bodyPr/>
                    <a:lstStyle/>
                    <a:p>
                      <a:endParaRPr lang="zh-CN" altLang="en-US"/>
                    </a:p>
                  </a:txBody>
                  <a:tcPr/>
                </a:tc>
                <a:tc>
                  <a:txBody>
                    <a:bodyPr/>
                    <a:lstStyle/>
                    <a:p>
                      <a:pPr algn="ctr">
                        <a:spcAft>
                          <a:spcPts val="0"/>
                        </a:spcAft>
                      </a:pPr>
                      <a:r>
                        <a:rPr lang="en-US" sz="1700" b="0" kern="0" dirty="0">
                          <a:solidFill>
                            <a:schemeClr val="tx1"/>
                          </a:solidFill>
                          <a:effectLst/>
                          <a:latin typeface="+mj-lt"/>
                        </a:rPr>
                        <a:t>Flat</a:t>
                      </a:r>
                      <a:endParaRPr lang="zh-CN" sz="1700" b="0" kern="100" dirty="0">
                        <a:solidFill>
                          <a:schemeClr val="tx1"/>
                        </a:solidFill>
                        <a:effectLst/>
                        <a:latin typeface="+mj-lt"/>
                        <a:ea typeface="宋体"/>
                        <a:cs typeface="Times New Roman"/>
                      </a:endParaRPr>
                    </a:p>
                  </a:txBody>
                  <a:tcPr marL="28285" marR="28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1700" b="0" kern="0" dirty="0">
                          <a:solidFill>
                            <a:schemeClr val="tx1"/>
                          </a:solidFill>
                          <a:effectLst/>
                          <a:latin typeface="+mj-lt"/>
                        </a:rPr>
                        <a:t>Paddy</a:t>
                      </a:r>
                      <a:endParaRPr lang="zh-CN" sz="1700" b="0" kern="100" dirty="0">
                        <a:solidFill>
                          <a:schemeClr val="tx1"/>
                        </a:solidFill>
                        <a:effectLst/>
                        <a:latin typeface="+mj-lt"/>
                        <a:ea typeface="宋体"/>
                        <a:cs typeface="Times New Roman"/>
                      </a:endParaRPr>
                    </a:p>
                  </a:txBody>
                  <a:tcPr marL="28285" marR="28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en-US" altLang="zh-CN" sz="1700" b="0" i="0" u="none" strike="noStrike" dirty="0">
                          <a:solidFill>
                            <a:schemeClr val="tx1"/>
                          </a:solidFill>
                          <a:effectLst/>
                          <a:latin typeface="+mj-lt"/>
                        </a:rPr>
                        <a:t>0.003</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700" b="0" i="0" u="none" strike="noStrike" dirty="0">
                          <a:solidFill>
                            <a:schemeClr val="tx1"/>
                          </a:solidFill>
                          <a:effectLst/>
                          <a:latin typeface="+mj-lt"/>
                        </a:rPr>
                        <a:t>0.002-0.003</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38284">
                <a:tc rowSpan="6">
                  <a:txBody>
                    <a:bodyPr/>
                    <a:lstStyle/>
                    <a:p>
                      <a:pPr algn="l">
                        <a:spcAft>
                          <a:spcPts val="0"/>
                        </a:spcAft>
                      </a:pPr>
                      <a:r>
                        <a:rPr lang="en-US" sz="1700" b="0" kern="0" dirty="0">
                          <a:solidFill>
                            <a:schemeClr val="tx1"/>
                          </a:solidFill>
                          <a:effectLst/>
                          <a:latin typeface="+mj-lt"/>
                        </a:rPr>
                        <a:t>Heilongjiang, Jilin, </a:t>
                      </a:r>
                      <a:r>
                        <a:rPr lang="en-US" sz="1700" b="0" kern="0" dirty="0" smtClean="0">
                          <a:solidFill>
                            <a:schemeClr val="tx1"/>
                          </a:solidFill>
                          <a:effectLst/>
                          <a:latin typeface="+mj-lt"/>
                        </a:rPr>
                        <a:t>Liaoning</a:t>
                      </a:r>
                      <a:endParaRPr lang="zh-CN" sz="1700" b="0" kern="100" dirty="0">
                        <a:solidFill>
                          <a:schemeClr val="tx1"/>
                        </a:solidFill>
                        <a:effectLst/>
                        <a:latin typeface="+mj-lt"/>
                        <a:ea typeface="宋体"/>
                        <a:cs typeface="Times New Roman"/>
                      </a:endParaRPr>
                    </a:p>
                  </a:txBody>
                  <a:tcPr marL="28285" marR="28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1700" b="0" kern="0" dirty="0">
                          <a:solidFill>
                            <a:schemeClr val="tx1"/>
                          </a:solidFill>
                          <a:effectLst/>
                          <a:latin typeface="+mj-lt"/>
                        </a:rPr>
                        <a:t>Steep</a:t>
                      </a:r>
                      <a:endParaRPr lang="zh-CN" sz="1700" b="0" kern="100" dirty="0">
                        <a:solidFill>
                          <a:schemeClr val="tx1"/>
                        </a:solidFill>
                        <a:effectLst/>
                        <a:latin typeface="+mj-lt"/>
                        <a:ea typeface="宋体"/>
                        <a:cs typeface="Times New Roman"/>
                      </a:endParaRPr>
                    </a:p>
                  </a:txBody>
                  <a:tcPr marL="28285" marR="28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1700" b="0" kern="0" dirty="0">
                          <a:solidFill>
                            <a:schemeClr val="tx1"/>
                          </a:solidFill>
                          <a:effectLst/>
                          <a:latin typeface="+mj-lt"/>
                        </a:rPr>
                        <a:t>Upland</a:t>
                      </a:r>
                      <a:endParaRPr lang="zh-CN" sz="1700" b="0" kern="100" dirty="0">
                        <a:solidFill>
                          <a:schemeClr val="tx1"/>
                        </a:solidFill>
                        <a:effectLst/>
                        <a:latin typeface="+mj-lt"/>
                        <a:ea typeface="宋体"/>
                        <a:cs typeface="Times New Roman"/>
                      </a:endParaRPr>
                    </a:p>
                  </a:txBody>
                  <a:tcPr marL="28285" marR="28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en-US" altLang="zh-CN" sz="1700" b="0" i="0" u="none" strike="noStrike" dirty="0">
                          <a:solidFill>
                            <a:schemeClr val="tx1"/>
                          </a:solidFill>
                          <a:effectLst/>
                          <a:latin typeface="+mj-lt"/>
                        </a:rPr>
                        <a:t>0.004</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700" b="0" i="0" u="none" strike="noStrike" dirty="0">
                          <a:solidFill>
                            <a:schemeClr val="tx1"/>
                          </a:solidFill>
                          <a:effectLst/>
                          <a:latin typeface="+mj-lt"/>
                        </a:rPr>
                        <a:t>0.003-0.029</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75428">
                <a:tc vMerge="1">
                  <a:txBody>
                    <a:bodyPr/>
                    <a:lstStyle/>
                    <a:p>
                      <a:endParaRPr lang="zh-CN" altLang="en-US"/>
                    </a:p>
                  </a:txBody>
                  <a:tcPr/>
                </a:tc>
                <a:tc>
                  <a:txBody>
                    <a:bodyPr/>
                    <a:lstStyle/>
                    <a:p>
                      <a:pPr algn="ctr">
                        <a:spcAft>
                          <a:spcPts val="0"/>
                        </a:spcAft>
                      </a:pPr>
                      <a:r>
                        <a:rPr lang="en-US" sz="1700" b="0" kern="0" dirty="0">
                          <a:solidFill>
                            <a:schemeClr val="tx1"/>
                          </a:solidFill>
                          <a:effectLst/>
                          <a:latin typeface="+mj-lt"/>
                        </a:rPr>
                        <a:t>Steep</a:t>
                      </a:r>
                      <a:endParaRPr lang="zh-CN" sz="1700" b="0" kern="100" dirty="0">
                        <a:solidFill>
                          <a:schemeClr val="tx1"/>
                        </a:solidFill>
                        <a:effectLst/>
                        <a:latin typeface="+mj-lt"/>
                        <a:ea typeface="宋体"/>
                        <a:cs typeface="Times New Roman"/>
                      </a:endParaRPr>
                    </a:p>
                  </a:txBody>
                  <a:tcPr marL="28285" marR="28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1700" b="0" kern="0" dirty="0">
                          <a:solidFill>
                            <a:schemeClr val="tx1"/>
                          </a:solidFill>
                          <a:effectLst/>
                          <a:latin typeface="+mj-lt"/>
                        </a:rPr>
                        <a:t>Paddy</a:t>
                      </a:r>
                      <a:endParaRPr lang="zh-CN" sz="1700" b="0" kern="100" dirty="0">
                        <a:solidFill>
                          <a:schemeClr val="tx1"/>
                        </a:solidFill>
                        <a:effectLst/>
                        <a:latin typeface="+mj-lt"/>
                        <a:ea typeface="宋体"/>
                        <a:cs typeface="Times New Roman"/>
                      </a:endParaRPr>
                    </a:p>
                  </a:txBody>
                  <a:tcPr marL="28285" marR="28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700" b="0" i="0" u="none" strike="noStrike" dirty="0" smtClean="0">
                          <a:solidFill>
                            <a:schemeClr val="tx1"/>
                          </a:solidFill>
                          <a:effectLst/>
                          <a:latin typeface="+mj-lt"/>
                        </a:rPr>
                        <a:t>--</a:t>
                      </a:r>
                      <a:endParaRPr lang="zh-CN" altLang="en-US" sz="1700" b="0" i="0" u="none" strike="noStrike" dirty="0">
                        <a:solidFill>
                          <a:schemeClr val="tx1"/>
                        </a:solidFill>
                        <a:effectLst/>
                        <a:latin typeface="+mj-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700" b="0" i="0" u="none" strike="noStrike" dirty="0" smtClean="0">
                          <a:solidFill>
                            <a:schemeClr val="tx1"/>
                          </a:solidFill>
                          <a:effectLst/>
                          <a:latin typeface="+mj-lt"/>
                        </a:rPr>
                        <a:t>--</a:t>
                      </a:r>
                      <a:endParaRPr lang="en-US" altLang="zh-CN" sz="1700" b="0" i="0" u="none" strike="noStrike" dirty="0">
                        <a:solidFill>
                          <a:schemeClr val="tx1"/>
                        </a:solidFill>
                        <a:effectLst/>
                        <a:latin typeface="+mj-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38284">
                <a:tc vMerge="1">
                  <a:txBody>
                    <a:bodyPr/>
                    <a:lstStyle/>
                    <a:p>
                      <a:endParaRPr lang="zh-CN" altLang="en-US"/>
                    </a:p>
                  </a:txBody>
                  <a:tcPr/>
                </a:tc>
                <a:tc>
                  <a:txBody>
                    <a:bodyPr/>
                    <a:lstStyle/>
                    <a:p>
                      <a:pPr algn="ctr">
                        <a:spcAft>
                          <a:spcPts val="0"/>
                        </a:spcAft>
                      </a:pPr>
                      <a:r>
                        <a:rPr lang="en-US" sz="1700" b="0" kern="0" dirty="0">
                          <a:solidFill>
                            <a:schemeClr val="tx1"/>
                          </a:solidFill>
                          <a:effectLst/>
                          <a:latin typeface="+mj-lt"/>
                        </a:rPr>
                        <a:t>Slow</a:t>
                      </a:r>
                      <a:endParaRPr lang="zh-CN" sz="1700" b="0" kern="100" dirty="0">
                        <a:solidFill>
                          <a:schemeClr val="tx1"/>
                        </a:solidFill>
                        <a:effectLst/>
                        <a:latin typeface="+mj-lt"/>
                        <a:ea typeface="宋体"/>
                        <a:cs typeface="Times New Roman"/>
                      </a:endParaRPr>
                    </a:p>
                  </a:txBody>
                  <a:tcPr marL="28285" marR="28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1700" b="0" kern="0" dirty="0">
                          <a:solidFill>
                            <a:schemeClr val="tx1"/>
                          </a:solidFill>
                          <a:effectLst/>
                          <a:latin typeface="+mj-lt"/>
                        </a:rPr>
                        <a:t>Upland</a:t>
                      </a:r>
                      <a:endParaRPr lang="zh-CN" sz="1700" b="0" kern="100" dirty="0">
                        <a:solidFill>
                          <a:schemeClr val="tx1"/>
                        </a:solidFill>
                        <a:effectLst/>
                        <a:latin typeface="+mj-lt"/>
                        <a:ea typeface="宋体"/>
                        <a:cs typeface="Times New Roman"/>
                      </a:endParaRPr>
                    </a:p>
                  </a:txBody>
                  <a:tcPr marL="28285" marR="28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en-US" altLang="zh-CN" sz="1700" b="0" i="0" u="none" strike="noStrike" dirty="0">
                          <a:solidFill>
                            <a:schemeClr val="tx1"/>
                          </a:solidFill>
                          <a:effectLst/>
                          <a:latin typeface="+mj-lt"/>
                        </a:rPr>
                        <a:t>0.006</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700" b="0" i="0" u="none" strike="noStrike" dirty="0">
                          <a:solidFill>
                            <a:schemeClr val="tx1"/>
                          </a:solidFill>
                          <a:effectLst/>
                          <a:latin typeface="+mj-lt"/>
                        </a:rPr>
                        <a:t>0.003-0.032</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75428">
                <a:tc vMerge="1">
                  <a:txBody>
                    <a:bodyPr/>
                    <a:lstStyle/>
                    <a:p>
                      <a:endParaRPr lang="zh-CN" altLang="en-US"/>
                    </a:p>
                  </a:txBody>
                  <a:tcPr/>
                </a:tc>
                <a:tc>
                  <a:txBody>
                    <a:bodyPr/>
                    <a:lstStyle/>
                    <a:p>
                      <a:pPr algn="ctr">
                        <a:spcAft>
                          <a:spcPts val="0"/>
                        </a:spcAft>
                      </a:pPr>
                      <a:r>
                        <a:rPr lang="en-US" sz="1700" b="0" kern="0" dirty="0">
                          <a:solidFill>
                            <a:schemeClr val="tx1"/>
                          </a:solidFill>
                          <a:effectLst/>
                          <a:latin typeface="+mj-lt"/>
                        </a:rPr>
                        <a:t>Slow</a:t>
                      </a:r>
                      <a:endParaRPr lang="zh-CN" sz="1700" b="0" kern="100" dirty="0">
                        <a:solidFill>
                          <a:schemeClr val="tx1"/>
                        </a:solidFill>
                        <a:effectLst/>
                        <a:latin typeface="+mj-lt"/>
                        <a:ea typeface="宋体"/>
                        <a:cs typeface="Times New Roman"/>
                      </a:endParaRPr>
                    </a:p>
                  </a:txBody>
                  <a:tcPr marL="28285" marR="28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1700" b="0" kern="0" dirty="0">
                          <a:solidFill>
                            <a:schemeClr val="tx1"/>
                          </a:solidFill>
                          <a:effectLst/>
                          <a:latin typeface="+mj-lt"/>
                        </a:rPr>
                        <a:t>Paddy</a:t>
                      </a:r>
                      <a:endParaRPr lang="zh-CN" sz="1700" b="0" kern="100" dirty="0">
                        <a:solidFill>
                          <a:schemeClr val="tx1"/>
                        </a:solidFill>
                        <a:effectLst/>
                        <a:latin typeface="+mj-lt"/>
                        <a:ea typeface="宋体"/>
                        <a:cs typeface="Times New Roman"/>
                      </a:endParaRPr>
                    </a:p>
                  </a:txBody>
                  <a:tcPr marL="28285" marR="28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700" b="0" i="0" u="none" strike="noStrike" dirty="0" smtClean="0">
                          <a:solidFill>
                            <a:schemeClr val="tx1"/>
                          </a:solidFill>
                          <a:effectLst/>
                          <a:latin typeface="+mj-lt"/>
                        </a:rPr>
                        <a:t>--</a:t>
                      </a:r>
                      <a:endParaRPr lang="zh-CN" altLang="en-US" sz="1700" b="0" i="0" u="none" strike="noStrike" dirty="0">
                        <a:solidFill>
                          <a:schemeClr val="tx1"/>
                        </a:solidFill>
                        <a:effectLst/>
                        <a:latin typeface="+mj-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700" b="0" i="0" u="none" strike="noStrike" dirty="0" smtClean="0">
                          <a:solidFill>
                            <a:schemeClr val="tx1"/>
                          </a:solidFill>
                          <a:effectLst/>
                          <a:latin typeface="+mj-lt"/>
                        </a:rPr>
                        <a:t>--</a:t>
                      </a:r>
                      <a:endParaRPr lang="en-US" altLang="zh-CN" sz="1700" b="0" i="0" u="none" strike="noStrike" dirty="0">
                        <a:solidFill>
                          <a:schemeClr val="tx1"/>
                        </a:solidFill>
                        <a:effectLst/>
                        <a:latin typeface="+mj-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38284">
                <a:tc vMerge="1">
                  <a:txBody>
                    <a:bodyPr/>
                    <a:lstStyle/>
                    <a:p>
                      <a:endParaRPr lang="zh-CN" altLang="en-US"/>
                    </a:p>
                  </a:txBody>
                  <a:tcPr/>
                </a:tc>
                <a:tc>
                  <a:txBody>
                    <a:bodyPr/>
                    <a:lstStyle/>
                    <a:p>
                      <a:pPr algn="ctr">
                        <a:spcAft>
                          <a:spcPts val="0"/>
                        </a:spcAft>
                      </a:pPr>
                      <a:r>
                        <a:rPr lang="en-US" sz="1700" b="0" kern="0">
                          <a:solidFill>
                            <a:schemeClr val="tx1"/>
                          </a:solidFill>
                          <a:effectLst/>
                          <a:latin typeface="+mj-lt"/>
                        </a:rPr>
                        <a:t>Flat</a:t>
                      </a:r>
                      <a:endParaRPr lang="zh-CN" sz="1700" b="0" kern="100">
                        <a:solidFill>
                          <a:schemeClr val="tx1"/>
                        </a:solidFill>
                        <a:effectLst/>
                        <a:latin typeface="+mj-lt"/>
                        <a:ea typeface="宋体"/>
                        <a:cs typeface="Times New Roman"/>
                      </a:endParaRPr>
                    </a:p>
                  </a:txBody>
                  <a:tcPr marL="28285" marR="28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1700" b="0" kern="0" dirty="0">
                          <a:solidFill>
                            <a:schemeClr val="tx1"/>
                          </a:solidFill>
                          <a:effectLst/>
                          <a:latin typeface="+mj-lt"/>
                        </a:rPr>
                        <a:t>Upland</a:t>
                      </a:r>
                      <a:endParaRPr lang="zh-CN" sz="1700" b="0" kern="100" dirty="0">
                        <a:solidFill>
                          <a:schemeClr val="tx1"/>
                        </a:solidFill>
                        <a:effectLst/>
                        <a:latin typeface="+mj-lt"/>
                        <a:ea typeface="宋体"/>
                        <a:cs typeface="Times New Roman"/>
                      </a:endParaRPr>
                    </a:p>
                  </a:txBody>
                  <a:tcPr marL="28285" marR="28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en-US" altLang="zh-CN" sz="1700" b="0" i="0" u="none" strike="noStrike" dirty="0">
                          <a:solidFill>
                            <a:schemeClr val="tx1"/>
                          </a:solidFill>
                          <a:effectLst/>
                          <a:latin typeface="+mj-lt"/>
                        </a:rPr>
                        <a:t>0.005</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700" b="0" i="0" u="none" strike="noStrike" dirty="0">
                          <a:solidFill>
                            <a:schemeClr val="tx1"/>
                          </a:solidFill>
                          <a:effectLst/>
                          <a:latin typeface="+mj-lt"/>
                        </a:rPr>
                        <a:t>0.004-0.031</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38284">
                <a:tc vMerge="1">
                  <a:txBody>
                    <a:bodyPr/>
                    <a:lstStyle/>
                    <a:p>
                      <a:endParaRPr lang="zh-CN" altLang="en-US"/>
                    </a:p>
                  </a:txBody>
                  <a:tcPr/>
                </a:tc>
                <a:tc>
                  <a:txBody>
                    <a:bodyPr/>
                    <a:lstStyle/>
                    <a:p>
                      <a:pPr algn="ctr">
                        <a:spcAft>
                          <a:spcPts val="0"/>
                        </a:spcAft>
                      </a:pPr>
                      <a:r>
                        <a:rPr lang="en-US" sz="1700" b="0" kern="0">
                          <a:solidFill>
                            <a:schemeClr val="tx1"/>
                          </a:solidFill>
                          <a:effectLst/>
                          <a:latin typeface="+mj-lt"/>
                        </a:rPr>
                        <a:t>Flat</a:t>
                      </a:r>
                      <a:endParaRPr lang="zh-CN" sz="1700" b="0" kern="100">
                        <a:solidFill>
                          <a:schemeClr val="tx1"/>
                        </a:solidFill>
                        <a:effectLst/>
                        <a:latin typeface="+mj-lt"/>
                        <a:ea typeface="宋体"/>
                        <a:cs typeface="Times New Roman"/>
                      </a:endParaRPr>
                    </a:p>
                  </a:txBody>
                  <a:tcPr marL="28285" marR="28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1700" b="0" kern="0" dirty="0">
                          <a:solidFill>
                            <a:schemeClr val="tx1"/>
                          </a:solidFill>
                          <a:effectLst/>
                          <a:latin typeface="+mj-lt"/>
                        </a:rPr>
                        <a:t>Paddy</a:t>
                      </a:r>
                      <a:endParaRPr lang="zh-CN" sz="1700" b="0" kern="100" dirty="0">
                        <a:solidFill>
                          <a:schemeClr val="tx1"/>
                        </a:solidFill>
                        <a:effectLst/>
                        <a:latin typeface="+mj-lt"/>
                        <a:ea typeface="宋体"/>
                        <a:cs typeface="Times New Roman"/>
                      </a:endParaRPr>
                    </a:p>
                  </a:txBody>
                  <a:tcPr marL="28285" marR="28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en-US" altLang="zh-CN" sz="1700" b="0" i="0" u="none" strike="noStrike" dirty="0">
                          <a:solidFill>
                            <a:schemeClr val="tx1"/>
                          </a:solidFill>
                          <a:effectLst/>
                          <a:latin typeface="+mj-lt"/>
                        </a:rPr>
                        <a:t>0.005</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700" b="0" i="0" u="none" strike="noStrike" dirty="0">
                          <a:solidFill>
                            <a:schemeClr val="tx1"/>
                          </a:solidFill>
                          <a:effectLst/>
                          <a:latin typeface="+mj-lt"/>
                        </a:rPr>
                        <a:t>0.005-0.006</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44570">
                <a:tc rowSpan="6">
                  <a:txBody>
                    <a:bodyPr/>
                    <a:lstStyle/>
                    <a:p>
                      <a:pPr algn="l">
                        <a:spcAft>
                          <a:spcPts val="0"/>
                        </a:spcAft>
                      </a:pPr>
                      <a:r>
                        <a:rPr lang="en-US" sz="1700" b="0" kern="0" dirty="0">
                          <a:solidFill>
                            <a:schemeClr val="tx1"/>
                          </a:solidFill>
                          <a:effectLst/>
                          <a:latin typeface="+mj-lt"/>
                        </a:rPr>
                        <a:t>Beijing, </a:t>
                      </a:r>
                      <a:r>
                        <a:rPr lang="en-US" sz="1700" b="0" kern="0" dirty="0" err="1">
                          <a:solidFill>
                            <a:schemeClr val="tx1"/>
                          </a:solidFill>
                          <a:effectLst/>
                          <a:latin typeface="+mj-lt"/>
                        </a:rPr>
                        <a:t>Tianjing</a:t>
                      </a:r>
                      <a:r>
                        <a:rPr lang="en-US" sz="1700" b="0" kern="0" dirty="0">
                          <a:solidFill>
                            <a:schemeClr val="tx1"/>
                          </a:solidFill>
                          <a:effectLst/>
                          <a:latin typeface="+mj-lt"/>
                        </a:rPr>
                        <a:t>, </a:t>
                      </a:r>
                      <a:r>
                        <a:rPr lang="en-US" sz="1700" b="0" kern="0" dirty="0" err="1">
                          <a:solidFill>
                            <a:schemeClr val="tx1"/>
                          </a:solidFill>
                          <a:effectLst/>
                          <a:latin typeface="+mj-lt"/>
                        </a:rPr>
                        <a:t>Hebei</a:t>
                      </a:r>
                      <a:r>
                        <a:rPr lang="en-US" sz="1700" b="0" kern="0" dirty="0" smtClean="0">
                          <a:solidFill>
                            <a:schemeClr val="tx1"/>
                          </a:solidFill>
                          <a:effectLst/>
                          <a:latin typeface="+mj-lt"/>
                        </a:rPr>
                        <a:t>, Henan</a:t>
                      </a:r>
                      <a:r>
                        <a:rPr lang="en-US" sz="1700" b="0" kern="0" dirty="0">
                          <a:solidFill>
                            <a:schemeClr val="tx1"/>
                          </a:solidFill>
                          <a:effectLst/>
                          <a:latin typeface="+mj-lt"/>
                        </a:rPr>
                        <a:t>, </a:t>
                      </a:r>
                      <a:r>
                        <a:rPr lang="en-US" sz="1700" b="0" kern="0" dirty="0" err="1" smtClean="0">
                          <a:solidFill>
                            <a:schemeClr val="tx1"/>
                          </a:solidFill>
                          <a:effectLst/>
                          <a:latin typeface="+mj-lt"/>
                        </a:rPr>
                        <a:t>Shangdong</a:t>
                      </a:r>
                      <a:endParaRPr lang="zh-CN" sz="1700" b="0" kern="100" dirty="0">
                        <a:solidFill>
                          <a:schemeClr val="tx1"/>
                        </a:solidFill>
                        <a:effectLst/>
                        <a:latin typeface="+mj-lt"/>
                        <a:ea typeface="宋体"/>
                        <a:cs typeface="Times New Roman"/>
                      </a:endParaRPr>
                    </a:p>
                  </a:txBody>
                  <a:tcPr marL="28285" marR="28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1700" b="0" kern="0">
                          <a:solidFill>
                            <a:schemeClr val="tx1"/>
                          </a:solidFill>
                          <a:effectLst/>
                          <a:latin typeface="+mj-lt"/>
                        </a:rPr>
                        <a:t>Steep</a:t>
                      </a:r>
                      <a:endParaRPr lang="zh-CN" sz="1700" b="0" kern="100">
                        <a:solidFill>
                          <a:schemeClr val="tx1"/>
                        </a:solidFill>
                        <a:effectLst/>
                        <a:latin typeface="+mj-lt"/>
                        <a:ea typeface="宋体"/>
                        <a:cs typeface="Times New Roman"/>
                      </a:endParaRPr>
                    </a:p>
                  </a:txBody>
                  <a:tcPr marL="28285" marR="28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1700" b="0" kern="0" dirty="0">
                          <a:solidFill>
                            <a:schemeClr val="tx1"/>
                          </a:solidFill>
                          <a:effectLst/>
                          <a:latin typeface="+mj-lt"/>
                        </a:rPr>
                        <a:t>Upland</a:t>
                      </a:r>
                      <a:endParaRPr lang="zh-CN" sz="1700" b="0" kern="100" dirty="0">
                        <a:solidFill>
                          <a:schemeClr val="tx1"/>
                        </a:solidFill>
                        <a:effectLst/>
                        <a:latin typeface="+mj-lt"/>
                        <a:ea typeface="宋体"/>
                        <a:cs typeface="Times New Roman"/>
                      </a:endParaRPr>
                    </a:p>
                  </a:txBody>
                  <a:tcPr marL="28285" marR="28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en-US" altLang="zh-CN" sz="1700" b="0" i="0" u="none" strike="noStrike" dirty="0">
                          <a:solidFill>
                            <a:schemeClr val="tx1"/>
                          </a:solidFill>
                          <a:effectLst/>
                          <a:latin typeface="+mj-lt"/>
                        </a:rPr>
                        <a:t>0.015</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700" b="0" i="0" u="none" strike="noStrike" dirty="0">
                          <a:solidFill>
                            <a:schemeClr val="tx1"/>
                          </a:solidFill>
                          <a:effectLst/>
                          <a:latin typeface="+mj-lt"/>
                        </a:rPr>
                        <a:t>0.003-0.029</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75428">
                <a:tc vMerge="1">
                  <a:txBody>
                    <a:bodyPr/>
                    <a:lstStyle/>
                    <a:p>
                      <a:endParaRPr lang="zh-CN" altLang="en-US"/>
                    </a:p>
                  </a:txBody>
                  <a:tcPr/>
                </a:tc>
                <a:tc>
                  <a:txBody>
                    <a:bodyPr/>
                    <a:lstStyle/>
                    <a:p>
                      <a:pPr algn="ctr">
                        <a:spcAft>
                          <a:spcPts val="0"/>
                        </a:spcAft>
                      </a:pPr>
                      <a:r>
                        <a:rPr lang="en-US" sz="1700" b="0" kern="0">
                          <a:solidFill>
                            <a:schemeClr val="tx1"/>
                          </a:solidFill>
                          <a:effectLst/>
                          <a:latin typeface="+mj-lt"/>
                        </a:rPr>
                        <a:t>Steep</a:t>
                      </a:r>
                      <a:endParaRPr lang="zh-CN" sz="1700" b="0" kern="100">
                        <a:solidFill>
                          <a:schemeClr val="tx1"/>
                        </a:solidFill>
                        <a:effectLst/>
                        <a:latin typeface="+mj-lt"/>
                        <a:ea typeface="宋体"/>
                        <a:cs typeface="Times New Roman"/>
                      </a:endParaRPr>
                    </a:p>
                  </a:txBody>
                  <a:tcPr marL="28285" marR="28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1700" b="0" kern="0" dirty="0">
                          <a:solidFill>
                            <a:schemeClr val="tx1"/>
                          </a:solidFill>
                          <a:effectLst/>
                          <a:latin typeface="+mj-lt"/>
                        </a:rPr>
                        <a:t>Paddy</a:t>
                      </a:r>
                      <a:endParaRPr lang="zh-CN" sz="1700" b="0" kern="100" dirty="0">
                        <a:solidFill>
                          <a:schemeClr val="tx1"/>
                        </a:solidFill>
                        <a:effectLst/>
                        <a:latin typeface="+mj-lt"/>
                        <a:ea typeface="宋体"/>
                        <a:cs typeface="Times New Roman"/>
                      </a:endParaRPr>
                    </a:p>
                  </a:txBody>
                  <a:tcPr marL="28285" marR="28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en-US" altLang="zh-CN" sz="1700" b="0" i="0" u="none" strike="noStrike" dirty="0">
                          <a:solidFill>
                            <a:schemeClr val="tx1"/>
                          </a:solidFill>
                          <a:effectLst/>
                          <a:latin typeface="+mj-lt"/>
                        </a:rPr>
                        <a:t>0.000</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700" b="0" i="0" u="none" strike="noStrike" dirty="0">
                          <a:solidFill>
                            <a:schemeClr val="tx1"/>
                          </a:solidFill>
                          <a:effectLst/>
                          <a:latin typeface="+mj-lt"/>
                        </a:rPr>
                        <a:t>0-0</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38284">
                <a:tc vMerge="1">
                  <a:txBody>
                    <a:bodyPr/>
                    <a:lstStyle/>
                    <a:p>
                      <a:endParaRPr lang="zh-CN" altLang="en-US"/>
                    </a:p>
                  </a:txBody>
                  <a:tcPr/>
                </a:tc>
                <a:tc>
                  <a:txBody>
                    <a:bodyPr/>
                    <a:lstStyle/>
                    <a:p>
                      <a:pPr algn="ctr">
                        <a:spcAft>
                          <a:spcPts val="0"/>
                        </a:spcAft>
                      </a:pPr>
                      <a:r>
                        <a:rPr lang="en-US" sz="1700" b="0" kern="0">
                          <a:solidFill>
                            <a:schemeClr val="tx1"/>
                          </a:solidFill>
                          <a:effectLst/>
                          <a:latin typeface="+mj-lt"/>
                        </a:rPr>
                        <a:t>Slow</a:t>
                      </a:r>
                      <a:endParaRPr lang="zh-CN" sz="1700" b="0" kern="100">
                        <a:solidFill>
                          <a:schemeClr val="tx1"/>
                        </a:solidFill>
                        <a:effectLst/>
                        <a:latin typeface="+mj-lt"/>
                        <a:ea typeface="宋体"/>
                        <a:cs typeface="Times New Roman"/>
                      </a:endParaRPr>
                    </a:p>
                  </a:txBody>
                  <a:tcPr marL="28285" marR="28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1700" b="0" kern="0" dirty="0">
                          <a:solidFill>
                            <a:schemeClr val="tx1"/>
                          </a:solidFill>
                          <a:effectLst/>
                          <a:latin typeface="+mj-lt"/>
                        </a:rPr>
                        <a:t>Upland</a:t>
                      </a:r>
                      <a:endParaRPr lang="zh-CN" sz="1700" b="0" kern="100" dirty="0">
                        <a:solidFill>
                          <a:schemeClr val="tx1"/>
                        </a:solidFill>
                        <a:effectLst/>
                        <a:latin typeface="+mj-lt"/>
                        <a:ea typeface="宋体"/>
                        <a:cs typeface="Times New Roman"/>
                      </a:endParaRPr>
                    </a:p>
                  </a:txBody>
                  <a:tcPr marL="28285" marR="28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en-US" altLang="zh-CN" sz="1700" b="0" i="0" u="none" strike="noStrike" dirty="0">
                          <a:solidFill>
                            <a:schemeClr val="tx1"/>
                          </a:solidFill>
                          <a:effectLst/>
                          <a:latin typeface="+mj-lt"/>
                        </a:rPr>
                        <a:t>0.017</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700" b="0" i="0" u="none" strike="noStrike" dirty="0">
                          <a:solidFill>
                            <a:schemeClr val="tx1"/>
                          </a:solidFill>
                          <a:effectLst/>
                          <a:latin typeface="+mj-lt"/>
                        </a:rPr>
                        <a:t>0.003-0.032</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75428">
                <a:tc vMerge="1">
                  <a:txBody>
                    <a:bodyPr/>
                    <a:lstStyle/>
                    <a:p>
                      <a:endParaRPr lang="zh-CN" altLang="en-US"/>
                    </a:p>
                  </a:txBody>
                  <a:tcPr/>
                </a:tc>
                <a:tc>
                  <a:txBody>
                    <a:bodyPr/>
                    <a:lstStyle/>
                    <a:p>
                      <a:pPr algn="ctr">
                        <a:spcAft>
                          <a:spcPts val="0"/>
                        </a:spcAft>
                      </a:pPr>
                      <a:r>
                        <a:rPr lang="en-US" sz="1700" b="0" kern="0">
                          <a:solidFill>
                            <a:schemeClr val="tx1"/>
                          </a:solidFill>
                          <a:effectLst/>
                          <a:latin typeface="+mj-lt"/>
                        </a:rPr>
                        <a:t>Slow</a:t>
                      </a:r>
                      <a:endParaRPr lang="zh-CN" sz="1700" b="0" kern="100">
                        <a:solidFill>
                          <a:schemeClr val="tx1"/>
                        </a:solidFill>
                        <a:effectLst/>
                        <a:latin typeface="+mj-lt"/>
                        <a:ea typeface="宋体"/>
                        <a:cs typeface="Times New Roman"/>
                      </a:endParaRPr>
                    </a:p>
                  </a:txBody>
                  <a:tcPr marL="28285" marR="28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1700" b="0" kern="0" dirty="0">
                          <a:solidFill>
                            <a:schemeClr val="tx1"/>
                          </a:solidFill>
                          <a:effectLst/>
                          <a:latin typeface="+mj-lt"/>
                        </a:rPr>
                        <a:t>Paddy</a:t>
                      </a:r>
                      <a:endParaRPr lang="zh-CN" sz="1700" b="0" kern="100" dirty="0">
                        <a:solidFill>
                          <a:schemeClr val="tx1"/>
                        </a:solidFill>
                        <a:effectLst/>
                        <a:latin typeface="+mj-lt"/>
                        <a:ea typeface="宋体"/>
                        <a:cs typeface="Times New Roman"/>
                      </a:endParaRPr>
                    </a:p>
                  </a:txBody>
                  <a:tcPr marL="28285" marR="28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en-US" altLang="zh-CN" sz="1700" b="0" i="0" u="none" strike="noStrike" dirty="0">
                          <a:solidFill>
                            <a:schemeClr val="tx1"/>
                          </a:solidFill>
                          <a:effectLst/>
                          <a:latin typeface="+mj-lt"/>
                        </a:rPr>
                        <a:t>0.000</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700" b="0" i="0" u="none" strike="noStrike" dirty="0">
                          <a:solidFill>
                            <a:schemeClr val="tx1"/>
                          </a:solidFill>
                          <a:effectLst/>
                          <a:latin typeface="+mj-lt"/>
                        </a:rPr>
                        <a:t>0-0</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75428">
                <a:tc vMerge="1">
                  <a:txBody>
                    <a:bodyPr/>
                    <a:lstStyle/>
                    <a:p>
                      <a:endParaRPr lang="zh-CN" altLang="en-US"/>
                    </a:p>
                  </a:txBody>
                  <a:tcPr/>
                </a:tc>
                <a:tc>
                  <a:txBody>
                    <a:bodyPr/>
                    <a:lstStyle/>
                    <a:p>
                      <a:pPr algn="ctr">
                        <a:spcAft>
                          <a:spcPts val="0"/>
                        </a:spcAft>
                      </a:pPr>
                      <a:r>
                        <a:rPr lang="en-US" sz="1700" b="0" kern="0">
                          <a:solidFill>
                            <a:schemeClr val="tx1"/>
                          </a:solidFill>
                          <a:effectLst/>
                          <a:latin typeface="+mj-lt"/>
                        </a:rPr>
                        <a:t>Flat</a:t>
                      </a:r>
                      <a:endParaRPr lang="zh-CN" sz="1700" b="0" kern="100">
                        <a:solidFill>
                          <a:schemeClr val="tx1"/>
                        </a:solidFill>
                        <a:effectLst/>
                        <a:latin typeface="+mj-lt"/>
                        <a:ea typeface="宋体"/>
                        <a:cs typeface="Times New Roman"/>
                      </a:endParaRPr>
                    </a:p>
                  </a:txBody>
                  <a:tcPr marL="28285" marR="28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1700" b="0" kern="0" dirty="0">
                          <a:solidFill>
                            <a:schemeClr val="tx1"/>
                          </a:solidFill>
                          <a:effectLst/>
                          <a:latin typeface="+mj-lt"/>
                        </a:rPr>
                        <a:t>Upland</a:t>
                      </a:r>
                      <a:endParaRPr lang="zh-CN" sz="1700" b="0" kern="100" dirty="0">
                        <a:solidFill>
                          <a:schemeClr val="tx1"/>
                        </a:solidFill>
                        <a:effectLst/>
                        <a:latin typeface="+mj-lt"/>
                        <a:ea typeface="宋体"/>
                        <a:cs typeface="Times New Roman"/>
                      </a:endParaRPr>
                    </a:p>
                  </a:txBody>
                  <a:tcPr marL="28285" marR="28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en-US" altLang="zh-CN" sz="1700" b="0" i="0" u="none" strike="noStrike" dirty="0">
                          <a:solidFill>
                            <a:schemeClr val="tx1"/>
                          </a:solidFill>
                          <a:effectLst/>
                          <a:latin typeface="+mj-lt"/>
                        </a:rPr>
                        <a:t>0.018</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700" b="0" i="0" u="none" strike="noStrike" dirty="0">
                          <a:solidFill>
                            <a:schemeClr val="tx1"/>
                          </a:solidFill>
                          <a:effectLst/>
                          <a:latin typeface="+mj-lt"/>
                        </a:rPr>
                        <a:t>0.006-0.034</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8100">
                <a:tc vMerge="1">
                  <a:txBody>
                    <a:bodyPr/>
                    <a:lstStyle/>
                    <a:p>
                      <a:endParaRPr lang="zh-CN" altLang="en-US"/>
                    </a:p>
                  </a:txBody>
                  <a:tcPr/>
                </a:tc>
                <a:tc>
                  <a:txBody>
                    <a:bodyPr/>
                    <a:lstStyle/>
                    <a:p>
                      <a:pPr algn="ctr">
                        <a:spcAft>
                          <a:spcPts val="0"/>
                        </a:spcAft>
                      </a:pPr>
                      <a:r>
                        <a:rPr lang="en-US" sz="1700" b="0" kern="0">
                          <a:solidFill>
                            <a:schemeClr val="tx1"/>
                          </a:solidFill>
                          <a:effectLst/>
                          <a:latin typeface="+mj-lt"/>
                        </a:rPr>
                        <a:t>Flat</a:t>
                      </a:r>
                      <a:endParaRPr lang="zh-CN" sz="1700" b="0" kern="100">
                        <a:solidFill>
                          <a:schemeClr val="tx1"/>
                        </a:solidFill>
                        <a:effectLst/>
                        <a:latin typeface="+mj-lt"/>
                        <a:ea typeface="宋体"/>
                        <a:cs typeface="Times New Roman"/>
                      </a:endParaRPr>
                    </a:p>
                  </a:txBody>
                  <a:tcPr marL="28285" marR="28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1700" b="0" kern="0" dirty="0">
                          <a:solidFill>
                            <a:schemeClr val="tx1"/>
                          </a:solidFill>
                          <a:effectLst/>
                          <a:latin typeface="+mj-lt"/>
                        </a:rPr>
                        <a:t>Paddy</a:t>
                      </a:r>
                      <a:endParaRPr lang="zh-CN" sz="1700" b="0" kern="100" dirty="0">
                        <a:solidFill>
                          <a:schemeClr val="tx1"/>
                        </a:solidFill>
                        <a:effectLst/>
                        <a:latin typeface="+mj-lt"/>
                        <a:ea typeface="宋体"/>
                        <a:cs typeface="Times New Roman"/>
                      </a:endParaRPr>
                    </a:p>
                  </a:txBody>
                  <a:tcPr marL="28285" marR="28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en-US" altLang="zh-CN" sz="1700" b="0" i="0" u="none" strike="noStrike" dirty="0">
                          <a:solidFill>
                            <a:schemeClr val="tx1"/>
                          </a:solidFill>
                          <a:effectLst/>
                          <a:latin typeface="+mj-lt"/>
                        </a:rPr>
                        <a:t>0.012</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700" b="0" i="0" u="none" strike="noStrike" dirty="0">
                          <a:solidFill>
                            <a:schemeClr val="tx1"/>
                          </a:solidFill>
                          <a:effectLst/>
                          <a:latin typeface="+mj-lt"/>
                        </a:rPr>
                        <a:t>0.011-0.013</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280204770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152400" y="25400"/>
            <a:ext cx="6629400" cy="736600"/>
          </a:xfrm>
          <a:solidFill>
            <a:srgbClr val="8C0000"/>
          </a:solidFill>
        </p:spPr>
        <p:txBody>
          <a:bodyPr/>
          <a:lstStyle/>
          <a:p>
            <a:r>
              <a:rPr lang="en-US" altLang="zh-CN" sz="3600" b="1" dirty="0">
                <a:solidFill>
                  <a:srgbClr val="00FFCC"/>
                </a:solidFill>
                <a:latin typeface="Calibri" pitchFamily="34" charset="0"/>
                <a:cs typeface="Calibri" pitchFamily="34" charset="0"/>
              </a:rPr>
              <a:t>2</a:t>
            </a:r>
            <a:r>
              <a:rPr lang="en-US" altLang="zh-CN" sz="3600" b="1" dirty="0" smtClean="0">
                <a:solidFill>
                  <a:srgbClr val="00FFCC"/>
                </a:solidFill>
                <a:latin typeface="Calibri" pitchFamily="34" charset="0"/>
                <a:cs typeface="Calibri" pitchFamily="34" charset="0"/>
              </a:rPr>
              <a:t>. Data and methods</a:t>
            </a:r>
            <a:endParaRPr lang="zh-CN" altLang="zh-CN" sz="3600" dirty="0">
              <a:solidFill>
                <a:srgbClr val="00FFCC"/>
              </a:solidFill>
            </a:endParaRPr>
          </a:p>
        </p:txBody>
      </p:sp>
      <p:pic>
        <p:nvPicPr>
          <p:cNvPr id="25604" name="Picture 4" descr="C:\Users\Jardon\Desktop\EGU2012_Zhou Feng.emf"/>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7041" b="76661"/>
          <a:stretch/>
        </p:blipFill>
        <p:spPr bwMode="auto">
          <a:xfrm>
            <a:off x="0" y="762000"/>
            <a:ext cx="9155113" cy="431800"/>
          </a:xfrm>
          <a:prstGeom prst="rect">
            <a:avLst/>
          </a:prstGeom>
          <a:noFill/>
          <a:extLst>
            <a:ext uri="{909E8E84-426E-40DD-AFC4-6F175D3DCCD1}">
              <a14:hiddenFill xmlns:a14="http://schemas.microsoft.com/office/drawing/2010/main">
                <a:solidFill>
                  <a:srgbClr val="FFFFFF"/>
                </a:solidFill>
              </a14:hiddenFill>
            </a:ext>
          </a:extLst>
        </p:spPr>
      </p:pic>
      <p:sp>
        <p:nvSpPr>
          <p:cNvPr id="3" name="矩形 2"/>
          <p:cNvSpPr/>
          <p:nvPr/>
        </p:nvSpPr>
        <p:spPr>
          <a:xfrm>
            <a:off x="272256" y="723781"/>
            <a:ext cx="8610600" cy="523220"/>
          </a:xfrm>
          <a:prstGeom prst="rect">
            <a:avLst/>
          </a:prstGeom>
        </p:spPr>
        <p:txBody>
          <a:bodyPr wrap="square">
            <a:spAutoFit/>
          </a:bodyPr>
          <a:lstStyle/>
          <a:p>
            <a:r>
              <a:rPr lang="en-US" altLang="zh-CN" sz="2800" b="1" u="sng" dirty="0" smtClean="0">
                <a:solidFill>
                  <a:srgbClr val="C00000"/>
                </a:solidFill>
              </a:rPr>
              <a:t>EF5:</a:t>
            </a:r>
            <a:endParaRPr lang="zh-CN" altLang="en-US" sz="1400" i="1" dirty="0"/>
          </a:p>
        </p:txBody>
      </p:sp>
      <p:graphicFrame>
        <p:nvGraphicFramePr>
          <p:cNvPr id="6" name="表格 5"/>
          <p:cNvGraphicFramePr>
            <a:graphicFrameLocks noGrp="1"/>
          </p:cNvGraphicFramePr>
          <p:nvPr>
            <p:extLst>
              <p:ext uri="{D42A27DB-BD31-4B8C-83A1-F6EECF244321}">
                <p14:modId xmlns:p14="http://schemas.microsoft.com/office/powerpoint/2010/main" val="2434726009"/>
              </p:ext>
            </p:extLst>
          </p:nvPr>
        </p:nvGraphicFramePr>
        <p:xfrm>
          <a:off x="364728" y="1371600"/>
          <a:ext cx="8425655" cy="5059680"/>
        </p:xfrm>
        <a:graphic>
          <a:graphicData uri="http://schemas.openxmlformats.org/drawingml/2006/table">
            <a:tbl>
              <a:tblPr firstRow="1" firstCol="1" bandRow="1">
                <a:tableStyleId>{5C22544A-7EE6-4342-B048-85BDC9FD1C3A}</a:tableStyleId>
              </a:tblPr>
              <a:tblGrid>
                <a:gridCol w="3091984"/>
                <a:gridCol w="850295"/>
                <a:gridCol w="1391393"/>
                <a:gridCol w="1004895"/>
                <a:gridCol w="2087088"/>
              </a:tblGrid>
              <a:tr h="138284">
                <a:tc>
                  <a:txBody>
                    <a:bodyPr/>
                    <a:lstStyle/>
                    <a:p>
                      <a:pPr algn="l">
                        <a:spcAft>
                          <a:spcPts val="0"/>
                        </a:spcAft>
                      </a:pPr>
                      <a:r>
                        <a:rPr lang="en-US" sz="1700" b="1" kern="0" dirty="0">
                          <a:solidFill>
                            <a:srgbClr val="FFFF00"/>
                          </a:solidFill>
                          <a:effectLst/>
                          <a:latin typeface="+mj-lt"/>
                        </a:rPr>
                        <a:t>Region</a:t>
                      </a:r>
                      <a:endParaRPr lang="zh-CN" sz="1700" b="1" kern="100" dirty="0">
                        <a:solidFill>
                          <a:srgbClr val="FFFF00"/>
                        </a:solidFill>
                        <a:effectLst/>
                        <a:latin typeface="+mj-lt"/>
                        <a:ea typeface="宋体"/>
                        <a:cs typeface="Times New Roman"/>
                      </a:endParaRPr>
                    </a:p>
                  </a:txBody>
                  <a:tcPr marL="28285" marR="28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00CC"/>
                    </a:solidFill>
                  </a:tcPr>
                </a:tc>
                <a:tc>
                  <a:txBody>
                    <a:bodyPr/>
                    <a:lstStyle/>
                    <a:p>
                      <a:pPr algn="ctr">
                        <a:spcAft>
                          <a:spcPts val="0"/>
                        </a:spcAft>
                      </a:pPr>
                      <a:r>
                        <a:rPr lang="en-US" sz="1700" b="1" kern="0" dirty="0">
                          <a:solidFill>
                            <a:srgbClr val="FFFF00"/>
                          </a:solidFill>
                          <a:effectLst/>
                          <a:latin typeface="+mj-lt"/>
                        </a:rPr>
                        <a:t>Slope</a:t>
                      </a:r>
                      <a:endParaRPr lang="zh-CN" sz="1700" b="1" kern="100" dirty="0">
                        <a:solidFill>
                          <a:srgbClr val="FFFF00"/>
                        </a:solidFill>
                        <a:effectLst/>
                        <a:latin typeface="+mj-lt"/>
                        <a:ea typeface="宋体"/>
                        <a:cs typeface="Times New Roman"/>
                      </a:endParaRPr>
                    </a:p>
                  </a:txBody>
                  <a:tcPr marL="28285" marR="28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00CC"/>
                    </a:solidFill>
                  </a:tcPr>
                </a:tc>
                <a:tc>
                  <a:txBody>
                    <a:bodyPr/>
                    <a:lstStyle/>
                    <a:p>
                      <a:pPr algn="ctr">
                        <a:spcAft>
                          <a:spcPts val="0"/>
                        </a:spcAft>
                      </a:pPr>
                      <a:r>
                        <a:rPr lang="en-US" sz="1700" b="1" kern="0" dirty="0">
                          <a:solidFill>
                            <a:srgbClr val="FFFF00"/>
                          </a:solidFill>
                          <a:effectLst/>
                          <a:latin typeface="+mj-lt"/>
                        </a:rPr>
                        <a:t>Cropland</a:t>
                      </a:r>
                      <a:endParaRPr lang="zh-CN" sz="1700" b="1" kern="100" dirty="0">
                        <a:solidFill>
                          <a:srgbClr val="FFFF00"/>
                        </a:solidFill>
                        <a:effectLst/>
                        <a:latin typeface="+mj-lt"/>
                        <a:ea typeface="宋体"/>
                        <a:cs typeface="Times New Roman"/>
                      </a:endParaRPr>
                    </a:p>
                  </a:txBody>
                  <a:tcPr marL="28285" marR="28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00CC"/>
                    </a:solidFill>
                  </a:tcPr>
                </a:tc>
                <a:tc>
                  <a:txBody>
                    <a:bodyPr/>
                    <a:lstStyle/>
                    <a:p>
                      <a:pPr algn="ctr">
                        <a:spcAft>
                          <a:spcPts val="0"/>
                        </a:spcAft>
                      </a:pPr>
                      <a:r>
                        <a:rPr lang="en-US" sz="1700" b="1" kern="0" dirty="0">
                          <a:solidFill>
                            <a:srgbClr val="FFFF00"/>
                          </a:solidFill>
                          <a:effectLst/>
                          <a:latin typeface="+mj-lt"/>
                        </a:rPr>
                        <a:t>Mean</a:t>
                      </a:r>
                      <a:endParaRPr lang="zh-CN" sz="1700" b="1" kern="100" dirty="0">
                        <a:solidFill>
                          <a:srgbClr val="FFFF00"/>
                        </a:solidFill>
                        <a:effectLst/>
                        <a:latin typeface="+mj-lt"/>
                        <a:ea typeface="宋体"/>
                        <a:cs typeface="Times New Roman"/>
                      </a:endParaRPr>
                    </a:p>
                  </a:txBody>
                  <a:tcPr marL="28285" marR="28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00CC"/>
                    </a:solidFill>
                  </a:tcPr>
                </a:tc>
                <a:tc>
                  <a:txBody>
                    <a:bodyPr/>
                    <a:lstStyle/>
                    <a:p>
                      <a:pPr algn="ctr">
                        <a:spcAft>
                          <a:spcPts val="0"/>
                        </a:spcAft>
                      </a:pPr>
                      <a:r>
                        <a:rPr lang="en-US" sz="1700" b="1" kern="0" dirty="0">
                          <a:solidFill>
                            <a:srgbClr val="FFFF00"/>
                          </a:solidFill>
                          <a:effectLst/>
                          <a:latin typeface="+mj-lt"/>
                        </a:rPr>
                        <a:t>interval</a:t>
                      </a:r>
                      <a:endParaRPr lang="zh-CN" sz="1700" b="1" kern="100" dirty="0">
                        <a:solidFill>
                          <a:srgbClr val="FFFF00"/>
                        </a:solidFill>
                        <a:effectLst/>
                        <a:latin typeface="+mj-lt"/>
                        <a:ea typeface="宋体"/>
                        <a:cs typeface="Times New Roman"/>
                      </a:endParaRPr>
                    </a:p>
                  </a:txBody>
                  <a:tcPr marL="28285" marR="28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00CC"/>
                    </a:solidFill>
                  </a:tcPr>
                </a:tc>
              </a:tr>
              <a:tr h="144570">
                <a:tc rowSpan="6">
                  <a:txBody>
                    <a:bodyPr/>
                    <a:lstStyle/>
                    <a:p>
                      <a:pPr algn="l">
                        <a:spcAft>
                          <a:spcPts val="0"/>
                        </a:spcAft>
                      </a:pPr>
                      <a:r>
                        <a:rPr lang="en-US" sz="1700" b="0" kern="0" dirty="0">
                          <a:solidFill>
                            <a:schemeClr val="tx1"/>
                          </a:solidFill>
                          <a:effectLst/>
                        </a:rPr>
                        <a:t>Zhejiang, Shanghai, Jiangsu, Anhui, Jiangxi, Hunan, Hubei, </a:t>
                      </a:r>
                      <a:r>
                        <a:rPr lang="en-US" sz="1700" b="0" kern="0" dirty="0" smtClean="0">
                          <a:solidFill>
                            <a:schemeClr val="tx1"/>
                          </a:solidFill>
                          <a:effectLst/>
                        </a:rPr>
                        <a:t>Chongqing</a:t>
                      </a:r>
                      <a:endParaRPr lang="zh-CN" sz="1700" b="0" kern="100" dirty="0">
                        <a:solidFill>
                          <a:schemeClr val="tx1"/>
                        </a:solidFill>
                        <a:effectLst/>
                        <a:latin typeface="Calibri"/>
                        <a:ea typeface="宋体"/>
                        <a:cs typeface="Times New Roman"/>
                      </a:endParaRPr>
                    </a:p>
                  </a:txBody>
                  <a:tcPr marL="28285" marR="28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1700" b="0" kern="0" dirty="0">
                          <a:solidFill>
                            <a:schemeClr val="tx1"/>
                          </a:solidFill>
                          <a:effectLst/>
                          <a:latin typeface="+mj-lt"/>
                        </a:rPr>
                        <a:t>Steep</a:t>
                      </a:r>
                      <a:endParaRPr lang="zh-CN" sz="1700" b="0" kern="100" dirty="0">
                        <a:solidFill>
                          <a:schemeClr val="tx1"/>
                        </a:solidFill>
                        <a:effectLst/>
                        <a:latin typeface="+mj-lt"/>
                        <a:ea typeface="宋体"/>
                        <a:cs typeface="Times New Roman"/>
                      </a:endParaRPr>
                    </a:p>
                  </a:txBody>
                  <a:tcPr marL="28285" marR="28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1700" b="0" kern="0">
                          <a:solidFill>
                            <a:schemeClr val="tx1"/>
                          </a:solidFill>
                          <a:effectLst/>
                          <a:latin typeface="+mj-lt"/>
                        </a:rPr>
                        <a:t>Upland</a:t>
                      </a:r>
                      <a:endParaRPr lang="zh-CN" sz="1700" b="0" kern="100">
                        <a:solidFill>
                          <a:schemeClr val="tx1"/>
                        </a:solidFill>
                        <a:effectLst/>
                        <a:latin typeface="+mj-lt"/>
                        <a:ea typeface="宋体"/>
                        <a:cs typeface="Times New Roman"/>
                      </a:endParaRPr>
                    </a:p>
                  </a:txBody>
                  <a:tcPr marL="28285" marR="28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en-US" altLang="zh-CN" sz="1700" b="0" i="0" u="none" strike="noStrike" dirty="0">
                          <a:solidFill>
                            <a:schemeClr val="tx1"/>
                          </a:solidFill>
                          <a:effectLst/>
                          <a:latin typeface="+mj-lt"/>
                        </a:rPr>
                        <a:t>0.015</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700" b="0" i="0" u="none" strike="noStrike" dirty="0">
                          <a:solidFill>
                            <a:schemeClr val="tx1"/>
                          </a:solidFill>
                          <a:effectLst/>
                          <a:latin typeface="+mj-lt"/>
                        </a:rPr>
                        <a:t>0.012-0.023</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75428">
                <a:tc vMerge="1">
                  <a:txBody>
                    <a:bodyPr/>
                    <a:lstStyle/>
                    <a:p>
                      <a:endParaRPr lang="zh-CN" altLang="en-US"/>
                    </a:p>
                  </a:txBody>
                  <a:tcPr/>
                </a:tc>
                <a:tc>
                  <a:txBody>
                    <a:bodyPr/>
                    <a:lstStyle/>
                    <a:p>
                      <a:pPr algn="ctr">
                        <a:spcAft>
                          <a:spcPts val="0"/>
                        </a:spcAft>
                      </a:pPr>
                      <a:r>
                        <a:rPr lang="en-US" sz="1700" b="0" kern="0" dirty="0">
                          <a:solidFill>
                            <a:schemeClr val="tx1"/>
                          </a:solidFill>
                          <a:effectLst/>
                          <a:latin typeface="+mj-lt"/>
                        </a:rPr>
                        <a:t>Steep</a:t>
                      </a:r>
                      <a:endParaRPr lang="zh-CN" sz="1700" b="0" kern="100" dirty="0">
                        <a:solidFill>
                          <a:schemeClr val="tx1"/>
                        </a:solidFill>
                        <a:effectLst/>
                        <a:latin typeface="+mj-lt"/>
                        <a:ea typeface="宋体"/>
                        <a:cs typeface="Times New Roman"/>
                      </a:endParaRPr>
                    </a:p>
                  </a:txBody>
                  <a:tcPr marL="28285" marR="28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1700" b="0" kern="0" dirty="0">
                          <a:solidFill>
                            <a:schemeClr val="tx1"/>
                          </a:solidFill>
                          <a:effectLst/>
                          <a:latin typeface="+mj-lt"/>
                        </a:rPr>
                        <a:t>Paddy</a:t>
                      </a:r>
                      <a:endParaRPr lang="zh-CN" sz="1700" b="0" kern="100" dirty="0">
                        <a:solidFill>
                          <a:schemeClr val="tx1"/>
                        </a:solidFill>
                        <a:effectLst/>
                        <a:latin typeface="+mj-lt"/>
                        <a:ea typeface="宋体"/>
                        <a:cs typeface="Times New Roman"/>
                      </a:endParaRPr>
                    </a:p>
                  </a:txBody>
                  <a:tcPr marL="28285" marR="28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en-US" altLang="zh-CN" sz="1700" b="0" i="0" u="none" strike="noStrike" dirty="0">
                          <a:solidFill>
                            <a:schemeClr val="tx1"/>
                          </a:solidFill>
                          <a:effectLst/>
                          <a:latin typeface="+mj-lt"/>
                        </a:rPr>
                        <a:t>0.016</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700" b="0" i="0" u="none" strike="noStrike">
                          <a:solidFill>
                            <a:schemeClr val="tx1"/>
                          </a:solidFill>
                          <a:effectLst/>
                          <a:latin typeface="+mj-lt"/>
                        </a:rPr>
                        <a:t>0.004-0.031</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38284">
                <a:tc vMerge="1">
                  <a:txBody>
                    <a:bodyPr/>
                    <a:lstStyle/>
                    <a:p>
                      <a:endParaRPr lang="zh-CN" altLang="en-US"/>
                    </a:p>
                  </a:txBody>
                  <a:tcPr/>
                </a:tc>
                <a:tc>
                  <a:txBody>
                    <a:bodyPr/>
                    <a:lstStyle/>
                    <a:p>
                      <a:pPr algn="ctr">
                        <a:spcAft>
                          <a:spcPts val="0"/>
                        </a:spcAft>
                      </a:pPr>
                      <a:r>
                        <a:rPr lang="en-US" sz="1700" b="0" kern="0" dirty="0">
                          <a:solidFill>
                            <a:schemeClr val="tx1"/>
                          </a:solidFill>
                          <a:effectLst/>
                          <a:latin typeface="+mj-lt"/>
                        </a:rPr>
                        <a:t>Slow</a:t>
                      </a:r>
                      <a:endParaRPr lang="zh-CN" sz="1700" b="0" kern="100" dirty="0">
                        <a:solidFill>
                          <a:schemeClr val="tx1"/>
                        </a:solidFill>
                        <a:effectLst/>
                        <a:latin typeface="+mj-lt"/>
                        <a:ea typeface="宋体"/>
                        <a:cs typeface="Times New Roman"/>
                      </a:endParaRPr>
                    </a:p>
                  </a:txBody>
                  <a:tcPr marL="28285" marR="28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1700" b="0" kern="0" dirty="0">
                          <a:solidFill>
                            <a:schemeClr val="tx1"/>
                          </a:solidFill>
                          <a:effectLst/>
                          <a:latin typeface="+mj-lt"/>
                        </a:rPr>
                        <a:t>Upland</a:t>
                      </a:r>
                      <a:endParaRPr lang="zh-CN" sz="1700" b="0" kern="100" dirty="0">
                        <a:solidFill>
                          <a:schemeClr val="tx1"/>
                        </a:solidFill>
                        <a:effectLst/>
                        <a:latin typeface="+mj-lt"/>
                        <a:ea typeface="宋体"/>
                        <a:cs typeface="Times New Roman"/>
                      </a:endParaRPr>
                    </a:p>
                  </a:txBody>
                  <a:tcPr marL="28285" marR="28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en-US" altLang="zh-CN" sz="1700" b="0" i="0" u="none" strike="noStrike" dirty="0">
                          <a:solidFill>
                            <a:schemeClr val="tx1"/>
                          </a:solidFill>
                          <a:effectLst/>
                          <a:latin typeface="+mj-lt"/>
                        </a:rPr>
                        <a:t>0.018</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700" b="0" i="0" u="none" strike="noStrike">
                          <a:solidFill>
                            <a:schemeClr val="tx1"/>
                          </a:solidFill>
                          <a:effectLst/>
                          <a:latin typeface="+mj-lt"/>
                        </a:rPr>
                        <a:t>0.012-0.025</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75428">
                <a:tc vMerge="1">
                  <a:txBody>
                    <a:bodyPr/>
                    <a:lstStyle/>
                    <a:p>
                      <a:endParaRPr lang="zh-CN" altLang="en-US"/>
                    </a:p>
                  </a:txBody>
                  <a:tcPr/>
                </a:tc>
                <a:tc>
                  <a:txBody>
                    <a:bodyPr/>
                    <a:lstStyle/>
                    <a:p>
                      <a:pPr algn="ctr">
                        <a:spcAft>
                          <a:spcPts val="0"/>
                        </a:spcAft>
                      </a:pPr>
                      <a:r>
                        <a:rPr lang="en-US" sz="1700" b="0" kern="0" dirty="0">
                          <a:solidFill>
                            <a:schemeClr val="tx1"/>
                          </a:solidFill>
                          <a:effectLst/>
                          <a:latin typeface="+mj-lt"/>
                        </a:rPr>
                        <a:t>Slow</a:t>
                      </a:r>
                      <a:endParaRPr lang="zh-CN" sz="1700" b="0" kern="100" dirty="0">
                        <a:solidFill>
                          <a:schemeClr val="tx1"/>
                        </a:solidFill>
                        <a:effectLst/>
                        <a:latin typeface="+mj-lt"/>
                        <a:ea typeface="宋体"/>
                        <a:cs typeface="Times New Roman"/>
                      </a:endParaRPr>
                    </a:p>
                  </a:txBody>
                  <a:tcPr marL="28285" marR="28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1700" b="0" kern="0" dirty="0">
                          <a:solidFill>
                            <a:schemeClr val="tx1"/>
                          </a:solidFill>
                          <a:effectLst/>
                          <a:latin typeface="+mj-lt"/>
                        </a:rPr>
                        <a:t>Paddy</a:t>
                      </a:r>
                      <a:endParaRPr lang="zh-CN" sz="1700" b="0" kern="100" dirty="0">
                        <a:solidFill>
                          <a:schemeClr val="tx1"/>
                        </a:solidFill>
                        <a:effectLst/>
                        <a:latin typeface="+mj-lt"/>
                        <a:ea typeface="宋体"/>
                        <a:cs typeface="Times New Roman"/>
                      </a:endParaRPr>
                    </a:p>
                  </a:txBody>
                  <a:tcPr marL="28285" marR="28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en-US" altLang="zh-CN" sz="1700" b="0" i="0" u="none" strike="noStrike" dirty="0">
                          <a:solidFill>
                            <a:schemeClr val="tx1"/>
                          </a:solidFill>
                          <a:effectLst/>
                          <a:latin typeface="+mj-lt"/>
                        </a:rPr>
                        <a:t>0.017</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700" b="0" i="0" u="none" strike="noStrike">
                          <a:solidFill>
                            <a:schemeClr val="tx1"/>
                          </a:solidFill>
                          <a:effectLst/>
                          <a:latin typeface="+mj-lt"/>
                        </a:rPr>
                        <a:t>0.005-0.032</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38284">
                <a:tc vMerge="1">
                  <a:txBody>
                    <a:bodyPr/>
                    <a:lstStyle/>
                    <a:p>
                      <a:endParaRPr lang="zh-CN" altLang="en-US"/>
                    </a:p>
                  </a:txBody>
                  <a:tcPr/>
                </a:tc>
                <a:tc>
                  <a:txBody>
                    <a:bodyPr/>
                    <a:lstStyle/>
                    <a:p>
                      <a:pPr algn="ctr">
                        <a:spcAft>
                          <a:spcPts val="0"/>
                        </a:spcAft>
                      </a:pPr>
                      <a:r>
                        <a:rPr lang="en-US" sz="1700" b="0" kern="0" dirty="0">
                          <a:solidFill>
                            <a:schemeClr val="tx1"/>
                          </a:solidFill>
                          <a:effectLst/>
                          <a:latin typeface="+mj-lt"/>
                        </a:rPr>
                        <a:t>Flat</a:t>
                      </a:r>
                      <a:endParaRPr lang="zh-CN" sz="1700" b="0" kern="100" dirty="0">
                        <a:solidFill>
                          <a:schemeClr val="tx1"/>
                        </a:solidFill>
                        <a:effectLst/>
                        <a:latin typeface="+mj-lt"/>
                        <a:ea typeface="宋体"/>
                        <a:cs typeface="Times New Roman"/>
                      </a:endParaRPr>
                    </a:p>
                  </a:txBody>
                  <a:tcPr marL="28285" marR="28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1700" b="0" kern="0" dirty="0">
                          <a:solidFill>
                            <a:schemeClr val="tx1"/>
                          </a:solidFill>
                          <a:effectLst/>
                          <a:latin typeface="+mj-lt"/>
                        </a:rPr>
                        <a:t>Upland</a:t>
                      </a:r>
                      <a:endParaRPr lang="zh-CN" sz="1700" b="0" kern="100" dirty="0">
                        <a:solidFill>
                          <a:schemeClr val="tx1"/>
                        </a:solidFill>
                        <a:effectLst/>
                        <a:latin typeface="+mj-lt"/>
                        <a:ea typeface="宋体"/>
                        <a:cs typeface="Times New Roman"/>
                      </a:endParaRPr>
                    </a:p>
                  </a:txBody>
                  <a:tcPr marL="28285" marR="28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en-US" altLang="zh-CN" sz="1700" b="0" i="0" u="none" strike="noStrike" dirty="0">
                          <a:solidFill>
                            <a:schemeClr val="tx1"/>
                          </a:solidFill>
                          <a:effectLst/>
                          <a:latin typeface="+mj-lt"/>
                        </a:rPr>
                        <a:t>0.018</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700" b="0" i="0" u="none" strike="noStrike">
                          <a:solidFill>
                            <a:schemeClr val="tx1"/>
                          </a:solidFill>
                          <a:effectLst/>
                          <a:latin typeface="+mj-lt"/>
                        </a:rPr>
                        <a:t>0.015-0.023</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38284">
                <a:tc vMerge="1">
                  <a:txBody>
                    <a:bodyPr/>
                    <a:lstStyle/>
                    <a:p>
                      <a:endParaRPr lang="zh-CN" altLang="en-US"/>
                    </a:p>
                  </a:txBody>
                  <a:tcPr/>
                </a:tc>
                <a:tc>
                  <a:txBody>
                    <a:bodyPr/>
                    <a:lstStyle/>
                    <a:p>
                      <a:pPr algn="ctr">
                        <a:spcAft>
                          <a:spcPts val="0"/>
                        </a:spcAft>
                      </a:pPr>
                      <a:r>
                        <a:rPr lang="en-US" sz="1700" b="0" kern="0" dirty="0">
                          <a:solidFill>
                            <a:schemeClr val="tx1"/>
                          </a:solidFill>
                          <a:effectLst/>
                          <a:latin typeface="+mj-lt"/>
                        </a:rPr>
                        <a:t>Flat</a:t>
                      </a:r>
                      <a:endParaRPr lang="zh-CN" sz="1700" b="0" kern="100" dirty="0">
                        <a:solidFill>
                          <a:schemeClr val="tx1"/>
                        </a:solidFill>
                        <a:effectLst/>
                        <a:latin typeface="+mj-lt"/>
                        <a:ea typeface="宋体"/>
                        <a:cs typeface="Times New Roman"/>
                      </a:endParaRPr>
                    </a:p>
                  </a:txBody>
                  <a:tcPr marL="28285" marR="28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1700" b="0" kern="0" dirty="0">
                          <a:solidFill>
                            <a:schemeClr val="tx1"/>
                          </a:solidFill>
                          <a:effectLst/>
                          <a:latin typeface="+mj-lt"/>
                        </a:rPr>
                        <a:t>Paddy</a:t>
                      </a:r>
                      <a:endParaRPr lang="zh-CN" sz="1700" b="0" kern="100" dirty="0">
                        <a:solidFill>
                          <a:schemeClr val="tx1"/>
                        </a:solidFill>
                        <a:effectLst/>
                        <a:latin typeface="+mj-lt"/>
                        <a:ea typeface="宋体"/>
                        <a:cs typeface="Times New Roman"/>
                      </a:endParaRPr>
                    </a:p>
                  </a:txBody>
                  <a:tcPr marL="28285" marR="28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en-US" altLang="zh-CN" sz="1700" b="0" i="0" u="none" strike="noStrike" dirty="0">
                          <a:solidFill>
                            <a:schemeClr val="tx1"/>
                          </a:solidFill>
                          <a:effectLst/>
                          <a:latin typeface="+mj-lt"/>
                        </a:rPr>
                        <a:t>0.017</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700" b="0" i="0" u="none" strike="noStrike">
                          <a:solidFill>
                            <a:schemeClr val="tx1"/>
                          </a:solidFill>
                          <a:effectLst/>
                          <a:latin typeface="+mj-lt"/>
                        </a:rPr>
                        <a:t>0.006-0.03</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38284">
                <a:tc rowSpan="6">
                  <a:txBody>
                    <a:bodyPr/>
                    <a:lstStyle/>
                    <a:p>
                      <a:pPr algn="l">
                        <a:spcAft>
                          <a:spcPts val="0"/>
                        </a:spcAft>
                      </a:pPr>
                      <a:r>
                        <a:rPr lang="en-US" sz="1700" b="0" kern="0">
                          <a:solidFill>
                            <a:schemeClr val="tx1"/>
                          </a:solidFill>
                          <a:effectLst/>
                        </a:rPr>
                        <a:t>Guangdong, Guangxi, Hainan, and Fujian</a:t>
                      </a:r>
                      <a:endParaRPr lang="zh-CN" sz="1700" b="0" kern="100">
                        <a:solidFill>
                          <a:schemeClr val="tx1"/>
                        </a:solidFill>
                        <a:effectLst/>
                      </a:endParaRPr>
                    </a:p>
                    <a:p>
                      <a:pPr algn="l">
                        <a:spcAft>
                          <a:spcPts val="0"/>
                        </a:spcAft>
                      </a:pPr>
                      <a:r>
                        <a:rPr lang="zh-CN" sz="1700" b="0" kern="0">
                          <a:solidFill>
                            <a:schemeClr val="tx1"/>
                          </a:solidFill>
                          <a:effectLst/>
                        </a:rPr>
                        <a:t>　</a:t>
                      </a:r>
                      <a:endParaRPr lang="zh-CN" sz="1700" b="0" kern="100">
                        <a:solidFill>
                          <a:schemeClr val="tx1"/>
                        </a:solidFill>
                        <a:effectLst/>
                        <a:latin typeface="Calibri"/>
                        <a:ea typeface="宋体"/>
                        <a:cs typeface="Times New Roman"/>
                      </a:endParaRPr>
                    </a:p>
                  </a:txBody>
                  <a:tcPr marL="28285" marR="28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1700" b="0" kern="0" dirty="0">
                          <a:solidFill>
                            <a:schemeClr val="tx1"/>
                          </a:solidFill>
                          <a:effectLst/>
                          <a:latin typeface="+mj-lt"/>
                        </a:rPr>
                        <a:t>Steep</a:t>
                      </a:r>
                      <a:endParaRPr lang="zh-CN" sz="1700" b="0" kern="100" dirty="0">
                        <a:solidFill>
                          <a:schemeClr val="tx1"/>
                        </a:solidFill>
                        <a:effectLst/>
                        <a:latin typeface="+mj-lt"/>
                        <a:ea typeface="宋体"/>
                        <a:cs typeface="Times New Roman"/>
                      </a:endParaRPr>
                    </a:p>
                  </a:txBody>
                  <a:tcPr marL="28285" marR="28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1700" b="0" kern="0" dirty="0">
                          <a:solidFill>
                            <a:schemeClr val="tx1"/>
                          </a:solidFill>
                          <a:effectLst/>
                          <a:latin typeface="+mj-lt"/>
                        </a:rPr>
                        <a:t>Upland</a:t>
                      </a:r>
                      <a:endParaRPr lang="zh-CN" sz="1700" b="0" kern="100" dirty="0">
                        <a:solidFill>
                          <a:schemeClr val="tx1"/>
                        </a:solidFill>
                        <a:effectLst/>
                        <a:latin typeface="+mj-lt"/>
                        <a:ea typeface="宋体"/>
                        <a:cs typeface="Times New Roman"/>
                      </a:endParaRPr>
                    </a:p>
                  </a:txBody>
                  <a:tcPr marL="28285" marR="28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en-US" altLang="zh-CN" sz="1700" b="0" i="0" u="none" strike="noStrike" dirty="0">
                          <a:solidFill>
                            <a:schemeClr val="tx1"/>
                          </a:solidFill>
                          <a:effectLst/>
                          <a:latin typeface="+mj-lt"/>
                        </a:rPr>
                        <a:t>0.015</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700" b="0" i="0" u="none" strike="noStrike">
                          <a:solidFill>
                            <a:schemeClr val="tx1"/>
                          </a:solidFill>
                          <a:effectLst/>
                          <a:latin typeface="+mj-lt"/>
                        </a:rPr>
                        <a:t>0.012-0.023</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75428">
                <a:tc vMerge="1">
                  <a:txBody>
                    <a:bodyPr/>
                    <a:lstStyle/>
                    <a:p>
                      <a:endParaRPr lang="zh-CN" altLang="en-US"/>
                    </a:p>
                  </a:txBody>
                  <a:tcPr/>
                </a:tc>
                <a:tc>
                  <a:txBody>
                    <a:bodyPr/>
                    <a:lstStyle/>
                    <a:p>
                      <a:pPr algn="ctr">
                        <a:spcAft>
                          <a:spcPts val="0"/>
                        </a:spcAft>
                      </a:pPr>
                      <a:r>
                        <a:rPr lang="en-US" sz="1700" b="0" kern="0" dirty="0">
                          <a:solidFill>
                            <a:schemeClr val="tx1"/>
                          </a:solidFill>
                          <a:effectLst/>
                          <a:latin typeface="+mj-lt"/>
                        </a:rPr>
                        <a:t>Steep</a:t>
                      </a:r>
                      <a:endParaRPr lang="zh-CN" sz="1700" b="0" kern="100" dirty="0">
                        <a:solidFill>
                          <a:schemeClr val="tx1"/>
                        </a:solidFill>
                        <a:effectLst/>
                        <a:latin typeface="+mj-lt"/>
                        <a:ea typeface="宋体"/>
                        <a:cs typeface="Times New Roman"/>
                      </a:endParaRPr>
                    </a:p>
                  </a:txBody>
                  <a:tcPr marL="28285" marR="28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1700" b="0" kern="0" dirty="0">
                          <a:solidFill>
                            <a:schemeClr val="tx1"/>
                          </a:solidFill>
                          <a:effectLst/>
                          <a:latin typeface="+mj-lt"/>
                        </a:rPr>
                        <a:t>Paddy</a:t>
                      </a:r>
                      <a:endParaRPr lang="zh-CN" sz="1700" b="0" kern="100" dirty="0">
                        <a:solidFill>
                          <a:schemeClr val="tx1"/>
                        </a:solidFill>
                        <a:effectLst/>
                        <a:latin typeface="+mj-lt"/>
                        <a:ea typeface="宋体"/>
                        <a:cs typeface="Times New Roman"/>
                      </a:endParaRPr>
                    </a:p>
                  </a:txBody>
                  <a:tcPr marL="28285" marR="28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en-US" altLang="zh-CN" sz="1700" b="0" i="0" u="none" strike="noStrike" dirty="0">
                          <a:solidFill>
                            <a:schemeClr val="tx1"/>
                          </a:solidFill>
                          <a:effectLst/>
                          <a:latin typeface="+mj-lt"/>
                        </a:rPr>
                        <a:t>0.016</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700" b="0" i="0" u="none" strike="noStrike" dirty="0">
                          <a:solidFill>
                            <a:schemeClr val="tx1"/>
                          </a:solidFill>
                          <a:effectLst/>
                          <a:latin typeface="+mj-lt"/>
                        </a:rPr>
                        <a:t>0.004-0.031</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38284">
                <a:tc vMerge="1">
                  <a:txBody>
                    <a:bodyPr/>
                    <a:lstStyle/>
                    <a:p>
                      <a:endParaRPr lang="zh-CN" altLang="en-US"/>
                    </a:p>
                  </a:txBody>
                  <a:tcPr/>
                </a:tc>
                <a:tc>
                  <a:txBody>
                    <a:bodyPr/>
                    <a:lstStyle/>
                    <a:p>
                      <a:pPr algn="ctr">
                        <a:spcAft>
                          <a:spcPts val="0"/>
                        </a:spcAft>
                      </a:pPr>
                      <a:r>
                        <a:rPr lang="en-US" sz="1700" b="0" kern="0" dirty="0">
                          <a:solidFill>
                            <a:schemeClr val="tx1"/>
                          </a:solidFill>
                          <a:effectLst/>
                          <a:latin typeface="+mj-lt"/>
                        </a:rPr>
                        <a:t>Slow</a:t>
                      </a:r>
                      <a:endParaRPr lang="zh-CN" sz="1700" b="0" kern="100" dirty="0">
                        <a:solidFill>
                          <a:schemeClr val="tx1"/>
                        </a:solidFill>
                        <a:effectLst/>
                        <a:latin typeface="+mj-lt"/>
                        <a:ea typeface="宋体"/>
                        <a:cs typeface="Times New Roman"/>
                      </a:endParaRPr>
                    </a:p>
                  </a:txBody>
                  <a:tcPr marL="28285" marR="28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1700" b="0" kern="0" dirty="0">
                          <a:solidFill>
                            <a:schemeClr val="tx1"/>
                          </a:solidFill>
                          <a:effectLst/>
                          <a:latin typeface="+mj-lt"/>
                        </a:rPr>
                        <a:t>Upland</a:t>
                      </a:r>
                      <a:endParaRPr lang="zh-CN" sz="1700" b="0" kern="100" dirty="0">
                        <a:solidFill>
                          <a:schemeClr val="tx1"/>
                        </a:solidFill>
                        <a:effectLst/>
                        <a:latin typeface="+mj-lt"/>
                        <a:ea typeface="宋体"/>
                        <a:cs typeface="Times New Roman"/>
                      </a:endParaRPr>
                    </a:p>
                  </a:txBody>
                  <a:tcPr marL="28285" marR="28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en-US" altLang="zh-CN" sz="1700" b="0" i="0" u="none" strike="noStrike" dirty="0">
                          <a:solidFill>
                            <a:schemeClr val="tx1"/>
                          </a:solidFill>
                          <a:effectLst/>
                          <a:latin typeface="+mj-lt"/>
                        </a:rPr>
                        <a:t>0.018</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700" b="0" i="0" u="none" strike="noStrike" dirty="0">
                          <a:solidFill>
                            <a:schemeClr val="tx1"/>
                          </a:solidFill>
                          <a:effectLst/>
                          <a:latin typeface="+mj-lt"/>
                        </a:rPr>
                        <a:t>0.012-0.025</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75428">
                <a:tc vMerge="1">
                  <a:txBody>
                    <a:bodyPr/>
                    <a:lstStyle/>
                    <a:p>
                      <a:endParaRPr lang="zh-CN" altLang="en-US"/>
                    </a:p>
                  </a:txBody>
                  <a:tcPr/>
                </a:tc>
                <a:tc>
                  <a:txBody>
                    <a:bodyPr/>
                    <a:lstStyle/>
                    <a:p>
                      <a:pPr algn="ctr">
                        <a:spcAft>
                          <a:spcPts val="0"/>
                        </a:spcAft>
                      </a:pPr>
                      <a:r>
                        <a:rPr lang="en-US" sz="1700" b="0" kern="0" dirty="0">
                          <a:solidFill>
                            <a:schemeClr val="tx1"/>
                          </a:solidFill>
                          <a:effectLst/>
                          <a:latin typeface="+mj-lt"/>
                        </a:rPr>
                        <a:t>Slow</a:t>
                      </a:r>
                      <a:endParaRPr lang="zh-CN" sz="1700" b="0" kern="100" dirty="0">
                        <a:solidFill>
                          <a:schemeClr val="tx1"/>
                        </a:solidFill>
                        <a:effectLst/>
                        <a:latin typeface="+mj-lt"/>
                        <a:ea typeface="宋体"/>
                        <a:cs typeface="Times New Roman"/>
                      </a:endParaRPr>
                    </a:p>
                  </a:txBody>
                  <a:tcPr marL="28285" marR="28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1700" b="0" kern="0">
                          <a:solidFill>
                            <a:schemeClr val="tx1"/>
                          </a:solidFill>
                          <a:effectLst/>
                          <a:latin typeface="+mj-lt"/>
                        </a:rPr>
                        <a:t>Paddy</a:t>
                      </a:r>
                      <a:endParaRPr lang="zh-CN" sz="1700" b="0" kern="100">
                        <a:solidFill>
                          <a:schemeClr val="tx1"/>
                        </a:solidFill>
                        <a:effectLst/>
                        <a:latin typeface="+mj-lt"/>
                        <a:ea typeface="宋体"/>
                        <a:cs typeface="Times New Roman"/>
                      </a:endParaRPr>
                    </a:p>
                  </a:txBody>
                  <a:tcPr marL="28285" marR="28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en-US" altLang="zh-CN" sz="1700" b="0" i="0" u="none" strike="noStrike" dirty="0">
                          <a:solidFill>
                            <a:schemeClr val="tx1"/>
                          </a:solidFill>
                          <a:effectLst/>
                          <a:latin typeface="+mj-lt"/>
                        </a:rPr>
                        <a:t>0.017</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700" b="0" i="0" u="none" strike="noStrike" dirty="0">
                          <a:solidFill>
                            <a:schemeClr val="tx1"/>
                          </a:solidFill>
                          <a:effectLst/>
                          <a:latin typeface="+mj-lt"/>
                        </a:rPr>
                        <a:t>0.005-0.032</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38284">
                <a:tc vMerge="1">
                  <a:txBody>
                    <a:bodyPr/>
                    <a:lstStyle/>
                    <a:p>
                      <a:endParaRPr lang="zh-CN" altLang="en-US"/>
                    </a:p>
                  </a:txBody>
                  <a:tcPr/>
                </a:tc>
                <a:tc>
                  <a:txBody>
                    <a:bodyPr/>
                    <a:lstStyle/>
                    <a:p>
                      <a:pPr algn="ctr">
                        <a:spcAft>
                          <a:spcPts val="0"/>
                        </a:spcAft>
                      </a:pPr>
                      <a:r>
                        <a:rPr lang="en-US" sz="1700" b="0" kern="0" dirty="0">
                          <a:solidFill>
                            <a:schemeClr val="tx1"/>
                          </a:solidFill>
                          <a:effectLst/>
                          <a:latin typeface="+mj-lt"/>
                        </a:rPr>
                        <a:t>Flat</a:t>
                      </a:r>
                      <a:endParaRPr lang="zh-CN" sz="1700" b="0" kern="100" dirty="0">
                        <a:solidFill>
                          <a:schemeClr val="tx1"/>
                        </a:solidFill>
                        <a:effectLst/>
                        <a:latin typeface="+mj-lt"/>
                        <a:ea typeface="宋体"/>
                        <a:cs typeface="Times New Roman"/>
                      </a:endParaRPr>
                    </a:p>
                  </a:txBody>
                  <a:tcPr marL="28285" marR="28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1700" b="0" kern="0">
                          <a:solidFill>
                            <a:schemeClr val="tx1"/>
                          </a:solidFill>
                          <a:effectLst/>
                          <a:latin typeface="+mj-lt"/>
                        </a:rPr>
                        <a:t>Upland</a:t>
                      </a:r>
                      <a:endParaRPr lang="zh-CN" sz="1700" b="0" kern="100">
                        <a:solidFill>
                          <a:schemeClr val="tx1"/>
                        </a:solidFill>
                        <a:effectLst/>
                        <a:latin typeface="+mj-lt"/>
                        <a:ea typeface="宋体"/>
                        <a:cs typeface="Times New Roman"/>
                      </a:endParaRPr>
                    </a:p>
                  </a:txBody>
                  <a:tcPr marL="28285" marR="28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en-US" altLang="zh-CN" sz="1700" b="0" i="0" u="none" strike="noStrike" dirty="0">
                          <a:solidFill>
                            <a:schemeClr val="tx1"/>
                          </a:solidFill>
                          <a:effectLst/>
                          <a:latin typeface="+mj-lt"/>
                        </a:rPr>
                        <a:t>0.018</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700" b="0" i="0" u="none" strike="noStrike" dirty="0">
                          <a:solidFill>
                            <a:schemeClr val="tx1"/>
                          </a:solidFill>
                          <a:effectLst/>
                          <a:latin typeface="+mj-lt"/>
                        </a:rPr>
                        <a:t>0.015-0.023</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38284">
                <a:tc vMerge="1">
                  <a:txBody>
                    <a:bodyPr/>
                    <a:lstStyle/>
                    <a:p>
                      <a:endParaRPr lang="zh-CN" altLang="en-US"/>
                    </a:p>
                  </a:txBody>
                  <a:tcPr/>
                </a:tc>
                <a:tc>
                  <a:txBody>
                    <a:bodyPr/>
                    <a:lstStyle/>
                    <a:p>
                      <a:pPr algn="ctr">
                        <a:spcAft>
                          <a:spcPts val="0"/>
                        </a:spcAft>
                      </a:pPr>
                      <a:r>
                        <a:rPr lang="en-US" sz="1700" b="0" kern="0" dirty="0">
                          <a:solidFill>
                            <a:schemeClr val="tx1"/>
                          </a:solidFill>
                          <a:effectLst/>
                          <a:latin typeface="+mj-lt"/>
                        </a:rPr>
                        <a:t>Flat</a:t>
                      </a:r>
                      <a:endParaRPr lang="zh-CN" sz="1700" b="0" kern="100" dirty="0">
                        <a:solidFill>
                          <a:schemeClr val="tx1"/>
                        </a:solidFill>
                        <a:effectLst/>
                        <a:latin typeface="+mj-lt"/>
                        <a:ea typeface="宋体"/>
                        <a:cs typeface="Times New Roman"/>
                      </a:endParaRPr>
                    </a:p>
                  </a:txBody>
                  <a:tcPr marL="28285" marR="28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1700" b="0" kern="0">
                          <a:solidFill>
                            <a:schemeClr val="tx1"/>
                          </a:solidFill>
                          <a:effectLst/>
                          <a:latin typeface="+mj-lt"/>
                        </a:rPr>
                        <a:t>Paddy</a:t>
                      </a:r>
                      <a:endParaRPr lang="zh-CN" sz="1700" b="0" kern="100">
                        <a:solidFill>
                          <a:schemeClr val="tx1"/>
                        </a:solidFill>
                        <a:effectLst/>
                        <a:latin typeface="+mj-lt"/>
                        <a:ea typeface="宋体"/>
                        <a:cs typeface="Times New Roman"/>
                      </a:endParaRPr>
                    </a:p>
                  </a:txBody>
                  <a:tcPr marL="28285" marR="28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en-US" altLang="zh-CN" sz="1700" b="0" i="0" u="none" strike="noStrike" dirty="0">
                          <a:solidFill>
                            <a:schemeClr val="tx1"/>
                          </a:solidFill>
                          <a:effectLst/>
                          <a:latin typeface="+mj-lt"/>
                        </a:rPr>
                        <a:t>0.017</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700" b="0" i="0" u="none" strike="noStrike" dirty="0">
                          <a:solidFill>
                            <a:schemeClr val="tx1"/>
                          </a:solidFill>
                          <a:effectLst/>
                          <a:latin typeface="+mj-lt"/>
                        </a:rPr>
                        <a:t>0.006-0.03</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44570">
                <a:tc rowSpan="6">
                  <a:txBody>
                    <a:bodyPr/>
                    <a:lstStyle/>
                    <a:p>
                      <a:pPr algn="l">
                        <a:spcAft>
                          <a:spcPts val="0"/>
                        </a:spcAft>
                      </a:pPr>
                      <a:r>
                        <a:rPr lang="en-US" sz="1700" b="0" kern="0">
                          <a:solidFill>
                            <a:schemeClr val="tx1"/>
                          </a:solidFill>
                          <a:effectLst/>
                        </a:rPr>
                        <a:t>Yunnan and Guizhou</a:t>
                      </a:r>
                      <a:endParaRPr lang="zh-CN" sz="1700" b="0" kern="100">
                        <a:solidFill>
                          <a:schemeClr val="tx1"/>
                        </a:solidFill>
                        <a:effectLst/>
                      </a:endParaRPr>
                    </a:p>
                    <a:p>
                      <a:pPr algn="l">
                        <a:spcAft>
                          <a:spcPts val="0"/>
                        </a:spcAft>
                      </a:pPr>
                      <a:r>
                        <a:rPr lang="zh-CN" sz="1700" b="0" kern="0">
                          <a:solidFill>
                            <a:schemeClr val="tx1"/>
                          </a:solidFill>
                          <a:effectLst/>
                        </a:rPr>
                        <a:t>　</a:t>
                      </a:r>
                      <a:endParaRPr lang="zh-CN" sz="1700" b="0" kern="100">
                        <a:solidFill>
                          <a:schemeClr val="tx1"/>
                        </a:solidFill>
                        <a:effectLst/>
                        <a:latin typeface="Calibri"/>
                        <a:ea typeface="宋体"/>
                        <a:cs typeface="Times New Roman"/>
                      </a:endParaRPr>
                    </a:p>
                  </a:txBody>
                  <a:tcPr marL="28285" marR="28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1700" b="0" kern="0" dirty="0">
                          <a:solidFill>
                            <a:schemeClr val="tx1"/>
                          </a:solidFill>
                          <a:effectLst/>
                          <a:latin typeface="+mj-lt"/>
                        </a:rPr>
                        <a:t>Steep</a:t>
                      </a:r>
                      <a:endParaRPr lang="zh-CN" sz="1700" b="0" kern="100" dirty="0">
                        <a:solidFill>
                          <a:schemeClr val="tx1"/>
                        </a:solidFill>
                        <a:effectLst/>
                        <a:latin typeface="+mj-lt"/>
                        <a:ea typeface="宋体"/>
                        <a:cs typeface="Times New Roman"/>
                      </a:endParaRPr>
                    </a:p>
                  </a:txBody>
                  <a:tcPr marL="28285" marR="28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1700" b="0" kern="0">
                          <a:solidFill>
                            <a:schemeClr val="tx1"/>
                          </a:solidFill>
                          <a:effectLst/>
                          <a:latin typeface="+mj-lt"/>
                        </a:rPr>
                        <a:t>Upland</a:t>
                      </a:r>
                      <a:endParaRPr lang="zh-CN" sz="1700" b="0" kern="100">
                        <a:solidFill>
                          <a:schemeClr val="tx1"/>
                        </a:solidFill>
                        <a:effectLst/>
                        <a:latin typeface="+mj-lt"/>
                        <a:ea typeface="宋体"/>
                        <a:cs typeface="Times New Roman"/>
                      </a:endParaRPr>
                    </a:p>
                  </a:txBody>
                  <a:tcPr marL="28285" marR="28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en-US" altLang="zh-CN" sz="1700" b="0" i="0" u="none" strike="noStrike" dirty="0">
                          <a:solidFill>
                            <a:schemeClr val="tx1"/>
                          </a:solidFill>
                          <a:effectLst/>
                          <a:latin typeface="+mj-lt"/>
                        </a:rPr>
                        <a:t>0.015</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700" b="0" i="0" u="none" strike="noStrike" dirty="0">
                          <a:solidFill>
                            <a:schemeClr val="tx1"/>
                          </a:solidFill>
                          <a:effectLst/>
                          <a:latin typeface="+mj-lt"/>
                        </a:rPr>
                        <a:t>0.012-0.023</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75428">
                <a:tc vMerge="1">
                  <a:txBody>
                    <a:bodyPr/>
                    <a:lstStyle/>
                    <a:p>
                      <a:endParaRPr lang="zh-CN" altLang="en-US"/>
                    </a:p>
                  </a:txBody>
                  <a:tcPr/>
                </a:tc>
                <a:tc>
                  <a:txBody>
                    <a:bodyPr/>
                    <a:lstStyle/>
                    <a:p>
                      <a:pPr algn="ctr">
                        <a:spcAft>
                          <a:spcPts val="0"/>
                        </a:spcAft>
                      </a:pPr>
                      <a:r>
                        <a:rPr lang="en-US" sz="1700" b="0" kern="0" dirty="0">
                          <a:solidFill>
                            <a:schemeClr val="tx1"/>
                          </a:solidFill>
                          <a:effectLst/>
                          <a:latin typeface="+mj-lt"/>
                        </a:rPr>
                        <a:t>Steep</a:t>
                      </a:r>
                      <a:endParaRPr lang="zh-CN" sz="1700" b="0" kern="100" dirty="0">
                        <a:solidFill>
                          <a:schemeClr val="tx1"/>
                        </a:solidFill>
                        <a:effectLst/>
                        <a:latin typeface="+mj-lt"/>
                        <a:ea typeface="宋体"/>
                        <a:cs typeface="Times New Roman"/>
                      </a:endParaRPr>
                    </a:p>
                  </a:txBody>
                  <a:tcPr marL="28285" marR="28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1700" b="0" kern="0">
                          <a:solidFill>
                            <a:schemeClr val="tx1"/>
                          </a:solidFill>
                          <a:effectLst/>
                          <a:latin typeface="+mj-lt"/>
                        </a:rPr>
                        <a:t>Paddy</a:t>
                      </a:r>
                      <a:endParaRPr lang="zh-CN" sz="1700" b="0" kern="100">
                        <a:solidFill>
                          <a:schemeClr val="tx1"/>
                        </a:solidFill>
                        <a:effectLst/>
                        <a:latin typeface="+mj-lt"/>
                        <a:ea typeface="宋体"/>
                        <a:cs typeface="Times New Roman"/>
                      </a:endParaRPr>
                    </a:p>
                  </a:txBody>
                  <a:tcPr marL="28285" marR="28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en-US" altLang="zh-CN" sz="1700" b="0" i="0" u="none" strike="noStrike" dirty="0">
                          <a:solidFill>
                            <a:schemeClr val="tx1"/>
                          </a:solidFill>
                          <a:effectLst/>
                          <a:latin typeface="+mj-lt"/>
                        </a:rPr>
                        <a:t>0.016</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700" b="0" i="0" u="none" strike="noStrike" dirty="0">
                          <a:solidFill>
                            <a:schemeClr val="tx1"/>
                          </a:solidFill>
                          <a:effectLst/>
                          <a:latin typeface="+mj-lt"/>
                        </a:rPr>
                        <a:t>0.004-0.031</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38284">
                <a:tc vMerge="1">
                  <a:txBody>
                    <a:bodyPr/>
                    <a:lstStyle/>
                    <a:p>
                      <a:endParaRPr lang="zh-CN" altLang="en-US"/>
                    </a:p>
                  </a:txBody>
                  <a:tcPr/>
                </a:tc>
                <a:tc>
                  <a:txBody>
                    <a:bodyPr/>
                    <a:lstStyle/>
                    <a:p>
                      <a:pPr algn="ctr">
                        <a:spcAft>
                          <a:spcPts val="0"/>
                        </a:spcAft>
                      </a:pPr>
                      <a:r>
                        <a:rPr lang="en-US" sz="1700" b="0" kern="0" dirty="0">
                          <a:solidFill>
                            <a:schemeClr val="tx1"/>
                          </a:solidFill>
                          <a:effectLst/>
                          <a:latin typeface="+mj-lt"/>
                        </a:rPr>
                        <a:t>Slow</a:t>
                      </a:r>
                      <a:endParaRPr lang="zh-CN" sz="1700" b="0" kern="100" dirty="0">
                        <a:solidFill>
                          <a:schemeClr val="tx1"/>
                        </a:solidFill>
                        <a:effectLst/>
                        <a:latin typeface="+mj-lt"/>
                        <a:ea typeface="宋体"/>
                        <a:cs typeface="Times New Roman"/>
                      </a:endParaRPr>
                    </a:p>
                  </a:txBody>
                  <a:tcPr marL="28285" marR="28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1700" b="0" kern="0">
                          <a:solidFill>
                            <a:schemeClr val="tx1"/>
                          </a:solidFill>
                          <a:effectLst/>
                          <a:latin typeface="+mj-lt"/>
                        </a:rPr>
                        <a:t>Upland</a:t>
                      </a:r>
                      <a:endParaRPr lang="zh-CN" sz="1700" b="0" kern="100">
                        <a:solidFill>
                          <a:schemeClr val="tx1"/>
                        </a:solidFill>
                        <a:effectLst/>
                        <a:latin typeface="+mj-lt"/>
                        <a:ea typeface="宋体"/>
                        <a:cs typeface="Times New Roman"/>
                      </a:endParaRPr>
                    </a:p>
                  </a:txBody>
                  <a:tcPr marL="28285" marR="28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en-US" altLang="zh-CN" sz="1700" b="0" i="0" u="none" strike="noStrike" dirty="0">
                          <a:solidFill>
                            <a:schemeClr val="tx1"/>
                          </a:solidFill>
                          <a:effectLst/>
                          <a:latin typeface="+mj-lt"/>
                        </a:rPr>
                        <a:t>0.018</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700" b="0" i="0" u="none" strike="noStrike" dirty="0">
                          <a:solidFill>
                            <a:schemeClr val="tx1"/>
                          </a:solidFill>
                          <a:effectLst/>
                          <a:latin typeface="+mj-lt"/>
                        </a:rPr>
                        <a:t>2.146-3.761</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75428">
                <a:tc vMerge="1">
                  <a:txBody>
                    <a:bodyPr/>
                    <a:lstStyle/>
                    <a:p>
                      <a:endParaRPr lang="zh-CN" altLang="en-US"/>
                    </a:p>
                  </a:txBody>
                  <a:tcPr/>
                </a:tc>
                <a:tc>
                  <a:txBody>
                    <a:bodyPr/>
                    <a:lstStyle/>
                    <a:p>
                      <a:pPr algn="ctr">
                        <a:spcAft>
                          <a:spcPts val="0"/>
                        </a:spcAft>
                      </a:pPr>
                      <a:r>
                        <a:rPr lang="en-US" sz="1700" b="0" kern="0" dirty="0">
                          <a:solidFill>
                            <a:schemeClr val="tx1"/>
                          </a:solidFill>
                          <a:effectLst/>
                          <a:latin typeface="+mj-lt"/>
                        </a:rPr>
                        <a:t>Slow</a:t>
                      </a:r>
                      <a:endParaRPr lang="zh-CN" sz="1700" b="0" kern="100" dirty="0">
                        <a:solidFill>
                          <a:schemeClr val="tx1"/>
                        </a:solidFill>
                        <a:effectLst/>
                        <a:latin typeface="+mj-lt"/>
                        <a:ea typeface="宋体"/>
                        <a:cs typeface="Times New Roman"/>
                      </a:endParaRPr>
                    </a:p>
                  </a:txBody>
                  <a:tcPr marL="28285" marR="28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1700" b="0" kern="0" dirty="0">
                          <a:solidFill>
                            <a:schemeClr val="tx1"/>
                          </a:solidFill>
                          <a:effectLst/>
                          <a:latin typeface="+mj-lt"/>
                        </a:rPr>
                        <a:t>Paddy</a:t>
                      </a:r>
                      <a:endParaRPr lang="zh-CN" sz="1700" b="0" kern="100" dirty="0">
                        <a:solidFill>
                          <a:schemeClr val="tx1"/>
                        </a:solidFill>
                        <a:effectLst/>
                        <a:latin typeface="+mj-lt"/>
                        <a:ea typeface="宋体"/>
                        <a:cs typeface="Times New Roman"/>
                      </a:endParaRPr>
                    </a:p>
                  </a:txBody>
                  <a:tcPr marL="28285" marR="28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en-US" altLang="zh-CN" sz="1700" b="0" i="0" u="none" strike="noStrike" dirty="0">
                          <a:solidFill>
                            <a:schemeClr val="tx1"/>
                          </a:solidFill>
                          <a:effectLst/>
                          <a:latin typeface="+mj-lt"/>
                        </a:rPr>
                        <a:t>0.017</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700" b="0" i="0" u="none" strike="noStrike" dirty="0">
                          <a:solidFill>
                            <a:schemeClr val="tx1"/>
                          </a:solidFill>
                          <a:effectLst/>
                          <a:latin typeface="+mj-lt"/>
                        </a:rPr>
                        <a:t>0.877-4.908</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75428">
                <a:tc vMerge="1">
                  <a:txBody>
                    <a:bodyPr/>
                    <a:lstStyle/>
                    <a:p>
                      <a:endParaRPr lang="zh-CN" altLang="en-US"/>
                    </a:p>
                  </a:txBody>
                  <a:tcPr/>
                </a:tc>
                <a:tc>
                  <a:txBody>
                    <a:bodyPr/>
                    <a:lstStyle/>
                    <a:p>
                      <a:pPr algn="ctr">
                        <a:spcAft>
                          <a:spcPts val="0"/>
                        </a:spcAft>
                      </a:pPr>
                      <a:r>
                        <a:rPr lang="en-US" sz="1700" b="0" kern="0">
                          <a:solidFill>
                            <a:schemeClr val="tx1"/>
                          </a:solidFill>
                          <a:effectLst/>
                          <a:latin typeface="+mj-lt"/>
                        </a:rPr>
                        <a:t>Flat</a:t>
                      </a:r>
                      <a:endParaRPr lang="zh-CN" sz="1700" b="0" kern="100">
                        <a:solidFill>
                          <a:schemeClr val="tx1"/>
                        </a:solidFill>
                        <a:effectLst/>
                        <a:latin typeface="+mj-lt"/>
                        <a:ea typeface="宋体"/>
                        <a:cs typeface="Times New Roman"/>
                      </a:endParaRPr>
                    </a:p>
                  </a:txBody>
                  <a:tcPr marL="28285" marR="28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1700" b="0" kern="0">
                          <a:solidFill>
                            <a:schemeClr val="tx1"/>
                          </a:solidFill>
                          <a:effectLst/>
                          <a:latin typeface="+mj-lt"/>
                        </a:rPr>
                        <a:t>Upland</a:t>
                      </a:r>
                      <a:endParaRPr lang="zh-CN" sz="1700" b="0" kern="100">
                        <a:solidFill>
                          <a:schemeClr val="tx1"/>
                        </a:solidFill>
                        <a:effectLst/>
                        <a:latin typeface="+mj-lt"/>
                        <a:ea typeface="宋体"/>
                        <a:cs typeface="Times New Roman"/>
                      </a:endParaRPr>
                    </a:p>
                  </a:txBody>
                  <a:tcPr marL="28285" marR="28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en-US" altLang="zh-CN" sz="1700" b="0" i="0" u="none" strike="noStrike" dirty="0">
                          <a:solidFill>
                            <a:schemeClr val="tx1"/>
                          </a:solidFill>
                          <a:effectLst/>
                          <a:latin typeface="+mj-lt"/>
                        </a:rPr>
                        <a:t>0.018</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700" b="0" i="0" u="none" strike="noStrike" dirty="0">
                          <a:solidFill>
                            <a:schemeClr val="tx1"/>
                          </a:solidFill>
                          <a:effectLst/>
                          <a:latin typeface="+mj-lt"/>
                        </a:rPr>
                        <a:t>2.827-3.436</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8100">
                <a:tc vMerge="1">
                  <a:txBody>
                    <a:bodyPr/>
                    <a:lstStyle/>
                    <a:p>
                      <a:endParaRPr lang="zh-CN" altLang="en-US"/>
                    </a:p>
                  </a:txBody>
                  <a:tcPr/>
                </a:tc>
                <a:tc>
                  <a:txBody>
                    <a:bodyPr/>
                    <a:lstStyle/>
                    <a:p>
                      <a:pPr algn="ctr">
                        <a:spcAft>
                          <a:spcPts val="0"/>
                        </a:spcAft>
                      </a:pPr>
                      <a:r>
                        <a:rPr lang="en-US" sz="1700" b="0" kern="0">
                          <a:solidFill>
                            <a:schemeClr val="tx1"/>
                          </a:solidFill>
                          <a:effectLst/>
                          <a:latin typeface="+mj-lt"/>
                        </a:rPr>
                        <a:t>Flat</a:t>
                      </a:r>
                      <a:endParaRPr lang="zh-CN" sz="1700" b="0" kern="100">
                        <a:solidFill>
                          <a:schemeClr val="tx1"/>
                        </a:solidFill>
                        <a:effectLst/>
                        <a:latin typeface="+mj-lt"/>
                        <a:ea typeface="宋体"/>
                        <a:cs typeface="Times New Roman"/>
                      </a:endParaRPr>
                    </a:p>
                  </a:txBody>
                  <a:tcPr marL="28285" marR="28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1700" b="0" kern="0">
                          <a:solidFill>
                            <a:schemeClr val="tx1"/>
                          </a:solidFill>
                          <a:effectLst/>
                          <a:latin typeface="+mj-lt"/>
                        </a:rPr>
                        <a:t>Paddy</a:t>
                      </a:r>
                      <a:endParaRPr lang="zh-CN" sz="1700" b="0" kern="100">
                        <a:solidFill>
                          <a:schemeClr val="tx1"/>
                        </a:solidFill>
                        <a:effectLst/>
                        <a:latin typeface="+mj-lt"/>
                        <a:ea typeface="宋体"/>
                        <a:cs typeface="Times New Roman"/>
                      </a:endParaRPr>
                    </a:p>
                  </a:txBody>
                  <a:tcPr marL="28285" marR="28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en-US" altLang="zh-CN" sz="1700" b="0" i="0" u="none" strike="noStrike" dirty="0">
                          <a:solidFill>
                            <a:schemeClr val="tx1"/>
                          </a:solidFill>
                          <a:effectLst/>
                          <a:latin typeface="+mj-lt"/>
                        </a:rPr>
                        <a:t>0.017</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700" b="0" i="0" u="none" strike="noStrike" dirty="0">
                          <a:solidFill>
                            <a:schemeClr val="tx1"/>
                          </a:solidFill>
                          <a:effectLst/>
                          <a:latin typeface="+mj-lt"/>
                        </a:rPr>
                        <a:t>1.175-4.501</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2380331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152400" y="25400"/>
            <a:ext cx="6629400" cy="736600"/>
          </a:xfrm>
          <a:solidFill>
            <a:srgbClr val="8C0000"/>
          </a:solidFill>
        </p:spPr>
        <p:txBody>
          <a:bodyPr/>
          <a:lstStyle/>
          <a:p>
            <a:r>
              <a:rPr lang="en-US" altLang="zh-CN" sz="3600" b="1" dirty="0" smtClean="0">
                <a:solidFill>
                  <a:srgbClr val="FFFF00"/>
                </a:solidFill>
                <a:latin typeface="Calibri" pitchFamily="34" charset="0"/>
                <a:cs typeface="Calibri" pitchFamily="34" charset="0"/>
              </a:rPr>
              <a:t>Content</a:t>
            </a:r>
            <a:endParaRPr lang="zh-CN" altLang="zh-CN" sz="3600" dirty="0">
              <a:solidFill>
                <a:srgbClr val="FFFF00"/>
              </a:solidFill>
            </a:endParaRPr>
          </a:p>
        </p:txBody>
      </p:sp>
      <p:pic>
        <p:nvPicPr>
          <p:cNvPr id="25604" name="Picture 4" descr="C:\Users\Jardon\Desktop\EGU2012_Zhou Feng.emf"/>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7041" b="76661"/>
          <a:stretch/>
        </p:blipFill>
        <p:spPr bwMode="auto">
          <a:xfrm>
            <a:off x="0" y="762000"/>
            <a:ext cx="9155113" cy="431800"/>
          </a:xfrm>
          <a:prstGeom prst="rect">
            <a:avLst/>
          </a:prstGeom>
          <a:noFill/>
          <a:extLst>
            <a:ext uri="{909E8E84-426E-40DD-AFC4-6F175D3DCCD1}">
              <a14:hiddenFill xmlns:a14="http://schemas.microsoft.com/office/drawing/2010/main">
                <a:solidFill>
                  <a:srgbClr val="FFFFFF"/>
                </a:solidFill>
              </a14:hiddenFill>
            </a:ext>
          </a:extLst>
        </p:spPr>
      </p:pic>
      <p:sp>
        <p:nvSpPr>
          <p:cNvPr id="25603" name="Rectangle 3"/>
          <p:cNvSpPr>
            <a:spLocks noGrp="1" noChangeArrowheads="1"/>
          </p:cNvSpPr>
          <p:nvPr>
            <p:ph type="body" idx="1"/>
          </p:nvPr>
        </p:nvSpPr>
        <p:spPr>
          <a:xfrm>
            <a:off x="457200" y="1676400"/>
            <a:ext cx="8229600" cy="3810000"/>
          </a:xfrm>
        </p:spPr>
        <p:txBody>
          <a:bodyPr/>
          <a:lstStyle/>
          <a:p>
            <a:pPr>
              <a:lnSpc>
                <a:spcPct val="150000"/>
              </a:lnSpc>
            </a:pPr>
            <a:r>
              <a:rPr lang="en-US" altLang="zh-CN" sz="2800" b="1" dirty="0" smtClean="0">
                <a:solidFill>
                  <a:srgbClr val="0000CC"/>
                </a:solidFill>
                <a:latin typeface="Calibri" pitchFamily="34" charset="0"/>
                <a:cs typeface="Calibri" pitchFamily="34" charset="0"/>
              </a:rPr>
              <a:t>Background of N</a:t>
            </a:r>
            <a:r>
              <a:rPr lang="en-US" altLang="zh-CN" sz="2800" b="1" baseline="-25000" dirty="0" smtClean="0">
                <a:solidFill>
                  <a:srgbClr val="0000CC"/>
                </a:solidFill>
                <a:latin typeface="Calibri" pitchFamily="34" charset="0"/>
                <a:cs typeface="Calibri" pitchFamily="34" charset="0"/>
              </a:rPr>
              <a:t>2</a:t>
            </a:r>
            <a:r>
              <a:rPr lang="en-US" altLang="zh-CN" sz="2800" b="1" dirty="0" smtClean="0">
                <a:solidFill>
                  <a:srgbClr val="0000CC"/>
                </a:solidFill>
                <a:latin typeface="Calibri" pitchFamily="34" charset="0"/>
                <a:cs typeface="Calibri" pitchFamily="34" charset="0"/>
              </a:rPr>
              <a:t>O emissions in China</a:t>
            </a:r>
          </a:p>
          <a:p>
            <a:pPr>
              <a:lnSpc>
                <a:spcPct val="150000"/>
              </a:lnSpc>
            </a:pPr>
            <a:r>
              <a:rPr lang="en-US" altLang="zh-CN" sz="2800" b="1" dirty="0" smtClean="0">
                <a:solidFill>
                  <a:srgbClr val="0000CC"/>
                </a:solidFill>
                <a:latin typeface="Calibri" pitchFamily="34" charset="0"/>
                <a:cs typeface="Calibri" pitchFamily="34" charset="0"/>
              </a:rPr>
              <a:t>Data and methods</a:t>
            </a:r>
          </a:p>
          <a:p>
            <a:pPr>
              <a:lnSpc>
                <a:spcPct val="150000"/>
              </a:lnSpc>
            </a:pPr>
            <a:r>
              <a:rPr lang="en-US" altLang="zh-CN" sz="2800" b="1" dirty="0" smtClean="0">
                <a:solidFill>
                  <a:srgbClr val="0000CC"/>
                </a:solidFill>
                <a:latin typeface="Calibri" pitchFamily="34" charset="0"/>
                <a:cs typeface="Calibri" pitchFamily="34" charset="0"/>
              </a:rPr>
              <a:t>Preliminary results</a:t>
            </a:r>
          </a:p>
          <a:p>
            <a:pPr>
              <a:lnSpc>
                <a:spcPct val="150000"/>
              </a:lnSpc>
            </a:pPr>
            <a:r>
              <a:rPr lang="en-US" altLang="zh-CN" sz="2800" b="1" dirty="0" smtClean="0">
                <a:solidFill>
                  <a:srgbClr val="0000CC"/>
                </a:solidFill>
                <a:latin typeface="Calibri" pitchFamily="34" charset="0"/>
                <a:cs typeface="Calibri" pitchFamily="34" charset="0"/>
              </a:rPr>
              <a:t>Conclusions and future work</a:t>
            </a:r>
          </a:p>
        </p:txBody>
      </p:sp>
    </p:spTree>
    <p:extLst>
      <p:ext uri="{BB962C8B-B14F-4D97-AF65-F5344CB8AC3E}">
        <p14:creationId xmlns:p14="http://schemas.microsoft.com/office/powerpoint/2010/main" val="180957672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152400" y="25400"/>
            <a:ext cx="6629400" cy="736600"/>
          </a:xfrm>
          <a:solidFill>
            <a:srgbClr val="8C0000"/>
          </a:solidFill>
        </p:spPr>
        <p:txBody>
          <a:bodyPr/>
          <a:lstStyle/>
          <a:p>
            <a:r>
              <a:rPr lang="en-US" altLang="zh-CN" sz="3600" b="1" dirty="0">
                <a:solidFill>
                  <a:srgbClr val="00FFCC"/>
                </a:solidFill>
                <a:latin typeface="Calibri" pitchFamily="34" charset="0"/>
                <a:cs typeface="Calibri" pitchFamily="34" charset="0"/>
              </a:rPr>
              <a:t>2</a:t>
            </a:r>
            <a:r>
              <a:rPr lang="en-US" altLang="zh-CN" sz="3600" b="1" dirty="0" smtClean="0">
                <a:solidFill>
                  <a:srgbClr val="00FFCC"/>
                </a:solidFill>
                <a:latin typeface="Calibri" pitchFamily="34" charset="0"/>
                <a:cs typeface="Calibri" pitchFamily="34" charset="0"/>
              </a:rPr>
              <a:t>. Data and methods</a:t>
            </a:r>
            <a:endParaRPr lang="zh-CN" altLang="zh-CN" sz="3600" dirty="0">
              <a:solidFill>
                <a:srgbClr val="00FFCC"/>
              </a:solidFill>
            </a:endParaRPr>
          </a:p>
        </p:txBody>
      </p:sp>
      <p:pic>
        <p:nvPicPr>
          <p:cNvPr id="25604" name="Picture 4" descr="C:\Users\Jardon\Desktop\EGU2012_Zhou Feng.emf"/>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7041" b="76661"/>
          <a:stretch/>
        </p:blipFill>
        <p:spPr bwMode="auto">
          <a:xfrm>
            <a:off x="0" y="762000"/>
            <a:ext cx="9155113" cy="431800"/>
          </a:xfrm>
          <a:prstGeom prst="rect">
            <a:avLst/>
          </a:prstGeom>
          <a:noFill/>
          <a:extLst>
            <a:ext uri="{909E8E84-426E-40DD-AFC4-6F175D3DCCD1}">
              <a14:hiddenFill xmlns:a14="http://schemas.microsoft.com/office/drawing/2010/main">
                <a:solidFill>
                  <a:srgbClr val="FFFFFF"/>
                </a:solidFill>
              </a14:hiddenFill>
            </a:ext>
          </a:extLst>
        </p:spPr>
      </p:pic>
      <p:sp>
        <p:nvSpPr>
          <p:cNvPr id="25603" name="Rectangle 3"/>
          <p:cNvSpPr>
            <a:spLocks noGrp="1" noChangeArrowheads="1"/>
          </p:cNvSpPr>
          <p:nvPr>
            <p:ph type="body" idx="1"/>
          </p:nvPr>
        </p:nvSpPr>
        <p:spPr>
          <a:xfrm>
            <a:off x="304800" y="914400"/>
            <a:ext cx="8534400" cy="1371600"/>
          </a:xfrm>
        </p:spPr>
        <p:txBody>
          <a:bodyPr/>
          <a:lstStyle/>
          <a:p>
            <a:pPr marL="0" indent="0">
              <a:lnSpc>
                <a:spcPct val="150000"/>
              </a:lnSpc>
              <a:buNone/>
            </a:pPr>
            <a:r>
              <a:rPr lang="en-US" altLang="zh-CN" sz="2800" b="1" dirty="0" smtClean="0">
                <a:latin typeface="Calibri" pitchFamily="34" charset="0"/>
                <a:cs typeface="Calibri" pitchFamily="34" charset="0"/>
              </a:rPr>
              <a:t>2.5 Spatial allocation from </a:t>
            </a:r>
            <a:r>
              <a:rPr lang="en-US" altLang="zh-CN" sz="2800" b="1" dirty="0" smtClean="0">
                <a:solidFill>
                  <a:srgbClr val="0000CC"/>
                </a:solidFill>
                <a:latin typeface="Calibri" pitchFamily="34" charset="0"/>
                <a:cs typeface="Calibri" pitchFamily="34" charset="0"/>
              </a:rPr>
              <a:t>county-based</a:t>
            </a:r>
            <a:r>
              <a:rPr lang="en-US" altLang="zh-CN" sz="2800" b="1" dirty="0" smtClean="0">
                <a:latin typeface="Calibri" pitchFamily="34" charset="0"/>
                <a:cs typeface="Calibri" pitchFamily="34" charset="0"/>
              </a:rPr>
              <a:t> to </a:t>
            </a:r>
            <a:r>
              <a:rPr lang="en-US" altLang="zh-CN" sz="2800" b="1" dirty="0" smtClean="0">
                <a:solidFill>
                  <a:srgbClr val="C00000"/>
                </a:solidFill>
                <a:latin typeface="Calibri" pitchFamily="34" charset="0"/>
                <a:cs typeface="Calibri" pitchFamily="34" charset="0"/>
              </a:rPr>
              <a:t>1</a:t>
            </a:r>
            <a:r>
              <a:rPr lang="en-US" altLang="zh-CN" sz="2800" b="1" dirty="0" smtClean="0">
                <a:solidFill>
                  <a:srgbClr val="C00000"/>
                </a:solidFill>
                <a:latin typeface="Calibri" pitchFamily="34" charset="0"/>
                <a:cs typeface="Calibri" pitchFamily="34" charset="0"/>
                <a:sym typeface="Symbol"/>
              </a:rPr>
              <a:t>1 km </a:t>
            </a:r>
            <a:r>
              <a:rPr lang="en-US" altLang="zh-CN" sz="2800" b="1" dirty="0" smtClean="0">
                <a:latin typeface="Calibri" pitchFamily="34" charset="0"/>
                <a:cs typeface="Calibri" pitchFamily="34" charset="0"/>
                <a:sym typeface="Symbol"/>
              </a:rPr>
              <a:t>based on correlation analysis and previous experiences</a:t>
            </a:r>
            <a:endParaRPr lang="en-US" altLang="zh-CN" sz="2800" b="1" dirty="0" smtClean="0">
              <a:latin typeface="Calibri" pitchFamily="34" charset="0"/>
              <a:cs typeface="Calibri" pitchFamily="34" charset="0"/>
            </a:endParaRPr>
          </a:p>
        </p:txBody>
      </p:sp>
      <p:graphicFrame>
        <p:nvGraphicFramePr>
          <p:cNvPr id="6" name="表格 5"/>
          <p:cNvGraphicFramePr>
            <a:graphicFrameLocks noGrp="1"/>
          </p:cNvGraphicFramePr>
          <p:nvPr>
            <p:extLst>
              <p:ext uri="{D42A27DB-BD31-4B8C-83A1-F6EECF244321}">
                <p14:modId xmlns:p14="http://schemas.microsoft.com/office/powerpoint/2010/main" val="3456748416"/>
              </p:ext>
            </p:extLst>
          </p:nvPr>
        </p:nvGraphicFramePr>
        <p:xfrm>
          <a:off x="381000" y="2369275"/>
          <a:ext cx="8458200" cy="4031525"/>
        </p:xfrm>
        <a:graphic>
          <a:graphicData uri="http://schemas.openxmlformats.org/drawingml/2006/table">
            <a:tbl>
              <a:tblPr>
                <a:tableStyleId>{AF606853-7671-496A-8E4F-DF71F8EC918B}</a:tableStyleId>
              </a:tblPr>
              <a:tblGrid>
                <a:gridCol w="3200400"/>
                <a:gridCol w="5257800"/>
              </a:tblGrid>
              <a:tr h="691243">
                <a:tc>
                  <a:txBody>
                    <a:bodyPr/>
                    <a:lstStyle/>
                    <a:p>
                      <a:pPr algn="ctr" fontAlgn="ctr"/>
                      <a:r>
                        <a:rPr lang="en-US" sz="2400" b="1" u="none" strike="noStrike" dirty="0" smtClean="0">
                          <a:solidFill>
                            <a:srgbClr val="FFFF00"/>
                          </a:solidFill>
                          <a:effectLst/>
                        </a:rPr>
                        <a:t>Source</a:t>
                      </a:r>
                      <a:endParaRPr lang="en-US" sz="2400" b="1" i="0" u="none" strike="noStrike" dirty="0">
                        <a:solidFill>
                          <a:srgbClr val="FFFF00"/>
                        </a:solidFill>
                        <a:effectLst/>
                        <a:latin typeface="+mn-lt"/>
                      </a:endParaRPr>
                    </a:p>
                  </a:txBody>
                  <a:tcPr marL="7620" marR="7620" marT="762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altLang="zh-CN" sz="2400" b="1" u="none" strike="noStrike" kern="1200" dirty="0" smtClean="0">
                          <a:solidFill>
                            <a:srgbClr val="FFFF00"/>
                          </a:solidFill>
                          <a:effectLst/>
                          <a:latin typeface="+mn-lt"/>
                          <a:ea typeface="+mn-ea"/>
                          <a:cs typeface="+mn-cs"/>
                        </a:rPr>
                        <a:t>Allocation</a:t>
                      </a:r>
                      <a:r>
                        <a:rPr lang="en-US" altLang="zh-CN" sz="2400" b="1" u="none" strike="noStrike" kern="1200" baseline="0" dirty="0" smtClean="0">
                          <a:solidFill>
                            <a:srgbClr val="FFFF00"/>
                          </a:solidFill>
                          <a:effectLst/>
                          <a:latin typeface="+mn-lt"/>
                          <a:ea typeface="+mn-ea"/>
                          <a:cs typeface="+mn-cs"/>
                        </a:rPr>
                        <a:t> proxy</a:t>
                      </a:r>
                      <a:endParaRPr lang="en-US" altLang="zh-CN" sz="2400" b="1" u="none" strike="noStrike" kern="1200" dirty="0" smtClean="0">
                        <a:solidFill>
                          <a:srgbClr val="FFFF00"/>
                        </a:solidFill>
                        <a:effectLst/>
                        <a:latin typeface="+mn-lt"/>
                        <a:ea typeface="+mn-ea"/>
                        <a:cs typeface="+mn-cs"/>
                      </a:endParaRPr>
                    </a:p>
                  </a:txBody>
                  <a:tcPr marL="7620" marR="7620" marT="762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r>
              <a:tr h="604157">
                <a:tc>
                  <a:txBody>
                    <a:bodyPr/>
                    <a:lstStyle/>
                    <a:p>
                      <a:pPr algn="l" fontAlgn="b"/>
                      <a:r>
                        <a:rPr lang="en-US" altLang="zh-CN" sz="2200" b="0" u="none" strike="noStrike" kern="1200" dirty="0" smtClean="0">
                          <a:solidFill>
                            <a:schemeClr val="tx1"/>
                          </a:solidFill>
                          <a:effectLst/>
                          <a:latin typeface="+mn-lt"/>
                          <a:ea typeface="+mn-ea"/>
                          <a:cs typeface="+mn-cs"/>
                        </a:rPr>
                        <a:t>D1,</a:t>
                      </a:r>
                      <a:r>
                        <a:rPr lang="en-US" altLang="zh-CN" sz="2200" b="0" u="none" strike="noStrike" kern="1200" baseline="0" dirty="0" smtClean="0">
                          <a:solidFill>
                            <a:schemeClr val="tx1"/>
                          </a:solidFill>
                          <a:effectLst/>
                          <a:latin typeface="+mn-lt"/>
                          <a:ea typeface="+mn-ea"/>
                          <a:cs typeface="+mn-cs"/>
                        </a:rPr>
                        <a:t> D2, D4</a:t>
                      </a:r>
                      <a:endParaRPr lang="en-US" altLang="zh-CN" sz="2200" b="0" u="none" strike="noStrike" kern="1200" dirty="0" smtClean="0">
                        <a:solidFill>
                          <a:schemeClr val="tx1"/>
                        </a:solidFill>
                        <a:effectLst/>
                        <a:latin typeface="+mn-lt"/>
                        <a:ea typeface="+mn-ea"/>
                        <a:cs typeface="+mn-cs"/>
                      </a:endParaRPr>
                    </a:p>
                  </a:txBody>
                  <a:tcPr marL="7620" marR="7620" marT="762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1">
                        <a:lumMod val="95000"/>
                      </a:schemeClr>
                    </a:solidFill>
                  </a:tcPr>
                </a:tc>
                <a:tc>
                  <a:txBody>
                    <a:bodyPr/>
                    <a:lstStyle/>
                    <a:p>
                      <a:pPr algn="l" fontAlgn="b"/>
                      <a:r>
                        <a:rPr lang="en-US" altLang="zh-CN" sz="2200" b="0" u="none" strike="noStrike" kern="1200" dirty="0" smtClean="0">
                          <a:solidFill>
                            <a:schemeClr val="tx1"/>
                          </a:solidFill>
                          <a:effectLst/>
                          <a:latin typeface="+mn-lt"/>
                          <a:ea typeface="+mn-ea"/>
                          <a:cs typeface="+mn-cs"/>
                        </a:rPr>
                        <a:t>1*1</a:t>
                      </a:r>
                      <a:r>
                        <a:rPr lang="en-US" altLang="zh-CN" sz="2200" b="0" u="none" strike="noStrike" kern="1200" baseline="0" dirty="0" smtClean="0">
                          <a:solidFill>
                            <a:schemeClr val="tx1"/>
                          </a:solidFill>
                          <a:effectLst/>
                          <a:latin typeface="+mn-lt"/>
                          <a:ea typeface="+mn-ea"/>
                          <a:cs typeface="+mn-cs"/>
                        </a:rPr>
                        <a:t> km cropland</a:t>
                      </a:r>
                      <a:endParaRPr lang="en-US" altLang="zh-CN" sz="2200" b="0" u="none" strike="noStrike" kern="1200" dirty="0" smtClean="0">
                        <a:solidFill>
                          <a:schemeClr val="tx1"/>
                        </a:solidFill>
                        <a:effectLst/>
                        <a:latin typeface="+mn-lt"/>
                        <a:ea typeface="+mn-ea"/>
                        <a:cs typeface="+mn-cs"/>
                      </a:endParaRPr>
                    </a:p>
                  </a:txBody>
                  <a:tcPr marL="7620" marR="7620" marT="762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1">
                        <a:lumMod val="95000"/>
                      </a:schemeClr>
                    </a:solidFill>
                  </a:tcPr>
                </a:tc>
              </a:tr>
              <a:tr h="685800">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altLang="zh-CN" sz="2200" b="0" u="none" strike="noStrike" dirty="0" smtClean="0">
                          <a:solidFill>
                            <a:schemeClr val="tx1"/>
                          </a:solidFill>
                          <a:effectLst/>
                        </a:rPr>
                        <a:t>D3</a:t>
                      </a:r>
                    </a:p>
                  </a:txBody>
                  <a:tcPr marL="7620" marR="7620" marT="762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accent5"/>
                    </a:solidFill>
                  </a:tcPr>
                </a:tc>
                <a:tc>
                  <a:txBody>
                    <a:bodyPr/>
                    <a:lstStyle/>
                    <a:p>
                      <a:pPr algn="l" fontAlgn="b"/>
                      <a:r>
                        <a:rPr lang="en-US" altLang="zh-CN" sz="2200" b="0" u="none" strike="noStrike" kern="1200" dirty="0" smtClean="0">
                          <a:solidFill>
                            <a:schemeClr val="tx1"/>
                          </a:solidFill>
                          <a:effectLst/>
                          <a:latin typeface="+mn-lt"/>
                          <a:ea typeface="+mn-ea"/>
                          <a:cs typeface="+mn-cs"/>
                        </a:rPr>
                        <a:t>1*1 km grassland</a:t>
                      </a:r>
                    </a:p>
                  </a:txBody>
                  <a:tcPr marL="7620" marR="7620" marT="762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accent5"/>
                    </a:solidFill>
                  </a:tcPr>
                </a:tc>
              </a:tr>
              <a:tr h="664573">
                <a:tc>
                  <a:txBody>
                    <a:bodyPr/>
                    <a:lstStyle/>
                    <a:p>
                      <a:pPr marL="0" algn="l" defTabSz="914400" rtl="0" eaLnBrk="1" fontAlgn="b" latinLnBrk="0" hangingPunct="1"/>
                      <a:r>
                        <a:rPr lang="en-US" altLang="zh-CN" sz="2200" b="0" u="none" strike="noStrike" kern="1200" dirty="0" smtClean="0">
                          <a:solidFill>
                            <a:schemeClr val="tx1"/>
                          </a:solidFill>
                          <a:effectLst/>
                          <a:latin typeface="+mn-lt"/>
                          <a:ea typeface="+mn-ea"/>
                          <a:cs typeface="+mn-cs"/>
                        </a:rPr>
                        <a:t>D7</a:t>
                      </a:r>
                      <a:endParaRPr lang="zh-CN" altLang="en-US" sz="2200" b="0" u="none" strike="noStrike" kern="1200" dirty="0">
                        <a:solidFill>
                          <a:schemeClr val="tx1"/>
                        </a:solidFill>
                        <a:effectLst/>
                        <a:latin typeface="+mn-lt"/>
                        <a:ea typeface="+mn-ea"/>
                        <a:cs typeface="+mn-cs"/>
                      </a:endParaRPr>
                    </a:p>
                  </a:txBody>
                  <a:tcPr marL="7620" marR="7620" marT="762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1">
                        <a:lumMod val="95000"/>
                      </a:schemeClr>
                    </a:solidFill>
                  </a:tcPr>
                </a:tc>
                <a:tc>
                  <a:txBody>
                    <a:bodyPr/>
                    <a:lstStyle/>
                    <a:p>
                      <a:pPr marL="0" algn="l" defTabSz="914400" rtl="0" eaLnBrk="1" fontAlgn="b" latinLnBrk="0" hangingPunct="1"/>
                      <a:r>
                        <a:rPr lang="en-US" altLang="zh-CN" sz="2200" b="0" u="none" strike="noStrike" kern="1200" dirty="0" smtClean="0">
                          <a:solidFill>
                            <a:schemeClr val="tx1"/>
                          </a:solidFill>
                          <a:effectLst/>
                          <a:latin typeface="+mn-lt"/>
                          <a:ea typeface="+mn-ea"/>
                          <a:cs typeface="+mn-cs"/>
                        </a:rPr>
                        <a:t>1*1 km Rural population</a:t>
                      </a:r>
                      <a:endParaRPr lang="zh-CN" altLang="en-US" sz="2200" b="0" u="none" strike="noStrike" kern="1200" dirty="0">
                        <a:solidFill>
                          <a:schemeClr val="tx1"/>
                        </a:solidFill>
                        <a:effectLst/>
                        <a:latin typeface="+mn-lt"/>
                        <a:ea typeface="+mn-ea"/>
                        <a:cs typeface="+mn-cs"/>
                      </a:endParaRPr>
                    </a:p>
                  </a:txBody>
                  <a:tcPr marL="7620" marR="7620" marT="762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1">
                        <a:lumMod val="95000"/>
                      </a:schemeClr>
                    </a:solidFill>
                  </a:tcPr>
                </a:tc>
              </a:tr>
              <a:tr h="692876">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altLang="zh-CN" sz="2200" b="0" i="0" u="none" strike="noStrike" dirty="0" smtClean="0">
                          <a:solidFill>
                            <a:schemeClr val="tx1"/>
                          </a:solidFill>
                          <a:effectLst/>
                          <a:latin typeface="+mn-lt"/>
                        </a:rPr>
                        <a:t>D16</a:t>
                      </a:r>
                    </a:p>
                  </a:txBody>
                  <a:tcPr marL="7620" marR="7620" marT="762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accent5"/>
                    </a:solidFill>
                  </a:tcPr>
                </a:tc>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altLang="zh-CN" sz="2200" b="0" u="none" strike="noStrike" kern="1200" dirty="0" smtClean="0">
                          <a:solidFill>
                            <a:schemeClr val="tx1"/>
                          </a:solidFill>
                          <a:effectLst/>
                          <a:latin typeface="+mn-lt"/>
                          <a:ea typeface="+mn-ea"/>
                          <a:cs typeface="+mn-cs"/>
                        </a:rPr>
                        <a:t>Same as D1~D5</a:t>
                      </a:r>
                    </a:p>
                  </a:txBody>
                  <a:tcPr marL="7620" marR="7620" marT="762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accent5"/>
                    </a:solidFill>
                  </a:tcPr>
                </a:tc>
              </a:tr>
              <a:tr h="692876">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altLang="zh-CN" sz="2200" b="0" i="0" u="none" strike="noStrike" dirty="0" smtClean="0">
                          <a:solidFill>
                            <a:schemeClr val="tx1"/>
                          </a:solidFill>
                          <a:effectLst/>
                          <a:latin typeface="+mn-lt"/>
                        </a:rPr>
                        <a:t>D5, D6, D8, D10~D15</a:t>
                      </a:r>
                    </a:p>
                  </a:txBody>
                  <a:tcPr marL="7620" marR="7620" marT="762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1">
                        <a:lumMod val="95000"/>
                      </a:schemeClr>
                    </a:solidFill>
                  </a:tcPr>
                </a:tc>
                <a:tc>
                  <a:txBody>
                    <a:bodyPr/>
                    <a:lstStyle/>
                    <a:p>
                      <a:pPr algn="l" fontAlgn="b"/>
                      <a:r>
                        <a:rPr lang="en-US" altLang="zh-CN" sz="2200" b="0" u="none" strike="noStrike" kern="1200" dirty="0" smtClean="0">
                          <a:solidFill>
                            <a:schemeClr val="tx1"/>
                          </a:solidFill>
                          <a:effectLst/>
                          <a:latin typeface="+mn-lt"/>
                          <a:ea typeface="+mn-ea"/>
                          <a:cs typeface="+mn-cs"/>
                        </a:rPr>
                        <a:t>Origin</a:t>
                      </a:r>
                      <a:r>
                        <a:rPr lang="en-US" altLang="zh-CN" sz="2200" b="0" u="none" strike="noStrike" kern="1200" baseline="0" dirty="0" smtClean="0">
                          <a:solidFill>
                            <a:schemeClr val="tx1"/>
                          </a:solidFill>
                          <a:effectLst/>
                          <a:latin typeface="+mn-lt"/>
                          <a:ea typeface="+mn-ea"/>
                          <a:cs typeface="+mn-cs"/>
                        </a:rPr>
                        <a:t> are </a:t>
                      </a:r>
                      <a:r>
                        <a:rPr lang="en-US" altLang="zh-CN" sz="2200" b="0" u="none" strike="noStrike" kern="1200" baseline="0" dirty="0" smtClean="0">
                          <a:solidFill>
                            <a:schemeClr val="tx1"/>
                          </a:solidFill>
                          <a:effectLst/>
                          <a:latin typeface="+mn-lt"/>
                          <a:ea typeface="+mn-ea"/>
                          <a:cs typeface="+mn-cs"/>
                          <a:sym typeface="Symbol"/>
                        </a:rPr>
                        <a:t>raster-based (1*1km, 0.1*0.1, or 0.5*0.5 )</a:t>
                      </a:r>
                      <a:endParaRPr lang="en-US" altLang="zh-CN" sz="2200" b="0" u="none" strike="noStrike" kern="1200" dirty="0" smtClean="0">
                        <a:solidFill>
                          <a:schemeClr val="tx1"/>
                        </a:solidFill>
                        <a:effectLst/>
                        <a:latin typeface="+mn-lt"/>
                        <a:ea typeface="+mn-ea"/>
                        <a:cs typeface="+mn-cs"/>
                      </a:endParaRPr>
                    </a:p>
                  </a:txBody>
                  <a:tcPr marL="7620" marR="7620" marT="762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1">
                        <a:lumMod val="95000"/>
                      </a:schemeClr>
                    </a:solidFill>
                  </a:tcPr>
                </a:tc>
              </a:tr>
            </a:tbl>
          </a:graphicData>
        </a:graphic>
      </p:graphicFrame>
    </p:spTree>
    <p:extLst>
      <p:ext uri="{BB962C8B-B14F-4D97-AF65-F5344CB8AC3E}">
        <p14:creationId xmlns:p14="http://schemas.microsoft.com/office/powerpoint/2010/main" val="12436141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152400" y="25400"/>
            <a:ext cx="6629400" cy="736600"/>
          </a:xfrm>
          <a:solidFill>
            <a:srgbClr val="8C0000"/>
          </a:solidFill>
        </p:spPr>
        <p:txBody>
          <a:bodyPr/>
          <a:lstStyle/>
          <a:p>
            <a:r>
              <a:rPr lang="en-US" altLang="zh-CN" sz="3600" b="1" dirty="0" smtClean="0">
                <a:solidFill>
                  <a:schemeClr val="accent5">
                    <a:lumMod val="75000"/>
                  </a:schemeClr>
                </a:solidFill>
                <a:latin typeface="Calibri" pitchFamily="34" charset="0"/>
                <a:cs typeface="Calibri" pitchFamily="34" charset="0"/>
              </a:rPr>
              <a:t>3. Preliminary results</a:t>
            </a:r>
            <a:endParaRPr lang="zh-CN" altLang="zh-CN" sz="3600" dirty="0">
              <a:solidFill>
                <a:schemeClr val="accent5">
                  <a:lumMod val="75000"/>
                </a:schemeClr>
              </a:solidFill>
            </a:endParaRPr>
          </a:p>
        </p:txBody>
      </p:sp>
      <p:pic>
        <p:nvPicPr>
          <p:cNvPr id="25604" name="Picture 4" descr="C:\Users\Jardon\Desktop\EGU2012_Zhou Feng.emf"/>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7041" b="76661"/>
          <a:stretch/>
        </p:blipFill>
        <p:spPr bwMode="auto">
          <a:xfrm>
            <a:off x="0" y="762000"/>
            <a:ext cx="9155113" cy="431800"/>
          </a:xfrm>
          <a:prstGeom prst="rect">
            <a:avLst/>
          </a:prstGeom>
          <a:noFill/>
          <a:extLst>
            <a:ext uri="{909E8E84-426E-40DD-AFC4-6F175D3DCCD1}">
              <a14:hiddenFill xmlns:a14="http://schemas.microsoft.com/office/drawing/2010/main">
                <a:solidFill>
                  <a:srgbClr val="FFFFFF"/>
                </a:solidFill>
              </a14:hiddenFill>
            </a:ext>
          </a:extLst>
        </p:spPr>
      </p:pic>
      <p:sp>
        <p:nvSpPr>
          <p:cNvPr id="25603" name="Rectangle 3"/>
          <p:cNvSpPr>
            <a:spLocks noGrp="1" noChangeArrowheads="1"/>
          </p:cNvSpPr>
          <p:nvPr>
            <p:ph type="body" idx="1"/>
          </p:nvPr>
        </p:nvSpPr>
        <p:spPr>
          <a:xfrm>
            <a:off x="457200" y="4495800"/>
            <a:ext cx="8229600" cy="1752600"/>
          </a:xfrm>
        </p:spPr>
        <p:txBody>
          <a:bodyPr/>
          <a:lstStyle/>
          <a:p>
            <a:pPr marL="0" indent="0">
              <a:buNone/>
            </a:pPr>
            <a:r>
              <a:rPr lang="en-US" altLang="zh-CN" sz="2800" b="1" dirty="0" smtClean="0">
                <a:solidFill>
                  <a:schemeClr val="tx1">
                    <a:lumMod val="65000"/>
                    <a:lumOff val="35000"/>
                  </a:schemeClr>
                </a:solidFill>
                <a:latin typeface="Calibri" pitchFamily="34" charset="0"/>
                <a:cs typeface="Calibri" pitchFamily="34" charset="0"/>
              </a:rPr>
              <a:t>1: This study</a:t>
            </a:r>
          </a:p>
          <a:p>
            <a:pPr marL="0" indent="0">
              <a:buNone/>
            </a:pPr>
            <a:r>
              <a:rPr lang="en-US" altLang="zh-CN" sz="2800" b="1" dirty="0" smtClean="0">
                <a:solidFill>
                  <a:schemeClr val="tx1">
                    <a:lumMod val="65000"/>
                    <a:lumOff val="35000"/>
                  </a:schemeClr>
                </a:solidFill>
                <a:latin typeface="Calibri" pitchFamily="34" charset="0"/>
                <a:cs typeface="Calibri" pitchFamily="34" charset="0"/>
              </a:rPr>
              <a:t>2. http://edgar.jrc.ec.europa.eu</a:t>
            </a:r>
          </a:p>
          <a:p>
            <a:pPr marL="0" indent="0">
              <a:buNone/>
            </a:pPr>
            <a:r>
              <a:rPr lang="en-US" altLang="zh-CN" sz="2800" b="1" dirty="0" smtClean="0">
                <a:solidFill>
                  <a:schemeClr val="tx1">
                    <a:lumMod val="65000"/>
                    <a:lumOff val="35000"/>
                  </a:schemeClr>
                </a:solidFill>
                <a:latin typeface="Calibri" pitchFamily="34" charset="0"/>
                <a:cs typeface="Calibri" pitchFamily="34" charset="0"/>
              </a:rPr>
              <a:t>3. </a:t>
            </a:r>
            <a:r>
              <a:rPr lang="en-US" altLang="zh-CN" sz="2800" b="1" dirty="0">
                <a:solidFill>
                  <a:schemeClr val="tx1">
                    <a:lumMod val="65000"/>
                    <a:lumOff val="35000"/>
                  </a:schemeClr>
                </a:solidFill>
                <a:latin typeface="Calibri" pitchFamily="34" charset="0"/>
                <a:cs typeface="Calibri" pitchFamily="34" charset="0"/>
              </a:rPr>
              <a:t>http</a:t>
            </a:r>
            <a:r>
              <a:rPr lang="en-US" altLang="zh-CN" sz="2800" b="1" dirty="0" smtClean="0">
                <a:solidFill>
                  <a:schemeClr val="tx1">
                    <a:lumMod val="65000"/>
                    <a:lumOff val="35000"/>
                  </a:schemeClr>
                </a:solidFill>
                <a:latin typeface="Calibri" pitchFamily="34" charset="0"/>
                <a:cs typeface="Calibri" pitchFamily="34" charset="0"/>
              </a:rPr>
              <a:t>://</a:t>
            </a:r>
            <a:r>
              <a:rPr lang="en-US" altLang="zh-CN" sz="2800" b="1" dirty="0">
                <a:solidFill>
                  <a:schemeClr val="tx1">
                    <a:lumMod val="65000"/>
                    <a:lumOff val="35000"/>
                  </a:schemeClr>
                </a:solidFill>
                <a:latin typeface="Calibri" pitchFamily="34" charset="0"/>
                <a:cs typeface="Calibri" pitchFamily="34" charset="0"/>
              </a:rPr>
              <a:t>gains.iiasa.ac.at</a:t>
            </a:r>
          </a:p>
        </p:txBody>
      </p:sp>
      <p:graphicFrame>
        <p:nvGraphicFramePr>
          <p:cNvPr id="2" name="表格 1"/>
          <p:cNvGraphicFramePr>
            <a:graphicFrameLocks noGrp="1"/>
          </p:cNvGraphicFramePr>
          <p:nvPr>
            <p:extLst>
              <p:ext uri="{D42A27DB-BD31-4B8C-83A1-F6EECF244321}">
                <p14:modId xmlns:p14="http://schemas.microsoft.com/office/powerpoint/2010/main" val="1813419329"/>
              </p:ext>
            </p:extLst>
          </p:nvPr>
        </p:nvGraphicFramePr>
        <p:xfrm>
          <a:off x="228600" y="2438400"/>
          <a:ext cx="8686800" cy="1828800"/>
        </p:xfrm>
        <a:graphic>
          <a:graphicData uri="http://schemas.openxmlformats.org/drawingml/2006/table">
            <a:tbl>
              <a:tblPr>
                <a:tableStyleId>{AF606853-7671-496A-8E4F-DF71F8EC918B}</a:tableStyleId>
              </a:tblPr>
              <a:tblGrid>
                <a:gridCol w="2171700"/>
                <a:gridCol w="2324100"/>
                <a:gridCol w="2019300"/>
                <a:gridCol w="2171700"/>
              </a:tblGrid>
              <a:tr h="914400">
                <a:tc>
                  <a:txBody>
                    <a:bodyPr/>
                    <a:lstStyle/>
                    <a:p>
                      <a:pPr algn="ctr" fontAlgn="b"/>
                      <a:r>
                        <a:rPr lang="en-US" sz="2200" b="1" u="none" strike="noStrike" dirty="0">
                          <a:solidFill>
                            <a:srgbClr val="FFFF00"/>
                          </a:solidFill>
                          <a:effectLst/>
                        </a:rPr>
                        <a:t>Local </a:t>
                      </a:r>
                      <a:r>
                        <a:rPr lang="en-US" sz="2200" b="0" u="none" strike="noStrike" dirty="0" smtClean="0">
                          <a:solidFill>
                            <a:srgbClr val="FFFF00"/>
                          </a:solidFill>
                          <a:effectLst/>
                        </a:rPr>
                        <a:t>EFs with new AD</a:t>
                      </a:r>
                      <a:r>
                        <a:rPr lang="en-US" sz="2200" b="0" u="none" strike="noStrike" baseline="-25000" dirty="0" smtClean="0">
                          <a:solidFill>
                            <a:srgbClr val="FFFF00"/>
                          </a:solidFill>
                          <a:effectLst/>
                        </a:rPr>
                        <a:t>j </a:t>
                      </a:r>
                      <a:r>
                        <a:rPr lang="en-US" sz="2200" b="0" u="none" strike="noStrike" baseline="30000" dirty="0" smtClean="0">
                          <a:solidFill>
                            <a:srgbClr val="FFFF00"/>
                          </a:solidFill>
                          <a:effectLst/>
                        </a:rPr>
                        <a:t>1</a:t>
                      </a:r>
                      <a:endParaRPr lang="en-US" sz="2200" b="0" i="0" u="none" strike="noStrike" baseline="-25000" dirty="0">
                        <a:solidFill>
                          <a:srgbClr val="FFFF00"/>
                        </a:solidFill>
                        <a:effectLst/>
                        <a:latin typeface="宋体"/>
                      </a:endParaRP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US" sz="2200" b="1" u="none" strike="noStrike" dirty="0">
                          <a:solidFill>
                            <a:srgbClr val="FFFF00"/>
                          </a:solidFill>
                          <a:effectLst/>
                        </a:rPr>
                        <a:t>IPCC's </a:t>
                      </a:r>
                      <a:r>
                        <a:rPr lang="en-US" sz="2200" b="0" u="none" strike="noStrike" dirty="0" smtClean="0">
                          <a:solidFill>
                            <a:srgbClr val="FFFF00"/>
                          </a:solidFill>
                          <a:effectLst/>
                        </a:rPr>
                        <a:t>EFs </a:t>
                      </a:r>
                      <a:r>
                        <a:rPr lang="en-US" altLang="zh-CN" sz="2200" b="0" u="none" strike="noStrike" dirty="0" smtClean="0">
                          <a:solidFill>
                            <a:srgbClr val="FFFF00"/>
                          </a:solidFill>
                          <a:effectLst/>
                        </a:rPr>
                        <a:t>with new AD</a:t>
                      </a:r>
                      <a:r>
                        <a:rPr lang="en-US" altLang="zh-CN" sz="2200" b="0" u="none" strike="noStrike" baseline="-25000" dirty="0" smtClean="0">
                          <a:solidFill>
                            <a:srgbClr val="FFFF00"/>
                          </a:solidFill>
                          <a:effectLst/>
                        </a:rPr>
                        <a:t>j </a:t>
                      </a:r>
                      <a:r>
                        <a:rPr lang="en-US" altLang="zh-CN" sz="2200" b="0" u="none" strike="noStrike" baseline="30000" dirty="0" smtClean="0">
                          <a:solidFill>
                            <a:srgbClr val="FFFF00"/>
                          </a:solidFill>
                          <a:effectLst/>
                        </a:rPr>
                        <a:t>1</a:t>
                      </a:r>
                      <a:endParaRPr lang="en-US" altLang="zh-CN" sz="2200" b="0" i="0" u="none" strike="noStrike" baseline="-25000" dirty="0" smtClean="0">
                        <a:solidFill>
                          <a:srgbClr val="FFFF00"/>
                        </a:solidFill>
                        <a:effectLst/>
                        <a:latin typeface="宋体"/>
                      </a:endParaRP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algn="ctr" fontAlgn="b"/>
                      <a:r>
                        <a:rPr lang="en-US" sz="2200" b="1" u="none" strike="noStrike" dirty="0">
                          <a:solidFill>
                            <a:srgbClr val="FFFF00"/>
                          </a:solidFill>
                          <a:effectLst/>
                        </a:rPr>
                        <a:t>EDGAR </a:t>
                      </a:r>
                      <a:r>
                        <a:rPr lang="en-US" sz="2200" b="1" u="none" strike="noStrike" dirty="0" smtClean="0">
                          <a:solidFill>
                            <a:srgbClr val="FFFF00"/>
                          </a:solidFill>
                          <a:effectLst/>
                        </a:rPr>
                        <a:t>v4.2 </a:t>
                      </a:r>
                      <a:br>
                        <a:rPr lang="en-US" sz="2200" b="1" u="none" strike="noStrike" dirty="0" smtClean="0">
                          <a:solidFill>
                            <a:srgbClr val="FFFF00"/>
                          </a:solidFill>
                          <a:effectLst/>
                        </a:rPr>
                      </a:br>
                      <a:r>
                        <a:rPr lang="en-US" sz="2200" b="0" u="none" strike="noStrike" dirty="0" smtClean="0">
                          <a:solidFill>
                            <a:srgbClr val="FFFF00"/>
                          </a:solidFill>
                          <a:effectLst/>
                        </a:rPr>
                        <a:t>(</a:t>
                      </a:r>
                      <a:r>
                        <a:rPr lang="en-US" altLang="zh-CN" sz="2200" b="0" u="none" strike="noStrike" dirty="0" smtClean="0">
                          <a:solidFill>
                            <a:srgbClr val="FFFF00"/>
                          </a:solidFill>
                          <a:effectLst/>
                        </a:rPr>
                        <a:t>IPCC's </a:t>
                      </a:r>
                      <a:r>
                        <a:rPr lang="en-US" altLang="zh-CN" sz="2200" b="0" u="none" strike="noStrike" dirty="0" err="1" smtClean="0">
                          <a:solidFill>
                            <a:srgbClr val="FFFF00"/>
                          </a:solidFill>
                          <a:effectLst/>
                        </a:rPr>
                        <a:t>Efs</a:t>
                      </a:r>
                      <a:r>
                        <a:rPr lang="en-US" sz="2200" b="0" u="none" strike="noStrike" dirty="0" smtClean="0">
                          <a:solidFill>
                            <a:srgbClr val="FFFF00"/>
                          </a:solidFill>
                          <a:effectLst/>
                        </a:rPr>
                        <a:t>)</a:t>
                      </a:r>
                      <a:r>
                        <a:rPr lang="en-US" altLang="zh-CN" sz="2200" b="0" u="none" strike="noStrike" baseline="-25000" dirty="0" smtClean="0">
                          <a:solidFill>
                            <a:srgbClr val="FFFF00"/>
                          </a:solidFill>
                          <a:effectLst/>
                        </a:rPr>
                        <a:t> </a:t>
                      </a:r>
                      <a:r>
                        <a:rPr lang="en-US" altLang="zh-CN" sz="2200" b="0" u="none" strike="noStrike" baseline="30000" dirty="0" smtClean="0">
                          <a:solidFill>
                            <a:srgbClr val="FFFF00"/>
                          </a:solidFill>
                          <a:effectLst/>
                        </a:rPr>
                        <a:t>2</a:t>
                      </a:r>
                      <a:endParaRPr lang="en-US" sz="2200" b="0" i="0" u="none" strike="noStrike" dirty="0">
                        <a:solidFill>
                          <a:srgbClr val="FFFF00"/>
                        </a:solidFill>
                        <a:effectLst/>
                        <a:latin typeface="宋体"/>
                      </a:endParaRP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algn="ctr" fontAlgn="b"/>
                      <a:r>
                        <a:rPr lang="en-US" sz="2200" b="1" u="none" strike="noStrike" dirty="0">
                          <a:solidFill>
                            <a:srgbClr val="FFFF00"/>
                          </a:solidFill>
                          <a:effectLst/>
                        </a:rPr>
                        <a:t>IIASA </a:t>
                      </a:r>
                      <a:r>
                        <a:rPr lang="en-US" sz="2200" b="1" u="none" strike="noStrike" dirty="0" smtClean="0">
                          <a:solidFill>
                            <a:srgbClr val="FFFF00"/>
                          </a:solidFill>
                          <a:effectLst/>
                        </a:rPr>
                        <a:t>China</a:t>
                      </a:r>
                      <a:br>
                        <a:rPr lang="en-US" sz="2200" b="1" u="none" strike="noStrike" dirty="0" smtClean="0">
                          <a:solidFill>
                            <a:srgbClr val="FFFF00"/>
                          </a:solidFill>
                          <a:effectLst/>
                        </a:rPr>
                      </a:br>
                      <a:r>
                        <a:rPr lang="en-US" altLang="zh-CN" sz="2200" b="0" u="none" strike="noStrike" dirty="0" smtClean="0">
                          <a:solidFill>
                            <a:srgbClr val="FFFF00"/>
                          </a:solidFill>
                          <a:effectLst/>
                        </a:rPr>
                        <a:t>(IPCC's </a:t>
                      </a:r>
                      <a:r>
                        <a:rPr lang="en-US" altLang="zh-CN" sz="2200" b="0" u="none" strike="noStrike" dirty="0" err="1" smtClean="0">
                          <a:solidFill>
                            <a:srgbClr val="FFFF00"/>
                          </a:solidFill>
                          <a:effectLst/>
                        </a:rPr>
                        <a:t>Efs</a:t>
                      </a:r>
                      <a:r>
                        <a:rPr lang="en-US" altLang="zh-CN" sz="2200" b="0" u="none" strike="noStrike" dirty="0" smtClean="0">
                          <a:solidFill>
                            <a:srgbClr val="FFFF00"/>
                          </a:solidFill>
                          <a:effectLst/>
                        </a:rPr>
                        <a:t>)</a:t>
                      </a:r>
                      <a:r>
                        <a:rPr lang="en-US" altLang="zh-CN" sz="2200" b="0" u="none" strike="noStrike" baseline="-25000" dirty="0" smtClean="0">
                          <a:solidFill>
                            <a:srgbClr val="FFFF00"/>
                          </a:solidFill>
                          <a:effectLst/>
                        </a:rPr>
                        <a:t> </a:t>
                      </a:r>
                      <a:r>
                        <a:rPr lang="en-US" altLang="zh-CN" sz="2200" b="0" u="none" strike="noStrike" baseline="30000" dirty="0" smtClean="0">
                          <a:solidFill>
                            <a:srgbClr val="FFFF00"/>
                          </a:solidFill>
                          <a:effectLst/>
                        </a:rPr>
                        <a:t>3</a:t>
                      </a:r>
                      <a:endParaRPr lang="en-US" sz="2200" b="0" i="0" u="none" strike="noStrike" dirty="0">
                        <a:solidFill>
                          <a:srgbClr val="FFFF00"/>
                        </a:solidFill>
                        <a:effectLst/>
                        <a:latin typeface="宋体"/>
                      </a:endParaRP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r>
              <a:tr h="914400">
                <a:tc>
                  <a:txBody>
                    <a:bodyPr/>
                    <a:lstStyle/>
                    <a:p>
                      <a:pPr algn="ctr" fontAlgn="b"/>
                      <a:r>
                        <a:rPr lang="en-US" altLang="zh-CN" sz="2400" u="none" strike="noStrike" kern="1200" dirty="0" smtClean="0">
                          <a:solidFill>
                            <a:srgbClr val="C00000"/>
                          </a:solidFill>
                          <a:effectLst/>
                          <a:latin typeface="+mn-lt"/>
                          <a:ea typeface="+mn-ea"/>
                          <a:cs typeface="+mn-cs"/>
                        </a:rPr>
                        <a:t>1665.4 </a:t>
                      </a:r>
                      <a:r>
                        <a:rPr lang="en-US" altLang="zh-CN" sz="2400" u="none" strike="noStrike" kern="1200" dirty="0" err="1" smtClean="0">
                          <a:solidFill>
                            <a:srgbClr val="C00000"/>
                          </a:solidFill>
                          <a:effectLst/>
                          <a:latin typeface="+mn-lt"/>
                          <a:ea typeface="+mn-ea"/>
                          <a:cs typeface="+mn-cs"/>
                        </a:rPr>
                        <a:t>Gg</a:t>
                      </a:r>
                      <a:endParaRPr lang="en-US" altLang="zh-CN" sz="2400" u="none" strike="noStrike" kern="1200" dirty="0" smtClean="0">
                        <a:solidFill>
                          <a:srgbClr val="C00000"/>
                        </a:solidFill>
                        <a:effectLst/>
                        <a:latin typeface="+mn-lt"/>
                        <a:ea typeface="+mn-ea"/>
                        <a:cs typeface="+mn-cs"/>
                      </a:endParaRPr>
                    </a:p>
                    <a:p>
                      <a:pPr algn="ctr" fontAlgn="b"/>
                      <a:r>
                        <a:rPr lang="en-US" altLang="zh-CN" sz="2400" u="none" strike="noStrike" kern="1200" dirty="0" smtClean="0">
                          <a:solidFill>
                            <a:srgbClr val="0000CC"/>
                          </a:solidFill>
                          <a:effectLst/>
                          <a:latin typeface="+mn-lt"/>
                          <a:ea typeface="+mn-ea"/>
                          <a:cs typeface="+mn-cs"/>
                        </a:rPr>
                        <a:t>(880-3,146 </a:t>
                      </a:r>
                      <a:r>
                        <a:rPr lang="en-US" altLang="zh-CN" sz="2400" u="none" strike="noStrike" kern="1200" dirty="0" err="1" smtClean="0">
                          <a:solidFill>
                            <a:srgbClr val="0000CC"/>
                          </a:solidFill>
                          <a:effectLst/>
                          <a:latin typeface="+mn-lt"/>
                          <a:ea typeface="+mn-ea"/>
                          <a:cs typeface="+mn-cs"/>
                        </a:rPr>
                        <a:t>Gg</a:t>
                      </a:r>
                      <a:r>
                        <a:rPr lang="en-US" altLang="zh-CN" sz="2400" u="none" strike="noStrike" kern="1200" dirty="0" smtClean="0">
                          <a:solidFill>
                            <a:srgbClr val="0000CC"/>
                          </a:solidFill>
                          <a:effectLst/>
                          <a:latin typeface="+mn-lt"/>
                          <a:ea typeface="+mn-ea"/>
                          <a:cs typeface="+mn-cs"/>
                        </a:rPr>
                        <a:t>)</a:t>
                      </a:r>
                      <a:endParaRPr lang="en-US" altLang="zh-CN" sz="2400" u="none" strike="noStrike" kern="1200" dirty="0">
                        <a:solidFill>
                          <a:srgbClr val="0000CC"/>
                        </a:solidFill>
                        <a:effectLst/>
                        <a:latin typeface="+mn-lt"/>
                        <a:ea typeface="+mn-ea"/>
                        <a:cs typeface="+mn-cs"/>
                      </a:endParaRPr>
                    </a:p>
                  </a:txBody>
                  <a:tcPr marL="7620" marR="7620" marT="762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1">
                        <a:lumMod val="95000"/>
                      </a:schemeClr>
                    </a:solidFill>
                  </a:tcPr>
                </a:tc>
                <a:tc>
                  <a:txBody>
                    <a:bodyPr/>
                    <a:lstStyle/>
                    <a:p>
                      <a:pPr algn="ctr" fontAlgn="b"/>
                      <a:r>
                        <a:rPr lang="en-US" altLang="zh-CN" sz="2400" u="none" strike="noStrike" kern="1200" dirty="0" smtClean="0">
                          <a:solidFill>
                            <a:srgbClr val="C00000"/>
                          </a:solidFill>
                          <a:effectLst/>
                          <a:latin typeface="+mn-lt"/>
                          <a:ea typeface="+mn-ea"/>
                          <a:cs typeface="+mn-cs"/>
                        </a:rPr>
                        <a:t>1773.8 </a:t>
                      </a:r>
                      <a:r>
                        <a:rPr lang="en-US" altLang="zh-CN" sz="2400" u="none" strike="noStrike" kern="1200" dirty="0" err="1" smtClean="0">
                          <a:solidFill>
                            <a:srgbClr val="C00000"/>
                          </a:solidFill>
                          <a:effectLst/>
                          <a:latin typeface="+mn-lt"/>
                          <a:ea typeface="+mn-ea"/>
                          <a:cs typeface="+mn-cs"/>
                        </a:rPr>
                        <a:t>Gg</a:t>
                      </a:r>
                      <a:endParaRPr lang="en-US" altLang="zh-CN" sz="2400" u="none" strike="noStrike" kern="1200" dirty="0" smtClean="0">
                        <a:solidFill>
                          <a:srgbClr val="C00000"/>
                        </a:solidFill>
                        <a:effectLst/>
                        <a:latin typeface="+mn-lt"/>
                        <a:ea typeface="+mn-ea"/>
                        <a:cs typeface="+mn-cs"/>
                      </a:endParaRPr>
                    </a:p>
                    <a:p>
                      <a:pPr algn="ctr" fontAlgn="b"/>
                      <a:r>
                        <a:rPr lang="en-US" altLang="zh-CN" sz="2400" u="none" strike="noStrike" kern="1200" dirty="0" smtClean="0">
                          <a:solidFill>
                            <a:srgbClr val="0000CC"/>
                          </a:solidFill>
                          <a:effectLst/>
                          <a:latin typeface="+mn-lt"/>
                          <a:ea typeface="+mn-ea"/>
                          <a:cs typeface="+mn-cs"/>
                        </a:rPr>
                        <a:t>(394-10,839 </a:t>
                      </a:r>
                      <a:r>
                        <a:rPr lang="en-US" altLang="zh-CN" sz="2400" u="none" strike="noStrike" kern="1200" dirty="0" err="1" smtClean="0">
                          <a:solidFill>
                            <a:srgbClr val="0000CC"/>
                          </a:solidFill>
                          <a:effectLst/>
                          <a:latin typeface="+mn-lt"/>
                          <a:ea typeface="+mn-ea"/>
                          <a:cs typeface="+mn-cs"/>
                        </a:rPr>
                        <a:t>Gg</a:t>
                      </a:r>
                      <a:r>
                        <a:rPr lang="en-US" altLang="zh-CN" sz="2400" u="none" strike="noStrike" kern="1200" dirty="0" smtClean="0">
                          <a:solidFill>
                            <a:srgbClr val="0000CC"/>
                          </a:solidFill>
                          <a:effectLst/>
                          <a:latin typeface="+mn-lt"/>
                          <a:ea typeface="+mn-ea"/>
                          <a:cs typeface="+mn-cs"/>
                        </a:rPr>
                        <a:t>)</a:t>
                      </a:r>
                      <a:endParaRPr lang="en-US" altLang="zh-CN" sz="2400" u="none" strike="noStrike" kern="1200" dirty="0">
                        <a:solidFill>
                          <a:srgbClr val="0000CC"/>
                        </a:solidFill>
                        <a:effectLst/>
                        <a:latin typeface="+mn-lt"/>
                        <a:ea typeface="+mn-ea"/>
                        <a:cs typeface="+mn-cs"/>
                      </a:endParaRPr>
                    </a:p>
                  </a:txBody>
                  <a:tcPr marL="7620" marR="7620" marT="762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1">
                        <a:lumMod val="95000"/>
                      </a:schemeClr>
                    </a:solidFill>
                  </a:tcPr>
                </a:tc>
                <a:tc>
                  <a:txBody>
                    <a:bodyPr/>
                    <a:lstStyle/>
                    <a:p>
                      <a:pPr algn="ctr" fontAlgn="b"/>
                      <a:r>
                        <a:rPr lang="en-US" altLang="zh-CN" sz="2400" u="none" strike="noStrike" dirty="0" smtClean="0">
                          <a:solidFill>
                            <a:srgbClr val="C00000"/>
                          </a:solidFill>
                          <a:effectLst/>
                        </a:rPr>
                        <a:t>1760.0 </a:t>
                      </a:r>
                      <a:r>
                        <a:rPr lang="en-US" altLang="zh-CN" sz="2400" u="none" strike="noStrike" dirty="0" err="1" smtClean="0">
                          <a:solidFill>
                            <a:srgbClr val="C00000"/>
                          </a:solidFill>
                          <a:effectLst/>
                        </a:rPr>
                        <a:t>Gg</a:t>
                      </a:r>
                      <a:endParaRPr lang="en-US" altLang="zh-CN" sz="2400" b="0" i="0" u="none" strike="noStrike" dirty="0">
                        <a:solidFill>
                          <a:srgbClr val="C00000"/>
                        </a:solidFill>
                        <a:effectLst/>
                        <a:latin typeface="宋体"/>
                      </a:endParaRPr>
                    </a:p>
                  </a:txBody>
                  <a:tcPr marL="7620" marR="7620" marT="762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1">
                        <a:lumMod val="95000"/>
                      </a:schemeClr>
                    </a:solidFill>
                  </a:tcPr>
                </a:tc>
                <a:tc>
                  <a:txBody>
                    <a:bodyPr/>
                    <a:lstStyle/>
                    <a:p>
                      <a:pPr algn="ctr" fontAlgn="b"/>
                      <a:r>
                        <a:rPr lang="en-US" altLang="zh-CN" sz="2400" u="none" strike="noStrike" dirty="0" smtClean="0">
                          <a:solidFill>
                            <a:srgbClr val="C00000"/>
                          </a:solidFill>
                          <a:effectLst/>
                        </a:rPr>
                        <a:t>1998.8 </a:t>
                      </a:r>
                      <a:r>
                        <a:rPr lang="en-US" altLang="zh-CN" sz="2400" u="none" strike="noStrike" dirty="0" err="1" smtClean="0">
                          <a:solidFill>
                            <a:srgbClr val="C00000"/>
                          </a:solidFill>
                          <a:effectLst/>
                        </a:rPr>
                        <a:t>Gg</a:t>
                      </a:r>
                      <a:endParaRPr lang="en-US" altLang="zh-CN" sz="2400" b="0" i="0" u="none" strike="noStrike" dirty="0">
                        <a:solidFill>
                          <a:srgbClr val="C00000"/>
                        </a:solidFill>
                        <a:effectLst/>
                        <a:latin typeface="宋体"/>
                      </a:endParaRPr>
                    </a:p>
                  </a:txBody>
                  <a:tcPr marL="7620" marR="7620" marT="762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1">
                        <a:lumMod val="95000"/>
                      </a:schemeClr>
                    </a:solidFill>
                  </a:tcPr>
                </a:tc>
              </a:tr>
            </a:tbl>
          </a:graphicData>
        </a:graphic>
      </p:graphicFrame>
      <p:sp>
        <p:nvSpPr>
          <p:cNvPr id="6" name="Rectangle 3"/>
          <p:cNvSpPr txBox="1">
            <a:spLocks noChangeArrowheads="1"/>
          </p:cNvSpPr>
          <p:nvPr/>
        </p:nvSpPr>
        <p:spPr bwMode="auto">
          <a:xfrm>
            <a:off x="462756" y="838200"/>
            <a:ext cx="8229600" cy="129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mn-ea"/>
              </a:defRPr>
            </a:lvl2pPr>
            <a:lvl3pPr marL="1143000" indent="-228600" algn="l" rtl="0" fontAlgn="base">
              <a:spcBef>
                <a:spcPct val="20000"/>
              </a:spcBef>
              <a:spcAft>
                <a:spcPct val="0"/>
              </a:spcAft>
              <a:buChar char="•"/>
              <a:defRPr sz="2400">
                <a:solidFill>
                  <a:schemeClr val="tx1"/>
                </a:solidFill>
                <a:latin typeface="+mn-lt"/>
                <a:ea typeface="+mn-ea"/>
              </a:defRPr>
            </a:lvl3pPr>
            <a:lvl4pPr marL="1600200" indent="-228600" algn="l" rtl="0" fontAlgn="base">
              <a:spcBef>
                <a:spcPct val="20000"/>
              </a:spcBef>
              <a:spcAft>
                <a:spcPct val="0"/>
              </a:spcAft>
              <a:buChar char="–"/>
              <a:defRPr sz="2000">
                <a:solidFill>
                  <a:schemeClr val="tx1"/>
                </a:solidFill>
                <a:latin typeface="+mn-lt"/>
                <a:ea typeface="+mn-ea"/>
              </a:defRPr>
            </a:lvl4pPr>
            <a:lvl5pPr marL="2057400" indent="-228600" algn="l" rtl="0" fontAlgn="base">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a:lstStyle>
          <a:p>
            <a:pPr marL="0" indent="0">
              <a:lnSpc>
                <a:spcPct val="150000"/>
              </a:lnSpc>
              <a:buNone/>
            </a:pPr>
            <a:r>
              <a:rPr lang="en-US" altLang="zh-CN" sz="2800" b="1" dirty="0" smtClean="0">
                <a:latin typeface="Calibri" pitchFamily="34" charset="0"/>
                <a:cs typeface="Calibri" pitchFamily="34" charset="0"/>
              </a:rPr>
              <a:t>3.1 Total N</a:t>
            </a:r>
            <a:r>
              <a:rPr lang="en-US" altLang="zh-CN" sz="2800" b="1" baseline="-25000" dirty="0" smtClean="0">
                <a:latin typeface="Calibri" pitchFamily="34" charset="0"/>
                <a:cs typeface="Calibri" pitchFamily="34" charset="0"/>
              </a:rPr>
              <a:t>2</a:t>
            </a:r>
            <a:r>
              <a:rPr lang="en-US" altLang="zh-CN" sz="2800" b="1" dirty="0" smtClean="0">
                <a:latin typeface="Calibri" pitchFamily="34" charset="0"/>
                <a:cs typeface="Calibri" pitchFamily="34" charset="0"/>
              </a:rPr>
              <a:t>O emissions in this study is </a:t>
            </a:r>
            <a:r>
              <a:rPr lang="en-US" altLang="zh-CN" sz="2800" b="1" dirty="0" smtClean="0">
                <a:solidFill>
                  <a:srgbClr val="C00000"/>
                </a:solidFill>
                <a:latin typeface="Calibri" pitchFamily="34" charset="0"/>
                <a:cs typeface="Calibri" pitchFamily="34" charset="0"/>
              </a:rPr>
              <a:t>a little smaller </a:t>
            </a:r>
            <a:r>
              <a:rPr lang="en-US" altLang="zh-CN" sz="2800" b="1" dirty="0" smtClean="0">
                <a:latin typeface="Calibri" pitchFamily="34" charset="0"/>
                <a:cs typeface="Calibri" pitchFamily="34" charset="0"/>
              </a:rPr>
              <a:t>than previous results</a:t>
            </a:r>
          </a:p>
        </p:txBody>
      </p:sp>
    </p:spTree>
    <p:extLst>
      <p:ext uri="{BB962C8B-B14F-4D97-AF65-F5344CB8AC3E}">
        <p14:creationId xmlns:p14="http://schemas.microsoft.com/office/powerpoint/2010/main" val="256195378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152400" y="25400"/>
            <a:ext cx="6629400" cy="736600"/>
          </a:xfrm>
          <a:solidFill>
            <a:srgbClr val="8C0000"/>
          </a:solidFill>
        </p:spPr>
        <p:txBody>
          <a:bodyPr/>
          <a:lstStyle/>
          <a:p>
            <a:r>
              <a:rPr lang="en-US" altLang="zh-CN" sz="3600" b="1" dirty="0" smtClean="0">
                <a:solidFill>
                  <a:schemeClr val="accent5">
                    <a:lumMod val="75000"/>
                  </a:schemeClr>
                </a:solidFill>
                <a:latin typeface="Calibri" pitchFamily="34" charset="0"/>
                <a:cs typeface="Calibri" pitchFamily="34" charset="0"/>
              </a:rPr>
              <a:t>3. Preliminary results</a:t>
            </a:r>
            <a:endParaRPr lang="zh-CN" altLang="zh-CN" sz="3600" dirty="0">
              <a:solidFill>
                <a:schemeClr val="accent5">
                  <a:lumMod val="75000"/>
                </a:schemeClr>
              </a:solidFill>
            </a:endParaRPr>
          </a:p>
        </p:txBody>
      </p:sp>
      <p:pic>
        <p:nvPicPr>
          <p:cNvPr id="25604" name="Picture 4" descr="C:\Users\Jardon\Desktop\EGU2012_Zhou Feng.emf"/>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7041" b="76661"/>
          <a:stretch/>
        </p:blipFill>
        <p:spPr bwMode="auto">
          <a:xfrm>
            <a:off x="0" y="762000"/>
            <a:ext cx="9155113" cy="4318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3"/>
          <p:cNvSpPr txBox="1">
            <a:spLocks noChangeArrowheads="1"/>
          </p:cNvSpPr>
          <p:nvPr/>
        </p:nvSpPr>
        <p:spPr bwMode="auto">
          <a:xfrm>
            <a:off x="304800" y="685800"/>
            <a:ext cx="8229600" cy="64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mn-ea"/>
              </a:defRPr>
            </a:lvl2pPr>
            <a:lvl3pPr marL="1143000" indent="-228600" algn="l" rtl="0" fontAlgn="base">
              <a:spcBef>
                <a:spcPct val="20000"/>
              </a:spcBef>
              <a:spcAft>
                <a:spcPct val="0"/>
              </a:spcAft>
              <a:buChar char="•"/>
              <a:defRPr sz="2400">
                <a:solidFill>
                  <a:schemeClr val="tx1"/>
                </a:solidFill>
                <a:latin typeface="+mn-lt"/>
                <a:ea typeface="+mn-ea"/>
              </a:defRPr>
            </a:lvl3pPr>
            <a:lvl4pPr marL="1600200" indent="-228600" algn="l" rtl="0" fontAlgn="base">
              <a:spcBef>
                <a:spcPct val="20000"/>
              </a:spcBef>
              <a:spcAft>
                <a:spcPct val="0"/>
              </a:spcAft>
              <a:buChar char="–"/>
              <a:defRPr sz="2000">
                <a:solidFill>
                  <a:schemeClr val="tx1"/>
                </a:solidFill>
                <a:latin typeface="+mn-lt"/>
                <a:ea typeface="+mn-ea"/>
              </a:defRPr>
            </a:lvl4pPr>
            <a:lvl5pPr marL="2057400" indent="-228600" algn="l" rtl="0" fontAlgn="base">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a:lstStyle>
          <a:p>
            <a:pPr marL="0" indent="0">
              <a:lnSpc>
                <a:spcPct val="150000"/>
              </a:lnSpc>
              <a:buNone/>
            </a:pPr>
            <a:r>
              <a:rPr lang="en-US" altLang="zh-CN" sz="2800" b="1" dirty="0" smtClean="0">
                <a:latin typeface="Calibri" pitchFamily="34" charset="0"/>
                <a:cs typeface="Calibri" pitchFamily="34" charset="0"/>
              </a:rPr>
              <a:t>3.2 Source apportionment (</a:t>
            </a:r>
            <a:r>
              <a:rPr lang="en-US" altLang="zh-CN" sz="2800" b="1" dirty="0" err="1" smtClean="0">
                <a:latin typeface="Calibri" pitchFamily="34" charset="0"/>
                <a:cs typeface="Calibri" pitchFamily="34" charset="0"/>
              </a:rPr>
              <a:t>Gg</a:t>
            </a:r>
            <a:r>
              <a:rPr lang="en-US" altLang="zh-CN" sz="2800" b="1" dirty="0" smtClean="0">
                <a:latin typeface="Calibri" pitchFamily="34" charset="0"/>
                <a:cs typeface="Calibri" pitchFamily="34" charset="0"/>
              </a:rPr>
              <a:t>) with uncertainty</a:t>
            </a:r>
          </a:p>
        </p:txBody>
      </p:sp>
      <p:graphicFrame>
        <p:nvGraphicFramePr>
          <p:cNvPr id="9" name="表格 8"/>
          <p:cNvGraphicFramePr>
            <a:graphicFrameLocks noGrp="1"/>
          </p:cNvGraphicFramePr>
          <p:nvPr>
            <p:extLst>
              <p:ext uri="{D42A27DB-BD31-4B8C-83A1-F6EECF244321}">
                <p14:modId xmlns:p14="http://schemas.microsoft.com/office/powerpoint/2010/main" val="3065990679"/>
              </p:ext>
            </p:extLst>
          </p:nvPr>
        </p:nvGraphicFramePr>
        <p:xfrm>
          <a:off x="152400" y="1485900"/>
          <a:ext cx="8915400" cy="4838701"/>
        </p:xfrm>
        <a:graphic>
          <a:graphicData uri="http://schemas.openxmlformats.org/drawingml/2006/table">
            <a:tbl>
              <a:tblPr>
                <a:tableStyleId>{AF606853-7671-496A-8E4F-DF71F8EC918B}</a:tableStyleId>
              </a:tblPr>
              <a:tblGrid>
                <a:gridCol w="1965960"/>
                <a:gridCol w="1737360"/>
                <a:gridCol w="1737360"/>
                <a:gridCol w="1737360"/>
                <a:gridCol w="1737360"/>
              </a:tblGrid>
              <a:tr h="691243">
                <a:tc>
                  <a:txBody>
                    <a:bodyPr/>
                    <a:lstStyle/>
                    <a:p>
                      <a:pPr algn="l" fontAlgn="ctr"/>
                      <a:r>
                        <a:rPr lang="en-US" sz="1800" u="none" strike="noStrike" dirty="0">
                          <a:solidFill>
                            <a:srgbClr val="FFFF00"/>
                          </a:solidFill>
                          <a:effectLst/>
                        </a:rPr>
                        <a:t>Type</a:t>
                      </a:r>
                      <a:endParaRPr lang="en-US" sz="1800" b="0" i="0" u="none" strike="noStrike" dirty="0">
                        <a:solidFill>
                          <a:srgbClr val="FFFF00"/>
                        </a:solidFill>
                        <a:effectLst/>
                        <a:latin typeface="+mn-lt"/>
                      </a:endParaRPr>
                    </a:p>
                  </a:txBody>
                  <a:tcPr marL="7620" marR="7620" marT="762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US" altLang="zh-CN" sz="1800" b="1" u="none" strike="noStrike" dirty="0" smtClean="0">
                          <a:solidFill>
                            <a:srgbClr val="FFFF00"/>
                          </a:solidFill>
                          <a:effectLst/>
                        </a:rPr>
                        <a:t>Local </a:t>
                      </a:r>
                      <a:r>
                        <a:rPr lang="en-US" altLang="zh-CN" sz="1800" b="0" u="none" strike="noStrike" dirty="0" smtClean="0">
                          <a:solidFill>
                            <a:srgbClr val="FFFF00"/>
                          </a:solidFill>
                          <a:effectLst/>
                        </a:rPr>
                        <a:t>EFs with new AD</a:t>
                      </a:r>
                      <a:r>
                        <a:rPr lang="en-US" altLang="zh-CN" sz="1800" b="0" u="none" strike="noStrike" baseline="-25000" dirty="0" smtClean="0">
                          <a:solidFill>
                            <a:srgbClr val="FFFF00"/>
                          </a:solidFill>
                          <a:effectLst/>
                        </a:rPr>
                        <a:t>j </a:t>
                      </a:r>
                      <a:r>
                        <a:rPr lang="en-US" altLang="zh-CN" sz="1800" b="0" u="none" strike="noStrike" baseline="30000" dirty="0" smtClean="0">
                          <a:solidFill>
                            <a:srgbClr val="FFFF00"/>
                          </a:solidFill>
                          <a:effectLst/>
                        </a:rPr>
                        <a:t>1</a:t>
                      </a:r>
                      <a:endParaRPr lang="en-US" altLang="zh-CN" sz="1800" b="0" i="0" u="none" strike="noStrike" baseline="-25000" dirty="0" smtClean="0">
                        <a:solidFill>
                          <a:srgbClr val="FFFF00"/>
                        </a:solidFill>
                        <a:effectLst/>
                        <a:latin typeface="宋体"/>
                      </a:endParaRPr>
                    </a:p>
                  </a:txBody>
                  <a:tcPr marL="7620" marR="7620" marT="762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US" sz="1800" u="none" strike="noStrike" dirty="0" smtClean="0">
                          <a:solidFill>
                            <a:srgbClr val="FFFF00"/>
                          </a:solidFill>
                          <a:effectLst/>
                        </a:rPr>
                        <a:t>IPCC's EFs </a:t>
                      </a:r>
                      <a:r>
                        <a:rPr lang="en-US" altLang="zh-CN" sz="1800" u="none" strike="noStrike" dirty="0" smtClean="0">
                          <a:solidFill>
                            <a:srgbClr val="FFFF00"/>
                          </a:solidFill>
                          <a:effectLst/>
                        </a:rPr>
                        <a:t>with new AD</a:t>
                      </a:r>
                      <a:r>
                        <a:rPr lang="en-US" altLang="zh-CN" sz="1800" u="none" strike="noStrike" baseline="-25000" dirty="0" smtClean="0">
                          <a:solidFill>
                            <a:srgbClr val="FFFF00"/>
                          </a:solidFill>
                          <a:effectLst/>
                        </a:rPr>
                        <a:t>j </a:t>
                      </a:r>
                      <a:r>
                        <a:rPr lang="en-US" altLang="zh-CN" sz="1800" u="none" strike="noStrike" baseline="30000" dirty="0" smtClean="0">
                          <a:solidFill>
                            <a:srgbClr val="FFFF00"/>
                          </a:solidFill>
                          <a:effectLst/>
                        </a:rPr>
                        <a:t>1</a:t>
                      </a:r>
                      <a:endParaRPr lang="en-US" altLang="zh-CN" sz="1800" b="0" i="0" u="none" strike="noStrike" baseline="-25000" dirty="0" smtClean="0">
                        <a:solidFill>
                          <a:srgbClr val="FFFF00"/>
                        </a:solidFill>
                        <a:effectLst/>
                        <a:latin typeface="宋体"/>
                      </a:endParaRPr>
                    </a:p>
                  </a:txBody>
                  <a:tcPr marL="7620" marR="7620" marT="762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algn="ctr" fontAlgn="b"/>
                      <a:r>
                        <a:rPr lang="en-US" sz="1800" u="none" strike="noStrike" dirty="0" smtClean="0">
                          <a:solidFill>
                            <a:srgbClr val="FFFF00"/>
                          </a:solidFill>
                          <a:effectLst/>
                        </a:rPr>
                        <a:t>EDGAR v4.2 </a:t>
                      </a:r>
                      <a:br>
                        <a:rPr lang="en-US" sz="1800" u="none" strike="noStrike" dirty="0" smtClean="0">
                          <a:solidFill>
                            <a:srgbClr val="FFFF00"/>
                          </a:solidFill>
                          <a:effectLst/>
                        </a:rPr>
                      </a:br>
                      <a:r>
                        <a:rPr lang="en-US" sz="1800" u="none" strike="noStrike" dirty="0" smtClean="0">
                          <a:solidFill>
                            <a:srgbClr val="FFFF00"/>
                          </a:solidFill>
                          <a:effectLst/>
                        </a:rPr>
                        <a:t>(</a:t>
                      </a:r>
                      <a:r>
                        <a:rPr lang="en-US" altLang="zh-CN" sz="1800" u="none" strike="noStrike" dirty="0" smtClean="0">
                          <a:solidFill>
                            <a:srgbClr val="FFFF00"/>
                          </a:solidFill>
                          <a:effectLst/>
                        </a:rPr>
                        <a:t>IPCC's </a:t>
                      </a:r>
                      <a:r>
                        <a:rPr lang="en-US" altLang="zh-CN" sz="1800" u="none" strike="noStrike" dirty="0" err="1" smtClean="0">
                          <a:solidFill>
                            <a:srgbClr val="FFFF00"/>
                          </a:solidFill>
                          <a:effectLst/>
                        </a:rPr>
                        <a:t>Efs</a:t>
                      </a:r>
                      <a:r>
                        <a:rPr lang="en-US" sz="1800" u="none" strike="noStrike" dirty="0" smtClean="0">
                          <a:solidFill>
                            <a:srgbClr val="FFFF00"/>
                          </a:solidFill>
                          <a:effectLst/>
                        </a:rPr>
                        <a:t>)</a:t>
                      </a:r>
                      <a:r>
                        <a:rPr lang="en-US" altLang="zh-CN" sz="1800" u="none" strike="noStrike" baseline="-25000" dirty="0" smtClean="0">
                          <a:solidFill>
                            <a:srgbClr val="FFFF00"/>
                          </a:solidFill>
                          <a:effectLst/>
                        </a:rPr>
                        <a:t> </a:t>
                      </a:r>
                      <a:r>
                        <a:rPr lang="en-US" altLang="zh-CN" sz="1800" u="none" strike="noStrike" baseline="30000" dirty="0" smtClean="0">
                          <a:solidFill>
                            <a:srgbClr val="FFFF00"/>
                          </a:solidFill>
                          <a:effectLst/>
                        </a:rPr>
                        <a:t>2</a:t>
                      </a:r>
                      <a:endParaRPr lang="en-US" sz="1800" b="0" i="0" u="none" strike="noStrike" dirty="0">
                        <a:solidFill>
                          <a:srgbClr val="FFFF00"/>
                        </a:solidFill>
                        <a:effectLst/>
                        <a:latin typeface="宋体"/>
                      </a:endParaRPr>
                    </a:p>
                  </a:txBody>
                  <a:tcPr marL="7620" marR="7620" marT="762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algn="ctr" fontAlgn="b"/>
                      <a:r>
                        <a:rPr lang="en-US" sz="1800" u="none" strike="noStrike" dirty="0" smtClean="0">
                          <a:solidFill>
                            <a:srgbClr val="FFFF00"/>
                          </a:solidFill>
                          <a:effectLst/>
                        </a:rPr>
                        <a:t>IIASA China</a:t>
                      </a:r>
                      <a:br>
                        <a:rPr lang="en-US" sz="1800" u="none" strike="noStrike" dirty="0" smtClean="0">
                          <a:solidFill>
                            <a:srgbClr val="FFFF00"/>
                          </a:solidFill>
                          <a:effectLst/>
                        </a:rPr>
                      </a:br>
                      <a:r>
                        <a:rPr lang="en-US" altLang="zh-CN" sz="1800" u="none" strike="noStrike" dirty="0" smtClean="0">
                          <a:solidFill>
                            <a:srgbClr val="FFFF00"/>
                          </a:solidFill>
                          <a:effectLst/>
                        </a:rPr>
                        <a:t>(IPCC's </a:t>
                      </a:r>
                      <a:r>
                        <a:rPr lang="en-US" altLang="zh-CN" sz="1800" u="none" strike="noStrike" dirty="0" err="1" smtClean="0">
                          <a:solidFill>
                            <a:srgbClr val="FFFF00"/>
                          </a:solidFill>
                          <a:effectLst/>
                        </a:rPr>
                        <a:t>Efs</a:t>
                      </a:r>
                      <a:r>
                        <a:rPr lang="en-US" altLang="zh-CN" sz="1800" u="none" strike="noStrike" dirty="0" smtClean="0">
                          <a:solidFill>
                            <a:srgbClr val="FFFF00"/>
                          </a:solidFill>
                          <a:effectLst/>
                        </a:rPr>
                        <a:t>)</a:t>
                      </a:r>
                      <a:r>
                        <a:rPr lang="en-US" altLang="zh-CN" sz="1800" u="none" strike="noStrike" baseline="-25000" dirty="0" smtClean="0">
                          <a:solidFill>
                            <a:srgbClr val="FFFF00"/>
                          </a:solidFill>
                          <a:effectLst/>
                        </a:rPr>
                        <a:t> </a:t>
                      </a:r>
                      <a:r>
                        <a:rPr lang="en-US" altLang="zh-CN" sz="1800" u="none" strike="noStrike" baseline="30000" dirty="0" smtClean="0">
                          <a:solidFill>
                            <a:srgbClr val="FFFF00"/>
                          </a:solidFill>
                          <a:effectLst/>
                        </a:rPr>
                        <a:t>3</a:t>
                      </a:r>
                      <a:endParaRPr lang="en-US" sz="1800" b="0" i="0" u="none" strike="noStrike" dirty="0">
                        <a:solidFill>
                          <a:srgbClr val="FFFF00"/>
                        </a:solidFill>
                        <a:effectLst/>
                        <a:latin typeface="宋体"/>
                      </a:endParaRPr>
                    </a:p>
                  </a:txBody>
                  <a:tcPr marL="7620" marR="7620" marT="762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r>
              <a:tr h="691243">
                <a:tc>
                  <a:txBody>
                    <a:bodyPr/>
                    <a:lstStyle/>
                    <a:p>
                      <a:pPr algn="l" fontAlgn="b"/>
                      <a:r>
                        <a:rPr lang="en-US" sz="1800" u="none" strike="noStrike" dirty="0">
                          <a:solidFill>
                            <a:schemeClr val="tx1"/>
                          </a:solidFill>
                          <a:effectLst/>
                        </a:rPr>
                        <a:t>Direct: Agriculture</a:t>
                      </a:r>
                      <a:endParaRPr lang="en-US" sz="1800" b="0" i="0" u="none" strike="noStrike" dirty="0">
                        <a:solidFill>
                          <a:schemeClr val="tx1"/>
                        </a:solidFill>
                        <a:effectLst/>
                        <a:latin typeface="+mn-lt"/>
                      </a:endParaRPr>
                    </a:p>
                  </a:txBody>
                  <a:tcPr marL="7620" marR="7620" marT="762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1">
                        <a:lumMod val="95000"/>
                      </a:schemeClr>
                    </a:solidFill>
                  </a:tcPr>
                </a:tc>
                <a:tc>
                  <a:txBody>
                    <a:bodyPr/>
                    <a:lstStyle/>
                    <a:p>
                      <a:pPr algn="ctr" fontAlgn="b"/>
                      <a:r>
                        <a:rPr lang="en-US" altLang="zh-CN" sz="1800" b="1" u="sng" strike="noStrike" kern="1200" dirty="0" smtClean="0">
                          <a:solidFill>
                            <a:srgbClr val="C00000"/>
                          </a:solidFill>
                          <a:effectLst/>
                          <a:latin typeface="+mn-lt"/>
                          <a:ea typeface="+mn-ea"/>
                          <a:cs typeface="+mn-cs"/>
                        </a:rPr>
                        <a:t>1236.6</a:t>
                      </a:r>
                    </a:p>
                    <a:p>
                      <a:pPr algn="ctr" fontAlgn="b"/>
                      <a:r>
                        <a:rPr lang="en-US" altLang="zh-CN" sz="1800" u="none" strike="noStrike" kern="1200" dirty="0" smtClean="0">
                          <a:solidFill>
                            <a:schemeClr val="tx1"/>
                          </a:solidFill>
                          <a:effectLst/>
                          <a:latin typeface="+mn-lt"/>
                          <a:ea typeface="+mn-ea"/>
                          <a:cs typeface="+mn-cs"/>
                        </a:rPr>
                        <a:t>(679-2022)</a:t>
                      </a:r>
                    </a:p>
                  </a:txBody>
                  <a:tcPr marL="7620" marR="7620" marT="762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1">
                        <a:lumMod val="95000"/>
                      </a:schemeClr>
                    </a:solidFill>
                  </a:tcPr>
                </a:tc>
                <a:tc>
                  <a:txBody>
                    <a:bodyPr/>
                    <a:lstStyle/>
                    <a:p>
                      <a:pPr algn="ctr" fontAlgn="b"/>
                      <a:r>
                        <a:rPr lang="en-US" altLang="zh-CN" sz="1800" u="none" strike="noStrike" kern="1200" dirty="0" smtClean="0">
                          <a:solidFill>
                            <a:schemeClr val="tx1"/>
                          </a:solidFill>
                          <a:effectLst/>
                          <a:latin typeface="+mn-lt"/>
                          <a:ea typeface="+mn-ea"/>
                          <a:cs typeface="+mn-cs"/>
                        </a:rPr>
                        <a:t>1133.1</a:t>
                      </a:r>
                    </a:p>
                    <a:p>
                      <a:pPr marL="0" marR="0" indent="0" algn="ctr" defTabSz="914400" rtl="0" eaLnBrk="1" fontAlgn="b" latinLnBrk="0" hangingPunct="1">
                        <a:lnSpc>
                          <a:spcPct val="100000"/>
                        </a:lnSpc>
                        <a:spcBef>
                          <a:spcPts val="0"/>
                        </a:spcBef>
                        <a:spcAft>
                          <a:spcPts val="0"/>
                        </a:spcAft>
                        <a:buClrTx/>
                        <a:buSzTx/>
                        <a:buFontTx/>
                        <a:buNone/>
                        <a:tabLst/>
                        <a:defRPr/>
                      </a:pPr>
                      <a:r>
                        <a:rPr lang="en-US" altLang="zh-CN" sz="1800" u="none" strike="noStrike" kern="1200" dirty="0" smtClean="0">
                          <a:solidFill>
                            <a:schemeClr val="tx1"/>
                          </a:solidFill>
                          <a:effectLst/>
                          <a:latin typeface="+mn-lt"/>
                          <a:ea typeface="+mn-ea"/>
                          <a:cs typeface="+mn-cs"/>
                        </a:rPr>
                        <a:t>(244-3085)</a:t>
                      </a:r>
                    </a:p>
                  </a:txBody>
                  <a:tcPr marL="7620" marR="7620" marT="762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1">
                        <a:lumMod val="95000"/>
                      </a:schemeClr>
                    </a:solidFill>
                  </a:tcPr>
                </a:tc>
                <a:tc>
                  <a:txBody>
                    <a:bodyPr/>
                    <a:lstStyle/>
                    <a:p>
                      <a:pPr algn="ctr" fontAlgn="b"/>
                      <a:r>
                        <a:rPr lang="en-US" altLang="zh-CN" sz="1800" u="none" strike="noStrike" kern="1200" dirty="0" smtClean="0">
                          <a:solidFill>
                            <a:schemeClr val="tx1"/>
                          </a:solidFill>
                          <a:effectLst/>
                          <a:latin typeface="+mn-lt"/>
                          <a:ea typeface="+mn-ea"/>
                          <a:cs typeface="+mn-cs"/>
                        </a:rPr>
                        <a:t>980.0</a:t>
                      </a:r>
                      <a:endParaRPr lang="en-US" altLang="zh-CN" sz="1800" u="none" strike="noStrike" kern="1200" dirty="0">
                        <a:solidFill>
                          <a:schemeClr val="tx1"/>
                        </a:solidFill>
                        <a:effectLst/>
                        <a:latin typeface="+mn-lt"/>
                        <a:ea typeface="+mn-ea"/>
                        <a:cs typeface="+mn-cs"/>
                      </a:endParaRPr>
                    </a:p>
                  </a:txBody>
                  <a:tcPr marL="7620" marR="7620" marT="762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1">
                        <a:lumMod val="95000"/>
                      </a:schemeClr>
                    </a:solidFill>
                  </a:tcPr>
                </a:tc>
                <a:tc>
                  <a:txBody>
                    <a:bodyPr/>
                    <a:lstStyle/>
                    <a:p>
                      <a:pPr algn="ctr" fontAlgn="b"/>
                      <a:r>
                        <a:rPr lang="en-US" altLang="zh-CN" sz="1800" u="none" strike="noStrike" kern="1200">
                          <a:solidFill>
                            <a:schemeClr val="tx1"/>
                          </a:solidFill>
                          <a:effectLst/>
                          <a:latin typeface="+mn-lt"/>
                          <a:ea typeface="+mn-ea"/>
                          <a:cs typeface="+mn-cs"/>
                        </a:rPr>
                        <a:t>1697.8</a:t>
                      </a:r>
                    </a:p>
                  </a:txBody>
                  <a:tcPr marL="7620" marR="7620" marT="762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1">
                        <a:lumMod val="95000"/>
                      </a:schemeClr>
                    </a:solidFill>
                  </a:tcPr>
                </a:tc>
              </a:tr>
              <a:tr h="691243">
                <a:tc>
                  <a:txBody>
                    <a:bodyPr/>
                    <a:lstStyle/>
                    <a:p>
                      <a:pPr algn="l" fontAlgn="ctr"/>
                      <a:r>
                        <a:rPr lang="en-US" sz="1800" u="none" strike="noStrike" dirty="0">
                          <a:solidFill>
                            <a:schemeClr val="tx1"/>
                          </a:solidFill>
                          <a:effectLst/>
                        </a:rPr>
                        <a:t>Direct: Energy</a:t>
                      </a:r>
                      <a:endParaRPr lang="en-US" sz="1800" b="0" i="0" u="none" strike="noStrike" dirty="0">
                        <a:solidFill>
                          <a:schemeClr val="tx1"/>
                        </a:solidFill>
                        <a:effectLst/>
                        <a:latin typeface="+mn-lt"/>
                      </a:endParaRPr>
                    </a:p>
                  </a:txBody>
                  <a:tcPr marL="7620" marR="7620" marT="762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accent5"/>
                    </a:solidFill>
                  </a:tcPr>
                </a:tc>
                <a:tc>
                  <a:txBody>
                    <a:bodyPr/>
                    <a:lstStyle/>
                    <a:p>
                      <a:pPr algn="ctr" fontAlgn="b"/>
                      <a:r>
                        <a:rPr lang="en-US" altLang="zh-CN" sz="1800" u="none" strike="noStrike" kern="1200" dirty="0" smtClean="0">
                          <a:solidFill>
                            <a:schemeClr val="tx1"/>
                          </a:solidFill>
                          <a:effectLst/>
                          <a:latin typeface="+mn-lt"/>
                          <a:ea typeface="+mn-ea"/>
                          <a:cs typeface="+mn-cs"/>
                        </a:rPr>
                        <a:t>161.1</a:t>
                      </a:r>
                    </a:p>
                    <a:p>
                      <a:pPr algn="ctr" fontAlgn="b"/>
                      <a:r>
                        <a:rPr lang="en-US" altLang="zh-CN" sz="1800" u="none" strike="noStrike" kern="1200" dirty="0" smtClean="0">
                          <a:solidFill>
                            <a:schemeClr val="tx1"/>
                          </a:solidFill>
                          <a:effectLst/>
                          <a:latin typeface="+mn-lt"/>
                          <a:ea typeface="+mn-ea"/>
                          <a:cs typeface="+mn-cs"/>
                        </a:rPr>
                        <a:t>(59.2-575)</a:t>
                      </a:r>
                    </a:p>
                  </a:txBody>
                  <a:tcPr marL="7620" marR="7620" marT="762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accent5"/>
                    </a:solidFill>
                  </a:tcPr>
                </a:tc>
                <a:tc>
                  <a:txBody>
                    <a:bodyPr/>
                    <a:lstStyle/>
                    <a:p>
                      <a:pPr algn="ctr" fontAlgn="b"/>
                      <a:r>
                        <a:rPr lang="en-US" altLang="zh-CN" sz="1800" u="none" strike="noStrike" kern="1200" dirty="0" smtClean="0">
                          <a:solidFill>
                            <a:schemeClr val="tx1"/>
                          </a:solidFill>
                          <a:effectLst/>
                          <a:latin typeface="+mn-lt"/>
                          <a:ea typeface="+mn-ea"/>
                          <a:cs typeface="+mn-cs"/>
                        </a:rPr>
                        <a:t>161.1</a:t>
                      </a:r>
                    </a:p>
                    <a:p>
                      <a:pPr marL="0" marR="0" indent="0" algn="ctr" defTabSz="914400" rtl="0" eaLnBrk="1" fontAlgn="b" latinLnBrk="0" hangingPunct="1">
                        <a:lnSpc>
                          <a:spcPct val="100000"/>
                        </a:lnSpc>
                        <a:spcBef>
                          <a:spcPts val="0"/>
                        </a:spcBef>
                        <a:spcAft>
                          <a:spcPts val="0"/>
                        </a:spcAft>
                        <a:buClrTx/>
                        <a:buSzTx/>
                        <a:buFontTx/>
                        <a:buNone/>
                        <a:tabLst/>
                        <a:defRPr/>
                      </a:pPr>
                      <a:r>
                        <a:rPr lang="en-US" altLang="zh-CN" sz="1800" u="none" strike="noStrike" kern="1200" dirty="0" smtClean="0">
                          <a:solidFill>
                            <a:schemeClr val="tx1"/>
                          </a:solidFill>
                          <a:effectLst/>
                          <a:latin typeface="+mn-lt"/>
                          <a:ea typeface="+mn-ea"/>
                          <a:cs typeface="+mn-cs"/>
                        </a:rPr>
                        <a:t>(59-575)</a:t>
                      </a:r>
                    </a:p>
                  </a:txBody>
                  <a:tcPr marL="7620" marR="7620" marT="762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accent5"/>
                    </a:solidFill>
                  </a:tcPr>
                </a:tc>
                <a:tc>
                  <a:txBody>
                    <a:bodyPr/>
                    <a:lstStyle/>
                    <a:p>
                      <a:pPr algn="ctr" fontAlgn="b"/>
                      <a:r>
                        <a:rPr lang="en-US" altLang="zh-CN" sz="1800" u="none" strike="noStrike" kern="1200" dirty="0" smtClean="0">
                          <a:solidFill>
                            <a:schemeClr val="tx1"/>
                          </a:solidFill>
                          <a:effectLst/>
                          <a:latin typeface="+mn-lt"/>
                          <a:ea typeface="+mn-ea"/>
                          <a:cs typeface="+mn-cs"/>
                        </a:rPr>
                        <a:t>174.0</a:t>
                      </a:r>
                      <a:endParaRPr lang="en-US" altLang="zh-CN" sz="1800" u="none" strike="noStrike" kern="1200" dirty="0">
                        <a:solidFill>
                          <a:schemeClr val="tx1"/>
                        </a:solidFill>
                        <a:effectLst/>
                        <a:latin typeface="+mn-lt"/>
                        <a:ea typeface="+mn-ea"/>
                        <a:cs typeface="+mn-cs"/>
                      </a:endParaRPr>
                    </a:p>
                  </a:txBody>
                  <a:tcPr marL="7620" marR="7620" marT="762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accent5"/>
                    </a:solidFill>
                  </a:tcPr>
                </a:tc>
                <a:tc>
                  <a:txBody>
                    <a:bodyPr/>
                    <a:lstStyle/>
                    <a:p>
                      <a:pPr algn="ctr" fontAlgn="b"/>
                      <a:r>
                        <a:rPr lang="en-US" altLang="zh-CN" sz="1800" u="none" strike="noStrike" kern="1200" dirty="0">
                          <a:solidFill>
                            <a:schemeClr val="tx1"/>
                          </a:solidFill>
                          <a:effectLst/>
                          <a:latin typeface="+mn-lt"/>
                          <a:ea typeface="+mn-ea"/>
                          <a:cs typeface="+mn-cs"/>
                        </a:rPr>
                        <a:t>132.3</a:t>
                      </a:r>
                    </a:p>
                  </a:txBody>
                  <a:tcPr marL="7620" marR="7620" marT="762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accent5"/>
                    </a:solidFill>
                  </a:tcPr>
                </a:tc>
              </a:tr>
              <a:tr h="691243">
                <a:tc>
                  <a:txBody>
                    <a:bodyPr/>
                    <a:lstStyle/>
                    <a:p>
                      <a:pPr algn="l" fontAlgn="ctr"/>
                      <a:r>
                        <a:rPr lang="en-US" sz="1800" u="none" strike="noStrike" dirty="0">
                          <a:solidFill>
                            <a:schemeClr val="tx1"/>
                          </a:solidFill>
                          <a:effectLst/>
                        </a:rPr>
                        <a:t>Direct: Waste</a:t>
                      </a:r>
                      <a:endParaRPr lang="en-US" sz="1800" b="0" i="0" u="none" strike="noStrike" dirty="0">
                        <a:solidFill>
                          <a:schemeClr val="tx1"/>
                        </a:solidFill>
                        <a:effectLst/>
                        <a:latin typeface="+mn-lt"/>
                      </a:endParaRPr>
                    </a:p>
                  </a:txBody>
                  <a:tcPr marL="7620" marR="7620" marT="762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1">
                        <a:lumMod val="95000"/>
                      </a:schemeClr>
                    </a:solidFill>
                  </a:tcPr>
                </a:tc>
                <a:tc>
                  <a:txBody>
                    <a:bodyPr/>
                    <a:lstStyle/>
                    <a:p>
                      <a:pPr algn="ctr" fontAlgn="b"/>
                      <a:r>
                        <a:rPr lang="en-US" altLang="zh-CN" sz="1800" u="none" strike="noStrike" kern="1200" dirty="0" smtClean="0">
                          <a:solidFill>
                            <a:schemeClr val="tx1"/>
                          </a:solidFill>
                          <a:effectLst/>
                          <a:latin typeface="+mn-lt"/>
                          <a:ea typeface="+mn-ea"/>
                          <a:cs typeface="+mn-cs"/>
                        </a:rPr>
                        <a:t>73.0</a:t>
                      </a:r>
                    </a:p>
                    <a:p>
                      <a:pPr algn="ctr" fontAlgn="b"/>
                      <a:r>
                        <a:rPr lang="en-US" altLang="zh-CN" sz="1800" u="none" strike="noStrike" kern="1200" dirty="0" smtClean="0">
                          <a:solidFill>
                            <a:schemeClr val="tx1"/>
                          </a:solidFill>
                          <a:effectLst/>
                          <a:latin typeface="+mn-lt"/>
                          <a:ea typeface="+mn-ea"/>
                          <a:cs typeface="+mn-cs"/>
                        </a:rPr>
                        <a:t>(60.5-85.5)</a:t>
                      </a:r>
                    </a:p>
                  </a:txBody>
                  <a:tcPr marL="7620" marR="7620" marT="762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1">
                        <a:lumMod val="95000"/>
                      </a:schemeClr>
                    </a:solidFill>
                  </a:tcPr>
                </a:tc>
                <a:tc>
                  <a:txBody>
                    <a:bodyPr/>
                    <a:lstStyle/>
                    <a:p>
                      <a:pPr algn="ctr" fontAlgn="b"/>
                      <a:r>
                        <a:rPr lang="en-US" altLang="zh-CN" sz="1800" b="1" u="sng" strike="noStrike" kern="1200" dirty="0" smtClean="0">
                          <a:solidFill>
                            <a:srgbClr val="C00000"/>
                          </a:solidFill>
                          <a:effectLst/>
                          <a:latin typeface="+mn-lt"/>
                          <a:ea typeface="+mn-ea"/>
                          <a:cs typeface="+mn-cs"/>
                        </a:rPr>
                        <a:t>104.3</a:t>
                      </a:r>
                    </a:p>
                    <a:p>
                      <a:pPr marL="0" marR="0" indent="0" algn="ctr" defTabSz="914400" rtl="0" eaLnBrk="1" fontAlgn="b" latinLnBrk="0" hangingPunct="1">
                        <a:lnSpc>
                          <a:spcPct val="100000"/>
                        </a:lnSpc>
                        <a:spcBef>
                          <a:spcPts val="0"/>
                        </a:spcBef>
                        <a:spcAft>
                          <a:spcPts val="0"/>
                        </a:spcAft>
                        <a:buClrTx/>
                        <a:buSzTx/>
                        <a:buFontTx/>
                        <a:buNone/>
                        <a:tabLst/>
                        <a:defRPr/>
                      </a:pPr>
                      <a:r>
                        <a:rPr lang="en-US" altLang="zh-CN" sz="1800" u="none" strike="noStrike" kern="1200" dirty="0" smtClean="0">
                          <a:solidFill>
                            <a:schemeClr val="tx1"/>
                          </a:solidFill>
                          <a:effectLst/>
                          <a:latin typeface="+mn-lt"/>
                          <a:ea typeface="+mn-ea"/>
                          <a:cs typeface="+mn-cs"/>
                        </a:rPr>
                        <a:t>(10.4-5215)</a:t>
                      </a:r>
                    </a:p>
                  </a:txBody>
                  <a:tcPr marL="7620" marR="7620" marT="762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1">
                        <a:lumMod val="95000"/>
                      </a:schemeClr>
                    </a:solidFill>
                  </a:tcPr>
                </a:tc>
                <a:tc>
                  <a:txBody>
                    <a:bodyPr/>
                    <a:lstStyle/>
                    <a:p>
                      <a:pPr algn="ctr" fontAlgn="b"/>
                      <a:r>
                        <a:rPr lang="en-US" altLang="zh-CN" sz="1800" u="none" strike="noStrike" kern="1200" dirty="0">
                          <a:solidFill>
                            <a:schemeClr val="tx1"/>
                          </a:solidFill>
                          <a:effectLst/>
                          <a:latin typeface="+mn-lt"/>
                          <a:ea typeface="+mn-ea"/>
                          <a:cs typeface="+mn-cs"/>
                        </a:rPr>
                        <a:t>67.8 </a:t>
                      </a:r>
                    </a:p>
                  </a:txBody>
                  <a:tcPr marL="7620" marR="7620" marT="762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1">
                        <a:lumMod val="95000"/>
                      </a:schemeClr>
                    </a:solidFill>
                  </a:tcPr>
                </a:tc>
                <a:tc>
                  <a:txBody>
                    <a:bodyPr/>
                    <a:lstStyle/>
                    <a:p>
                      <a:pPr algn="ctr" fontAlgn="b"/>
                      <a:r>
                        <a:rPr lang="en-US" altLang="zh-CN" sz="1800" u="none" strike="noStrike" kern="1200" dirty="0">
                          <a:solidFill>
                            <a:schemeClr val="tx1"/>
                          </a:solidFill>
                          <a:effectLst/>
                          <a:latin typeface="+mn-lt"/>
                          <a:ea typeface="+mn-ea"/>
                          <a:cs typeface="+mn-cs"/>
                        </a:rPr>
                        <a:t>135.8</a:t>
                      </a:r>
                    </a:p>
                  </a:txBody>
                  <a:tcPr marL="7620" marR="7620" marT="762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1">
                        <a:lumMod val="95000"/>
                      </a:schemeClr>
                    </a:solidFill>
                  </a:tcPr>
                </a:tc>
              </a:tr>
              <a:tr h="691243">
                <a:tc>
                  <a:txBody>
                    <a:bodyPr/>
                    <a:lstStyle/>
                    <a:p>
                      <a:pPr algn="l" fontAlgn="ctr"/>
                      <a:r>
                        <a:rPr lang="en-US" sz="1800" u="none" strike="noStrike" dirty="0">
                          <a:solidFill>
                            <a:schemeClr val="tx1"/>
                          </a:solidFill>
                          <a:effectLst/>
                        </a:rPr>
                        <a:t>Direct: Chemical Industry</a:t>
                      </a:r>
                      <a:endParaRPr lang="en-US" sz="1800" b="0" i="0" u="none" strike="noStrike" dirty="0">
                        <a:solidFill>
                          <a:schemeClr val="tx1"/>
                        </a:solidFill>
                        <a:effectLst/>
                        <a:latin typeface="+mn-lt"/>
                      </a:endParaRPr>
                    </a:p>
                  </a:txBody>
                  <a:tcPr marL="7620" marR="7620" marT="762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accent5"/>
                    </a:solidFill>
                  </a:tcPr>
                </a:tc>
                <a:tc>
                  <a:txBody>
                    <a:bodyPr/>
                    <a:lstStyle/>
                    <a:p>
                      <a:pPr algn="ctr" fontAlgn="b"/>
                      <a:r>
                        <a:rPr lang="en-US" altLang="zh-CN" sz="1800" u="none" strike="noStrike" kern="1200" dirty="0" smtClean="0">
                          <a:solidFill>
                            <a:schemeClr val="tx1"/>
                          </a:solidFill>
                          <a:effectLst/>
                          <a:latin typeface="+mn-lt"/>
                          <a:ea typeface="+mn-ea"/>
                          <a:cs typeface="+mn-cs"/>
                        </a:rPr>
                        <a:t>52.8</a:t>
                      </a:r>
                    </a:p>
                    <a:p>
                      <a:pPr algn="ctr" fontAlgn="b"/>
                      <a:r>
                        <a:rPr lang="en-US" altLang="zh-CN" sz="1800" u="none" strike="noStrike" kern="1200" dirty="0" smtClean="0">
                          <a:solidFill>
                            <a:schemeClr val="tx1"/>
                          </a:solidFill>
                          <a:effectLst/>
                          <a:latin typeface="+mn-lt"/>
                          <a:ea typeface="+mn-ea"/>
                          <a:cs typeface="+mn-cs"/>
                        </a:rPr>
                        <a:t>(35.3-76.1)</a:t>
                      </a:r>
                    </a:p>
                  </a:txBody>
                  <a:tcPr marL="7620" marR="7620" marT="762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accent5"/>
                    </a:solidFill>
                  </a:tcPr>
                </a:tc>
                <a:tc>
                  <a:txBody>
                    <a:bodyPr/>
                    <a:lstStyle/>
                    <a:p>
                      <a:pPr algn="ctr" fontAlgn="b"/>
                      <a:r>
                        <a:rPr lang="en-US" altLang="zh-CN" sz="1800" u="none" strike="noStrike" kern="1200" dirty="0" smtClean="0">
                          <a:solidFill>
                            <a:schemeClr val="tx1"/>
                          </a:solidFill>
                          <a:effectLst/>
                          <a:latin typeface="+mn-lt"/>
                          <a:ea typeface="+mn-ea"/>
                          <a:cs typeface="+mn-cs"/>
                        </a:rPr>
                        <a:t>52.8</a:t>
                      </a:r>
                    </a:p>
                    <a:p>
                      <a:pPr marL="0" marR="0" indent="0" algn="ctr" defTabSz="914400" rtl="0" eaLnBrk="1" fontAlgn="b" latinLnBrk="0" hangingPunct="1">
                        <a:lnSpc>
                          <a:spcPct val="100000"/>
                        </a:lnSpc>
                        <a:spcBef>
                          <a:spcPts val="0"/>
                        </a:spcBef>
                        <a:spcAft>
                          <a:spcPts val="0"/>
                        </a:spcAft>
                        <a:buClrTx/>
                        <a:buSzTx/>
                        <a:buFontTx/>
                        <a:buNone/>
                        <a:tabLst/>
                        <a:defRPr/>
                      </a:pPr>
                      <a:r>
                        <a:rPr lang="en-US" altLang="zh-CN" sz="1800" u="none" strike="noStrike" kern="1200" dirty="0" smtClean="0">
                          <a:solidFill>
                            <a:schemeClr val="tx1"/>
                          </a:solidFill>
                          <a:effectLst/>
                          <a:latin typeface="+mn-lt"/>
                          <a:ea typeface="+mn-ea"/>
                          <a:cs typeface="+mn-cs"/>
                        </a:rPr>
                        <a:t>(35.5-76.1)</a:t>
                      </a:r>
                    </a:p>
                  </a:txBody>
                  <a:tcPr marL="7620" marR="7620" marT="762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accent5"/>
                    </a:solidFill>
                  </a:tcPr>
                </a:tc>
                <a:tc>
                  <a:txBody>
                    <a:bodyPr/>
                    <a:lstStyle/>
                    <a:p>
                      <a:pPr algn="ctr" fontAlgn="b"/>
                      <a:r>
                        <a:rPr lang="en-US" altLang="zh-CN" sz="1800" u="none" strike="noStrike" kern="1200" dirty="0">
                          <a:solidFill>
                            <a:schemeClr val="tx1"/>
                          </a:solidFill>
                          <a:effectLst/>
                          <a:latin typeface="+mn-lt"/>
                          <a:ea typeface="+mn-ea"/>
                          <a:cs typeface="+mn-cs"/>
                        </a:rPr>
                        <a:t>193.7 </a:t>
                      </a:r>
                    </a:p>
                  </a:txBody>
                  <a:tcPr marL="7620" marR="7620" marT="762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accent5"/>
                    </a:solidFill>
                  </a:tcPr>
                </a:tc>
                <a:tc>
                  <a:txBody>
                    <a:bodyPr/>
                    <a:lstStyle/>
                    <a:p>
                      <a:pPr algn="ctr" fontAlgn="b"/>
                      <a:r>
                        <a:rPr lang="en-US" altLang="zh-CN" sz="1800" u="none" strike="noStrike" kern="1200" dirty="0">
                          <a:solidFill>
                            <a:schemeClr val="tx1"/>
                          </a:solidFill>
                          <a:effectLst/>
                          <a:latin typeface="+mn-lt"/>
                          <a:ea typeface="+mn-ea"/>
                          <a:cs typeface="+mn-cs"/>
                        </a:rPr>
                        <a:t>42.5</a:t>
                      </a:r>
                    </a:p>
                  </a:txBody>
                  <a:tcPr marL="7620" marR="7620" marT="762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accent5"/>
                    </a:solidFill>
                  </a:tcPr>
                </a:tc>
              </a:tr>
              <a:tr h="691243">
                <a:tc>
                  <a:txBody>
                    <a:bodyPr/>
                    <a:lstStyle/>
                    <a:p>
                      <a:pPr algn="l" fontAlgn="b"/>
                      <a:r>
                        <a:rPr lang="en-US" sz="1800" u="none" strike="noStrike" dirty="0">
                          <a:solidFill>
                            <a:schemeClr val="tx1"/>
                          </a:solidFill>
                          <a:effectLst/>
                        </a:rPr>
                        <a:t>Indirect: </a:t>
                      </a:r>
                      <a:r>
                        <a:rPr lang="en-US" sz="1800" u="none" strike="noStrike" dirty="0" smtClean="0">
                          <a:solidFill>
                            <a:schemeClr val="tx1"/>
                          </a:solidFill>
                          <a:effectLst/>
                        </a:rPr>
                        <a:t>Precursors</a:t>
                      </a:r>
                      <a:endParaRPr lang="en-US" sz="1800" b="0" i="0" u="none" strike="noStrike" dirty="0">
                        <a:solidFill>
                          <a:schemeClr val="tx1"/>
                        </a:solidFill>
                        <a:effectLst/>
                        <a:latin typeface="+mn-lt"/>
                      </a:endParaRPr>
                    </a:p>
                  </a:txBody>
                  <a:tcPr marL="7620" marR="7620" marT="762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1">
                        <a:lumMod val="95000"/>
                      </a:schemeClr>
                    </a:solidFill>
                  </a:tcPr>
                </a:tc>
                <a:tc>
                  <a:txBody>
                    <a:bodyPr/>
                    <a:lstStyle/>
                    <a:p>
                      <a:pPr algn="ctr" fontAlgn="b"/>
                      <a:r>
                        <a:rPr lang="en-US" altLang="zh-CN" sz="1800" u="none" strike="noStrike" kern="1200" dirty="0" smtClean="0">
                          <a:solidFill>
                            <a:schemeClr val="tx1"/>
                          </a:solidFill>
                          <a:effectLst/>
                          <a:latin typeface="+mn-lt"/>
                          <a:ea typeface="+mn-ea"/>
                          <a:cs typeface="+mn-cs"/>
                        </a:rPr>
                        <a:t>115.3</a:t>
                      </a:r>
                    </a:p>
                    <a:p>
                      <a:pPr algn="ctr" fontAlgn="b"/>
                      <a:r>
                        <a:rPr lang="en-US" altLang="zh-CN" sz="1800" u="none" strike="noStrike" kern="1200" dirty="0" smtClean="0">
                          <a:solidFill>
                            <a:schemeClr val="tx1"/>
                          </a:solidFill>
                          <a:effectLst/>
                          <a:latin typeface="+mn-lt"/>
                          <a:ea typeface="+mn-ea"/>
                          <a:cs typeface="+mn-cs"/>
                        </a:rPr>
                        <a:t>(34.8-317)</a:t>
                      </a:r>
                    </a:p>
                  </a:txBody>
                  <a:tcPr marL="7620" marR="7620" marT="762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1">
                        <a:lumMod val="95000"/>
                      </a:schemeClr>
                    </a:solidFill>
                  </a:tcPr>
                </a:tc>
                <a:tc>
                  <a:txBody>
                    <a:bodyPr/>
                    <a:lstStyle/>
                    <a:p>
                      <a:pPr algn="ctr" fontAlgn="b"/>
                      <a:r>
                        <a:rPr lang="en-US" altLang="zh-CN" sz="1800" b="1" u="sng" strike="noStrike" kern="1200" dirty="0" smtClean="0">
                          <a:solidFill>
                            <a:srgbClr val="C00000"/>
                          </a:solidFill>
                          <a:effectLst/>
                          <a:latin typeface="+mn-lt"/>
                          <a:ea typeface="+mn-ea"/>
                          <a:cs typeface="+mn-cs"/>
                        </a:rPr>
                        <a:t>147.3</a:t>
                      </a:r>
                    </a:p>
                    <a:p>
                      <a:pPr marL="0" marR="0" indent="0" algn="ctr" defTabSz="914400" rtl="0" eaLnBrk="1" fontAlgn="b" latinLnBrk="0" hangingPunct="1">
                        <a:lnSpc>
                          <a:spcPct val="100000"/>
                        </a:lnSpc>
                        <a:spcBef>
                          <a:spcPts val="0"/>
                        </a:spcBef>
                        <a:spcAft>
                          <a:spcPts val="0"/>
                        </a:spcAft>
                        <a:buClrTx/>
                        <a:buSzTx/>
                        <a:buFontTx/>
                        <a:buNone/>
                        <a:tabLst/>
                        <a:defRPr/>
                      </a:pPr>
                      <a:r>
                        <a:rPr lang="en-US" altLang="zh-CN" sz="1800" u="none" strike="noStrike" kern="1200" dirty="0" smtClean="0">
                          <a:solidFill>
                            <a:schemeClr val="tx1"/>
                          </a:solidFill>
                          <a:effectLst/>
                          <a:latin typeface="+mn-lt"/>
                          <a:ea typeface="+mn-ea"/>
                          <a:cs typeface="+mn-cs"/>
                        </a:rPr>
                        <a:t>(36.1-429)</a:t>
                      </a:r>
                    </a:p>
                  </a:txBody>
                  <a:tcPr marL="7620" marR="7620" marT="762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1">
                        <a:lumMod val="95000"/>
                      </a:schemeClr>
                    </a:solidFill>
                  </a:tcPr>
                </a:tc>
                <a:tc rowSpan="2">
                  <a:txBody>
                    <a:bodyPr/>
                    <a:lstStyle/>
                    <a:p>
                      <a:pPr algn="ctr" fontAlgn="b"/>
                      <a:r>
                        <a:rPr lang="en-US" altLang="zh-CN" sz="1800" u="none" strike="noStrike" kern="1200" dirty="0">
                          <a:solidFill>
                            <a:schemeClr val="tx1"/>
                          </a:solidFill>
                          <a:effectLst/>
                          <a:latin typeface="+mn-lt"/>
                          <a:ea typeface="+mn-ea"/>
                          <a:cs typeface="+mn-cs"/>
                        </a:rPr>
                        <a:t>348.9 </a:t>
                      </a:r>
                    </a:p>
                  </a:txBody>
                  <a:tcPr marL="7620" marR="7620" marT="762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1">
                        <a:lumMod val="95000"/>
                      </a:schemeClr>
                    </a:solidFill>
                  </a:tcPr>
                </a:tc>
                <a:tc>
                  <a:txBody>
                    <a:bodyPr/>
                    <a:lstStyle/>
                    <a:p>
                      <a:pPr algn="ctr" fontAlgn="b"/>
                      <a:r>
                        <a:rPr lang="en-US" altLang="zh-CN" sz="1800" u="none" strike="noStrike" kern="1200" dirty="0" smtClean="0">
                          <a:solidFill>
                            <a:schemeClr val="tx1"/>
                          </a:solidFill>
                          <a:effectLst/>
                          <a:latin typeface="+mn-lt"/>
                          <a:ea typeface="+mn-ea"/>
                          <a:cs typeface="+mn-cs"/>
                        </a:rPr>
                        <a:t>--</a:t>
                      </a:r>
                      <a:endParaRPr lang="en-US" altLang="zh-CN" sz="1800" u="none" strike="noStrike" kern="1200" dirty="0">
                        <a:solidFill>
                          <a:schemeClr val="tx1"/>
                        </a:solidFill>
                        <a:effectLst/>
                        <a:latin typeface="+mn-lt"/>
                        <a:ea typeface="+mn-ea"/>
                        <a:cs typeface="+mn-cs"/>
                      </a:endParaRPr>
                    </a:p>
                  </a:txBody>
                  <a:tcPr marL="7620" marR="7620" marT="762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1">
                        <a:lumMod val="95000"/>
                      </a:schemeClr>
                    </a:solidFill>
                  </a:tcPr>
                </a:tc>
              </a:tr>
              <a:tr h="691243">
                <a:tc>
                  <a:txBody>
                    <a:bodyPr/>
                    <a:lstStyle/>
                    <a:p>
                      <a:pPr algn="l" fontAlgn="ctr"/>
                      <a:r>
                        <a:rPr lang="en-US" sz="1800" u="none" strike="noStrike" dirty="0">
                          <a:solidFill>
                            <a:schemeClr val="tx1"/>
                          </a:solidFill>
                          <a:effectLst/>
                        </a:rPr>
                        <a:t>Indirect: </a:t>
                      </a:r>
                      <a:r>
                        <a:rPr lang="en-US" sz="1800" u="none" strike="noStrike" dirty="0" smtClean="0">
                          <a:solidFill>
                            <a:schemeClr val="tx1"/>
                          </a:solidFill>
                          <a:effectLst/>
                        </a:rPr>
                        <a:t>Leach &amp; Runoff</a:t>
                      </a:r>
                      <a:endParaRPr lang="en-US" sz="1800" b="0" i="0" u="none" strike="noStrike" dirty="0">
                        <a:solidFill>
                          <a:schemeClr val="tx1"/>
                        </a:solidFill>
                        <a:effectLst/>
                        <a:latin typeface="+mn-lt"/>
                      </a:endParaRPr>
                    </a:p>
                  </a:txBody>
                  <a:tcPr marL="7620" marR="7620" marT="762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1">
                        <a:lumMod val="95000"/>
                      </a:schemeClr>
                    </a:solidFill>
                  </a:tcPr>
                </a:tc>
                <a:tc>
                  <a:txBody>
                    <a:bodyPr/>
                    <a:lstStyle/>
                    <a:p>
                      <a:pPr algn="ctr" fontAlgn="b"/>
                      <a:r>
                        <a:rPr lang="en-US" altLang="zh-CN" sz="1800" u="none" strike="noStrike" kern="1200" dirty="0" smtClean="0">
                          <a:solidFill>
                            <a:schemeClr val="tx1"/>
                          </a:solidFill>
                          <a:effectLst/>
                          <a:latin typeface="+mn-lt"/>
                          <a:ea typeface="+mn-ea"/>
                          <a:cs typeface="+mn-cs"/>
                        </a:rPr>
                        <a:t>26.6</a:t>
                      </a:r>
                    </a:p>
                    <a:p>
                      <a:pPr algn="ctr" fontAlgn="b"/>
                      <a:r>
                        <a:rPr lang="en-US" altLang="zh-CN" sz="1800" u="none" strike="noStrike" kern="1200" dirty="0" smtClean="0">
                          <a:solidFill>
                            <a:schemeClr val="tx1"/>
                          </a:solidFill>
                          <a:effectLst/>
                          <a:latin typeface="+mn-lt"/>
                          <a:ea typeface="+mn-ea"/>
                          <a:cs typeface="+mn-cs"/>
                        </a:rPr>
                        <a:t>(11.4-70.1)</a:t>
                      </a:r>
                    </a:p>
                  </a:txBody>
                  <a:tcPr marL="7620" marR="7620" marT="762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1">
                        <a:lumMod val="95000"/>
                      </a:schemeClr>
                    </a:solidFill>
                  </a:tcPr>
                </a:tc>
                <a:tc>
                  <a:txBody>
                    <a:bodyPr/>
                    <a:lstStyle/>
                    <a:p>
                      <a:pPr algn="ctr" fontAlgn="b"/>
                      <a:r>
                        <a:rPr lang="en-US" altLang="zh-CN" sz="1800" b="1" u="sng" strike="noStrike" kern="1200" dirty="0" smtClean="0">
                          <a:solidFill>
                            <a:srgbClr val="C00000"/>
                          </a:solidFill>
                          <a:effectLst/>
                          <a:latin typeface="+mn-lt"/>
                          <a:ea typeface="+mn-ea"/>
                          <a:cs typeface="+mn-cs"/>
                        </a:rPr>
                        <a:t>175.2</a:t>
                      </a:r>
                    </a:p>
                    <a:p>
                      <a:pPr marL="0" marR="0" indent="0" algn="ctr" defTabSz="914400" rtl="0" eaLnBrk="1" fontAlgn="b" latinLnBrk="0" hangingPunct="1">
                        <a:lnSpc>
                          <a:spcPct val="100000"/>
                        </a:lnSpc>
                        <a:spcBef>
                          <a:spcPts val="0"/>
                        </a:spcBef>
                        <a:spcAft>
                          <a:spcPts val="0"/>
                        </a:spcAft>
                        <a:buClrTx/>
                        <a:buSzTx/>
                        <a:buFontTx/>
                        <a:buNone/>
                        <a:tabLst/>
                        <a:defRPr/>
                      </a:pPr>
                      <a:r>
                        <a:rPr lang="en-US" altLang="zh-CN" sz="1800" u="none" strike="noStrike" kern="1200" dirty="0" smtClean="0">
                          <a:solidFill>
                            <a:schemeClr val="tx1"/>
                          </a:solidFill>
                          <a:effectLst/>
                          <a:latin typeface="+mn-lt"/>
                          <a:ea typeface="+mn-ea"/>
                          <a:cs typeface="+mn-cs"/>
                        </a:rPr>
                        <a:t>(9.2-1459)</a:t>
                      </a:r>
                    </a:p>
                  </a:txBody>
                  <a:tcPr marL="7620" marR="7620" marT="762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1">
                        <a:lumMod val="95000"/>
                      </a:schemeClr>
                    </a:solidFill>
                  </a:tcPr>
                </a:tc>
                <a:tc vMerge="1">
                  <a:txBody>
                    <a:bodyPr/>
                    <a:lstStyle/>
                    <a:p>
                      <a:pPr algn="ctr" fontAlgn="b"/>
                      <a:endParaRPr lang="en-US" altLang="zh-CN" sz="1800" b="0" i="0" u="none" strike="noStrike" dirty="0">
                        <a:solidFill>
                          <a:schemeClr val="tx1"/>
                        </a:solidFill>
                        <a:effectLst/>
                        <a:latin typeface="宋体"/>
                      </a:endParaRPr>
                    </a:p>
                  </a:txBody>
                  <a:tcPr marL="7620" marR="7620" marT="762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1">
                        <a:lumMod val="95000"/>
                      </a:schemeClr>
                    </a:solidFill>
                  </a:tcPr>
                </a:tc>
                <a:tc>
                  <a:txBody>
                    <a:bodyPr/>
                    <a:lstStyle/>
                    <a:p>
                      <a:pPr algn="ctr" fontAlgn="b"/>
                      <a:r>
                        <a:rPr lang="en-US" altLang="zh-CN" sz="1800" u="none" strike="noStrike" kern="1200" dirty="0" smtClean="0">
                          <a:solidFill>
                            <a:schemeClr val="tx1"/>
                          </a:solidFill>
                          <a:effectLst/>
                          <a:latin typeface="+mn-lt"/>
                          <a:ea typeface="+mn-ea"/>
                          <a:cs typeface="+mn-cs"/>
                        </a:rPr>
                        <a:t>--</a:t>
                      </a:r>
                      <a:endParaRPr lang="en-US" altLang="zh-CN" sz="1800" u="none" strike="noStrike" kern="1200" dirty="0">
                        <a:solidFill>
                          <a:schemeClr val="tx1"/>
                        </a:solidFill>
                        <a:effectLst/>
                        <a:latin typeface="+mn-lt"/>
                        <a:ea typeface="+mn-ea"/>
                        <a:cs typeface="+mn-cs"/>
                      </a:endParaRPr>
                    </a:p>
                  </a:txBody>
                  <a:tcPr marL="7620" marR="7620" marT="762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1">
                        <a:lumMod val="95000"/>
                      </a:schemeClr>
                    </a:solidFill>
                  </a:tcPr>
                </a:tc>
              </a:tr>
            </a:tbl>
          </a:graphicData>
        </a:graphic>
      </p:graphicFrame>
    </p:spTree>
    <p:extLst>
      <p:ext uri="{BB962C8B-B14F-4D97-AF65-F5344CB8AC3E}">
        <p14:creationId xmlns:p14="http://schemas.microsoft.com/office/powerpoint/2010/main" val="361824549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152400" y="25400"/>
            <a:ext cx="6629400" cy="736600"/>
          </a:xfrm>
          <a:solidFill>
            <a:srgbClr val="8C0000"/>
          </a:solidFill>
        </p:spPr>
        <p:txBody>
          <a:bodyPr/>
          <a:lstStyle/>
          <a:p>
            <a:r>
              <a:rPr lang="en-US" altLang="zh-CN" sz="3600" b="1" dirty="0" smtClean="0">
                <a:solidFill>
                  <a:schemeClr val="accent5">
                    <a:lumMod val="75000"/>
                  </a:schemeClr>
                </a:solidFill>
                <a:latin typeface="Calibri" pitchFamily="34" charset="0"/>
                <a:cs typeface="Calibri" pitchFamily="34" charset="0"/>
              </a:rPr>
              <a:t>3. Preliminary results</a:t>
            </a:r>
            <a:endParaRPr lang="zh-CN" altLang="zh-CN" sz="3600" dirty="0">
              <a:solidFill>
                <a:schemeClr val="accent5">
                  <a:lumMod val="75000"/>
                </a:schemeClr>
              </a:solidFill>
            </a:endParaRPr>
          </a:p>
        </p:txBody>
      </p:sp>
      <p:pic>
        <p:nvPicPr>
          <p:cNvPr id="25604" name="Picture 4" descr="C:\Users\Jardon\Desktop\EGU2012_Zhou Feng.emf"/>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7041" b="76661"/>
          <a:stretch/>
        </p:blipFill>
        <p:spPr bwMode="auto">
          <a:xfrm>
            <a:off x="0" y="762000"/>
            <a:ext cx="9155113" cy="4318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3"/>
          <p:cNvSpPr txBox="1">
            <a:spLocks noChangeArrowheads="1"/>
          </p:cNvSpPr>
          <p:nvPr/>
        </p:nvSpPr>
        <p:spPr bwMode="auto">
          <a:xfrm>
            <a:off x="304800" y="685800"/>
            <a:ext cx="8229600" cy="64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mn-ea"/>
              </a:defRPr>
            </a:lvl2pPr>
            <a:lvl3pPr marL="1143000" indent="-228600" algn="l" rtl="0" fontAlgn="base">
              <a:spcBef>
                <a:spcPct val="20000"/>
              </a:spcBef>
              <a:spcAft>
                <a:spcPct val="0"/>
              </a:spcAft>
              <a:buChar char="•"/>
              <a:defRPr sz="2400">
                <a:solidFill>
                  <a:schemeClr val="tx1"/>
                </a:solidFill>
                <a:latin typeface="+mn-lt"/>
                <a:ea typeface="+mn-ea"/>
              </a:defRPr>
            </a:lvl3pPr>
            <a:lvl4pPr marL="1600200" indent="-228600" algn="l" rtl="0" fontAlgn="base">
              <a:spcBef>
                <a:spcPct val="20000"/>
              </a:spcBef>
              <a:spcAft>
                <a:spcPct val="0"/>
              </a:spcAft>
              <a:buChar char="–"/>
              <a:defRPr sz="2000">
                <a:solidFill>
                  <a:schemeClr val="tx1"/>
                </a:solidFill>
                <a:latin typeface="+mn-lt"/>
                <a:ea typeface="+mn-ea"/>
              </a:defRPr>
            </a:lvl4pPr>
            <a:lvl5pPr marL="2057400" indent="-228600" algn="l" rtl="0" fontAlgn="base">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a:lstStyle>
          <a:p>
            <a:pPr marL="0" indent="0">
              <a:lnSpc>
                <a:spcPct val="150000"/>
              </a:lnSpc>
              <a:buNone/>
            </a:pPr>
            <a:r>
              <a:rPr lang="en-US" altLang="zh-CN" sz="2800" b="1" dirty="0" smtClean="0">
                <a:latin typeface="Calibri" pitchFamily="34" charset="0"/>
                <a:cs typeface="Calibri" pitchFamily="34" charset="0"/>
              </a:rPr>
              <a:t>3.2 Source apportionment (</a:t>
            </a:r>
            <a:r>
              <a:rPr lang="en-US" altLang="zh-CN" sz="2800" b="1" dirty="0" err="1" smtClean="0">
                <a:latin typeface="Calibri" pitchFamily="34" charset="0"/>
                <a:cs typeface="Calibri" pitchFamily="34" charset="0"/>
              </a:rPr>
              <a:t>Gg</a:t>
            </a:r>
            <a:r>
              <a:rPr lang="en-US" altLang="zh-CN" sz="2800" b="1" dirty="0" smtClean="0">
                <a:latin typeface="Calibri" pitchFamily="34" charset="0"/>
                <a:cs typeface="Calibri" pitchFamily="34" charset="0"/>
              </a:rPr>
              <a:t>)</a:t>
            </a:r>
          </a:p>
        </p:txBody>
      </p:sp>
      <p:pic>
        <p:nvPicPr>
          <p:cNvPr id="3074"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14565"/>
          <a:stretch/>
        </p:blipFill>
        <p:spPr bwMode="auto">
          <a:xfrm>
            <a:off x="4814455" y="1600200"/>
            <a:ext cx="4253345" cy="4279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2382"/>
          <a:stretch/>
        </p:blipFill>
        <p:spPr bwMode="auto">
          <a:xfrm>
            <a:off x="0" y="1600200"/>
            <a:ext cx="4904509" cy="4268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ectangle 3"/>
          <p:cNvSpPr txBox="1">
            <a:spLocks noChangeArrowheads="1"/>
          </p:cNvSpPr>
          <p:nvPr/>
        </p:nvSpPr>
        <p:spPr bwMode="auto">
          <a:xfrm>
            <a:off x="1676400" y="5867400"/>
            <a:ext cx="1366044" cy="533400"/>
          </a:xfrm>
          <a:prstGeom prst="rect">
            <a:avLst/>
          </a:prstGeom>
          <a:solidFill>
            <a:srgbClr val="0000CC"/>
          </a:solidFill>
          <a:ln>
            <a:noFill/>
          </a:ln>
          <a:effectLs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mn-ea"/>
              </a:defRPr>
            </a:lvl2pPr>
            <a:lvl3pPr marL="1143000" indent="-228600" algn="l" rtl="0" fontAlgn="base">
              <a:spcBef>
                <a:spcPct val="20000"/>
              </a:spcBef>
              <a:spcAft>
                <a:spcPct val="0"/>
              </a:spcAft>
              <a:buChar char="•"/>
              <a:defRPr sz="2400">
                <a:solidFill>
                  <a:schemeClr val="tx1"/>
                </a:solidFill>
                <a:latin typeface="+mn-lt"/>
                <a:ea typeface="+mn-ea"/>
              </a:defRPr>
            </a:lvl3pPr>
            <a:lvl4pPr marL="1600200" indent="-228600" algn="l" rtl="0" fontAlgn="base">
              <a:spcBef>
                <a:spcPct val="20000"/>
              </a:spcBef>
              <a:spcAft>
                <a:spcPct val="0"/>
              </a:spcAft>
              <a:buChar char="–"/>
              <a:defRPr sz="2000">
                <a:solidFill>
                  <a:schemeClr val="tx1"/>
                </a:solidFill>
                <a:latin typeface="+mn-lt"/>
                <a:ea typeface="+mn-ea"/>
              </a:defRPr>
            </a:lvl4pPr>
            <a:lvl5pPr marL="2057400" indent="-228600" algn="l" rtl="0" fontAlgn="base">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a:lstStyle>
          <a:p>
            <a:pPr marL="0" indent="0" algn="ctr">
              <a:buNone/>
            </a:pPr>
            <a:r>
              <a:rPr lang="en-US" altLang="zh-CN" sz="2800" b="1" dirty="0" smtClean="0">
                <a:solidFill>
                  <a:srgbClr val="FFFF00"/>
                </a:solidFill>
                <a:latin typeface="Calibri" pitchFamily="34" charset="0"/>
                <a:cs typeface="Calibri" pitchFamily="34" charset="0"/>
              </a:rPr>
              <a:t>IPCC’s</a:t>
            </a:r>
          </a:p>
        </p:txBody>
      </p:sp>
      <p:sp>
        <p:nvSpPr>
          <p:cNvPr id="11" name="Rectangle 3"/>
          <p:cNvSpPr txBox="1">
            <a:spLocks noChangeArrowheads="1"/>
          </p:cNvSpPr>
          <p:nvPr/>
        </p:nvSpPr>
        <p:spPr bwMode="auto">
          <a:xfrm>
            <a:off x="6530605" y="5880100"/>
            <a:ext cx="1366044" cy="533400"/>
          </a:xfrm>
          <a:prstGeom prst="rect">
            <a:avLst/>
          </a:prstGeom>
          <a:solidFill>
            <a:srgbClr val="0000CC"/>
          </a:solidFill>
          <a:ln>
            <a:noFill/>
          </a:ln>
          <a:effectLs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mn-ea"/>
              </a:defRPr>
            </a:lvl2pPr>
            <a:lvl3pPr marL="1143000" indent="-228600" algn="l" rtl="0" fontAlgn="base">
              <a:spcBef>
                <a:spcPct val="20000"/>
              </a:spcBef>
              <a:spcAft>
                <a:spcPct val="0"/>
              </a:spcAft>
              <a:buChar char="•"/>
              <a:defRPr sz="2400">
                <a:solidFill>
                  <a:schemeClr val="tx1"/>
                </a:solidFill>
                <a:latin typeface="+mn-lt"/>
                <a:ea typeface="+mn-ea"/>
              </a:defRPr>
            </a:lvl3pPr>
            <a:lvl4pPr marL="1600200" indent="-228600" algn="l" rtl="0" fontAlgn="base">
              <a:spcBef>
                <a:spcPct val="20000"/>
              </a:spcBef>
              <a:spcAft>
                <a:spcPct val="0"/>
              </a:spcAft>
              <a:buChar char="–"/>
              <a:defRPr sz="2000">
                <a:solidFill>
                  <a:schemeClr val="tx1"/>
                </a:solidFill>
                <a:latin typeface="+mn-lt"/>
                <a:ea typeface="+mn-ea"/>
              </a:defRPr>
            </a:lvl4pPr>
            <a:lvl5pPr marL="2057400" indent="-228600" algn="l" rtl="0" fontAlgn="base">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a:lstStyle>
          <a:p>
            <a:pPr marL="0" indent="0" algn="ctr">
              <a:buNone/>
            </a:pPr>
            <a:r>
              <a:rPr lang="en-US" altLang="zh-CN" sz="2800" b="1" dirty="0" smtClean="0">
                <a:solidFill>
                  <a:srgbClr val="FFFF00"/>
                </a:solidFill>
                <a:latin typeface="Calibri" pitchFamily="34" charset="0"/>
                <a:cs typeface="Calibri" pitchFamily="34" charset="0"/>
              </a:rPr>
              <a:t>Local</a:t>
            </a:r>
          </a:p>
        </p:txBody>
      </p:sp>
      <p:sp>
        <p:nvSpPr>
          <p:cNvPr id="9" name="矩形 8"/>
          <p:cNvSpPr/>
          <p:nvPr/>
        </p:nvSpPr>
        <p:spPr>
          <a:xfrm>
            <a:off x="3581400" y="2845713"/>
            <a:ext cx="408766" cy="430887"/>
          </a:xfrm>
          <a:prstGeom prst="rect">
            <a:avLst/>
          </a:prstGeom>
          <a:solidFill>
            <a:srgbClr val="FFFF00"/>
          </a:solidFill>
        </p:spPr>
        <p:txBody>
          <a:bodyPr wrap="none" lIns="0" tIns="0" rIns="0" bIns="0">
            <a:spAutoFit/>
          </a:bodyPr>
          <a:lstStyle/>
          <a:p>
            <a:r>
              <a:rPr lang="en-US" altLang="zh-CN" sz="2800" b="1" kern="0" dirty="0" smtClean="0">
                <a:solidFill>
                  <a:srgbClr val="FF0000"/>
                </a:solidFill>
                <a:latin typeface="Calibri" pitchFamily="34" charset="0"/>
                <a:ea typeface="宋体"/>
                <a:cs typeface="Calibri" pitchFamily="34" charset="0"/>
              </a:rPr>
              <a:t>D1</a:t>
            </a:r>
            <a:endParaRPr lang="zh-CN" altLang="en-US" dirty="0">
              <a:solidFill>
                <a:srgbClr val="FF0000"/>
              </a:solidFill>
            </a:endParaRPr>
          </a:p>
        </p:txBody>
      </p:sp>
      <p:sp>
        <p:nvSpPr>
          <p:cNvPr id="13" name="矩形 12"/>
          <p:cNvSpPr/>
          <p:nvPr/>
        </p:nvSpPr>
        <p:spPr>
          <a:xfrm>
            <a:off x="3733800" y="4293513"/>
            <a:ext cx="408766" cy="430887"/>
          </a:xfrm>
          <a:prstGeom prst="rect">
            <a:avLst/>
          </a:prstGeom>
          <a:solidFill>
            <a:srgbClr val="FFFF00"/>
          </a:solidFill>
        </p:spPr>
        <p:txBody>
          <a:bodyPr wrap="none" lIns="0" tIns="0" rIns="0" bIns="0">
            <a:spAutoFit/>
          </a:bodyPr>
          <a:lstStyle/>
          <a:p>
            <a:r>
              <a:rPr lang="en-US" altLang="zh-CN" sz="2800" b="1" kern="0" dirty="0" smtClean="0">
                <a:solidFill>
                  <a:srgbClr val="FF0000"/>
                </a:solidFill>
                <a:latin typeface="Calibri" pitchFamily="34" charset="0"/>
                <a:ea typeface="宋体"/>
                <a:cs typeface="Calibri" pitchFamily="34" charset="0"/>
              </a:rPr>
              <a:t>D7</a:t>
            </a:r>
            <a:endParaRPr lang="zh-CN" altLang="en-US" dirty="0">
              <a:solidFill>
                <a:srgbClr val="FF0000"/>
              </a:solidFill>
            </a:endParaRPr>
          </a:p>
        </p:txBody>
      </p:sp>
      <p:sp>
        <p:nvSpPr>
          <p:cNvPr id="14" name="矩形 13"/>
          <p:cNvSpPr/>
          <p:nvPr/>
        </p:nvSpPr>
        <p:spPr>
          <a:xfrm>
            <a:off x="914400" y="3734436"/>
            <a:ext cx="408766" cy="430887"/>
          </a:xfrm>
          <a:prstGeom prst="rect">
            <a:avLst/>
          </a:prstGeom>
          <a:solidFill>
            <a:srgbClr val="FFFF00"/>
          </a:solidFill>
        </p:spPr>
        <p:txBody>
          <a:bodyPr wrap="none" lIns="0" tIns="0" rIns="0" bIns="0">
            <a:spAutoFit/>
          </a:bodyPr>
          <a:lstStyle/>
          <a:p>
            <a:r>
              <a:rPr lang="en-US" altLang="zh-CN" sz="2800" b="1" kern="0" dirty="0" smtClean="0">
                <a:solidFill>
                  <a:srgbClr val="FF0000"/>
                </a:solidFill>
                <a:latin typeface="Calibri" pitchFamily="34" charset="0"/>
                <a:ea typeface="宋体"/>
                <a:cs typeface="Calibri" pitchFamily="34" charset="0"/>
              </a:rPr>
              <a:t>D6</a:t>
            </a:r>
            <a:endParaRPr lang="zh-CN" altLang="en-US" dirty="0">
              <a:solidFill>
                <a:srgbClr val="FF0000"/>
              </a:solidFill>
            </a:endParaRPr>
          </a:p>
        </p:txBody>
      </p:sp>
      <p:sp>
        <p:nvSpPr>
          <p:cNvPr id="15" name="矩形 14"/>
          <p:cNvSpPr/>
          <p:nvPr/>
        </p:nvSpPr>
        <p:spPr>
          <a:xfrm>
            <a:off x="1576650" y="4484727"/>
            <a:ext cx="365485" cy="430887"/>
          </a:xfrm>
          <a:prstGeom prst="rect">
            <a:avLst/>
          </a:prstGeom>
          <a:solidFill>
            <a:srgbClr val="66FF99"/>
          </a:solidFill>
        </p:spPr>
        <p:txBody>
          <a:bodyPr wrap="none" lIns="0" tIns="0" rIns="0" bIns="0">
            <a:spAutoFit/>
          </a:bodyPr>
          <a:lstStyle/>
          <a:p>
            <a:r>
              <a:rPr lang="en-US" altLang="zh-CN" sz="2800" b="1" kern="0" dirty="0" smtClean="0">
                <a:solidFill>
                  <a:srgbClr val="008000"/>
                </a:solidFill>
                <a:latin typeface="Calibri" pitchFamily="34" charset="0"/>
                <a:ea typeface="宋体"/>
                <a:cs typeface="Calibri" pitchFamily="34" charset="0"/>
              </a:rPr>
              <a:t>15</a:t>
            </a:r>
            <a:endParaRPr lang="zh-CN" altLang="en-US" dirty="0">
              <a:solidFill>
                <a:srgbClr val="008000"/>
              </a:solidFill>
            </a:endParaRPr>
          </a:p>
        </p:txBody>
      </p:sp>
      <p:sp>
        <p:nvSpPr>
          <p:cNvPr id="16" name="矩形 15"/>
          <p:cNvSpPr/>
          <p:nvPr/>
        </p:nvSpPr>
        <p:spPr>
          <a:xfrm>
            <a:off x="2676959" y="4724399"/>
            <a:ext cx="365485" cy="430887"/>
          </a:xfrm>
          <a:prstGeom prst="rect">
            <a:avLst/>
          </a:prstGeom>
          <a:solidFill>
            <a:srgbClr val="66FF99"/>
          </a:solidFill>
        </p:spPr>
        <p:txBody>
          <a:bodyPr wrap="none" lIns="0" tIns="0" rIns="0" bIns="0">
            <a:spAutoFit/>
          </a:bodyPr>
          <a:lstStyle/>
          <a:p>
            <a:r>
              <a:rPr lang="en-US" altLang="zh-CN" sz="2800" b="1" kern="0" dirty="0" smtClean="0">
                <a:solidFill>
                  <a:srgbClr val="008000"/>
                </a:solidFill>
                <a:latin typeface="Calibri" pitchFamily="34" charset="0"/>
                <a:ea typeface="宋体"/>
                <a:cs typeface="Calibri" pitchFamily="34" charset="0"/>
              </a:rPr>
              <a:t>16</a:t>
            </a:r>
            <a:endParaRPr lang="zh-CN" altLang="en-US" dirty="0">
              <a:solidFill>
                <a:srgbClr val="008000"/>
              </a:solidFill>
            </a:endParaRPr>
          </a:p>
        </p:txBody>
      </p:sp>
    </p:spTree>
    <p:extLst>
      <p:ext uri="{BB962C8B-B14F-4D97-AF65-F5344CB8AC3E}">
        <p14:creationId xmlns:p14="http://schemas.microsoft.com/office/powerpoint/2010/main" val="38321341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4" descr="E:\ZF\PPTinFrance\legend for localTotal_mean.emf"/>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8504" t="45592" r="58446" b="5966"/>
          <a:stretch/>
        </p:blipFill>
        <p:spPr bwMode="auto">
          <a:xfrm>
            <a:off x="6894861" y="1431175"/>
            <a:ext cx="1743218" cy="5181600"/>
          </a:xfrm>
          <a:prstGeom prst="rect">
            <a:avLst/>
          </a:prstGeom>
          <a:noFill/>
          <a:extLst>
            <a:ext uri="{909E8E84-426E-40DD-AFC4-6F175D3DCCD1}">
              <a14:hiddenFill xmlns:a14="http://schemas.microsoft.com/office/drawing/2010/main">
                <a:solidFill>
                  <a:srgbClr val="FFFFFF"/>
                </a:solidFill>
              </a14:hiddenFill>
            </a:ext>
          </a:extLst>
        </p:spPr>
      </p:pic>
      <p:sp>
        <p:nvSpPr>
          <p:cNvPr id="25602" name="Rectangle 2"/>
          <p:cNvSpPr>
            <a:spLocks noGrp="1" noChangeArrowheads="1"/>
          </p:cNvSpPr>
          <p:nvPr>
            <p:ph type="title"/>
          </p:nvPr>
        </p:nvSpPr>
        <p:spPr>
          <a:xfrm>
            <a:off x="152400" y="25400"/>
            <a:ext cx="6629400" cy="736600"/>
          </a:xfrm>
          <a:solidFill>
            <a:srgbClr val="8C0000"/>
          </a:solidFill>
        </p:spPr>
        <p:txBody>
          <a:bodyPr/>
          <a:lstStyle/>
          <a:p>
            <a:r>
              <a:rPr lang="en-US" altLang="zh-CN" sz="3600" b="1" dirty="0" smtClean="0">
                <a:solidFill>
                  <a:schemeClr val="accent5">
                    <a:lumMod val="75000"/>
                  </a:schemeClr>
                </a:solidFill>
                <a:latin typeface="Calibri" pitchFamily="34" charset="0"/>
                <a:cs typeface="Calibri" pitchFamily="34" charset="0"/>
              </a:rPr>
              <a:t>3. Preliminary results</a:t>
            </a:r>
            <a:endParaRPr lang="zh-CN" altLang="zh-CN" sz="3600" dirty="0">
              <a:solidFill>
                <a:schemeClr val="accent5">
                  <a:lumMod val="75000"/>
                </a:schemeClr>
              </a:solidFill>
            </a:endParaRPr>
          </a:p>
        </p:txBody>
      </p:sp>
      <p:pic>
        <p:nvPicPr>
          <p:cNvPr id="25604" name="Picture 4" descr="C:\Users\Jardon\Desktop\EGU2012_Zhou Feng.emf"/>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7041" b="76661"/>
          <a:stretch/>
        </p:blipFill>
        <p:spPr bwMode="auto">
          <a:xfrm>
            <a:off x="0" y="762000"/>
            <a:ext cx="9155113" cy="4318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3"/>
          <p:cNvSpPr txBox="1">
            <a:spLocks noChangeArrowheads="1"/>
          </p:cNvSpPr>
          <p:nvPr/>
        </p:nvSpPr>
        <p:spPr bwMode="auto">
          <a:xfrm>
            <a:off x="304800" y="685800"/>
            <a:ext cx="8229600" cy="64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mn-ea"/>
              </a:defRPr>
            </a:lvl2pPr>
            <a:lvl3pPr marL="1143000" indent="-228600" algn="l" rtl="0" fontAlgn="base">
              <a:spcBef>
                <a:spcPct val="20000"/>
              </a:spcBef>
              <a:spcAft>
                <a:spcPct val="0"/>
              </a:spcAft>
              <a:buChar char="•"/>
              <a:defRPr sz="2400">
                <a:solidFill>
                  <a:schemeClr val="tx1"/>
                </a:solidFill>
                <a:latin typeface="+mn-lt"/>
                <a:ea typeface="+mn-ea"/>
              </a:defRPr>
            </a:lvl3pPr>
            <a:lvl4pPr marL="1600200" indent="-228600" algn="l" rtl="0" fontAlgn="base">
              <a:spcBef>
                <a:spcPct val="20000"/>
              </a:spcBef>
              <a:spcAft>
                <a:spcPct val="0"/>
              </a:spcAft>
              <a:buChar char="–"/>
              <a:defRPr sz="2000">
                <a:solidFill>
                  <a:schemeClr val="tx1"/>
                </a:solidFill>
                <a:latin typeface="+mn-lt"/>
                <a:ea typeface="+mn-ea"/>
              </a:defRPr>
            </a:lvl4pPr>
            <a:lvl5pPr marL="2057400" indent="-228600" algn="l" rtl="0" fontAlgn="base">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a:lstStyle>
          <a:p>
            <a:pPr marL="0" indent="0">
              <a:lnSpc>
                <a:spcPct val="150000"/>
              </a:lnSpc>
              <a:buNone/>
            </a:pPr>
            <a:r>
              <a:rPr lang="en-US" altLang="zh-CN" sz="2800" b="1" dirty="0" smtClean="0">
                <a:latin typeface="Calibri" pitchFamily="34" charset="0"/>
                <a:cs typeface="Calibri" pitchFamily="34" charset="0"/>
              </a:rPr>
              <a:t>3.3 Spatial distribution: </a:t>
            </a:r>
            <a:r>
              <a:rPr lang="en-US" altLang="zh-CN" sz="2800" b="1" dirty="0" smtClean="0">
                <a:solidFill>
                  <a:srgbClr val="0000CC"/>
                </a:solidFill>
                <a:latin typeface="Calibri" pitchFamily="34" charset="0"/>
                <a:cs typeface="Calibri" pitchFamily="34" charset="0"/>
              </a:rPr>
              <a:t>Total emissions</a:t>
            </a:r>
          </a:p>
        </p:txBody>
      </p:sp>
      <p:pic>
        <p:nvPicPr>
          <p:cNvPr id="1026" name="Picture 2" descr="E:\ZF\PPTinFrance\Local_mean.emf"/>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0491" t="2462" r="9251" b="4559"/>
          <a:stretch/>
        </p:blipFill>
        <p:spPr bwMode="auto">
          <a:xfrm>
            <a:off x="609600" y="1431175"/>
            <a:ext cx="6285261" cy="518160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E:\ZF\PPTinFrance\南海5.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91358" y="5164975"/>
            <a:ext cx="915791" cy="129540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3"/>
          <p:cNvSpPr txBox="1">
            <a:spLocks noChangeArrowheads="1"/>
          </p:cNvSpPr>
          <p:nvPr/>
        </p:nvSpPr>
        <p:spPr bwMode="auto">
          <a:xfrm>
            <a:off x="6911486" y="1545475"/>
            <a:ext cx="1901595" cy="64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mn-ea"/>
              </a:defRPr>
            </a:lvl2pPr>
            <a:lvl3pPr marL="1143000" indent="-228600" algn="l" rtl="0" fontAlgn="base">
              <a:spcBef>
                <a:spcPct val="20000"/>
              </a:spcBef>
              <a:spcAft>
                <a:spcPct val="0"/>
              </a:spcAft>
              <a:buChar char="•"/>
              <a:defRPr sz="2400">
                <a:solidFill>
                  <a:schemeClr val="tx1"/>
                </a:solidFill>
                <a:latin typeface="+mn-lt"/>
                <a:ea typeface="+mn-ea"/>
              </a:defRPr>
            </a:lvl3pPr>
            <a:lvl4pPr marL="1600200" indent="-228600" algn="l" rtl="0" fontAlgn="base">
              <a:spcBef>
                <a:spcPct val="20000"/>
              </a:spcBef>
              <a:spcAft>
                <a:spcPct val="0"/>
              </a:spcAft>
              <a:buChar char="–"/>
              <a:defRPr sz="2000">
                <a:solidFill>
                  <a:schemeClr val="tx1"/>
                </a:solidFill>
                <a:latin typeface="+mn-lt"/>
                <a:ea typeface="+mn-ea"/>
              </a:defRPr>
            </a:lvl4pPr>
            <a:lvl5pPr marL="2057400" indent="-228600" algn="l" rtl="0" fontAlgn="base">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a:lstStyle>
          <a:p>
            <a:pPr marL="0" indent="0">
              <a:buNone/>
            </a:pPr>
            <a:r>
              <a:rPr lang="en-US" altLang="zh-CN" sz="2000" b="1" dirty="0" smtClean="0">
                <a:latin typeface="Calibri" pitchFamily="34" charset="0"/>
                <a:cs typeface="Calibri" pitchFamily="34" charset="0"/>
              </a:rPr>
              <a:t>Unit:</a:t>
            </a:r>
          </a:p>
          <a:p>
            <a:pPr marL="0" indent="0">
              <a:buNone/>
            </a:pPr>
            <a:r>
              <a:rPr lang="en-US" altLang="zh-CN" sz="2000" b="1" dirty="0" smtClean="0">
                <a:latin typeface="Calibri" pitchFamily="34" charset="0"/>
                <a:cs typeface="Calibri" pitchFamily="34" charset="0"/>
              </a:rPr>
              <a:t>Kg N</a:t>
            </a:r>
            <a:r>
              <a:rPr lang="en-US" altLang="zh-CN" sz="2000" b="1" baseline="-25000" dirty="0" smtClean="0">
                <a:latin typeface="Calibri" pitchFamily="34" charset="0"/>
                <a:cs typeface="Calibri" pitchFamily="34" charset="0"/>
              </a:rPr>
              <a:t>2</a:t>
            </a:r>
            <a:r>
              <a:rPr lang="en-US" altLang="zh-CN" sz="2000" b="1" dirty="0" smtClean="0">
                <a:latin typeface="Calibri" pitchFamily="34" charset="0"/>
                <a:cs typeface="Calibri" pitchFamily="34" charset="0"/>
              </a:rPr>
              <a:t>O/km2/</a:t>
            </a:r>
            <a:r>
              <a:rPr lang="en-US" altLang="zh-CN" sz="2000" b="1" dirty="0" err="1" smtClean="0">
                <a:latin typeface="Calibri" pitchFamily="34" charset="0"/>
                <a:cs typeface="Calibri" pitchFamily="34" charset="0"/>
              </a:rPr>
              <a:t>yr</a:t>
            </a:r>
            <a:endParaRPr lang="en-US" altLang="zh-CN" sz="2000" b="1" dirty="0" smtClean="0">
              <a:latin typeface="Calibri" pitchFamily="34" charset="0"/>
              <a:cs typeface="Calibri" pitchFamily="34" charset="0"/>
            </a:endParaRPr>
          </a:p>
        </p:txBody>
      </p:sp>
    </p:spTree>
    <p:extLst>
      <p:ext uri="{BB962C8B-B14F-4D97-AF65-F5344CB8AC3E}">
        <p14:creationId xmlns:p14="http://schemas.microsoft.com/office/powerpoint/2010/main" val="393931062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5" descr="E:\ZF\PPTinFrance\Legend_IPCC_minus_local.emf"/>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7753" t="43284" r="45204" b="10034"/>
          <a:stretch/>
        </p:blipFill>
        <p:spPr bwMode="auto">
          <a:xfrm>
            <a:off x="7166204" y="1388497"/>
            <a:ext cx="1901595" cy="5062451"/>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E:\ZF\PPTinFrance\IPCC_minus_local.emf"/>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4940" t="2790" r="-617" b="5147"/>
          <a:stretch/>
        </p:blipFill>
        <p:spPr bwMode="auto">
          <a:xfrm>
            <a:off x="228600" y="1388497"/>
            <a:ext cx="7059723" cy="5071878"/>
          </a:xfrm>
          <a:prstGeom prst="rect">
            <a:avLst/>
          </a:prstGeom>
          <a:noFill/>
          <a:extLst>
            <a:ext uri="{909E8E84-426E-40DD-AFC4-6F175D3DCCD1}">
              <a14:hiddenFill xmlns:a14="http://schemas.microsoft.com/office/drawing/2010/main">
                <a:solidFill>
                  <a:srgbClr val="FFFFFF"/>
                </a:solidFill>
              </a14:hiddenFill>
            </a:ext>
          </a:extLst>
        </p:spPr>
      </p:pic>
      <p:sp>
        <p:nvSpPr>
          <p:cNvPr id="25602" name="Rectangle 2"/>
          <p:cNvSpPr>
            <a:spLocks noGrp="1" noChangeArrowheads="1"/>
          </p:cNvSpPr>
          <p:nvPr>
            <p:ph type="title"/>
          </p:nvPr>
        </p:nvSpPr>
        <p:spPr>
          <a:xfrm>
            <a:off x="152400" y="25400"/>
            <a:ext cx="6629400" cy="736600"/>
          </a:xfrm>
          <a:solidFill>
            <a:srgbClr val="8C0000"/>
          </a:solidFill>
        </p:spPr>
        <p:txBody>
          <a:bodyPr/>
          <a:lstStyle/>
          <a:p>
            <a:r>
              <a:rPr lang="en-US" altLang="zh-CN" sz="3600" b="1" dirty="0" smtClean="0">
                <a:solidFill>
                  <a:schemeClr val="accent5">
                    <a:lumMod val="75000"/>
                  </a:schemeClr>
                </a:solidFill>
                <a:latin typeface="Calibri" pitchFamily="34" charset="0"/>
                <a:cs typeface="Calibri" pitchFamily="34" charset="0"/>
              </a:rPr>
              <a:t>3. Preliminary results</a:t>
            </a:r>
            <a:endParaRPr lang="zh-CN" altLang="zh-CN" sz="3600" dirty="0">
              <a:solidFill>
                <a:schemeClr val="accent5">
                  <a:lumMod val="75000"/>
                </a:schemeClr>
              </a:solidFill>
            </a:endParaRPr>
          </a:p>
        </p:txBody>
      </p:sp>
      <p:pic>
        <p:nvPicPr>
          <p:cNvPr id="25604" name="Picture 4" descr="C:\Users\Jardon\Desktop\EGU2012_Zhou Feng.emf"/>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7041" b="76661"/>
          <a:stretch/>
        </p:blipFill>
        <p:spPr bwMode="auto">
          <a:xfrm>
            <a:off x="0" y="762000"/>
            <a:ext cx="9155113" cy="4318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3"/>
          <p:cNvSpPr txBox="1">
            <a:spLocks noChangeArrowheads="1"/>
          </p:cNvSpPr>
          <p:nvPr/>
        </p:nvSpPr>
        <p:spPr bwMode="auto">
          <a:xfrm>
            <a:off x="304800" y="685800"/>
            <a:ext cx="8229600" cy="64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mn-ea"/>
              </a:defRPr>
            </a:lvl2pPr>
            <a:lvl3pPr marL="1143000" indent="-228600" algn="l" rtl="0" fontAlgn="base">
              <a:spcBef>
                <a:spcPct val="20000"/>
              </a:spcBef>
              <a:spcAft>
                <a:spcPct val="0"/>
              </a:spcAft>
              <a:buChar char="•"/>
              <a:defRPr sz="2400">
                <a:solidFill>
                  <a:schemeClr val="tx1"/>
                </a:solidFill>
                <a:latin typeface="+mn-lt"/>
                <a:ea typeface="+mn-ea"/>
              </a:defRPr>
            </a:lvl3pPr>
            <a:lvl4pPr marL="1600200" indent="-228600" algn="l" rtl="0" fontAlgn="base">
              <a:spcBef>
                <a:spcPct val="20000"/>
              </a:spcBef>
              <a:spcAft>
                <a:spcPct val="0"/>
              </a:spcAft>
              <a:buChar char="–"/>
              <a:defRPr sz="2000">
                <a:solidFill>
                  <a:schemeClr val="tx1"/>
                </a:solidFill>
                <a:latin typeface="+mn-lt"/>
                <a:ea typeface="+mn-ea"/>
              </a:defRPr>
            </a:lvl4pPr>
            <a:lvl5pPr marL="2057400" indent="-228600" algn="l" rtl="0" fontAlgn="base">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a:lstStyle>
          <a:p>
            <a:pPr marL="0" indent="0">
              <a:lnSpc>
                <a:spcPct val="150000"/>
              </a:lnSpc>
              <a:buNone/>
            </a:pPr>
            <a:r>
              <a:rPr lang="en-US" altLang="zh-CN" sz="2800" b="1" dirty="0" smtClean="0">
                <a:latin typeface="Calibri" pitchFamily="34" charset="0"/>
                <a:cs typeface="Calibri" pitchFamily="34" charset="0"/>
              </a:rPr>
              <a:t>3.3 Spatial distribution: </a:t>
            </a:r>
            <a:r>
              <a:rPr lang="en-US" altLang="zh-CN" sz="2800" b="1" dirty="0" err="1" smtClean="0">
                <a:solidFill>
                  <a:srgbClr val="0000CC"/>
                </a:solidFill>
                <a:latin typeface="Calibri" pitchFamily="34" charset="0"/>
                <a:cs typeface="Calibri" pitchFamily="34" charset="0"/>
              </a:rPr>
              <a:t>IPCC</a:t>
            </a:r>
            <a:r>
              <a:rPr lang="en-US" altLang="zh-CN" sz="2800" b="1" baseline="-25000" dirty="0" err="1" smtClean="0">
                <a:solidFill>
                  <a:srgbClr val="0000CC"/>
                </a:solidFill>
                <a:latin typeface="Calibri" pitchFamily="34" charset="0"/>
                <a:cs typeface="Calibri" pitchFamily="34" charset="0"/>
              </a:rPr>
              <a:t>Total</a:t>
            </a:r>
            <a:r>
              <a:rPr lang="en-US" altLang="zh-CN" sz="2800" b="1" dirty="0" err="1" smtClean="0">
                <a:solidFill>
                  <a:srgbClr val="0000CC"/>
                </a:solidFill>
                <a:latin typeface="Calibri" pitchFamily="34" charset="0"/>
                <a:cs typeface="Calibri" pitchFamily="34" charset="0"/>
              </a:rPr>
              <a:t>−Local</a:t>
            </a:r>
            <a:r>
              <a:rPr lang="en-US" altLang="zh-CN" sz="2800" b="1" baseline="-25000" dirty="0" err="1">
                <a:solidFill>
                  <a:srgbClr val="0000CC"/>
                </a:solidFill>
                <a:latin typeface="Calibri" pitchFamily="34" charset="0"/>
                <a:cs typeface="Calibri" pitchFamily="34" charset="0"/>
              </a:rPr>
              <a:t>Total</a:t>
            </a:r>
            <a:r>
              <a:rPr lang="en-US" altLang="zh-CN" sz="2800" b="1" dirty="0">
                <a:solidFill>
                  <a:srgbClr val="0000CC"/>
                </a:solidFill>
                <a:latin typeface="Calibri" pitchFamily="34" charset="0"/>
                <a:cs typeface="Calibri" pitchFamily="34" charset="0"/>
              </a:rPr>
              <a:t> </a:t>
            </a:r>
            <a:endParaRPr lang="en-US" altLang="zh-CN" sz="2800" b="1" dirty="0" smtClean="0">
              <a:solidFill>
                <a:srgbClr val="0000CC"/>
              </a:solidFill>
              <a:latin typeface="Calibri" pitchFamily="34" charset="0"/>
              <a:cs typeface="Calibri" pitchFamily="34" charset="0"/>
            </a:endParaRPr>
          </a:p>
        </p:txBody>
      </p:sp>
      <p:pic>
        <p:nvPicPr>
          <p:cNvPr id="1027" name="Picture 3" descr="E:\ZF\PPTinFrance\南海5.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8600" y="5105672"/>
            <a:ext cx="915791" cy="129540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3"/>
          <p:cNvSpPr txBox="1">
            <a:spLocks noChangeArrowheads="1"/>
          </p:cNvSpPr>
          <p:nvPr/>
        </p:nvSpPr>
        <p:spPr bwMode="auto">
          <a:xfrm>
            <a:off x="7318605" y="1338350"/>
            <a:ext cx="1901595" cy="64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mn-ea"/>
              </a:defRPr>
            </a:lvl2pPr>
            <a:lvl3pPr marL="1143000" indent="-228600" algn="l" rtl="0" fontAlgn="base">
              <a:spcBef>
                <a:spcPct val="20000"/>
              </a:spcBef>
              <a:spcAft>
                <a:spcPct val="0"/>
              </a:spcAft>
              <a:buChar char="•"/>
              <a:defRPr sz="2400">
                <a:solidFill>
                  <a:schemeClr val="tx1"/>
                </a:solidFill>
                <a:latin typeface="+mn-lt"/>
                <a:ea typeface="+mn-ea"/>
              </a:defRPr>
            </a:lvl3pPr>
            <a:lvl4pPr marL="1600200" indent="-228600" algn="l" rtl="0" fontAlgn="base">
              <a:spcBef>
                <a:spcPct val="20000"/>
              </a:spcBef>
              <a:spcAft>
                <a:spcPct val="0"/>
              </a:spcAft>
              <a:buChar char="–"/>
              <a:defRPr sz="2000">
                <a:solidFill>
                  <a:schemeClr val="tx1"/>
                </a:solidFill>
                <a:latin typeface="+mn-lt"/>
                <a:ea typeface="+mn-ea"/>
              </a:defRPr>
            </a:lvl4pPr>
            <a:lvl5pPr marL="2057400" indent="-228600" algn="l" rtl="0" fontAlgn="base">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a:lstStyle>
          <a:p>
            <a:pPr marL="0" indent="0">
              <a:buNone/>
            </a:pPr>
            <a:r>
              <a:rPr lang="en-US" altLang="zh-CN" sz="2000" b="1" dirty="0" smtClean="0">
                <a:latin typeface="Calibri" pitchFamily="34" charset="0"/>
                <a:cs typeface="Calibri" pitchFamily="34" charset="0"/>
              </a:rPr>
              <a:t>Unit:</a:t>
            </a:r>
          </a:p>
          <a:p>
            <a:pPr marL="0" indent="0">
              <a:buNone/>
            </a:pPr>
            <a:r>
              <a:rPr lang="en-US" altLang="zh-CN" sz="2000" b="1" dirty="0" smtClean="0">
                <a:latin typeface="Calibri" pitchFamily="34" charset="0"/>
                <a:cs typeface="Calibri" pitchFamily="34" charset="0"/>
              </a:rPr>
              <a:t>Kg N</a:t>
            </a:r>
            <a:r>
              <a:rPr lang="en-US" altLang="zh-CN" sz="2000" b="1" baseline="-25000" dirty="0" smtClean="0">
                <a:latin typeface="Calibri" pitchFamily="34" charset="0"/>
                <a:cs typeface="Calibri" pitchFamily="34" charset="0"/>
              </a:rPr>
              <a:t>2</a:t>
            </a:r>
            <a:r>
              <a:rPr lang="en-US" altLang="zh-CN" sz="2000" b="1" dirty="0" smtClean="0">
                <a:latin typeface="Calibri" pitchFamily="34" charset="0"/>
                <a:cs typeface="Calibri" pitchFamily="34" charset="0"/>
              </a:rPr>
              <a:t>O/km2/</a:t>
            </a:r>
            <a:r>
              <a:rPr lang="en-US" altLang="zh-CN" sz="2000" b="1" dirty="0" err="1" smtClean="0">
                <a:latin typeface="Calibri" pitchFamily="34" charset="0"/>
                <a:cs typeface="Calibri" pitchFamily="34" charset="0"/>
              </a:rPr>
              <a:t>yr</a:t>
            </a:r>
            <a:endParaRPr lang="en-US" altLang="zh-CN" sz="2000" b="1" dirty="0" smtClean="0">
              <a:latin typeface="Calibri" pitchFamily="34" charset="0"/>
              <a:cs typeface="Calibri" pitchFamily="34" charset="0"/>
            </a:endParaRPr>
          </a:p>
        </p:txBody>
      </p:sp>
      <p:sp>
        <p:nvSpPr>
          <p:cNvPr id="3" name="矩形 2"/>
          <p:cNvSpPr/>
          <p:nvPr/>
        </p:nvSpPr>
        <p:spPr>
          <a:xfrm>
            <a:off x="2224175" y="1447800"/>
            <a:ext cx="2064924" cy="523220"/>
          </a:xfrm>
          <a:prstGeom prst="rect">
            <a:avLst/>
          </a:prstGeom>
        </p:spPr>
        <p:txBody>
          <a:bodyPr wrap="none">
            <a:spAutoFit/>
          </a:bodyPr>
          <a:lstStyle/>
          <a:p>
            <a:r>
              <a:rPr lang="en-US" altLang="zh-CN" sz="2800" b="1" dirty="0" smtClean="0">
                <a:solidFill>
                  <a:srgbClr val="0000CC"/>
                </a:solidFill>
                <a:latin typeface="Calibri" pitchFamily="34" charset="0"/>
                <a:cs typeface="Calibri" pitchFamily="34" charset="0"/>
              </a:rPr>
              <a:t>Northwest </a:t>
            </a:r>
            <a:r>
              <a:rPr lang="en-US" altLang="zh-CN" sz="2400" b="1" dirty="0">
                <a:solidFill>
                  <a:srgbClr val="0000CC"/>
                </a:solidFill>
                <a:latin typeface="Calibri" pitchFamily="34" charset="0"/>
                <a:cs typeface="Calibri" pitchFamily="34" charset="0"/>
                <a:sym typeface="Symbol"/>
              </a:rPr>
              <a:t></a:t>
            </a:r>
            <a:endParaRPr lang="zh-CN" altLang="en-US" sz="2400" dirty="0"/>
          </a:p>
        </p:txBody>
      </p:sp>
      <p:cxnSp>
        <p:nvCxnSpPr>
          <p:cNvPr id="5" name="直接箭头连接符 4"/>
          <p:cNvCxnSpPr>
            <a:stCxn id="3" idx="2"/>
          </p:cNvCxnSpPr>
          <p:nvPr/>
        </p:nvCxnSpPr>
        <p:spPr>
          <a:xfrm flipH="1">
            <a:off x="1878125" y="1971020"/>
            <a:ext cx="1378512" cy="772180"/>
          </a:xfrm>
          <a:prstGeom prst="straightConnector1">
            <a:avLst/>
          </a:prstGeom>
          <a:ln w="28575">
            <a:solidFill>
              <a:schemeClr val="bg1">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3" name="直接箭头连接符 12"/>
          <p:cNvCxnSpPr>
            <a:stCxn id="3" idx="2"/>
          </p:cNvCxnSpPr>
          <p:nvPr/>
        </p:nvCxnSpPr>
        <p:spPr>
          <a:xfrm>
            <a:off x="3256637" y="1971020"/>
            <a:ext cx="1136086" cy="248960"/>
          </a:xfrm>
          <a:prstGeom prst="straightConnector1">
            <a:avLst/>
          </a:prstGeom>
          <a:ln w="28575">
            <a:solidFill>
              <a:schemeClr val="bg1">
                <a:lumMod val="50000"/>
              </a:schemeClr>
            </a:solidFill>
            <a:tailEnd type="arrow"/>
          </a:ln>
        </p:spPr>
        <p:style>
          <a:lnRef idx="1">
            <a:schemeClr val="accent1"/>
          </a:lnRef>
          <a:fillRef idx="0">
            <a:schemeClr val="accent1"/>
          </a:fillRef>
          <a:effectRef idx="0">
            <a:schemeClr val="accent1"/>
          </a:effectRef>
          <a:fontRef idx="minor">
            <a:schemeClr val="tx1"/>
          </a:fontRef>
        </p:style>
      </p:cxnSp>
      <p:sp>
        <p:nvSpPr>
          <p:cNvPr id="19" name="矩形 18"/>
          <p:cNvSpPr/>
          <p:nvPr/>
        </p:nvSpPr>
        <p:spPr>
          <a:xfrm>
            <a:off x="2335323" y="2296180"/>
            <a:ext cx="2282543" cy="523220"/>
          </a:xfrm>
          <a:prstGeom prst="rect">
            <a:avLst/>
          </a:prstGeom>
        </p:spPr>
        <p:txBody>
          <a:bodyPr wrap="square">
            <a:spAutoFit/>
          </a:bodyPr>
          <a:lstStyle/>
          <a:p>
            <a:r>
              <a:rPr lang="en-US" altLang="zh-CN" sz="2800" b="1" dirty="0" smtClean="0">
                <a:solidFill>
                  <a:srgbClr val="0000CC"/>
                </a:solidFill>
                <a:latin typeface="Calibri" pitchFamily="34" charset="0"/>
                <a:cs typeface="Calibri" pitchFamily="34" charset="0"/>
              </a:rPr>
              <a:t>North Plain </a:t>
            </a:r>
            <a:r>
              <a:rPr lang="en-US" altLang="zh-CN" sz="2800" b="1" dirty="0" smtClean="0">
                <a:solidFill>
                  <a:srgbClr val="0000CC"/>
                </a:solidFill>
                <a:latin typeface="Calibri" pitchFamily="34" charset="0"/>
                <a:cs typeface="Calibri" pitchFamily="34" charset="0"/>
                <a:sym typeface="Symbol"/>
              </a:rPr>
              <a:t></a:t>
            </a:r>
            <a:endParaRPr lang="zh-CN" altLang="en-US" dirty="0"/>
          </a:p>
        </p:txBody>
      </p:sp>
      <p:cxnSp>
        <p:nvCxnSpPr>
          <p:cNvPr id="20" name="直接箭头连接符 19"/>
          <p:cNvCxnSpPr>
            <a:stCxn id="19" idx="2"/>
          </p:cNvCxnSpPr>
          <p:nvPr/>
        </p:nvCxnSpPr>
        <p:spPr>
          <a:xfrm>
            <a:off x="3476595" y="2819400"/>
            <a:ext cx="611328" cy="533400"/>
          </a:xfrm>
          <a:prstGeom prst="straightConnector1">
            <a:avLst/>
          </a:prstGeom>
          <a:ln w="28575">
            <a:solidFill>
              <a:schemeClr val="bg1">
                <a:lumMod val="50000"/>
              </a:schemeClr>
            </a:solidFill>
            <a:tailEnd type="arrow"/>
          </a:ln>
        </p:spPr>
        <p:style>
          <a:lnRef idx="1">
            <a:schemeClr val="accent1"/>
          </a:lnRef>
          <a:fillRef idx="0">
            <a:schemeClr val="accent1"/>
          </a:fillRef>
          <a:effectRef idx="0">
            <a:schemeClr val="accent1"/>
          </a:effectRef>
          <a:fontRef idx="minor">
            <a:schemeClr val="tx1"/>
          </a:fontRef>
        </p:style>
      </p:cxnSp>
      <p:sp>
        <p:nvSpPr>
          <p:cNvPr id="23" name="椭圆 22"/>
          <p:cNvSpPr/>
          <p:nvPr/>
        </p:nvSpPr>
        <p:spPr>
          <a:xfrm>
            <a:off x="4087923" y="3059775"/>
            <a:ext cx="908844" cy="1333500"/>
          </a:xfrm>
          <a:prstGeom prst="ellipse">
            <a:avLst/>
          </a:prstGeom>
          <a:noFill/>
          <a:ln>
            <a:solidFill>
              <a:schemeClr val="bg1">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矩形 27"/>
          <p:cNvSpPr/>
          <p:nvPr/>
        </p:nvSpPr>
        <p:spPr>
          <a:xfrm>
            <a:off x="5194837" y="3059775"/>
            <a:ext cx="2093486" cy="523220"/>
          </a:xfrm>
          <a:prstGeom prst="rect">
            <a:avLst/>
          </a:prstGeom>
        </p:spPr>
        <p:txBody>
          <a:bodyPr wrap="square">
            <a:spAutoFit/>
          </a:bodyPr>
          <a:lstStyle/>
          <a:p>
            <a:r>
              <a:rPr lang="en-US" altLang="zh-CN" sz="2800" b="1" dirty="0" smtClean="0">
                <a:solidFill>
                  <a:srgbClr val="0000CC"/>
                </a:solidFill>
                <a:latin typeface="Calibri" pitchFamily="34" charset="0"/>
                <a:cs typeface="Calibri" pitchFamily="34" charset="0"/>
              </a:rPr>
              <a:t>Northeast </a:t>
            </a:r>
            <a:r>
              <a:rPr lang="en-US" altLang="zh-CN" sz="2800" b="1" dirty="0" smtClean="0">
                <a:solidFill>
                  <a:srgbClr val="FF0000"/>
                </a:solidFill>
                <a:latin typeface="Calibri" pitchFamily="34" charset="0"/>
                <a:cs typeface="Calibri" pitchFamily="34" charset="0"/>
                <a:sym typeface="Symbol"/>
              </a:rPr>
              <a:t></a:t>
            </a:r>
            <a:endParaRPr lang="zh-CN" altLang="en-US" dirty="0">
              <a:solidFill>
                <a:srgbClr val="FF0000"/>
              </a:solidFill>
            </a:endParaRPr>
          </a:p>
        </p:txBody>
      </p:sp>
      <p:sp>
        <p:nvSpPr>
          <p:cNvPr id="29" name="矩形 28"/>
          <p:cNvSpPr/>
          <p:nvPr/>
        </p:nvSpPr>
        <p:spPr>
          <a:xfrm>
            <a:off x="5194837" y="4844062"/>
            <a:ext cx="2093486" cy="523220"/>
          </a:xfrm>
          <a:prstGeom prst="rect">
            <a:avLst/>
          </a:prstGeom>
        </p:spPr>
        <p:txBody>
          <a:bodyPr wrap="square">
            <a:spAutoFit/>
          </a:bodyPr>
          <a:lstStyle/>
          <a:p>
            <a:r>
              <a:rPr lang="en-US" altLang="zh-CN" sz="2800" b="1" dirty="0" smtClean="0">
                <a:solidFill>
                  <a:srgbClr val="0000CC"/>
                </a:solidFill>
                <a:latin typeface="Calibri" pitchFamily="34" charset="0"/>
                <a:cs typeface="Calibri" pitchFamily="34" charset="0"/>
              </a:rPr>
              <a:t>Southern </a:t>
            </a:r>
            <a:r>
              <a:rPr lang="en-US" altLang="zh-CN" sz="2800" b="1" dirty="0" smtClean="0">
                <a:solidFill>
                  <a:srgbClr val="FF0000"/>
                </a:solidFill>
                <a:latin typeface="Calibri" pitchFamily="34" charset="0"/>
                <a:cs typeface="Calibri" pitchFamily="34" charset="0"/>
                <a:sym typeface="Symbol"/>
              </a:rPr>
              <a:t></a:t>
            </a:r>
            <a:endParaRPr lang="zh-CN" altLang="en-US" dirty="0">
              <a:solidFill>
                <a:srgbClr val="FF0000"/>
              </a:solidFill>
            </a:endParaRPr>
          </a:p>
        </p:txBody>
      </p:sp>
      <p:cxnSp>
        <p:nvCxnSpPr>
          <p:cNvPr id="35" name="直接箭头连接符 34"/>
          <p:cNvCxnSpPr/>
          <p:nvPr/>
        </p:nvCxnSpPr>
        <p:spPr>
          <a:xfrm>
            <a:off x="3256637" y="1986050"/>
            <a:ext cx="0" cy="1933672"/>
          </a:xfrm>
          <a:prstGeom prst="straightConnector1">
            <a:avLst/>
          </a:prstGeom>
          <a:ln w="28575">
            <a:solidFill>
              <a:schemeClr val="bg1">
                <a:lumMod val="50000"/>
              </a:schemeClr>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099039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152400" y="25400"/>
            <a:ext cx="6629400" cy="736600"/>
          </a:xfrm>
          <a:solidFill>
            <a:srgbClr val="8C0000"/>
          </a:solidFill>
        </p:spPr>
        <p:txBody>
          <a:bodyPr/>
          <a:lstStyle/>
          <a:p>
            <a:r>
              <a:rPr lang="en-US" altLang="zh-CN" sz="3600" b="1" dirty="0" smtClean="0">
                <a:solidFill>
                  <a:schemeClr val="accent5">
                    <a:lumMod val="75000"/>
                  </a:schemeClr>
                </a:solidFill>
                <a:latin typeface="Calibri" pitchFamily="34" charset="0"/>
                <a:cs typeface="Calibri" pitchFamily="34" charset="0"/>
              </a:rPr>
              <a:t>3. Preliminary results</a:t>
            </a:r>
            <a:endParaRPr lang="zh-CN" altLang="zh-CN" sz="3600" dirty="0">
              <a:solidFill>
                <a:schemeClr val="accent5">
                  <a:lumMod val="75000"/>
                </a:schemeClr>
              </a:solidFill>
            </a:endParaRPr>
          </a:p>
        </p:txBody>
      </p:sp>
      <p:pic>
        <p:nvPicPr>
          <p:cNvPr id="25604" name="Picture 4" descr="C:\Users\Jardon\Desktop\EGU2012_Zhou Feng.emf"/>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7041" b="76661"/>
          <a:stretch/>
        </p:blipFill>
        <p:spPr bwMode="auto">
          <a:xfrm>
            <a:off x="0" y="762000"/>
            <a:ext cx="9155113" cy="4318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3"/>
          <p:cNvSpPr txBox="1">
            <a:spLocks noChangeArrowheads="1"/>
          </p:cNvSpPr>
          <p:nvPr/>
        </p:nvSpPr>
        <p:spPr bwMode="auto">
          <a:xfrm>
            <a:off x="304800" y="685800"/>
            <a:ext cx="8229600" cy="64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mn-ea"/>
              </a:defRPr>
            </a:lvl2pPr>
            <a:lvl3pPr marL="1143000" indent="-228600" algn="l" rtl="0" fontAlgn="base">
              <a:spcBef>
                <a:spcPct val="20000"/>
              </a:spcBef>
              <a:spcAft>
                <a:spcPct val="0"/>
              </a:spcAft>
              <a:buChar char="•"/>
              <a:defRPr sz="2400">
                <a:solidFill>
                  <a:schemeClr val="tx1"/>
                </a:solidFill>
                <a:latin typeface="+mn-lt"/>
                <a:ea typeface="+mn-ea"/>
              </a:defRPr>
            </a:lvl3pPr>
            <a:lvl4pPr marL="1600200" indent="-228600" algn="l" rtl="0" fontAlgn="base">
              <a:spcBef>
                <a:spcPct val="20000"/>
              </a:spcBef>
              <a:spcAft>
                <a:spcPct val="0"/>
              </a:spcAft>
              <a:buChar char="–"/>
              <a:defRPr sz="2000">
                <a:solidFill>
                  <a:schemeClr val="tx1"/>
                </a:solidFill>
                <a:latin typeface="+mn-lt"/>
                <a:ea typeface="+mn-ea"/>
              </a:defRPr>
            </a:lvl4pPr>
            <a:lvl5pPr marL="2057400" indent="-228600" algn="l" rtl="0" fontAlgn="base">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a:lstStyle>
          <a:p>
            <a:pPr marL="0" indent="0">
              <a:lnSpc>
                <a:spcPct val="150000"/>
              </a:lnSpc>
              <a:buNone/>
            </a:pPr>
            <a:r>
              <a:rPr lang="en-US" altLang="zh-CN" sz="2800" b="1" dirty="0" smtClean="0">
                <a:latin typeface="Calibri" pitchFamily="34" charset="0"/>
                <a:cs typeface="Calibri" pitchFamily="34" charset="0"/>
              </a:rPr>
              <a:t>3.3 Spatial distribution: </a:t>
            </a:r>
            <a:r>
              <a:rPr lang="en-US" altLang="zh-CN" sz="2800" b="1" dirty="0" smtClean="0">
                <a:solidFill>
                  <a:srgbClr val="0000CC"/>
                </a:solidFill>
                <a:latin typeface="Calibri" pitchFamily="34" charset="0"/>
                <a:cs typeface="Calibri" pitchFamily="34" charset="0"/>
              </a:rPr>
              <a:t>Comparison for provinces </a:t>
            </a:r>
          </a:p>
        </p:txBody>
      </p:sp>
      <p:pic>
        <p:nvPicPr>
          <p:cNvPr id="2048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8913" y="1574800"/>
            <a:ext cx="8766175" cy="4597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48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4400" y="2133600"/>
            <a:ext cx="2362200" cy="5255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矩形 3"/>
          <p:cNvSpPr/>
          <p:nvPr/>
        </p:nvSpPr>
        <p:spPr>
          <a:xfrm>
            <a:off x="6492653" y="3352800"/>
            <a:ext cx="974947" cy="461665"/>
          </a:xfrm>
          <a:prstGeom prst="rect">
            <a:avLst/>
          </a:prstGeom>
        </p:spPr>
        <p:txBody>
          <a:bodyPr wrap="none">
            <a:spAutoFit/>
          </a:bodyPr>
          <a:lstStyle/>
          <a:p>
            <a:r>
              <a:rPr lang="en-US" altLang="zh-CN" sz="2400" b="1" u="sng" dirty="0" smtClean="0">
                <a:solidFill>
                  <a:srgbClr val="008000"/>
                </a:solidFill>
                <a:latin typeface="Calibri" pitchFamily="34" charset="0"/>
                <a:cs typeface="Calibri" pitchFamily="34" charset="0"/>
              </a:rPr>
              <a:t>76%</a:t>
            </a:r>
            <a:r>
              <a:rPr lang="en-US" altLang="zh-CN" sz="2400" b="1" dirty="0">
                <a:solidFill>
                  <a:srgbClr val="0000CC"/>
                </a:solidFill>
                <a:latin typeface="Calibri" pitchFamily="34" charset="0"/>
                <a:cs typeface="Calibri" pitchFamily="34" charset="0"/>
                <a:sym typeface="Symbol"/>
              </a:rPr>
              <a:t> </a:t>
            </a:r>
            <a:endParaRPr lang="zh-CN" altLang="en-US" sz="2400" u="sng" dirty="0">
              <a:solidFill>
                <a:srgbClr val="008000"/>
              </a:solidFill>
            </a:endParaRPr>
          </a:p>
        </p:txBody>
      </p:sp>
      <p:sp>
        <p:nvSpPr>
          <p:cNvPr id="15" name="矩形 14"/>
          <p:cNvSpPr/>
          <p:nvPr/>
        </p:nvSpPr>
        <p:spPr>
          <a:xfrm>
            <a:off x="7250451" y="3973175"/>
            <a:ext cx="974947" cy="461665"/>
          </a:xfrm>
          <a:prstGeom prst="rect">
            <a:avLst/>
          </a:prstGeom>
        </p:spPr>
        <p:txBody>
          <a:bodyPr wrap="none">
            <a:spAutoFit/>
          </a:bodyPr>
          <a:lstStyle/>
          <a:p>
            <a:r>
              <a:rPr lang="en-US" altLang="zh-CN" sz="2400" b="1" dirty="0" smtClean="0">
                <a:solidFill>
                  <a:srgbClr val="0000CC"/>
                </a:solidFill>
                <a:latin typeface="Calibri" pitchFamily="34" charset="0"/>
                <a:cs typeface="Calibri" pitchFamily="34" charset="0"/>
              </a:rPr>
              <a:t>62%</a:t>
            </a:r>
            <a:r>
              <a:rPr lang="en-US" altLang="zh-CN" sz="2400" b="1" dirty="0">
                <a:solidFill>
                  <a:srgbClr val="0000CC"/>
                </a:solidFill>
                <a:latin typeface="Calibri" pitchFamily="34" charset="0"/>
                <a:cs typeface="Calibri" pitchFamily="34" charset="0"/>
                <a:sym typeface="Symbol"/>
              </a:rPr>
              <a:t> </a:t>
            </a:r>
            <a:endParaRPr lang="zh-CN" altLang="en-US" sz="2400" dirty="0"/>
          </a:p>
        </p:txBody>
      </p:sp>
      <p:sp>
        <p:nvSpPr>
          <p:cNvPr id="16" name="矩形 15"/>
          <p:cNvSpPr/>
          <p:nvPr/>
        </p:nvSpPr>
        <p:spPr>
          <a:xfrm>
            <a:off x="2617125" y="1758140"/>
            <a:ext cx="1849865" cy="461665"/>
          </a:xfrm>
          <a:prstGeom prst="rect">
            <a:avLst/>
          </a:prstGeom>
        </p:spPr>
        <p:txBody>
          <a:bodyPr wrap="none">
            <a:spAutoFit/>
          </a:bodyPr>
          <a:lstStyle/>
          <a:p>
            <a:r>
              <a:rPr lang="en-US" altLang="zh-CN" sz="2400" b="1" u="sng" dirty="0" smtClean="0">
                <a:solidFill>
                  <a:srgbClr val="008000"/>
                </a:solidFill>
                <a:latin typeface="Calibri" pitchFamily="34" charset="0"/>
                <a:cs typeface="Calibri" pitchFamily="34" charset="0"/>
              </a:rPr>
              <a:t> 58Gg</a:t>
            </a:r>
            <a:r>
              <a:rPr lang="en-US" altLang="zh-CN" sz="2400" b="1" dirty="0" smtClean="0">
                <a:solidFill>
                  <a:srgbClr val="0000CC"/>
                </a:solidFill>
                <a:latin typeface="Calibri" pitchFamily="34" charset="0"/>
                <a:cs typeface="Calibri" pitchFamily="34" charset="0"/>
              </a:rPr>
              <a:t>, 57%</a:t>
            </a:r>
            <a:r>
              <a:rPr lang="en-US" altLang="zh-CN" sz="2400" b="1" dirty="0">
                <a:solidFill>
                  <a:srgbClr val="0000CC"/>
                </a:solidFill>
                <a:latin typeface="Calibri" pitchFamily="34" charset="0"/>
                <a:cs typeface="Calibri" pitchFamily="34" charset="0"/>
                <a:sym typeface="Symbol"/>
              </a:rPr>
              <a:t> </a:t>
            </a:r>
            <a:endParaRPr lang="zh-CN" altLang="en-US" sz="3200" dirty="0"/>
          </a:p>
        </p:txBody>
      </p:sp>
      <p:sp>
        <p:nvSpPr>
          <p:cNvPr id="17" name="矩形 16"/>
          <p:cNvSpPr/>
          <p:nvPr/>
        </p:nvSpPr>
        <p:spPr>
          <a:xfrm>
            <a:off x="5970291" y="3581400"/>
            <a:ext cx="720069" cy="461665"/>
          </a:xfrm>
          <a:prstGeom prst="rect">
            <a:avLst/>
          </a:prstGeom>
        </p:spPr>
        <p:txBody>
          <a:bodyPr wrap="none">
            <a:spAutoFit/>
          </a:bodyPr>
          <a:lstStyle/>
          <a:p>
            <a:r>
              <a:rPr lang="en-US" altLang="zh-CN" sz="2400" b="1" dirty="0" smtClean="0">
                <a:solidFill>
                  <a:srgbClr val="0000CC"/>
                </a:solidFill>
                <a:latin typeface="Calibri" pitchFamily="34" charset="0"/>
                <a:cs typeface="Calibri" pitchFamily="34" charset="0"/>
              </a:rPr>
              <a:t>49%</a:t>
            </a:r>
            <a:endParaRPr lang="zh-CN" altLang="en-US" sz="2400" dirty="0"/>
          </a:p>
        </p:txBody>
      </p:sp>
      <p:sp>
        <p:nvSpPr>
          <p:cNvPr id="18" name="矩形 17"/>
          <p:cNvSpPr/>
          <p:nvPr/>
        </p:nvSpPr>
        <p:spPr>
          <a:xfrm>
            <a:off x="2514600" y="2669620"/>
            <a:ext cx="1780937" cy="461665"/>
          </a:xfrm>
          <a:prstGeom prst="rect">
            <a:avLst/>
          </a:prstGeom>
        </p:spPr>
        <p:txBody>
          <a:bodyPr wrap="none">
            <a:spAutoFit/>
          </a:bodyPr>
          <a:lstStyle/>
          <a:p>
            <a:r>
              <a:rPr lang="en-US" altLang="zh-CN" sz="2400" b="1" dirty="0" smtClean="0">
                <a:solidFill>
                  <a:srgbClr val="0000CC"/>
                </a:solidFill>
                <a:latin typeface="Calibri" pitchFamily="34" charset="0"/>
                <a:cs typeface="Calibri" pitchFamily="34" charset="0"/>
              </a:rPr>
              <a:t>32Gg, 47%</a:t>
            </a:r>
            <a:r>
              <a:rPr lang="en-US" altLang="zh-CN" sz="2400" b="1" dirty="0">
                <a:solidFill>
                  <a:srgbClr val="0000CC"/>
                </a:solidFill>
                <a:latin typeface="Calibri" pitchFamily="34" charset="0"/>
                <a:cs typeface="Calibri" pitchFamily="34" charset="0"/>
                <a:sym typeface="Symbol"/>
              </a:rPr>
              <a:t> </a:t>
            </a:r>
            <a:endParaRPr lang="zh-CN" altLang="en-US" sz="2400" dirty="0"/>
          </a:p>
        </p:txBody>
      </p:sp>
      <p:sp>
        <p:nvSpPr>
          <p:cNvPr id="19" name="矩形 18"/>
          <p:cNvSpPr/>
          <p:nvPr/>
        </p:nvSpPr>
        <p:spPr>
          <a:xfrm>
            <a:off x="5486400" y="4060925"/>
            <a:ext cx="974947" cy="461665"/>
          </a:xfrm>
          <a:prstGeom prst="rect">
            <a:avLst/>
          </a:prstGeom>
        </p:spPr>
        <p:txBody>
          <a:bodyPr wrap="none">
            <a:spAutoFit/>
          </a:bodyPr>
          <a:lstStyle/>
          <a:p>
            <a:r>
              <a:rPr lang="en-US" altLang="zh-CN" sz="2400" b="1" dirty="0" smtClean="0">
                <a:solidFill>
                  <a:srgbClr val="0000CC"/>
                </a:solidFill>
                <a:latin typeface="Calibri" pitchFamily="34" charset="0"/>
                <a:cs typeface="Calibri" pitchFamily="34" charset="0"/>
              </a:rPr>
              <a:t>46%</a:t>
            </a:r>
            <a:r>
              <a:rPr lang="en-US" altLang="zh-CN" sz="2400" b="1" dirty="0">
                <a:solidFill>
                  <a:srgbClr val="0000CC"/>
                </a:solidFill>
                <a:latin typeface="Calibri" pitchFamily="34" charset="0"/>
                <a:cs typeface="Calibri" pitchFamily="34" charset="0"/>
                <a:sym typeface="Symbol"/>
              </a:rPr>
              <a:t> </a:t>
            </a:r>
            <a:endParaRPr lang="zh-CN" altLang="en-US" sz="2400" dirty="0"/>
          </a:p>
        </p:txBody>
      </p:sp>
      <p:sp>
        <p:nvSpPr>
          <p:cNvPr id="20" name="矩形 19"/>
          <p:cNvSpPr/>
          <p:nvPr/>
        </p:nvSpPr>
        <p:spPr>
          <a:xfrm>
            <a:off x="5791200" y="2209800"/>
            <a:ext cx="1780937" cy="461665"/>
          </a:xfrm>
          <a:prstGeom prst="rect">
            <a:avLst/>
          </a:prstGeom>
        </p:spPr>
        <p:txBody>
          <a:bodyPr wrap="none">
            <a:spAutoFit/>
          </a:bodyPr>
          <a:lstStyle/>
          <a:p>
            <a:r>
              <a:rPr lang="en-US" altLang="zh-CN" sz="2400" b="1" dirty="0" smtClean="0">
                <a:solidFill>
                  <a:srgbClr val="0000CC"/>
                </a:solidFill>
                <a:latin typeface="Calibri" pitchFamily="34" charset="0"/>
                <a:cs typeface="Calibri" pitchFamily="34" charset="0"/>
              </a:rPr>
              <a:t>38Gg, 42%</a:t>
            </a:r>
            <a:r>
              <a:rPr lang="en-US" altLang="zh-CN" sz="2400" b="1" dirty="0">
                <a:solidFill>
                  <a:srgbClr val="0000CC"/>
                </a:solidFill>
                <a:latin typeface="Calibri" pitchFamily="34" charset="0"/>
                <a:cs typeface="Calibri" pitchFamily="34" charset="0"/>
                <a:sym typeface="Symbol"/>
              </a:rPr>
              <a:t> </a:t>
            </a:r>
            <a:endParaRPr lang="zh-CN" altLang="en-US" sz="2400" dirty="0"/>
          </a:p>
        </p:txBody>
      </p:sp>
      <p:sp>
        <p:nvSpPr>
          <p:cNvPr id="14" name="矩形 13"/>
          <p:cNvSpPr/>
          <p:nvPr/>
        </p:nvSpPr>
        <p:spPr>
          <a:xfrm>
            <a:off x="1295400" y="3069860"/>
            <a:ext cx="1970091" cy="461665"/>
          </a:xfrm>
          <a:prstGeom prst="rect">
            <a:avLst/>
          </a:prstGeom>
        </p:spPr>
        <p:txBody>
          <a:bodyPr wrap="none">
            <a:spAutoFit/>
          </a:bodyPr>
          <a:lstStyle/>
          <a:p>
            <a:r>
              <a:rPr lang="en-US" altLang="zh-CN" sz="2400" b="1" dirty="0" smtClean="0">
                <a:solidFill>
                  <a:srgbClr val="FF0000"/>
                </a:solidFill>
                <a:latin typeface="Calibri" pitchFamily="34" charset="0"/>
                <a:cs typeface="Calibri" pitchFamily="34" charset="0"/>
              </a:rPr>
              <a:t>-22Gg, -27%</a:t>
            </a:r>
            <a:r>
              <a:rPr lang="en-US" altLang="zh-CN" sz="2400" b="1" dirty="0" smtClean="0">
                <a:solidFill>
                  <a:srgbClr val="FF0000"/>
                </a:solidFill>
                <a:latin typeface="Calibri" pitchFamily="34" charset="0"/>
                <a:cs typeface="Calibri" pitchFamily="34" charset="0"/>
                <a:sym typeface="Symbol"/>
              </a:rPr>
              <a:t> </a:t>
            </a:r>
            <a:r>
              <a:rPr lang="en-US" altLang="zh-CN" sz="2400" b="1" dirty="0">
                <a:solidFill>
                  <a:srgbClr val="FF0000"/>
                </a:solidFill>
                <a:latin typeface="Calibri" pitchFamily="34" charset="0"/>
                <a:cs typeface="Calibri" pitchFamily="34" charset="0"/>
                <a:sym typeface="Symbol"/>
              </a:rPr>
              <a:t></a:t>
            </a:r>
            <a:endParaRPr lang="zh-CN" altLang="en-US" sz="2400" dirty="0"/>
          </a:p>
        </p:txBody>
      </p:sp>
    </p:spTree>
    <p:extLst>
      <p:ext uri="{BB962C8B-B14F-4D97-AF65-F5344CB8AC3E}">
        <p14:creationId xmlns:p14="http://schemas.microsoft.com/office/powerpoint/2010/main" val="191630455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C:\Users\ZF\Desktop\Fert error.em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48200" y="1676400"/>
            <a:ext cx="4488731" cy="3802095"/>
          </a:xfrm>
          <a:prstGeom prst="rect">
            <a:avLst/>
          </a:prstGeom>
          <a:noFill/>
          <a:extLst>
            <a:ext uri="{909E8E84-426E-40DD-AFC4-6F175D3DCCD1}">
              <a14:hiddenFill xmlns:a14="http://schemas.microsoft.com/office/drawing/2010/main">
                <a:solidFill>
                  <a:srgbClr val="FFFFFF"/>
                </a:solidFill>
              </a14:hiddenFill>
            </a:ext>
          </a:extLst>
        </p:spPr>
      </p:pic>
      <p:sp>
        <p:nvSpPr>
          <p:cNvPr id="25602" name="Rectangle 2"/>
          <p:cNvSpPr>
            <a:spLocks noGrp="1" noChangeArrowheads="1"/>
          </p:cNvSpPr>
          <p:nvPr>
            <p:ph type="title"/>
          </p:nvPr>
        </p:nvSpPr>
        <p:spPr>
          <a:xfrm>
            <a:off x="152400" y="25400"/>
            <a:ext cx="6629400" cy="736600"/>
          </a:xfrm>
          <a:solidFill>
            <a:srgbClr val="8C0000"/>
          </a:solidFill>
        </p:spPr>
        <p:txBody>
          <a:bodyPr/>
          <a:lstStyle/>
          <a:p>
            <a:r>
              <a:rPr lang="en-US" altLang="zh-CN" sz="3600" b="1" dirty="0" smtClean="0">
                <a:solidFill>
                  <a:schemeClr val="accent5">
                    <a:lumMod val="75000"/>
                  </a:schemeClr>
                </a:solidFill>
                <a:latin typeface="Calibri" pitchFamily="34" charset="0"/>
                <a:cs typeface="Calibri" pitchFamily="34" charset="0"/>
              </a:rPr>
              <a:t>3. Preliminary results</a:t>
            </a:r>
            <a:endParaRPr lang="zh-CN" altLang="zh-CN" sz="3600" dirty="0">
              <a:solidFill>
                <a:schemeClr val="accent5">
                  <a:lumMod val="75000"/>
                </a:schemeClr>
              </a:solidFill>
            </a:endParaRPr>
          </a:p>
        </p:txBody>
      </p:sp>
      <p:pic>
        <p:nvPicPr>
          <p:cNvPr id="25604" name="Picture 4" descr="C:\Users\Jardon\Desktop\EGU2012_Zhou Feng.emf"/>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7041" b="76661"/>
          <a:stretch/>
        </p:blipFill>
        <p:spPr bwMode="auto">
          <a:xfrm>
            <a:off x="0" y="762000"/>
            <a:ext cx="9155113" cy="4318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3"/>
          <p:cNvSpPr txBox="1">
            <a:spLocks noChangeArrowheads="1"/>
          </p:cNvSpPr>
          <p:nvPr/>
        </p:nvSpPr>
        <p:spPr bwMode="auto">
          <a:xfrm>
            <a:off x="304800" y="685800"/>
            <a:ext cx="8610600" cy="64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mn-ea"/>
              </a:defRPr>
            </a:lvl2pPr>
            <a:lvl3pPr marL="1143000" indent="-228600" algn="l" rtl="0" fontAlgn="base">
              <a:spcBef>
                <a:spcPct val="20000"/>
              </a:spcBef>
              <a:spcAft>
                <a:spcPct val="0"/>
              </a:spcAft>
              <a:buChar char="•"/>
              <a:defRPr sz="2400">
                <a:solidFill>
                  <a:schemeClr val="tx1"/>
                </a:solidFill>
                <a:latin typeface="+mn-lt"/>
                <a:ea typeface="+mn-ea"/>
              </a:defRPr>
            </a:lvl3pPr>
            <a:lvl4pPr marL="1600200" indent="-228600" algn="l" rtl="0" fontAlgn="base">
              <a:spcBef>
                <a:spcPct val="20000"/>
              </a:spcBef>
              <a:spcAft>
                <a:spcPct val="0"/>
              </a:spcAft>
              <a:buChar char="–"/>
              <a:defRPr sz="2000">
                <a:solidFill>
                  <a:schemeClr val="tx1"/>
                </a:solidFill>
                <a:latin typeface="+mn-lt"/>
                <a:ea typeface="+mn-ea"/>
              </a:defRPr>
            </a:lvl4pPr>
            <a:lvl5pPr marL="2057400" indent="-228600" algn="l" rtl="0" fontAlgn="base">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a:lstStyle>
          <a:p>
            <a:pPr marL="0" indent="0">
              <a:lnSpc>
                <a:spcPct val="150000"/>
              </a:lnSpc>
              <a:buNone/>
            </a:pPr>
            <a:r>
              <a:rPr lang="en-US" altLang="zh-CN" sz="2800" b="1" dirty="0" smtClean="0">
                <a:latin typeface="Calibri" pitchFamily="34" charset="0"/>
                <a:cs typeface="Calibri" pitchFamily="34" charset="0"/>
              </a:rPr>
              <a:t>3.3 Spatial distribution: </a:t>
            </a:r>
            <a:r>
              <a:rPr lang="en-US" altLang="zh-CN" sz="2800" b="1" dirty="0" smtClean="0">
                <a:solidFill>
                  <a:srgbClr val="0000CC"/>
                </a:solidFill>
                <a:latin typeface="Calibri" pitchFamily="34" charset="0"/>
                <a:cs typeface="Calibri" pitchFamily="34" charset="0"/>
              </a:rPr>
              <a:t>Comparison of fertilizer (D1)</a:t>
            </a:r>
          </a:p>
        </p:txBody>
      </p:sp>
      <p:pic>
        <p:nvPicPr>
          <p:cNvPr id="3074" name="Picture 2" descr="E:\ZF\PPTinFrance\LFertN_mean.emf"/>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5933" t="28211" r="5733" b="18966"/>
          <a:stretch/>
        </p:blipFill>
        <p:spPr bwMode="auto">
          <a:xfrm>
            <a:off x="38075" y="1676400"/>
            <a:ext cx="4495419" cy="3802095"/>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3"/>
          <p:cNvSpPr txBox="1">
            <a:spLocks noChangeArrowheads="1"/>
          </p:cNvSpPr>
          <p:nvPr/>
        </p:nvSpPr>
        <p:spPr bwMode="auto">
          <a:xfrm>
            <a:off x="34636" y="1676400"/>
            <a:ext cx="1366044" cy="533400"/>
          </a:xfrm>
          <a:prstGeom prst="rect">
            <a:avLst/>
          </a:prstGeom>
          <a:solidFill>
            <a:srgbClr val="0000CC"/>
          </a:solidFill>
          <a:ln>
            <a:noFill/>
          </a:ln>
          <a:effectLs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mn-ea"/>
              </a:defRPr>
            </a:lvl2pPr>
            <a:lvl3pPr marL="1143000" indent="-228600" algn="l" rtl="0" fontAlgn="base">
              <a:spcBef>
                <a:spcPct val="20000"/>
              </a:spcBef>
              <a:spcAft>
                <a:spcPct val="0"/>
              </a:spcAft>
              <a:buChar char="•"/>
              <a:defRPr sz="2400">
                <a:solidFill>
                  <a:schemeClr val="tx1"/>
                </a:solidFill>
                <a:latin typeface="+mn-lt"/>
                <a:ea typeface="+mn-ea"/>
              </a:defRPr>
            </a:lvl3pPr>
            <a:lvl4pPr marL="1600200" indent="-228600" algn="l" rtl="0" fontAlgn="base">
              <a:spcBef>
                <a:spcPct val="20000"/>
              </a:spcBef>
              <a:spcAft>
                <a:spcPct val="0"/>
              </a:spcAft>
              <a:buChar char="–"/>
              <a:defRPr sz="2000">
                <a:solidFill>
                  <a:schemeClr val="tx1"/>
                </a:solidFill>
                <a:latin typeface="+mn-lt"/>
                <a:ea typeface="+mn-ea"/>
              </a:defRPr>
            </a:lvl4pPr>
            <a:lvl5pPr marL="2057400" indent="-228600" algn="l" rtl="0" fontAlgn="base">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a:lstStyle>
          <a:p>
            <a:pPr marL="0" indent="0" algn="ctr">
              <a:buNone/>
            </a:pPr>
            <a:r>
              <a:rPr lang="en-US" altLang="zh-CN" sz="2800" b="1" dirty="0" smtClean="0">
                <a:solidFill>
                  <a:srgbClr val="FFFF00"/>
                </a:solidFill>
                <a:latin typeface="Calibri" pitchFamily="34" charset="0"/>
                <a:cs typeface="Calibri" pitchFamily="34" charset="0"/>
              </a:rPr>
              <a:t>Local</a:t>
            </a:r>
          </a:p>
        </p:txBody>
      </p:sp>
      <p:sp>
        <p:nvSpPr>
          <p:cNvPr id="13" name="Rectangle 3"/>
          <p:cNvSpPr txBox="1">
            <a:spLocks noChangeArrowheads="1"/>
          </p:cNvSpPr>
          <p:nvPr/>
        </p:nvSpPr>
        <p:spPr bwMode="auto">
          <a:xfrm>
            <a:off x="4648200" y="1676400"/>
            <a:ext cx="1816175" cy="533400"/>
          </a:xfrm>
          <a:prstGeom prst="rect">
            <a:avLst/>
          </a:prstGeom>
          <a:solidFill>
            <a:srgbClr val="0000CC"/>
          </a:solidFill>
          <a:ln>
            <a:noFill/>
          </a:ln>
          <a:effectLs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mn-ea"/>
              </a:defRPr>
            </a:lvl2pPr>
            <a:lvl3pPr marL="1143000" indent="-228600" algn="l" rtl="0" fontAlgn="base">
              <a:spcBef>
                <a:spcPct val="20000"/>
              </a:spcBef>
              <a:spcAft>
                <a:spcPct val="0"/>
              </a:spcAft>
              <a:buChar char="•"/>
              <a:defRPr sz="2400">
                <a:solidFill>
                  <a:schemeClr val="tx1"/>
                </a:solidFill>
                <a:latin typeface="+mn-lt"/>
                <a:ea typeface="+mn-ea"/>
              </a:defRPr>
            </a:lvl3pPr>
            <a:lvl4pPr marL="1600200" indent="-228600" algn="l" rtl="0" fontAlgn="base">
              <a:spcBef>
                <a:spcPct val="20000"/>
              </a:spcBef>
              <a:spcAft>
                <a:spcPct val="0"/>
              </a:spcAft>
              <a:buChar char="–"/>
              <a:defRPr sz="2000">
                <a:solidFill>
                  <a:schemeClr val="tx1"/>
                </a:solidFill>
                <a:latin typeface="+mn-lt"/>
                <a:ea typeface="+mn-ea"/>
              </a:defRPr>
            </a:lvl4pPr>
            <a:lvl5pPr marL="2057400" indent="-228600" algn="l" rtl="0" fontAlgn="base">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a:lstStyle>
          <a:p>
            <a:pPr marL="0" indent="0" algn="ctr">
              <a:buNone/>
            </a:pPr>
            <a:r>
              <a:rPr lang="en-US" altLang="zh-CN" sz="2800" b="1" dirty="0" err="1" smtClean="0">
                <a:solidFill>
                  <a:srgbClr val="FFFF00"/>
                </a:solidFill>
                <a:latin typeface="Calibri" pitchFamily="34" charset="0"/>
                <a:cs typeface="Calibri" pitchFamily="34" charset="0"/>
              </a:rPr>
              <a:t>IPCC</a:t>
            </a:r>
            <a:r>
              <a:rPr lang="en-US" altLang="zh-CN" sz="2800" b="1" dirty="0" err="1" smtClean="0">
                <a:solidFill>
                  <a:srgbClr val="FFFF00"/>
                </a:solidFill>
                <a:latin typeface="Calibri" pitchFamily="34" charset="0"/>
                <a:cs typeface="Calibri" pitchFamily="34" charset="0"/>
                <a:sym typeface="Symbol"/>
              </a:rPr>
              <a:t>Local</a:t>
            </a:r>
            <a:endParaRPr lang="en-US" altLang="zh-CN" sz="2800" b="1" dirty="0" smtClean="0">
              <a:solidFill>
                <a:srgbClr val="FFFF00"/>
              </a:solidFill>
              <a:latin typeface="Calibri" pitchFamily="34" charset="0"/>
              <a:cs typeface="Calibri" pitchFamily="34" charset="0"/>
            </a:endParaRPr>
          </a:p>
        </p:txBody>
      </p:sp>
      <p:pic>
        <p:nvPicPr>
          <p:cNvPr id="2253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16931" y="5638800"/>
            <a:ext cx="7620000" cy="7348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椭圆 9"/>
          <p:cNvSpPr/>
          <p:nvPr/>
        </p:nvSpPr>
        <p:spPr>
          <a:xfrm>
            <a:off x="7391400" y="2910697"/>
            <a:ext cx="908844" cy="975503"/>
          </a:xfrm>
          <a:prstGeom prst="ellipse">
            <a:avLst/>
          </a:prstGeom>
          <a:noFill/>
          <a:ln>
            <a:solidFill>
              <a:schemeClr val="bg1">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p:nvSpPr>
        <p:spPr>
          <a:xfrm>
            <a:off x="5751293" y="2228293"/>
            <a:ext cx="2282543" cy="523220"/>
          </a:xfrm>
          <a:prstGeom prst="rect">
            <a:avLst/>
          </a:prstGeom>
        </p:spPr>
        <p:txBody>
          <a:bodyPr wrap="square">
            <a:spAutoFit/>
          </a:bodyPr>
          <a:lstStyle/>
          <a:p>
            <a:r>
              <a:rPr lang="en-US" altLang="zh-CN" sz="2800" b="1" dirty="0" smtClean="0">
                <a:solidFill>
                  <a:srgbClr val="0000CC"/>
                </a:solidFill>
                <a:latin typeface="Calibri" pitchFamily="34" charset="0"/>
                <a:cs typeface="Calibri" pitchFamily="34" charset="0"/>
              </a:rPr>
              <a:t>North Plain </a:t>
            </a:r>
            <a:r>
              <a:rPr lang="en-US" altLang="zh-CN" sz="2800" b="1" dirty="0" smtClean="0">
                <a:solidFill>
                  <a:srgbClr val="0000CC"/>
                </a:solidFill>
                <a:latin typeface="Calibri" pitchFamily="34" charset="0"/>
                <a:cs typeface="Calibri" pitchFamily="34" charset="0"/>
                <a:sym typeface="Symbol"/>
              </a:rPr>
              <a:t></a:t>
            </a:r>
            <a:endParaRPr lang="zh-CN" altLang="en-US" dirty="0"/>
          </a:p>
        </p:txBody>
      </p:sp>
      <p:cxnSp>
        <p:nvCxnSpPr>
          <p:cNvPr id="14" name="直接箭头连接符 13"/>
          <p:cNvCxnSpPr/>
          <p:nvPr/>
        </p:nvCxnSpPr>
        <p:spPr>
          <a:xfrm>
            <a:off x="7176273" y="2643997"/>
            <a:ext cx="348224" cy="409559"/>
          </a:xfrm>
          <a:prstGeom prst="straightConnector1">
            <a:avLst/>
          </a:prstGeom>
          <a:ln w="28575">
            <a:solidFill>
              <a:schemeClr val="bg1">
                <a:lumMod val="50000"/>
              </a:schemeClr>
            </a:solidFill>
            <a:tailEnd type="arrow"/>
          </a:ln>
        </p:spPr>
        <p:style>
          <a:lnRef idx="1">
            <a:schemeClr val="accent1"/>
          </a:lnRef>
          <a:fillRef idx="0">
            <a:schemeClr val="accent1"/>
          </a:fillRef>
          <a:effectRef idx="0">
            <a:schemeClr val="accent1"/>
          </a:effectRef>
          <a:fontRef idx="minor">
            <a:schemeClr val="tx1"/>
          </a:fontRef>
        </p:style>
      </p:cxnSp>
      <p:sp>
        <p:nvSpPr>
          <p:cNvPr id="16" name="椭圆 15"/>
          <p:cNvSpPr/>
          <p:nvPr/>
        </p:nvSpPr>
        <p:spPr>
          <a:xfrm rot="20363906">
            <a:off x="6847126" y="3843502"/>
            <a:ext cx="1763843" cy="1001002"/>
          </a:xfrm>
          <a:prstGeom prst="ellipse">
            <a:avLst/>
          </a:prstGeom>
          <a:noFill/>
          <a:ln>
            <a:solidFill>
              <a:schemeClr val="bg1">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矩形 16"/>
          <p:cNvSpPr/>
          <p:nvPr/>
        </p:nvSpPr>
        <p:spPr>
          <a:xfrm>
            <a:off x="7239000" y="4847678"/>
            <a:ext cx="2282543" cy="523220"/>
          </a:xfrm>
          <a:prstGeom prst="rect">
            <a:avLst/>
          </a:prstGeom>
        </p:spPr>
        <p:txBody>
          <a:bodyPr wrap="square">
            <a:spAutoFit/>
          </a:bodyPr>
          <a:lstStyle/>
          <a:p>
            <a:r>
              <a:rPr lang="en-US" altLang="zh-CN" sz="2800" b="1" dirty="0" smtClean="0">
                <a:solidFill>
                  <a:srgbClr val="0000CC"/>
                </a:solidFill>
                <a:latin typeface="Calibri" pitchFamily="34" charset="0"/>
                <a:cs typeface="Calibri" pitchFamily="34" charset="0"/>
              </a:rPr>
              <a:t>Southern </a:t>
            </a:r>
            <a:r>
              <a:rPr lang="en-US" altLang="zh-CN" sz="2800" b="1" dirty="0" smtClean="0">
                <a:solidFill>
                  <a:srgbClr val="FF0000"/>
                </a:solidFill>
                <a:latin typeface="Calibri" pitchFamily="34" charset="0"/>
                <a:cs typeface="Calibri" pitchFamily="34" charset="0"/>
                <a:sym typeface="Symbol"/>
              </a:rPr>
              <a:t></a:t>
            </a:r>
            <a:endParaRPr lang="zh-CN" altLang="en-US" dirty="0">
              <a:solidFill>
                <a:srgbClr val="FF0000"/>
              </a:solidFill>
            </a:endParaRPr>
          </a:p>
        </p:txBody>
      </p:sp>
    </p:spTree>
    <p:extLst>
      <p:ext uri="{BB962C8B-B14F-4D97-AF65-F5344CB8AC3E}">
        <p14:creationId xmlns:p14="http://schemas.microsoft.com/office/powerpoint/2010/main" val="412206208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152400" y="25400"/>
            <a:ext cx="6629400" cy="736600"/>
          </a:xfrm>
          <a:solidFill>
            <a:srgbClr val="8C0000"/>
          </a:solidFill>
        </p:spPr>
        <p:txBody>
          <a:bodyPr/>
          <a:lstStyle/>
          <a:p>
            <a:r>
              <a:rPr lang="en-US" altLang="zh-CN" sz="3600" b="1" dirty="0" smtClean="0">
                <a:solidFill>
                  <a:schemeClr val="accent5">
                    <a:lumMod val="75000"/>
                  </a:schemeClr>
                </a:solidFill>
                <a:latin typeface="Calibri" pitchFamily="34" charset="0"/>
                <a:cs typeface="Calibri" pitchFamily="34" charset="0"/>
              </a:rPr>
              <a:t>3. Preliminary results</a:t>
            </a:r>
            <a:endParaRPr lang="zh-CN" altLang="zh-CN" sz="3600" dirty="0">
              <a:solidFill>
                <a:schemeClr val="accent5">
                  <a:lumMod val="75000"/>
                </a:schemeClr>
              </a:solidFill>
            </a:endParaRPr>
          </a:p>
        </p:txBody>
      </p:sp>
      <p:pic>
        <p:nvPicPr>
          <p:cNvPr id="25604" name="Picture 4" descr="C:\Users\Jardon\Desktop\EGU2012_Zhou Feng.emf"/>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7041" b="76661"/>
          <a:stretch/>
        </p:blipFill>
        <p:spPr bwMode="auto">
          <a:xfrm>
            <a:off x="0" y="762000"/>
            <a:ext cx="9155113" cy="4318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3"/>
          <p:cNvSpPr txBox="1">
            <a:spLocks noChangeArrowheads="1"/>
          </p:cNvSpPr>
          <p:nvPr/>
        </p:nvSpPr>
        <p:spPr bwMode="auto">
          <a:xfrm>
            <a:off x="304800" y="685800"/>
            <a:ext cx="8229600" cy="64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mn-ea"/>
              </a:defRPr>
            </a:lvl2pPr>
            <a:lvl3pPr marL="1143000" indent="-228600" algn="l" rtl="0" fontAlgn="base">
              <a:spcBef>
                <a:spcPct val="20000"/>
              </a:spcBef>
              <a:spcAft>
                <a:spcPct val="0"/>
              </a:spcAft>
              <a:buChar char="•"/>
              <a:defRPr sz="2400">
                <a:solidFill>
                  <a:schemeClr val="tx1"/>
                </a:solidFill>
                <a:latin typeface="+mn-lt"/>
                <a:ea typeface="+mn-ea"/>
              </a:defRPr>
            </a:lvl3pPr>
            <a:lvl4pPr marL="1600200" indent="-228600" algn="l" rtl="0" fontAlgn="base">
              <a:spcBef>
                <a:spcPct val="20000"/>
              </a:spcBef>
              <a:spcAft>
                <a:spcPct val="0"/>
              </a:spcAft>
              <a:buChar char="–"/>
              <a:defRPr sz="2000">
                <a:solidFill>
                  <a:schemeClr val="tx1"/>
                </a:solidFill>
                <a:latin typeface="+mn-lt"/>
                <a:ea typeface="+mn-ea"/>
              </a:defRPr>
            </a:lvl4pPr>
            <a:lvl5pPr marL="2057400" indent="-228600" algn="l" rtl="0" fontAlgn="base">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a:lstStyle>
          <a:p>
            <a:pPr marL="0" indent="0">
              <a:lnSpc>
                <a:spcPct val="150000"/>
              </a:lnSpc>
              <a:buNone/>
            </a:pPr>
            <a:r>
              <a:rPr lang="en-US" altLang="zh-CN" sz="2800" b="1" dirty="0" smtClean="0">
                <a:latin typeface="Calibri" pitchFamily="34" charset="0"/>
                <a:cs typeface="Calibri" pitchFamily="34" charset="0"/>
              </a:rPr>
              <a:t>3.3 Spatial distribution: </a:t>
            </a:r>
            <a:r>
              <a:rPr lang="en-US" altLang="zh-CN" sz="2800" b="1" dirty="0" smtClean="0">
                <a:solidFill>
                  <a:srgbClr val="0000CC"/>
                </a:solidFill>
                <a:latin typeface="Calibri" pitchFamily="34" charset="0"/>
                <a:cs typeface="Calibri" pitchFamily="34" charset="0"/>
              </a:rPr>
              <a:t>Province comparison</a:t>
            </a:r>
          </a:p>
        </p:txBody>
      </p:sp>
      <p:sp>
        <p:nvSpPr>
          <p:cNvPr id="11" name="Rectangle 3"/>
          <p:cNvSpPr txBox="1">
            <a:spLocks noChangeArrowheads="1"/>
          </p:cNvSpPr>
          <p:nvPr/>
        </p:nvSpPr>
        <p:spPr bwMode="auto">
          <a:xfrm>
            <a:off x="1752600" y="5715000"/>
            <a:ext cx="5486400" cy="533400"/>
          </a:xfrm>
          <a:prstGeom prst="rect">
            <a:avLst/>
          </a:prstGeom>
          <a:solidFill>
            <a:srgbClr val="0000CC"/>
          </a:solidFill>
          <a:ln>
            <a:noFill/>
          </a:ln>
          <a:effectLs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mn-ea"/>
              </a:defRPr>
            </a:lvl2pPr>
            <a:lvl3pPr marL="1143000" indent="-228600" algn="l" rtl="0" fontAlgn="base">
              <a:spcBef>
                <a:spcPct val="20000"/>
              </a:spcBef>
              <a:spcAft>
                <a:spcPct val="0"/>
              </a:spcAft>
              <a:buChar char="•"/>
              <a:defRPr sz="2400">
                <a:solidFill>
                  <a:schemeClr val="tx1"/>
                </a:solidFill>
                <a:latin typeface="+mn-lt"/>
                <a:ea typeface="+mn-ea"/>
              </a:defRPr>
            </a:lvl3pPr>
            <a:lvl4pPr marL="1600200" indent="-228600" algn="l" rtl="0" fontAlgn="base">
              <a:spcBef>
                <a:spcPct val="20000"/>
              </a:spcBef>
              <a:spcAft>
                <a:spcPct val="0"/>
              </a:spcAft>
              <a:buChar char="–"/>
              <a:defRPr sz="2000">
                <a:solidFill>
                  <a:schemeClr val="tx1"/>
                </a:solidFill>
                <a:latin typeface="+mn-lt"/>
                <a:ea typeface="+mn-ea"/>
              </a:defRPr>
            </a:lvl4pPr>
            <a:lvl5pPr marL="2057400" indent="-228600" algn="l" rtl="0" fontAlgn="base">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a:lstStyle>
          <a:p>
            <a:pPr marL="0" indent="0" algn="ctr">
              <a:buNone/>
            </a:pPr>
            <a:r>
              <a:rPr lang="en-US" altLang="zh-CN" sz="2800" b="1" dirty="0" smtClean="0">
                <a:solidFill>
                  <a:srgbClr val="FFFF00"/>
                </a:solidFill>
                <a:latin typeface="Calibri" pitchFamily="34" charset="0"/>
                <a:cs typeface="Calibri" pitchFamily="34" charset="0"/>
              </a:rPr>
              <a:t>Direct: </a:t>
            </a:r>
            <a:r>
              <a:rPr lang="en-US" altLang="zh-CN" sz="2800" b="1" dirty="0" err="1" smtClean="0">
                <a:solidFill>
                  <a:srgbClr val="FFFF00"/>
                </a:solidFill>
                <a:latin typeface="Calibri" pitchFamily="34" charset="0"/>
                <a:cs typeface="Calibri" pitchFamily="34" charset="0"/>
              </a:rPr>
              <a:t>Synethic</a:t>
            </a:r>
            <a:r>
              <a:rPr lang="en-US" altLang="zh-CN" sz="2800" b="1" dirty="0" smtClean="0">
                <a:solidFill>
                  <a:srgbClr val="FFFF00"/>
                </a:solidFill>
                <a:latin typeface="Calibri" pitchFamily="34" charset="0"/>
                <a:cs typeface="Calibri" pitchFamily="34" charset="0"/>
              </a:rPr>
              <a:t> fertilizer (</a:t>
            </a:r>
            <a:r>
              <a:rPr lang="en-US" altLang="zh-CN" sz="2800" b="1" dirty="0" err="1" smtClean="0">
                <a:solidFill>
                  <a:srgbClr val="FFFF00"/>
                </a:solidFill>
                <a:latin typeface="Calibri" pitchFamily="34" charset="0"/>
                <a:cs typeface="Calibri" pitchFamily="34" charset="0"/>
              </a:rPr>
              <a:t>Gg</a:t>
            </a:r>
            <a:r>
              <a:rPr lang="en-US" altLang="zh-CN" sz="2800" b="1" dirty="0" smtClean="0">
                <a:solidFill>
                  <a:srgbClr val="FFFF00"/>
                </a:solidFill>
                <a:latin typeface="Calibri" pitchFamily="34" charset="0"/>
                <a:cs typeface="Calibri" pitchFamily="34" charset="0"/>
              </a:rPr>
              <a:t>/</a:t>
            </a:r>
            <a:r>
              <a:rPr lang="en-US" altLang="zh-CN" sz="2800" b="1" dirty="0" err="1" smtClean="0">
                <a:solidFill>
                  <a:srgbClr val="FFFF00"/>
                </a:solidFill>
                <a:latin typeface="Calibri" pitchFamily="34" charset="0"/>
                <a:cs typeface="Calibri" pitchFamily="34" charset="0"/>
              </a:rPr>
              <a:t>yr</a:t>
            </a:r>
            <a:r>
              <a:rPr lang="en-US" altLang="zh-CN" sz="2800" b="1" dirty="0" smtClean="0">
                <a:solidFill>
                  <a:srgbClr val="FFFF00"/>
                </a:solidFill>
                <a:latin typeface="Calibri" pitchFamily="34" charset="0"/>
                <a:cs typeface="Calibri" pitchFamily="34" charset="0"/>
              </a:rPr>
              <a:t>)</a:t>
            </a:r>
          </a:p>
        </p:txBody>
      </p:sp>
      <p:pic>
        <p:nvPicPr>
          <p:cNvPr id="122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8913" y="1411288"/>
            <a:ext cx="8766175" cy="4041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矩形 6"/>
          <p:cNvSpPr/>
          <p:nvPr/>
        </p:nvSpPr>
        <p:spPr>
          <a:xfrm>
            <a:off x="2993637" y="1566950"/>
            <a:ext cx="1849865" cy="461665"/>
          </a:xfrm>
          <a:prstGeom prst="rect">
            <a:avLst/>
          </a:prstGeom>
        </p:spPr>
        <p:txBody>
          <a:bodyPr wrap="none">
            <a:spAutoFit/>
          </a:bodyPr>
          <a:lstStyle/>
          <a:p>
            <a:r>
              <a:rPr lang="en-US" altLang="zh-CN" sz="2400" b="1" u="sng" dirty="0" smtClean="0">
                <a:solidFill>
                  <a:srgbClr val="0000CC"/>
                </a:solidFill>
                <a:latin typeface="Calibri" pitchFamily="34" charset="0"/>
                <a:cs typeface="Calibri" pitchFamily="34" charset="0"/>
              </a:rPr>
              <a:t> 24Gg</a:t>
            </a:r>
            <a:r>
              <a:rPr lang="en-US" altLang="zh-CN" sz="2400" b="1" dirty="0" smtClean="0">
                <a:solidFill>
                  <a:srgbClr val="0000CC"/>
                </a:solidFill>
                <a:latin typeface="Calibri" pitchFamily="34" charset="0"/>
                <a:cs typeface="Calibri" pitchFamily="34" charset="0"/>
              </a:rPr>
              <a:t>, 65%</a:t>
            </a:r>
            <a:r>
              <a:rPr lang="en-US" altLang="zh-CN" sz="2400" b="1" dirty="0">
                <a:solidFill>
                  <a:srgbClr val="0000CC"/>
                </a:solidFill>
                <a:latin typeface="Calibri" pitchFamily="34" charset="0"/>
                <a:cs typeface="Calibri" pitchFamily="34" charset="0"/>
                <a:sym typeface="Symbol"/>
              </a:rPr>
              <a:t> </a:t>
            </a:r>
            <a:endParaRPr lang="zh-CN" altLang="en-US" sz="2400" dirty="0">
              <a:solidFill>
                <a:srgbClr val="0000CC"/>
              </a:solidFill>
            </a:endParaRPr>
          </a:p>
        </p:txBody>
      </p:sp>
      <p:sp>
        <p:nvSpPr>
          <p:cNvPr id="8" name="矩形 7"/>
          <p:cNvSpPr/>
          <p:nvPr/>
        </p:nvSpPr>
        <p:spPr>
          <a:xfrm>
            <a:off x="5943600" y="2438400"/>
            <a:ext cx="1849865" cy="461665"/>
          </a:xfrm>
          <a:prstGeom prst="rect">
            <a:avLst/>
          </a:prstGeom>
        </p:spPr>
        <p:txBody>
          <a:bodyPr wrap="none">
            <a:spAutoFit/>
          </a:bodyPr>
          <a:lstStyle/>
          <a:p>
            <a:r>
              <a:rPr lang="en-US" altLang="zh-CN" sz="2400" b="1" u="sng" dirty="0" smtClean="0">
                <a:solidFill>
                  <a:srgbClr val="0000CC"/>
                </a:solidFill>
                <a:latin typeface="Calibri" pitchFamily="34" charset="0"/>
                <a:cs typeface="Calibri" pitchFamily="34" charset="0"/>
              </a:rPr>
              <a:t> 24Gg</a:t>
            </a:r>
            <a:r>
              <a:rPr lang="en-US" altLang="zh-CN" sz="2400" b="1" dirty="0" smtClean="0">
                <a:solidFill>
                  <a:srgbClr val="0000CC"/>
                </a:solidFill>
                <a:latin typeface="Calibri" pitchFamily="34" charset="0"/>
                <a:cs typeface="Calibri" pitchFamily="34" charset="0"/>
              </a:rPr>
              <a:t>, 65%</a:t>
            </a:r>
            <a:r>
              <a:rPr lang="en-US" altLang="zh-CN" sz="2400" b="1" dirty="0">
                <a:solidFill>
                  <a:srgbClr val="0000CC"/>
                </a:solidFill>
                <a:latin typeface="Calibri" pitchFamily="34" charset="0"/>
                <a:cs typeface="Calibri" pitchFamily="34" charset="0"/>
                <a:sym typeface="Symbol"/>
              </a:rPr>
              <a:t> </a:t>
            </a:r>
            <a:endParaRPr lang="zh-CN" altLang="en-US" sz="2400" dirty="0">
              <a:solidFill>
                <a:srgbClr val="0000CC"/>
              </a:solidFill>
            </a:endParaRPr>
          </a:p>
        </p:txBody>
      </p:sp>
      <p:sp>
        <p:nvSpPr>
          <p:cNvPr id="9" name="矩形 8"/>
          <p:cNvSpPr/>
          <p:nvPr/>
        </p:nvSpPr>
        <p:spPr>
          <a:xfrm>
            <a:off x="3979025" y="2129135"/>
            <a:ext cx="2039020" cy="461665"/>
          </a:xfrm>
          <a:prstGeom prst="rect">
            <a:avLst/>
          </a:prstGeom>
        </p:spPr>
        <p:txBody>
          <a:bodyPr wrap="none">
            <a:spAutoFit/>
          </a:bodyPr>
          <a:lstStyle/>
          <a:p>
            <a:r>
              <a:rPr lang="en-US" altLang="zh-CN" sz="2400" b="1" u="sng" dirty="0" smtClean="0">
                <a:latin typeface="Calibri" pitchFamily="34" charset="0"/>
                <a:cs typeface="Calibri" pitchFamily="34" charset="0"/>
              </a:rPr>
              <a:t> -21Gg</a:t>
            </a:r>
            <a:r>
              <a:rPr lang="en-US" altLang="zh-CN" sz="2400" b="1" dirty="0" smtClean="0">
                <a:latin typeface="Calibri" pitchFamily="34" charset="0"/>
                <a:cs typeface="Calibri" pitchFamily="34" charset="0"/>
              </a:rPr>
              <a:t>, -34%</a:t>
            </a:r>
            <a:r>
              <a:rPr lang="en-US" altLang="zh-CN" sz="2400" b="1" dirty="0">
                <a:solidFill>
                  <a:srgbClr val="FF0000"/>
                </a:solidFill>
                <a:latin typeface="Calibri" pitchFamily="34" charset="0"/>
                <a:cs typeface="Calibri" pitchFamily="34" charset="0"/>
                <a:sym typeface="Symbol"/>
              </a:rPr>
              <a:t> </a:t>
            </a:r>
            <a:endParaRPr lang="zh-CN" altLang="en-US" sz="2400" dirty="0"/>
          </a:p>
        </p:txBody>
      </p:sp>
      <p:sp>
        <p:nvSpPr>
          <p:cNvPr id="10" name="矩形 9"/>
          <p:cNvSpPr/>
          <p:nvPr/>
        </p:nvSpPr>
        <p:spPr>
          <a:xfrm>
            <a:off x="6685142" y="2683625"/>
            <a:ext cx="2039020" cy="461665"/>
          </a:xfrm>
          <a:prstGeom prst="rect">
            <a:avLst/>
          </a:prstGeom>
        </p:spPr>
        <p:txBody>
          <a:bodyPr wrap="none">
            <a:spAutoFit/>
          </a:bodyPr>
          <a:lstStyle/>
          <a:p>
            <a:r>
              <a:rPr lang="en-US" altLang="zh-CN" sz="2400" b="1" u="sng" dirty="0" smtClean="0">
                <a:latin typeface="Calibri" pitchFamily="34" charset="0"/>
                <a:cs typeface="Calibri" pitchFamily="34" charset="0"/>
              </a:rPr>
              <a:t> -11Gg</a:t>
            </a:r>
            <a:r>
              <a:rPr lang="en-US" altLang="zh-CN" sz="2400" b="1" dirty="0" smtClean="0">
                <a:latin typeface="Calibri" pitchFamily="34" charset="0"/>
                <a:cs typeface="Calibri" pitchFamily="34" charset="0"/>
              </a:rPr>
              <a:t>, -34%</a:t>
            </a:r>
            <a:r>
              <a:rPr lang="en-US" altLang="zh-CN" sz="2400" b="1" dirty="0">
                <a:solidFill>
                  <a:srgbClr val="FF0000"/>
                </a:solidFill>
                <a:latin typeface="Calibri" pitchFamily="34" charset="0"/>
                <a:cs typeface="Calibri" pitchFamily="34" charset="0"/>
                <a:sym typeface="Symbol"/>
              </a:rPr>
              <a:t> </a:t>
            </a:r>
            <a:endParaRPr lang="zh-CN" altLang="en-US" sz="2400" dirty="0"/>
          </a:p>
        </p:txBody>
      </p:sp>
      <p:sp>
        <p:nvSpPr>
          <p:cNvPr id="12" name="矩形 11"/>
          <p:cNvSpPr/>
          <p:nvPr/>
        </p:nvSpPr>
        <p:spPr>
          <a:xfrm>
            <a:off x="1524000" y="2590800"/>
            <a:ext cx="2039020" cy="461665"/>
          </a:xfrm>
          <a:prstGeom prst="rect">
            <a:avLst/>
          </a:prstGeom>
        </p:spPr>
        <p:txBody>
          <a:bodyPr wrap="none">
            <a:spAutoFit/>
          </a:bodyPr>
          <a:lstStyle/>
          <a:p>
            <a:r>
              <a:rPr lang="en-US" altLang="zh-CN" sz="2400" b="1" u="sng" dirty="0" smtClean="0">
                <a:latin typeface="Calibri" pitchFamily="34" charset="0"/>
                <a:cs typeface="Calibri" pitchFamily="34" charset="0"/>
              </a:rPr>
              <a:t> -18Gg</a:t>
            </a:r>
            <a:r>
              <a:rPr lang="en-US" altLang="zh-CN" sz="2400" b="1" dirty="0" smtClean="0">
                <a:latin typeface="Calibri" pitchFamily="34" charset="0"/>
                <a:cs typeface="Calibri" pitchFamily="34" charset="0"/>
              </a:rPr>
              <a:t>, -53%</a:t>
            </a:r>
            <a:r>
              <a:rPr lang="en-US" altLang="zh-CN" sz="2400" b="1" dirty="0">
                <a:solidFill>
                  <a:srgbClr val="FF0000"/>
                </a:solidFill>
                <a:latin typeface="Calibri" pitchFamily="34" charset="0"/>
                <a:cs typeface="Calibri" pitchFamily="34" charset="0"/>
                <a:sym typeface="Symbol"/>
              </a:rPr>
              <a:t> </a:t>
            </a:r>
            <a:endParaRPr lang="zh-CN" altLang="en-US" sz="2400" dirty="0"/>
          </a:p>
        </p:txBody>
      </p:sp>
      <p:sp>
        <p:nvSpPr>
          <p:cNvPr id="13" name="矩形 12"/>
          <p:cNvSpPr/>
          <p:nvPr/>
        </p:nvSpPr>
        <p:spPr>
          <a:xfrm>
            <a:off x="1752600" y="3201342"/>
            <a:ext cx="2039020" cy="461665"/>
          </a:xfrm>
          <a:prstGeom prst="rect">
            <a:avLst/>
          </a:prstGeom>
        </p:spPr>
        <p:txBody>
          <a:bodyPr wrap="none">
            <a:spAutoFit/>
          </a:bodyPr>
          <a:lstStyle/>
          <a:p>
            <a:r>
              <a:rPr lang="en-US" altLang="zh-CN" sz="2400" b="1" u="sng" dirty="0" smtClean="0">
                <a:latin typeface="Calibri" pitchFamily="34" charset="0"/>
                <a:cs typeface="Calibri" pitchFamily="34" charset="0"/>
              </a:rPr>
              <a:t> -14Gg</a:t>
            </a:r>
            <a:r>
              <a:rPr lang="en-US" altLang="zh-CN" sz="2400" b="1" dirty="0" smtClean="0">
                <a:latin typeface="Calibri" pitchFamily="34" charset="0"/>
                <a:cs typeface="Calibri" pitchFamily="34" charset="0"/>
              </a:rPr>
              <a:t>, -53%</a:t>
            </a:r>
            <a:r>
              <a:rPr lang="en-US" altLang="zh-CN" sz="2400" b="1" dirty="0">
                <a:solidFill>
                  <a:srgbClr val="FF0000"/>
                </a:solidFill>
                <a:latin typeface="Calibri" pitchFamily="34" charset="0"/>
                <a:cs typeface="Calibri" pitchFamily="34" charset="0"/>
                <a:sym typeface="Symbol"/>
              </a:rPr>
              <a:t> </a:t>
            </a:r>
            <a:endParaRPr lang="zh-CN" altLang="en-US" sz="2400" dirty="0"/>
          </a:p>
        </p:txBody>
      </p:sp>
      <p:sp>
        <p:nvSpPr>
          <p:cNvPr id="14" name="矩形 13"/>
          <p:cNvSpPr/>
          <p:nvPr/>
        </p:nvSpPr>
        <p:spPr>
          <a:xfrm>
            <a:off x="5334000" y="3352800"/>
            <a:ext cx="1931619" cy="461665"/>
          </a:xfrm>
          <a:prstGeom prst="rect">
            <a:avLst/>
          </a:prstGeom>
        </p:spPr>
        <p:txBody>
          <a:bodyPr wrap="none">
            <a:spAutoFit/>
          </a:bodyPr>
          <a:lstStyle/>
          <a:p>
            <a:r>
              <a:rPr lang="en-US" altLang="zh-CN" sz="2400" b="1" u="sng" dirty="0" smtClean="0">
                <a:solidFill>
                  <a:srgbClr val="0000CC"/>
                </a:solidFill>
                <a:latin typeface="Calibri" pitchFamily="34" charset="0"/>
                <a:cs typeface="Calibri" pitchFamily="34" charset="0"/>
              </a:rPr>
              <a:t> 6.7Gg</a:t>
            </a:r>
            <a:r>
              <a:rPr lang="en-US" altLang="zh-CN" sz="2400" b="1" dirty="0" smtClean="0">
                <a:solidFill>
                  <a:srgbClr val="0000CC"/>
                </a:solidFill>
                <a:latin typeface="Calibri" pitchFamily="34" charset="0"/>
                <a:cs typeface="Calibri" pitchFamily="34" charset="0"/>
              </a:rPr>
              <a:t>, 66%</a:t>
            </a:r>
            <a:r>
              <a:rPr lang="en-US" altLang="zh-CN" sz="2400" b="1" dirty="0">
                <a:solidFill>
                  <a:srgbClr val="0000CC"/>
                </a:solidFill>
                <a:latin typeface="Calibri" pitchFamily="34" charset="0"/>
                <a:cs typeface="Calibri" pitchFamily="34" charset="0"/>
                <a:sym typeface="Symbol"/>
              </a:rPr>
              <a:t> </a:t>
            </a:r>
            <a:endParaRPr lang="zh-CN" altLang="en-US" sz="2400" dirty="0">
              <a:solidFill>
                <a:srgbClr val="0000CC"/>
              </a:solidFill>
            </a:endParaRPr>
          </a:p>
        </p:txBody>
      </p:sp>
    </p:spTree>
    <p:extLst>
      <p:ext uri="{BB962C8B-B14F-4D97-AF65-F5344CB8AC3E}">
        <p14:creationId xmlns:p14="http://schemas.microsoft.com/office/powerpoint/2010/main" val="404128236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152400" y="25400"/>
            <a:ext cx="6629400" cy="736600"/>
          </a:xfrm>
          <a:solidFill>
            <a:srgbClr val="8C0000"/>
          </a:solidFill>
        </p:spPr>
        <p:txBody>
          <a:bodyPr/>
          <a:lstStyle/>
          <a:p>
            <a:r>
              <a:rPr lang="en-US" altLang="zh-CN" sz="3600" b="1" dirty="0" smtClean="0">
                <a:solidFill>
                  <a:schemeClr val="accent5">
                    <a:lumMod val="75000"/>
                  </a:schemeClr>
                </a:solidFill>
                <a:latin typeface="Calibri" pitchFamily="34" charset="0"/>
                <a:cs typeface="Calibri" pitchFamily="34" charset="0"/>
              </a:rPr>
              <a:t>3. Preliminary results</a:t>
            </a:r>
            <a:endParaRPr lang="zh-CN" altLang="zh-CN" sz="3600" dirty="0">
              <a:solidFill>
                <a:schemeClr val="accent5">
                  <a:lumMod val="75000"/>
                </a:schemeClr>
              </a:solidFill>
            </a:endParaRPr>
          </a:p>
        </p:txBody>
      </p:sp>
      <p:pic>
        <p:nvPicPr>
          <p:cNvPr id="25604" name="Picture 4" descr="C:\Users\Jardon\Desktop\EGU2012_Zhou Feng.emf"/>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7041" b="76661"/>
          <a:stretch/>
        </p:blipFill>
        <p:spPr bwMode="auto">
          <a:xfrm>
            <a:off x="0" y="762000"/>
            <a:ext cx="9155113" cy="4318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3"/>
          <p:cNvSpPr txBox="1">
            <a:spLocks noChangeArrowheads="1"/>
          </p:cNvSpPr>
          <p:nvPr/>
        </p:nvSpPr>
        <p:spPr bwMode="auto">
          <a:xfrm>
            <a:off x="304800" y="685800"/>
            <a:ext cx="8229600" cy="64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mn-ea"/>
              </a:defRPr>
            </a:lvl2pPr>
            <a:lvl3pPr marL="1143000" indent="-228600" algn="l" rtl="0" fontAlgn="base">
              <a:spcBef>
                <a:spcPct val="20000"/>
              </a:spcBef>
              <a:spcAft>
                <a:spcPct val="0"/>
              </a:spcAft>
              <a:buChar char="•"/>
              <a:defRPr sz="2400">
                <a:solidFill>
                  <a:schemeClr val="tx1"/>
                </a:solidFill>
                <a:latin typeface="+mn-lt"/>
                <a:ea typeface="+mn-ea"/>
              </a:defRPr>
            </a:lvl3pPr>
            <a:lvl4pPr marL="1600200" indent="-228600" algn="l" rtl="0" fontAlgn="base">
              <a:spcBef>
                <a:spcPct val="20000"/>
              </a:spcBef>
              <a:spcAft>
                <a:spcPct val="0"/>
              </a:spcAft>
              <a:buChar char="–"/>
              <a:defRPr sz="2000">
                <a:solidFill>
                  <a:schemeClr val="tx1"/>
                </a:solidFill>
                <a:latin typeface="+mn-lt"/>
                <a:ea typeface="+mn-ea"/>
              </a:defRPr>
            </a:lvl4pPr>
            <a:lvl5pPr marL="2057400" indent="-228600" algn="l" rtl="0" fontAlgn="base">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a:lstStyle>
          <a:p>
            <a:pPr marL="0" indent="0">
              <a:lnSpc>
                <a:spcPct val="150000"/>
              </a:lnSpc>
              <a:buNone/>
            </a:pPr>
            <a:r>
              <a:rPr lang="en-US" altLang="zh-CN" sz="2800" b="1" dirty="0" smtClean="0">
                <a:latin typeface="Calibri" pitchFamily="34" charset="0"/>
                <a:cs typeface="Calibri" pitchFamily="34" charset="0"/>
              </a:rPr>
              <a:t>3.3 Spatial distribution: </a:t>
            </a:r>
            <a:r>
              <a:rPr lang="en-US" altLang="zh-CN" sz="2800" b="1" dirty="0" smtClean="0">
                <a:solidFill>
                  <a:srgbClr val="0000CC"/>
                </a:solidFill>
                <a:latin typeface="Calibri" pitchFamily="34" charset="0"/>
                <a:cs typeface="Calibri" pitchFamily="34" charset="0"/>
              </a:rPr>
              <a:t>Wastewater handling</a:t>
            </a:r>
          </a:p>
        </p:txBody>
      </p:sp>
      <p:pic>
        <p:nvPicPr>
          <p:cNvPr id="2457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56347" y="5636028"/>
            <a:ext cx="5878053" cy="843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579" name="Picture 3" descr="C:\Users\ZF\Desktop\Lww.em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588" y="1642890"/>
            <a:ext cx="4627588" cy="3919711"/>
          </a:xfrm>
          <a:prstGeom prst="rect">
            <a:avLst/>
          </a:prstGeom>
          <a:noFill/>
          <a:extLst>
            <a:ext uri="{909E8E84-426E-40DD-AFC4-6F175D3DCCD1}">
              <a14:hiddenFill xmlns:a14="http://schemas.microsoft.com/office/drawing/2010/main">
                <a:solidFill>
                  <a:srgbClr val="FFFFFF"/>
                </a:solidFill>
              </a14:hiddenFill>
            </a:ext>
          </a:extLst>
        </p:spPr>
      </p:pic>
      <p:pic>
        <p:nvPicPr>
          <p:cNvPr id="24580" name="Picture 4" descr="C:\Users\ZF\Desktop\ww error.em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54859" y="1642889"/>
            <a:ext cx="4627588" cy="3919711"/>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3"/>
          <p:cNvSpPr txBox="1">
            <a:spLocks noChangeArrowheads="1"/>
          </p:cNvSpPr>
          <p:nvPr/>
        </p:nvSpPr>
        <p:spPr bwMode="auto">
          <a:xfrm>
            <a:off x="34636" y="1659775"/>
            <a:ext cx="1366044" cy="533400"/>
          </a:xfrm>
          <a:prstGeom prst="rect">
            <a:avLst/>
          </a:prstGeom>
          <a:solidFill>
            <a:srgbClr val="0000CC"/>
          </a:solidFill>
          <a:ln>
            <a:noFill/>
          </a:ln>
          <a:effectLs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mn-ea"/>
              </a:defRPr>
            </a:lvl2pPr>
            <a:lvl3pPr marL="1143000" indent="-228600" algn="l" rtl="0" fontAlgn="base">
              <a:spcBef>
                <a:spcPct val="20000"/>
              </a:spcBef>
              <a:spcAft>
                <a:spcPct val="0"/>
              </a:spcAft>
              <a:buChar char="•"/>
              <a:defRPr sz="2400">
                <a:solidFill>
                  <a:schemeClr val="tx1"/>
                </a:solidFill>
                <a:latin typeface="+mn-lt"/>
                <a:ea typeface="+mn-ea"/>
              </a:defRPr>
            </a:lvl3pPr>
            <a:lvl4pPr marL="1600200" indent="-228600" algn="l" rtl="0" fontAlgn="base">
              <a:spcBef>
                <a:spcPct val="20000"/>
              </a:spcBef>
              <a:spcAft>
                <a:spcPct val="0"/>
              </a:spcAft>
              <a:buChar char="–"/>
              <a:defRPr sz="2000">
                <a:solidFill>
                  <a:schemeClr val="tx1"/>
                </a:solidFill>
                <a:latin typeface="+mn-lt"/>
                <a:ea typeface="+mn-ea"/>
              </a:defRPr>
            </a:lvl4pPr>
            <a:lvl5pPr marL="2057400" indent="-228600" algn="l" rtl="0" fontAlgn="base">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a:lstStyle>
          <a:p>
            <a:pPr marL="0" indent="0" algn="ctr">
              <a:buNone/>
            </a:pPr>
            <a:r>
              <a:rPr lang="en-US" altLang="zh-CN" sz="2800" b="1" dirty="0" smtClean="0">
                <a:solidFill>
                  <a:srgbClr val="FFFF00"/>
                </a:solidFill>
                <a:latin typeface="Calibri" pitchFamily="34" charset="0"/>
                <a:cs typeface="Calibri" pitchFamily="34" charset="0"/>
              </a:rPr>
              <a:t>Local</a:t>
            </a:r>
          </a:p>
        </p:txBody>
      </p:sp>
      <p:sp>
        <p:nvSpPr>
          <p:cNvPr id="15" name="Rectangle 3"/>
          <p:cNvSpPr txBox="1">
            <a:spLocks noChangeArrowheads="1"/>
          </p:cNvSpPr>
          <p:nvPr/>
        </p:nvSpPr>
        <p:spPr bwMode="auto">
          <a:xfrm>
            <a:off x="4648200" y="1659775"/>
            <a:ext cx="1816175" cy="533400"/>
          </a:xfrm>
          <a:prstGeom prst="rect">
            <a:avLst/>
          </a:prstGeom>
          <a:solidFill>
            <a:srgbClr val="0000CC"/>
          </a:solidFill>
          <a:ln>
            <a:noFill/>
          </a:ln>
          <a:effectLs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mn-ea"/>
              </a:defRPr>
            </a:lvl2pPr>
            <a:lvl3pPr marL="1143000" indent="-228600" algn="l" rtl="0" fontAlgn="base">
              <a:spcBef>
                <a:spcPct val="20000"/>
              </a:spcBef>
              <a:spcAft>
                <a:spcPct val="0"/>
              </a:spcAft>
              <a:buChar char="•"/>
              <a:defRPr sz="2400">
                <a:solidFill>
                  <a:schemeClr val="tx1"/>
                </a:solidFill>
                <a:latin typeface="+mn-lt"/>
                <a:ea typeface="+mn-ea"/>
              </a:defRPr>
            </a:lvl3pPr>
            <a:lvl4pPr marL="1600200" indent="-228600" algn="l" rtl="0" fontAlgn="base">
              <a:spcBef>
                <a:spcPct val="20000"/>
              </a:spcBef>
              <a:spcAft>
                <a:spcPct val="0"/>
              </a:spcAft>
              <a:buChar char="–"/>
              <a:defRPr sz="2000">
                <a:solidFill>
                  <a:schemeClr val="tx1"/>
                </a:solidFill>
                <a:latin typeface="+mn-lt"/>
                <a:ea typeface="+mn-ea"/>
              </a:defRPr>
            </a:lvl4pPr>
            <a:lvl5pPr marL="2057400" indent="-228600" algn="l" rtl="0" fontAlgn="base">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a:lstStyle>
          <a:p>
            <a:pPr marL="0" indent="0" algn="ctr">
              <a:buNone/>
            </a:pPr>
            <a:r>
              <a:rPr lang="en-US" altLang="zh-CN" sz="2800" b="1" dirty="0" err="1" smtClean="0">
                <a:solidFill>
                  <a:srgbClr val="FFFF00"/>
                </a:solidFill>
                <a:latin typeface="Calibri" pitchFamily="34" charset="0"/>
                <a:cs typeface="Calibri" pitchFamily="34" charset="0"/>
              </a:rPr>
              <a:t>IPCC</a:t>
            </a:r>
            <a:r>
              <a:rPr lang="en-US" altLang="zh-CN" sz="2800" b="1" dirty="0" err="1" smtClean="0">
                <a:solidFill>
                  <a:srgbClr val="FFFF00"/>
                </a:solidFill>
                <a:latin typeface="Calibri" pitchFamily="34" charset="0"/>
                <a:cs typeface="Calibri" pitchFamily="34" charset="0"/>
                <a:sym typeface="Symbol"/>
              </a:rPr>
              <a:t>Local</a:t>
            </a:r>
            <a:endParaRPr lang="en-US" altLang="zh-CN" sz="2800" b="1" dirty="0" smtClean="0">
              <a:solidFill>
                <a:srgbClr val="FFFF00"/>
              </a:solidFill>
              <a:latin typeface="Calibri" pitchFamily="34" charset="0"/>
              <a:cs typeface="Calibri" pitchFamily="34" charset="0"/>
            </a:endParaRPr>
          </a:p>
        </p:txBody>
      </p:sp>
      <p:sp>
        <p:nvSpPr>
          <p:cNvPr id="10" name="矩形 9"/>
          <p:cNvSpPr/>
          <p:nvPr/>
        </p:nvSpPr>
        <p:spPr>
          <a:xfrm>
            <a:off x="6967450" y="2726664"/>
            <a:ext cx="370614" cy="461665"/>
          </a:xfrm>
          <a:prstGeom prst="rect">
            <a:avLst/>
          </a:prstGeom>
        </p:spPr>
        <p:txBody>
          <a:bodyPr wrap="none">
            <a:spAutoFit/>
          </a:bodyPr>
          <a:lstStyle/>
          <a:p>
            <a:r>
              <a:rPr lang="en-US" altLang="zh-CN" sz="2400" b="1" dirty="0">
                <a:solidFill>
                  <a:srgbClr val="0000CC"/>
                </a:solidFill>
                <a:latin typeface="Calibri" pitchFamily="34" charset="0"/>
                <a:cs typeface="Calibri" pitchFamily="34" charset="0"/>
                <a:sym typeface="Symbol"/>
              </a:rPr>
              <a:t></a:t>
            </a:r>
            <a:endParaRPr lang="zh-CN" altLang="en-US" sz="2400" dirty="0"/>
          </a:p>
        </p:txBody>
      </p:sp>
      <p:cxnSp>
        <p:nvCxnSpPr>
          <p:cNvPr id="11" name="直接箭头连接符 10"/>
          <p:cNvCxnSpPr/>
          <p:nvPr/>
        </p:nvCxnSpPr>
        <p:spPr>
          <a:xfrm>
            <a:off x="7228558" y="3026727"/>
            <a:ext cx="636667" cy="163973"/>
          </a:xfrm>
          <a:prstGeom prst="straightConnector1">
            <a:avLst/>
          </a:prstGeom>
          <a:ln w="28575">
            <a:solidFill>
              <a:schemeClr val="bg1">
                <a:lumMod val="50000"/>
              </a:schemeClr>
            </a:solidFill>
            <a:tailEnd type="arrow"/>
          </a:ln>
        </p:spPr>
        <p:style>
          <a:lnRef idx="1">
            <a:schemeClr val="accent1"/>
          </a:lnRef>
          <a:fillRef idx="0">
            <a:schemeClr val="accent1"/>
          </a:fillRef>
          <a:effectRef idx="0">
            <a:schemeClr val="accent1"/>
          </a:effectRef>
          <a:fontRef idx="minor">
            <a:schemeClr val="tx1"/>
          </a:fontRef>
        </p:style>
      </p:cxnSp>
      <p:sp>
        <p:nvSpPr>
          <p:cNvPr id="12" name="矩形 11"/>
          <p:cNvSpPr/>
          <p:nvPr/>
        </p:nvSpPr>
        <p:spPr>
          <a:xfrm>
            <a:off x="6053050" y="3657600"/>
            <a:ext cx="370614" cy="461665"/>
          </a:xfrm>
          <a:prstGeom prst="rect">
            <a:avLst/>
          </a:prstGeom>
        </p:spPr>
        <p:txBody>
          <a:bodyPr wrap="none">
            <a:spAutoFit/>
          </a:bodyPr>
          <a:lstStyle/>
          <a:p>
            <a:r>
              <a:rPr lang="en-US" altLang="zh-CN" sz="2400" b="1" dirty="0">
                <a:solidFill>
                  <a:srgbClr val="0000CC"/>
                </a:solidFill>
                <a:latin typeface="Calibri" pitchFamily="34" charset="0"/>
                <a:cs typeface="Calibri" pitchFamily="34" charset="0"/>
                <a:sym typeface="Symbol"/>
              </a:rPr>
              <a:t></a:t>
            </a:r>
            <a:endParaRPr lang="zh-CN" altLang="en-US" sz="2400" dirty="0"/>
          </a:p>
        </p:txBody>
      </p:sp>
      <p:cxnSp>
        <p:nvCxnSpPr>
          <p:cNvPr id="13" name="直接箭头连接符 12"/>
          <p:cNvCxnSpPr/>
          <p:nvPr/>
        </p:nvCxnSpPr>
        <p:spPr>
          <a:xfrm>
            <a:off x="6314158" y="3957663"/>
            <a:ext cx="636667" cy="163973"/>
          </a:xfrm>
          <a:prstGeom prst="straightConnector1">
            <a:avLst/>
          </a:prstGeom>
          <a:ln w="28575">
            <a:solidFill>
              <a:schemeClr val="bg1">
                <a:lumMod val="50000"/>
              </a:schemeClr>
            </a:solidFill>
            <a:tailEnd type="arrow"/>
          </a:ln>
        </p:spPr>
        <p:style>
          <a:lnRef idx="1">
            <a:schemeClr val="accent1"/>
          </a:lnRef>
          <a:fillRef idx="0">
            <a:schemeClr val="accent1"/>
          </a:fillRef>
          <a:effectRef idx="0">
            <a:schemeClr val="accent1"/>
          </a:effectRef>
          <a:fontRef idx="minor">
            <a:schemeClr val="tx1"/>
          </a:fontRef>
        </p:style>
      </p:cxnSp>
      <p:sp>
        <p:nvSpPr>
          <p:cNvPr id="16" name="矩形 15"/>
          <p:cNvSpPr/>
          <p:nvPr/>
        </p:nvSpPr>
        <p:spPr>
          <a:xfrm>
            <a:off x="6941524" y="4424337"/>
            <a:ext cx="370614" cy="461665"/>
          </a:xfrm>
          <a:prstGeom prst="rect">
            <a:avLst/>
          </a:prstGeom>
        </p:spPr>
        <p:txBody>
          <a:bodyPr wrap="none">
            <a:spAutoFit/>
          </a:bodyPr>
          <a:lstStyle/>
          <a:p>
            <a:r>
              <a:rPr lang="en-US" altLang="zh-CN" sz="2400" b="1" dirty="0">
                <a:solidFill>
                  <a:srgbClr val="0000CC"/>
                </a:solidFill>
                <a:latin typeface="Calibri" pitchFamily="34" charset="0"/>
                <a:cs typeface="Calibri" pitchFamily="34" charset="0"/>
                <a:sym typeface="Symbol"/>
              </a:rPr>
              <a:t></a:t>
            </a:r>
            <a:endParaRPr lang="zh-CN" altLang="en-US" sz="2400" dirty="0"/>
          </a:p>
        </p:txBody>
      </p:sp>
      <p:cxnSp>
        <p:nvCxnSpPr>
          <p:cNvPr id="17" name="直接箭头连接符 16"/>
          <p:cNvCxnSpPr/>
          <p:nvPr/>
        </p:nvCxnSpPr>
        <p:spPr>
          <a:xfrm>
            <a:off x="7202632" y="4724400"/>
            <a:ext cx="636667" cy="163973"/>
          </a:xfrm>
          <a:prstGeom prst="straightConnector1">
            <a:avLst/>
          </a:prstGeom>
          <a:ln w="28575">
            <a:solidFill>
              <a:schemeClr val="bg1">
                <a:lumMod val="50000"/>
              </a:schemeClr>
            </a:solidFill>
            <a:tailEnd type="arrow"/>
          </a:ln>
        </p:spPr>
        <p:style>
          <a:lnRef idx="1">
            <a:schemeClr val="accent1"/>
          </a:lnRef>
          <a:fillRef idx="0">
            <a:schemeClr val="accent1"/>
          </a:fillRef>
          <a:effectRef idx="0">
            <a:schemeClr val="accent1"/>
          </a:effectRef>
          <a:fontRef idx="minor">
            <a:schemeClr val="tx1"/>
          </a:fontRef>
        </p:style>
      </p:cxnSp>
      <p:sp>
        <p:nvSpPr>
          <p:cNvPr id="18" name="矩形 17"/>
          <p:cNvSpPr/>
          <p:nvPr/>
        </p:nvSpPr>
        <p:spPr>
          <a:xfrm>
            <a:off x="8726542" y="3505200"/>
            <a:ext cx="370614" cy="461665"/>
          </a:xfrm>
          <a:prstGeom prst="rect">
            <a:avLst/>
          </a:prstGeom>
        </p:spPr>
        <p:txBody>
          <a:bodyPr wrap="none">
            <a:spAutoFit/>
          </a:bodyPr>
          <a:lstStyle/>
          <a:p>
            <a:r>
              <a:rPr lang="en-US" altLang="zh-CN" sz="2400" b="1" dirty="0">
                <a:solidFill>
                  <a:srgbClr val="0000CC"/>
                </a:solidFill>
                <a:latin typeface="Calibri" pitchFamily="34" charset="0"/>
                <a:cs typeface="Calibri" pitchFamily="34" charset="0"/>
                <a:sym typeface="Symbol"/>
              </a:rPr>
              <a:t></a:t>
            </a:r>
            <a:endParaRPr lang="zh-CN" altLang="en-US" dirty="0"/>
          </a:p>
        </p:txBody>
      </p:sp>
      <p:cxnSp>
        <p:nvCxnSpPr>
          <p:cNvPr id="19" name="直接箭头连接符 18"/>
          <p:cNvCxnSpPr/>
          <p:nvPr/>
        </p:nvCxnSpPr>
        <p:spPr>
          <a:xfrm flipH="1">
            <a:off x="8382000" y="3840819"/>
            <a:ext cx="483409" cy="150400"/>
          </a:xfrm>
          <a:prstGeom prst="straightConnector1">
            <a:avLst/>
          </a:prstGeom>
          <a:ln w="28575">
            <a:solidFill>
              <a:schemeClr val="bg1">
                <a:lumMod val="50000"/>
              </a:schemeClr>
            </a:solidFill>
            <a:tailEnd type="arrow"/>
          </a:ln>
        </p:spPr>
        <p:style>
          <a:lnRef idx="1">
            <a:schemeClr val="accent1"/>
          </a:lnRef>
          <a:fillRef idx="0">
            <a:schemeClr val="accent1"/>
          </a:fillRef>
          <a:effectRef idx="0">
            <a:schemeClr val="accent1"/>
          </a:effectRef>
          <a:fontRef idx="minor">
            <a:schemeClr val="tx1"/>
          </a:fontRef>
        </p:style>
      </p:cxnSp>
      <p:sp>
        <p:nvSpPr>
          <p:cNvPr id="20" name="矩形 19"/>
          <p:cNvSpPr/>
          <p:nvPr/>
        </p:nvSpPr>
        <p:spPr>
          <a:xfrm>
            <a:off x="8494795" y="4129561"/>
            <a:ext cx="324128" cy="369332"/>
          </a:xfrm>
          <a:prstGeom prst="rect">
            <a:avLst/>
          </a:prstGeom>
        </p:spPr>
        <p:txBody>
          <a:bodyPr wrap="none">
            <a:spAutoFit/>
          </a:bodyPr>
          <a:lstStyle/>
          <a:p>
            <a:r>
              <a:rPr lang="en-US" altLang="zh-CN" b="1" dirty="0">
                <a:solidFill>
                  <a:srgbClr val="0000CC"/>
                </a:solidFill>
                <a:latin typeface="Calibri" pitchFamily="34" charset="0"/>
                <a:cs typeface="Calibri" pitchFamily="34" charset="0"/>
                <a:sym typeface="Symbol"/>
              </a:rPr>
              <a:t></a:t>
            </a:r>
            <a:endParaRPr lang="zh-CN" altLang="en-US" sz="1400" dirty="0"/>
          </a:p>
        </p:txBody>
      </p:sp>
      <p:cxnSp>
        <p:nvCxnSpPr>
          <p:cNvPr id="21" name="直接箭头连接符 20"/>
          <p:cNvCxnSpPr/>
          <p:nvPr/>
        </p:nvCxnSpPr>
        <p:spPr>
          <a:xfrm flipH="1" flipV="1">
            <a:off x="7854142" y="4196836"/>
            <a:ext cx="769562" cy="227501"/>
          </a:xfrm>
          <a:prstGeom prst="straightConnector1">
            <a:avLst/>
          </a:prstGeom>
          <a:ln w="28575">
            <a:solidFill>
              <a:schemeClr val="bg1">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2" name="直接箭头连接符 21"/>
          <p:cNvCxnSpPr/>
          <p:nvPr/>
        </p:nvCxnSpPr>
        <p:spPr>
          <a:xfrm flipH="1">
            <a:off x="8250643" y="3840819"/>
            <a:ext cx="568280" cy="0"/>
          </a:xfrm>
          <a:prstGeom prst="straightConnector1">
            <a:avLst/>
          </a:prstGeom>
          <a:ln w="28575">
            <a:solidFill>
              <a:schemeClr val="bg1">
                <a:lumMod val="50000"/>
              </a:schemeClr>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418889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152400" y="25400"/>
            <a:ext cx="6629400" cy="736600"/>
          </a:xfrm>
          <a:solidFill>
            <a:srgbClr val="8C0000"/>
          </a:solidFill>
        </p:spPr>
        <p:txBody>
          <a:bodyPr/>
          <a:lstStyle/>
          <a:p>
            <a:r>
              <a:rPr lang="en-US" altLang="zh-CN" sz="3600" b="1" dirty="0" smtClean="0">
                <a:solidFill>
                  <a:srgbClr val="FFFF00"/>
                </a:solidFill>
                <a:latin typeface="Calibri" pitchFamily="34" charset="0"/>
                <a:cs typeface="Calibri" pitchFamily="34" charset="0"/>
              </a:rPr>
              <a:t>1. Background</a:t>
            </a:r>
            <a:endParaRPr lang="zh-CN" altLang="zh-CN" sz="3600" dirty="0">
              <a:solidFill>
                <a:srgbClr val="FFFF00"/>
              </a:solidFill>
            </a:endParaRPr>
          </a:p>
        </p:txBody>
      </p:sp>
      <p:pic>
        <p:nvPicPr>
          <p:cNvPr id="25604" name="Picture 4" descr="C:\Users\Jardon\Desktop\EGU2012_Zhou Feng.emf"/>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7041" b="76661"/>
          <a:stretch/>
        </p:blipFill>
        <p:spPr bwMode="auto">
          <a:xfrm>
            <a:off x="0" y="762000"/>
            <a:ext cx="9155113" cy="431800"/>
          </a:xfrm>
          <a:prstGeom prst="rect">
            <a:avLst/>
          </a:prstGeom>
          <a:noFill/>
          <a:extLst>
            <a:ext uri="{909E8E84-426E-40DD-AFC4-6F175D3DCCD1}">
              <a14:hiddenFill xmlns:a14="http://schemas.microsoft.com/office/drawing/2010/main">
                <a:solidFill>
                  <a:srgbClr val="FFFFFF"/>
                </a:solidFill>
              </a14:hiddenFill>
            </a:ext>
          </a:extLst>
        </p:spPr>
      </p:pic>
      <p:sp>
        <p:nvSpPr>
          <p:cNvPr id="25603" name="Rectangle 3"/>
          <p:cNvSpPr>
            <a:spLocks noGrp="1" noChangeArrowheads="1"/>
          </p:cNvSpPr>
          <p:nvPr>
            <p:ph type="body" idx="1"/>
          </p:nvPr>
        </p:nvSpPr>
        <p:spPr>
          <a:xfrm>
            <a:off x="457200" y="977900"/>
            <a:ext cx="8534400" cy="1765300"/>
          </a:xfrm>
        </p:spPr>
        <p:txBody>
          <a:bodyPr/>
          <a:lstStyle/>
          <a:p>
            <a:pPr marL="0" indent="0">
              <a:lnSpc>
                <a:spcPct val="150000"/>
              </a:lnSpc>
              <a:buNone/>
            </a:pPr>
            <a:r>
              <a:rPr lang="en-US" altLang="zh-CN" sz="2800" b="1" dirty="0" smtClean="0">
                <a:solidFill>
                  <a:srgbClr val="0000CC"/>
                </a:solidFill>
                <a:latin typeface="Calibri" pitchFamily="34" charset="0"/>
                <a:cs typeface="Calibri" pitchFamily="34" charset="0"/>
              </a:rPr>
              <a:t>N</a:t>
            </a:r>
            <a:r>
              <a:rPr lang="en-US" altLang="zh-CN" sz="2800" b="1" baseline="-25000" dirty="0" smtClean="0">
                <a:solidFill>
                  <a:srgbClr val="0000CC"/>
                </a:solidFill>
                <a:latin typeface="Calibri" pitchFamily="34" charset="0"/>
                <a:cs typeface="Calibri" pitchFamily="34" charset="0"/>
              </a:rPr>
              <a:t>2</a:t>
            </a:r>
            <a:r>
              <a:rPr lang="en-US" altLang="zh-CN" sz="2800" b="1" dirty="0" smtClean="0">
                <a:solidFill>
                  <a:srgbClr val="0000CC"/>
                </a:solidFill>
                <a:latin typeface="Calibri" pitchFamily="34" charset="0"/>
                <a:cs typeface="Calibri" pitchFamily="34" charset="0"/>
              </a:rPr>
              <a:t>O is 3</a:t>
            </a:r>
            <a:r>
              <a:rPr lang="en-US" altLang="zh-CN" sz="2800" b="1" baseline="30000" dirty="0" smtClean="0">
                <a:solidFill>
                  <a:srgbClr val="0000CC"/>
                </a:solidFill>
                <a:latin typeface="Calibri" pitchFamily="34" charset="0"/>
                <a:cs typeface="Calibri" pitchFamily="34" charset="0"/>
              </a:rPr>
              <a:t>rd</a:t>
            </a:r>
            <a:r>
              <a:rPr lang="en-US" altLang="zh-CN" sz="2800" b="1" dirty="0" smtClean="0">
                <a:solidFill>
                  <a:srgbClr val="0000CC"/>
                </a:solidFill>
                <a:latin typeface="Calibri" pitchFamily="34" charset="0"/>
                <a:cs typeface="Calibri" pitchFamily="34" charset="0"/>
              </a:rPr>
              <a:t> important GHG and a key role in destruction of the ozone layer through formation of </a:t>
            </a:r>
            <a:r>
              <a:rPr lang="en-US" altLang="zh-CN" sz="2800" b="1" dirty="0" err="1" smtClean="0">
                <a:solidFill>
                  <a:srgbClr val="0000CC"/>
                </a:solidFill>
                <a:latin typeface="Calibri" pitchFamily="34" charset="0"/>
                <a:cs typeface="Calibri" pitchFamily="34" charset="0"/>
              </a:rPr>
              <a:t>NOx</a:t>
            </a:r>
            <a:r>
              <a:rPr lang="en-US" altLang="zh-CN" sz="2800" b="1" dirty="0" smtClean="0">
                <a:solidFill>
                  <a:srgbClr val="0000CC"/>
                </a:solidFill>
                <a:latin typeface="Calibri" pitchFamily="34" charset="0"/>
                <a:cs typeface="Calibri" pitchFamily="34" charset="0"/>
              </a:rPr>
              <a:t>, leading to climate </a:t>
            </a:r>
            <a:r>
              <a:rPr lang="en-US" altLang="zh-CN" sz="2800" b="1" dirty="0" err="1" smtClean="0">
                <a:solidFill>
                  <a:srgbClr val="0000CC"/>
                </a:solidFill>
                <a:latin typeface="Calibri" pitchFamily="34" charset="0"/>
                <a:cs typeface="Calibri" pitchFamily="34" charset="0"/>
              </a:rPr>
              <a:t>radiactive</a:t>
            </a:r>
            <a:r>
              <a:rPr lang="en-US" altLang="zh-CN" sz="2800" b="1" dirty="0" smtClean="0">
                <a:solidFill>
                  <a:srgbClr val="0000CC"/>
                </a:solidFill>
                <a:latin typeface="Calibri" pitchFamily="34" charset="0"/>
                <a:cs typeface="Calibri" pitchFamily="34" charset="0"/>
              </a:rPr>
              <a:t> forcing </a:t>
            </a:r>
            <a:r>
              <a:rPr lang="en-US" altLang="zh-CN" sz="2400" dirty="0" smtClean="0">
                <a:solidFill>
                  <a:schemeClr val="bg1">
                    <a:lumMod val="50000"/>
                  </a:schemeClr>
                </a:solidFill>
                <a:latin typeface="Calibri" pitchFamily="34" charset="0"/>
                <a:cs typeface="Calibri" pitchFamily="34" charset="0"/>
              </a:rPr>
              <a:t>(Reis et al., 2011; </a:t>
            </a:r>
            <a:r>
              <a:rPr lang="en-US" altLang="zh-CN" sz="2400" dirty="0" err="1" smtClean="0">
                <a:solidFill>
                  <a:schemeClr val="bg1">
                    <a:lumMod val="50000"/>
                  </a:schemeClr>
                </a:solidFill>
                <a:latin typeface="Calibri" pitchFamily="34" charset="0"/>
                <a:cs typeface="Calibri" pitchFamily="34" charset="0"/>
              </a:rPr>
              <a:t>Reay</a:t>
            </a:r>
            <a:r>
              <a:rPr lang="en-US" altLang="zh-CN" sz="2400" dirty="0" smtClean="0">
                <a:solidFill>
                  <a:schemeClr val="bg1">
                    <a:lumMod val="50000"/>
                  </a:schemeClr>
                </a:solidFill>
                <a:latin typeface="Calibri" pitchFamily="34" charset="0"/>
                <a:cs typeface="Calibri" pitchFamily="34" charset="0"/>
              </a:rPr>
              <a:t> et al., 2012)</a:t>
            </a:r>
          </a:p>
        </p:txBody>
      </p:sp>
      <p:pic>
        <p:nvPicPr>
          <p:cNvPr id="13314" name="Picture 2" descr="File:Major greenhouse gas trends.png"/>
          <p:cNvPicPr>
            <a:picLocks noChangeAspect="1" noChangeArrowheads="1"/>
          </p:cNvPicPr>
          <p:nvPr/>
        </p:nvPicPr>
        <p:blipFill rotWithShape="1">
          <a:blip r:embed="rId3">
            <a:extLst>
              <a:ext uri="{28A0092B-C50C-407E-A947-70E740481C1C}">
                <a14:useLocalDpi xmlns:a14="http://schemas.microsoft.com/office/drawing/2010/main" val="0"/>
              </a:ext>
            </a:extLst>
          </a:blip>
          <a:srcRect l="51154" b="52075"/>
          <a:stretch/>
        </p:blipFill>
        <p:spPr bwMode="auto">
          <a:xfrm>
            <a:off x="457200" y="3124200"/>
            <a:ext cx="4708666" cy="3124200"/>
          </a:xfrm>
          <a:prstGeom prst="rect">
            <a:avLst/>
          </a:prstGeom>
          <a:noFill/>
          <a:extLst>
            <a:ext uri="{909E8E84-426E-40DD-AFC4-6F175D3DCCD1}">
              <a14:hiddenFill xmlns:a14="http://schemas.microsoft.com/office/drawing/2010/main">
                <a:solidFill>
                  <a:srgbClr val="FFFFFF"/>
                </a:solidFill>
              </a14:hiddenFill>
            </a:ext>
          </a:extLst>
        </p:spPr>
      </p:pic>
      <p:pic>
        <p:nvPicPr>
          <p:cNvPr id="13317" name="Picture 5"/>
          <p:cNvPicPr>
            <a:picLocks noChangeAspect="1" noChangeArrowheads="1"/>
          </p:cNvPicPr>
          <p:nvPr/>
        </p:nvPicPr>
        <p:blipFill rotWithShape="1">
          <a:blip r:embed="rId4">
            <a:extLst>
              <a:ext uri="{28A0092B-C50C-407E-A947-70E740481C1C}">
                <a14:useLocalDpi xmlns:a14="http://schemas.microsoft.com/office/drawing/2010/main" val="0"/>
              </a:ext>
            </a:extLst>
          </a:blip>
          <a:srcRect l="65199" t="30152" r="12983" b="33636"/>
          <a:stretch/>
        </p:blipFill>
        <p:spPr bwMode="auto">
          <a:xfrm>
            <a:off x="5482293" y="3124200"/>
            <a:ext cx="3346423" cy="312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1953092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152400" y="25400"/>
            <a:ext cx="6629400" cy="736600"/>
          </a:xfrm>
          <a:solidFill>
            <a:srgbClr val="8C0000"/>
          </a:solidFill>
        </p:spPr>
        <p:txBody>
          <a:bodyPr/>
          <a:lstStyle/>
          <a:p>
            <a:r>
              <a:rPr lang="en-US" altLang="zh-CN" sz="3600" b="1" dirty="0" smtClean="0">
                <a:solidFill>
                  <a:schemeClr val="accent5">
                    <a:lumMod val="75000"/>
                  </a:schemeClr>
                </a:solidFill>
                <a:latin typeface="Calibri" pitchFamily="34" charset="0"/>
                <a:cs typeface="Calibri" pitchFamily="34" charset="0"/>
              </a:rPr>
              <a:t>3. Preliminary results</a:t>
            </a:r>
            <a:endParaRPr lang="zh-CN" altLang="zh-CN" sz="3600" dirty="0">
              <a:solidFill>
                <a:schemeClr val="accent5">
                  <a:lumMod val="75000"/>
                </a:schemeClr>
              </a:solidFill>
            </a:endParaRPr>
          </a:p>
        </p:txBody>
      </p:sp>
      <p:pic>
        <p:nvPicPr>
          <p:cNvPr id="25604" name="Picture 4" descr="C:\Users\Jardon\Desktop\EGU2012_Zhou Feng.emf"/>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7041" b="76661"/>
          <a:stretch/>
        </p:blipFill>
        <p:spPr bwMode="auto">
          <a:xfrm>
            <a:off x="0" y="762000"/>
            <a:ext cx="9155113" cy="4318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3"/>
          <p:cNvSpPr txBox="1">
            <a:spLocks noChangeArrowheads="1"/>
          </p:cNvSpPr>
          <p:nvPr/>
        </p:nvSpPr>
        <p:spPr bwMode="auto">
          <a:xfrm>
            <a:off x="304800" y="685800"/>
            <a:ext cx="8229600" cy="64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mn-ea"/>
              </a:defRPr>
            </a:lvl2pPr>
            <a:lvl3pPr marL="1143000" indent="-228600" algn="l" rtl="0" fontAlgn="base">
              <a:spcBef>
                <a:spcPct val="20000"/>
              </a:spcBef>
              <a:spcAft>
                <a:spcPct val="0"/>
              </a:spcAft>
              <a:buChar char="•"/>
              <a:defRPr sz="2400">
                <a:solidFill>
                  <a:schemeClr val="tx1"/>
                </a:solidFill>
                <a:latin typeface="+mn-lt"/>
                <a:ea typeface="+mn-ea"/>
              </a:defRPr>
            </a:lvl3pPr>
            <a:lvl4pPr marL="1600200" indent="-228600" algn="l" rtl="0" fontAlgn="base">
              <a:spcBef>
                <a:spcPct val="20000"/>
              </a:spcBef>
              <a:spcAft>
                <a:spcPct val="0"/>
              </a:spcAft>
              <a:buChar char="–"/>
              <a:defRPr sz="2000">
                <a:solidFill>
                  <a:schemeClr val="tx1"/>
                </a:solidFill>
                <a:latin typeface="+mn-lt"/>
                <a:ea typeface="+mn-ea"/>
              </a:defRPr>
            </a:lvl4pPr>
            <a:lvl5pPr marL="2057400" indent="-228600" algn="l" rtl="0" fontAlgn="base">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a:lstStyle>
          <a:p>
            <a:pPr marL="0" indent="0">
              <a:lnSpc>
                <a:spcPct val="150000"/>
              </a:lnSpc>
              <a:buNone/>
            </a:pPr>
            <a:r>
              <a:rPr lang="en-US" altLang="zh-CN" sz="2800" b="1" dirty="0" smtClean="0">
                <a:latin typeface="Calibri" pitchFamily="34" charset="0"/>
                <a:cs typeface="Calibri" pitchFamily="34" charset="0"/>
              </a:rPr>
              <a:t>3.3 Spatial distribution: </a:t>
            </a:r>
            <a:r>
              <a:rPr lang="en-US" altLang="zh-CN" sz="2800" b="1" dirty="0" smtClean="0">
                <a:solidFill>
                  <a:srgbClr val="0000CC"/>
                </a:solidFill>
                <a:latin typeface="Calibri" pitchFamily="34" charset="0"/>
                <a:cs typeface="Calibri" pitchFamily="34" charset="0"/>
              </a:rPr>
              <a:t>Province comparison</a:t>
            </a:r>
          </a:p>
        </p:txBody>
      </p:sp>
      <p:sp>
        <p:nvSpPr>
          <p:cNvPr id="11" name="Rectangle 3"/>
          <p:cNvSpPr txBox="1">
            <a:spLocks noChangeArrowheads="1"/>
          </p:cNvSpPr>
          <p:nvPr/>
        </p:nvSpPr>
        <p:spPr bwMode="auto">
          <a:xfrm>
            <a:off x="1752600" y="5715000"/>
            <a:ext cx="5486400" cy="533400"/>
          </a:xfrm>
          <a:prstGeom prst="rect">
            <a:avLst/>
          </a:prstGeom>
          <a:solidFill>
            <a:srgbClr val="0000CC"/>
          </a:solidFill>
          <a:ln>
            <a:noFill/>
          </a:ln>
          <a:effectLs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mn-ea"/>
              </a:defRPr>
            </a:lvl2pPr>
            <a:lvl3pPr marL="1143000" indent="-228600" algn="l" rtl="0" fontAlgn="base">
              <a:spcBef>
                <a:spcPct val="20000"/>
              </a:spcBef>
              <a:spcAft>
                <a:spcPct val="0"/>
              </a:spcAft>
              <a:buChar char="•"/>
              <a:defRPr sz="2400">
                <a:solidFill>
                  <a:schemeClr val="tx1"/>
                </a:solidFill>
                <a:latin typeface="+mn-lt"/>
                <a:ea typeface="+mn-ea"/>
              </a:defRPr>
            </a:lvl3pPr>
            <a:lvl4pPr marL="1600200" indent="-228600" algn="l" rtl="0" fontAlgn="base">
              <a:spcBef>
                <a:spcPct val="20000"/>
              </a:spcBef>
              <a:spcAft>
                <a:spcPct val="0"/>
              </a:spcAft>
              <a:buChar char="–"/>
              <a:defRPr sz="2000">
                <a:solidFill>
                  <a:schemeClr val="tx1"/>
                </a:solidFill>
                <a:latin typeface="+mn-lt"/>
                <a:ea typeface="+mn-ea"/>
              </a:defRPr>
            </a:lvl4pPr>
            <a:lvl5pPr marL="2057400" indent="-228600" algn="l" rtl="0" fontAlgn="base">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a:lstStyle>
          <a:p>
            <a:pPr marL="0" indent="0" algn="ctr">
              <a:buNone/>
            </a:pPr>
            <a:r>
              <a:rPr lang="en-US" altLang="zh-CN" sz="2800" b="1" dirty="0" smtClean="0">
                <a:solidFill>
                  <a:srgbClr val="FFFF00"/>
                </a:solidFill>
                <a:latin typeface="Calibri" pitchFamily="34" charset="0"/>
                <a:cs typeface="Calibri" pitchFamily="34" charset="0"/>
              </a:rPr>
              <a:t>Direct: Wastewater handling (</a:t>
            </a:r>
            <a:r>
              <a:rPr lang="en-US" altLang="zh-CN" sz="2800" b="1" dirty="0" err="1" smtClean="0">
                <a:solidFill>
                  <a:srgbClr val="FFFF00"/>
                </a:solidFill>
                <a:latin typeface="Calibri" pitchFamily="34" charset="0"/>
                <a:cs typeface="Calibri" pitchFamily="34" charset="0"/>
              </a:rPr>
              <a:t>Gg</a:t>
            </a:r>
            <a:r>
              <a:rPr lang="en-US" altLang="zh-CN" sz="2800" b="1" dirty="0" smtClean="0">
                <a:solidFill>
                  <a:srgbClr val="FFFF00"/>
                </a:solidFill>
                <a:latin typeface="Calibri" pitchFamily="34" charset="0"/>
                <a:cs typeface="Calibri" pitchFamily="34" charset="0"/>
              </a:rPr>
              <a:t>/</a:t>
            </a:r>
            <a:r>
              <a:rPr lang="en-US" altLang="zh-CN" sz="2800" b="1" dirty="0" err="1" smtClean="0">
                <a:solidFill>
                  <a:srgbClr val="FFFF00"/>
                </a:solidFill>
                <a:latin typeface="Calibri" pitchFamily="34" charset="0"/>
                <a:cs typeface="Calibri" pitchFamily="34" charset="0"/>
              </a:rPr>
              <a:t>yr</a:t>
            </a:r>
            <a:r>
              <a:rPr lang="en-US" altLang="zh-CN" sz="2800" b="1" dirty="0" smtClean="0">
                <a:solidFill>
                  <a:srgbClr val="FFFF00"/>
                </a:solidFill>
                <a:latin typeface="Calibri" pitchFamily="34" charset="0"/>
                <a:cs typeface="Calibri" pitchFamily="34" charset="0"/>
              </a:rPr>
              <a:t>)</a:t>
            </a:r>
          </a:p>
        </p:txBody>
      </p:sp>
      <p:pic>
        <p:nvPicPr>
          <p:cNvPr id="174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8913" y="1408113"/>
            <a:ext cx="8766175" cy="4048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矩形 6"/>
          <p:cNvSpPr/>
          <p:nvPr/>
        </p:nvSpPr>
        <p:spPr>
          <a:xfrm>
            <a:off x="4015152" y="1828800"/>
            <a:ext cx="1242648" cy="461665"/>
          </a:xfrm>
          <a:prstGeom prst="rect">
            <a:avLst/>
          </a:prstGeom>
        </p:spPr>
        <p:txBody>
          <a:bodyPr wrap="none">
            <a:spAutoFit/>
          </a:bodyPr>
          <a:lstStyle/>
          <a:p>
            <a:r>
              <a:rPr lang="en-US" altLang="zh-CN" sz="2400" b="1" u="sng" dirty="0" smtClean="0">
                <a:solidFill>
                  <a:srgbClr val="0000CC"/>
                </a:solidFill>
                <a:latin typeface="Calibri" pitchFamily="34" charset="0"/>
                <a:cs typeface="Calibri" pitchFamily="34" charset="0"/>
              </a:rPr>
              <a:t> 3.4Gg</a:t>
            </a:r>
            <a:r>
              <a:rPr lang="en-US" altLang="zh-CN" sz="2400" b="1" dirty="0" smtClean="0">
                <a:solidFill>
                  <a:srgbClr val="0000CC"/>
                </a:solidFill>
                <a:latin typeface="Calibri" pitchFamily="34" charset="0"/>
                <a:cs typeface="Calibri" pitchFamily="34" charset="0"/>
                <a:sym typeface="Symbol"/>
              </a:rPr>
              <a:t> </a:t>
            </a:r>
            <a:r>
              <a:rPr lang="en-US" altLang="zh-CN" sz="2400" b="1" dirty="0">
                <a:solidFill>
                  <a:srgbClr val="0000CC"/>
                </a:solidFill>
                <a:latin typeface="Calibri" pitchFamily="34" charset="0"/>
                <a:cs typeface="Calibri" pitchFamily="34" charset="0"/>
                <a:sym typeface="Symbol"/>
              </a:rPr>
              <a:t></a:t>
            </a:r>
            <a:endParaRPr lang="zh-CN" altLang="en-US" sz="2400" dirty="0">
              <a:solidFill>
                <a:srgbClr val="0000CC"/>
              </a:solidFill>
            </a:endParaRPr>
          </a:p>
        </p:txBody>
      </p:sp>
      <p:sp>
        <p:nvSpPr>
          <p:cNvPr id="8" name="矩形 7"/>
          <p:cNvSpPr/>
          <p:nvPr/>
        </p:nvSpPr>
        <p:spPr>
          <a:xfrm>
            <a:off x="1622472" y="2083493"/>
            <a:ext cx="1242648" cy="461665"/>
          </a:xfrm>
          <a:prstGeom prst="rect">
            <a:avLst/>
          </a:prstGeom>
        </p:spPr>
        <p:txBody>
          <a:bodyPr wrap="none">
            <a:spAutoFit/>
          </a:bodyPr>
          <a:lstStyle/>
          <a:p>
            <a:r>
              <a:rPr lang="en-US" altLang="zh-CN" sz="2400" b="1" u="sng" dirty="0" smtClean="0">
                <a:solidFill>
                  <a:srgbClr val="0000CC"/>
                </a:solidFill>
                <a:latin typeface="Calibri" pitchFamily="34" charset="0"/>
                <a:cs typeface="Calibri" pitchFamily="34" charset="0"/>
              </a:rPr>
              <a:t> 2.4Gg </a:t>
            </a:r>
            <a:r>
              <a:rPr lang="en-US" altLang="zh-CN" sz="2400" b="1" dirty="0" smtClean="0">
                <a:solidFill>
                  <a:srgbClr val="0000CC"/>
                </a:solidFill>
                <a:latin typeface="Calibri" pitchFamily="34" charset="0"/>
                <a:cs typeface="Calibri" pitchFamily="34" charset="0"/>
                <a:sym typeface="Symbol"/>
              </a:rPr>
              <a:t></a:t>
            </a:r>
            <a:endParaRPr lang="zh-CN" altLang="en-US" sz="2400" dirty="0">
              <a:solidFill>
                <a:srgbClr val="0000CC"/>
              </a:solidFill>
            </a:endParaRPr>
          </a:p>
        </p:txBody>
      </p:sp>
      <p:sp>
        <p:nvSpPr>
          <p:cNvPr id="9" name="矩形 8"/>
          <p:cNvSpPr/>
          <p:nvPr/>
        </p:nvSpPr>
        <p:spPr>
          <a:xfrm>
            <a:off x="6858000" y="2253750"/>
            <a:ext cx="1242648" cy="461665"/>
          </a:xfrm>
          <a:prstGeom prst="rect">
            <a:avLst/>
          </a:prstGeom>
        </p:spPr>
        <p:txBody>
          <a:bodyPr wrap="none">
            <a:spAutoFit/>
          </a:bodyPr>
          <a:lstStyle/>
          <a:p>
            <a:r>
              <a:rPr lang="en-US" altLang="zh-CN" sz="2400" b="1" u="sng" dirty="0" smtClean="0">
                <a:solidFill>
                  <a:srgbClr val="0000CC"/>
                </a:solidFill>
                <a:latin typeface="Calibri" pitchFamily="34" charset="0"/>
                <a:cs typeface="Calibri" pitchFamily="34" charset="0"/>
              </a:rPr>
              <a:t> 2.7Gg</a:t>
            </a:r>
            <a:r>
              <a:rPr lang="en-US" altLang="zh-CN" sz="2400" b="1" dirty="0" smtClean="0">
                <a:solidFill>
                  <a:srgbClr val="0000CC"/>
                </a:solidFill>
                <a:latin typeface="Calibri" pitchFamily="34" charset="0"/>
                <a:cs typeface="Calibri" pitchFamily="34" charset="0"/>
                <a:sym typeface="Symbol"/>
              </a:rPr>
              <a:t> </a:t>
            </a:r>
            <a:r>
              <a:rPr lang="en-US" altLang="zh-CN" sz="2400" b="1" dirty="0">
                <a:solidFill>
                  <a:srgbClr val="0000CC"/>
                </a:solidFill>
                <a:latin typeface="Calibri" pitchFamily="34" charset="0"/>
                <a:cs typeface="Calibri" pitchFamily="34" charset="0"/>
                <a:sym typeface="Symbol"/>
              </a:rPr>
              <a:t></a:t>
            </a:r>
            <a:endParaRPr lang="zh-CN" altLang="en-US" sz="2400" dirty="0">
              <a:solidFill>
                <a:srgbClr val="0000CC"/>
              </a:solidFill>
            </a:endParaRPr>
          </a:p>
        </p:txBody>
      </p:sp>
      <p:sp>
        <p:nvSpPr>
          <p:cNvPr id="10" name="矩形 9"/>
          <p:cNvSpPr/>
          <p:nvPr/>
        </p:nvSpPr>
        <p:spPr>
          <a:xfrm>
            <a:off x="5751127" y="2687630"/>
            <a:ext cx="1242648" cy="461665"/>
          </a:xfrm>
          <a:prstGeom prst="rect">
            <a:avLst/>
          </a:prstGeom>
        </p:spPr>
        <p:txBody>
          <a:bodyPr wrap="none">
            <a:spAutoFit/>
          </a:bodyPr>
          <a:lstStyle/>
          <a:p>
            <a:r>
              <a:rPr lang="en-US" altLang="zh-CN" sz="2400" b="1" u="sng" dirty="0" smtClean="0">
                <a:solidFill>
                  <a:srgbClr val="0000CC"/>
                </a:solidFill>
                <a:latin typeface="Calibri" pitchFamily="34" charset="0"/>
                <a:cs typeface="Calibri" pitchFamily="34" charset="0"/>
              </a:rPr>
              <a:t> 2.2Gg</a:t>
            </a:r>
            <a:r>
              <a:rPr lang="en-US" altLang="zh-CN" sz="2400" b="1" dirty="0" smtClean="0">
                <a:solidFill>
                  <a:srgbClr val="0000CC"/>
                </a:solidFill>
                <a:latin typeface="Calibri" pitchFamily="34" charset="0"/>
                <a:cs typeface="Calibri" pitchFamily="34" charset="0"/>
                <a:sym typeface="Symbol"/>
              </a:rPr>
              <a:t> </a:t>
            </a:r>
            <a:r>
              <a:rPr lang="en-US" altLang="zh-CN" sz="2400" b="1" dirty="0">
                <a:solidFill>
                  <a:srgbClr val="0000CC"/>
                </a:solidFill>
                <a:latin typeface="Calibri" pitchFamily="34" charset="0"/>
                <a:cs typeface="Calibri" pitchFamily="34" charset="0"/>
                <a:sym typeface="Symbol"/>
              </a:rPr>
              <a:t></a:t>
            </a:r>
            <a:endParaRPr lang="zh-CN" altLang="en-US" sz="2400" dirty="0">
              <a:solidFill>
                <a:srgbClr val="0000CC"/>
              </a:solidFill>
            </a:endParaRPr>
          </a:p>
        </p:txBody>
      </p:sp>
    </p:spTree>
    <p:extLst>
      <p:ext uri="{BB962C8B-B14F-4D97-AF65-F5344CB8AC3E}">
        <p14:creationId xmlns:p14="http://schemas.microsoft.com/office/powerpoint/2010/main" val="418828566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152400" y="25400"/>
            <a:ext cx="6629400" cy="736600"/>
          </a:xfrm>
          <a:solidFill>
            <a:srgbClr val="8C0000"/>
          </a:solidFill>
        </p:spPr>
        <p:txBody>
          <a:bodyPr/>
          <a:lstStyle/>
          <a:p>
            <a:r>
              <a:rPr lang="en-US" altLang="zh-CN" sz="3600" b="1" dirty="0" smtClean="0">
                <a:solidFill>
                  <a:schemeClr val="accent5">
                    <a:lumMod val="75000"/>
                  </a:schemeClr>
                </a:solidFill>
                <a:latin typeface="Calibri" pitchFamily="34" charset="0"/>
                <a:cs typeface="Calibri" pitchFamily="34" charset="0"/>
              </a:rPr>
              <a:t>3. Preliminary results</a:t>
            </a:r>
            <a:endParaRPr lang="zh-CN" altLang="zh-CN" sz="3600" dirty="0">
              <a:solidFill>
                <a:schemeClr val="accent5">
                  <a:lumMod val="75000"/>
                </a:schemeClr>
              </a:solidFill>
            </a:endParaRPr>
          </a:p>
        </p:txBody>
      </p:sp>
      <p:pic>
        <p:nvPicPr>
          <p:cNvPr id="25604" name="Picture 4" descr="C:\Users\Jardon\Desktop\EGU2012_Zhou Feng.emf"/>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7041" b="76661"/>
          <a:stretch/>
        </p:blipFill>
        <p:spPr bwMode="auto">
          <a:xfrm>
            <a:off x="0" y="762000"/>
            <a:ext cx="9155113" cy="4318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3"/>
          <p:cNvSpPr txBox="1">
            <a:spLocks noChangeArrowheads="1"/>
          </p:cNvSpPr>
          <p:nvPr/>
        </p:nvSpPr>
        <p:spPr bwMode="auto">
          <a:xfrm>
            <a:off x="304800" y="685800"/>
            <a:ext cx="8229600" cy="64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mn-ea"/>
              </a:defRPr>
            </a:lvl2pPr>
            <a:lvl3pPr marL="1143000" indent="-228600" algn="l" rtl="0" fontAlgn="base">
              <a:spcBef>
                <a:spcPct val="20000"/>
              </a:spcBef>
              <a:spcAft>
                <a:spcPct val="0"/>
              </a:spcAft>
              <a:buChar char="•"/>
              <a:defRPr sz="2400">
                <a:solidFill>
                  <a:schemeClr val="tx1"/>
                </a:solidFill>
                <a:latin typeface="+mn-lt"/>
                <a:ea typeface="+mn-ea"/>
              </a:defRPr>
            </a:lvl3pPr>
            <a:lvl4pPr marL="1600200" indent="-228600" algn="l" rtl="0" fontAlgn="base">
              <a:spcBef>
                <a:spcPct val="20000"/>
              </a:spcBef>
              <a:spcAft>
                <a:spcPct val="0"/>
              </a:spcAft>
              <a:buChar char="–"/>
              <a:defRPr sz="2000">
                <a:solidFill>
                  <a:schemeClr val="tx1"/>
                </a:solidFill>
                <a:latin typeface="+mn-lt"/>
                <a:ea typeface="+mn-ea"/>
              </a:defRPr>
            </a:lvl4pPr>
            <a:lvl5pPr marL="2057400" indent="-228600" algn="l" rtl="0" fontAlgn="base">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a:lstStyle>
          <a:p>
            <a:pPr marL="0" indent="0">
              <a:lnSpc>
                <a:spcPct val="150000"/>
              </a:lnSpc>
              <a:buNone/>
            </a:pPr>
            <a:r>
              <a:rPr lang="en-US" altLang="zh-CN" sz="2800" b="1" dirty="0" smtClean="0">
                <a:latin typeface="Calibri" pitchFamily="34" charset="0"/>
                <a:cs typeface="Calibri" pitchFamily="34" charset="0"/>
              </a:rPr>
              <a:t>3.3 Spatial distribution: </a:t>
            </a:r>
            <a:r>
              <a:rPr lang="en-US" altLang="zh-CN" sz="2800" b="1" dirty="0" smtClean="0">
                <a:solidFill>
                  <a:srgbClr val="0000CC"/>
                </a:solidFill>
                <a:latin typeface="Calibri" pitchFamily="34" charset="0"/>
                <a:cs typeface="Calibri" pitchFamily="34" charset="0"/>
              </a:rPr>
              <a:t>Precursors</a:t>
            </a:r>
          </a:p>
        </p:txBody>
      </p:sp>
      <p:pic>
        <p:nvPicPr>
          <p:cNvPr id="8195" name="Picture 3" descr="LPREN"/>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0087" t="29719" r="5032" b="18308"/>
          <a:stretch/>
        </p:blipFill>
        <p:spPr bwMode="auto">
          <a:xfrm>
            <a:off x="0" y="1684712"/>
            <a:ext cx="4475019" cy="38737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2" descr="C:\Users\ZF\Desktop\pre error.emf"/>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983" t="1682" b="1680"/>
          <a:stretch/>
        </p:blipFill>
        <p:spPr bwMode="auto">
          <a:xfrm>
            <a:off x="4475019" y="1684713"/>
            <a:ext cx="4638501" cy="387373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3"/>
          <p:cNvSpPr txBox="1">
            <a:spLocks noChangeArrowheads="1"/>
          </p:cNvSpPr>
          <p:nvPr/>
        </p:nvSpPr>
        <p:spPr bwMode="auto">
          <a:xfrm>
            <a:off x="34636" y="1659775"/>
            <a:ext cx="1366044" cy="533400"/>
          </a:xfrm>
          <a:prstGeom prst="rect">
            <a:avLst/>
          </a:prstGeom>
          <a:solidFill>
            <a:srgbClr val="0000CC"/>
          </a:solidFill>
          <a:ln>
            <a:noFill/>
          </a:ln>
          <a:effectLs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mn-ea"/>
              </a:defRPr>
            </a:lvl2pPr>
            <a:lvl3pPr marL="1143000" indent="-228600" algn="l" rtl="0" fontAlgn="base">
              <a:spcBef>
                <a:spcPct val="20000"/>
              </a:spcBef>
              <a:spcAft>
                <a:spcPct val="0"/>
              </a:spcAft>
              <a:buChar char="•"/>
              <a:defRPr sz="2400">
                <a:solidFill>
                  <a:schemeClr val="tx1"/>
                </a:solidFill>
                <a:latin typeface="+mn-lt"/>
                <a:ea typeface="+mn-ea"/>
              </a:defRPr>
            </a:lvl3pPr>
            <a:lvl4pPr marL="1600200" indent="-228600" algn="l" rtl="0" fontAlgn="base">
              <a:spcBef>
                <a:spcPct val="20000"/>
              </a:spcBef>
              <a:spcAft>
                <a:spcPct val="0"/>
              </a:spcAft>
              <a:buChar char="–"/>
              <a:defRPr sz="2000">
                <a:solidFill>
                  <a:schemeClr val="tx1"/>
                </a:solidFill>
                <a:latin typeface="+mn-lt"/>
                <a:ea typeface="+mn-ea"/>
              </a:defRPr>
            </a:lvl4pPr>
            <a:lvl5pPr marL="2057400" indent="-228600" algn="l" rtl="0" fontAlgn="base">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a:lstStyle>
          <a:p>
            <a:pPr marL="0" indent="0" algn="ctr">
              <a:buNone/>
            </a:pPr>
            <a:r>
              <a:rPr lang="en-US" altLang="zh-CN" sz="2800" b="1" dirty="0" smtClean="0">
                <a:solidFill>
                  <a:srgbClr val="FFFF00"/>
                </a:solidFill>
                <a:latin typeface="Calibri" pitchFamily="34" charset="0"/>
                <a:cs typeface="Calibri" pitchFamily="34" charset="0"/>
              </a:rPr>
              <a:t>Local</a:t>
            </a:r>
          </a:p>
        </p:txBody>
      </p:sp>
      <p:sp>
        <p:nvSpPr>
          <p:cNvPr id="11" name="Rectangle 3"/>
          <p:cNvSpPr txBox="1">
            <a:spLocks noChangeArrowheads="1"/>
          </p:cNvSpPr>
          <p:nvPr/>
        </p:nvSpPr>
        <p:spPr bwMode="auto">
          <a:xfrm>
            <a:off x="4648200" y="1659775"/>
            <a:ext cx="1816175" cy="533400"/>
          </a:xfrm>
          <a:prstGeom prst="rect">
            <a:avLst/>
          </a:prstGeom>
          <a:solidFill>
            <a:srgbClr val="0000CC"/>
          </a:solidFill>
          <a:ln>
            <a:noFill/>
          </a:ln>
          <a:effectLs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mn-ea"/>
              </a:defRPr>
            </a:lvl2pPr>
            <a:lvl3pPr marL="1143000" indent="-228600" algn="l" rtl="0" fontAlgn="base">
              <a:spcBef>
                <a:spcPct val="20000"/>
              </a:spcBef>
              <a:spcAft>
                <a:spcPct val="0"/>
              </a:spcAft>
              <a:buChar char="•"/>
              <a:defRPr sz="2400">
                <a:solidFill>
                  <a:schemeClr val="tx1"/>
                </a:solidFill>
                <a:latin typeface="+mn-lt"/>
                <a:ea typeface="+mn-ea"/>
              </a:defRPr>
            </a:lvl3pPr>
            <a:lvl4pPr marL="1600200" indent="-228600" algn="l" rtl="0" fontAlgn="base">
              <a:spcBef>
                <a:spcPct val="20000"/>
              </a:spcBef>
              <a:spcAft>
                <a:spcPct val="0"/>
              </a:spcAft>
              <a:buChar char="–"/>
              <a:defRPr sz="2000">
                <a:solidFill>
                  <a:schemeClr val="tx1"/>
                </a:solidFill>
                <a:latin typeface="+mn-lt"/>
                <a:ea typeface="+mn-ea"/>
              </a:defRPr>
            </a:lvl4pPr>
            <a:lvl5pPr marL="2057400" indent="-228600" algn="l" rtl="0" fontAlgn="base">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a:lstStyle>
          <a:p>
            <a:pPr marL="0" indent="0" algn="ctr">
              <a:buNone/>
            </a:pPr>
            <a:r>
              <a:rPr lang="en-US" altLang="zh-CN" sz="2800" b="1" dirty="0" err="1" smtClean="0">
                <a:solidFill>
                  <a:srgbClr val="FFFF00"/>
                </a:solidFill>
                <a:latin typeface="Calibri" pitchFamily="34" charset="0"/>
                <a:cs typeface="Calibri" pitchFamily="34" charset="0"/>
              </a:rPr>
              <a:t>IPCC</a:t>
            </a:r>
            <a:r>
              <a:rPr lang="en-US" altLang="zh-CN" sz="2800" b="1" dirty="0" err="1" smtClean="0">
                <a:solidFill>
                  <a:srgbClr val="FFFF00"/>
                </a:solidFill>
                <a:latin typeface="Calibri" pitchFamily="34" charset="0"/>
                <a:cs typeface="Calibri" pitchFamily="34" charset="0"/>
                <a:sym typeface="Symbol"/>
              </a:rPr>
              <a:t>Local</a:t>
            </a:r>
            <a:endParaRPr lang="en-US" altLang="zh-CN" sz="2800" b="1" dirty="0" smtClean="0">
              <a:solidFill>
                <a:srgbClr val="FFFF00"/>
              </a:solidFill>
              <a:latin typeface="Calibri" pitchFamily="34" charset="0"/>
              <a:cs typeface="Calibri" pitchFamily="34" charset="0"/>
            </a:endParaRPr>
          </a:p>
        </p:txBody>
      </p:sp>
      <p:sp>
        <p:nvSpPr>
          <p:cNvPr id="9" name="椭圆 8"/>
          <p:cNvSpPr/>
          <p:nvPr/>
        </p:nvSpPr>
        <p:spPr>
          <a:xfrm>
            <a:off x="7239000" y="2910697"/>
            <a:ext cx="908844" cy="1127903"/>
          </a:xfrm>
          <a:prstGeom prst="ellipse">
            <a:avLst/>
          </a:prstGeom>
          <a:noFill/>
          <a:ln>
            <a:solidFill>
              <a:schemeClr val="bg1">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p:nvSpPr>
        <p:spPr>
          <a:xfrm>
            <a:off x="5751293" y="2228293"/>
            <a:ext cx="2282543" cy="523220"/>
          </a:xfrm>
          <a:prstGeom prst="rect">
            <a:avLst/>
          </a:prstGeom>
        </p:spPr>
        <p:txBody>
          <a:bodyPr wrap="square">
            <a:spAutoFit/>
          </a:bodyPr>
          <a:lstStyle/>
          <a:p>
            <a:r>
              <a:rPr lang="en-US" altLang="zh-CN" sz="2800" b="1" dirty="0" smtClean="0">
                <a:solidFill>
                  <a:srgbClr val="0000CC"/>
                </a:solidFill>
                <a:latin typeface="Calibri" pitchFamily="34" charset="0"/>
                <a:cs typeface="Calibri" pitchFamily="34" charset="0"/>
              </a:rPr>
              <a:t>North Plain </a:t>
            </a:r>
            <a:r>
              <a:rPr lang="en-US" altLang="zh-CN" sz="2800" b="1" dirty="0" smtClean="0">
                <a:solidFill>
                  <a:srgbClr val="0000CC"/>
                </a:solidFill>
                <a:latin typeface="Calibri" pitchFamily="34" charset="0"/>
                <a:cs typeface="Calibri" pitchFamily="34" charset="0"/>
                <a:sym typeface="Symbol"/>
              </a:rPr>
              <a:t></a:t>
            </a:r>
            <a:endParaRPr lang="zh-CN" altLang="en-US" dirty="0"/>
          </a:p>
        </p:txBody>
      </p:sp>
    </p:spTree>
    <p:extLst>
      <p:ext uri="{BB962C8B-B14F-4D97-AF65-F5344CB8AC3E}">
        <p14:creationId xmlns:p14="http://schemas.microsoft.com/office/powerpoint/2010/main" val="117343319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152400" y="25400"/>
            <a:ext cx="6629400" cy="736600"/>
          </a:xfrm>
          <a:solidFill>
            <a:srgbClr val="8C0000"/>
          </a:solidFill>
        </p:spPr>
        <p:txBody>
          <a:bodyPr/>
          <a:lstStyle/>
          <a:p>
            <a:r>
              <a:rPr lang="en-US" altLang="zh-CN" sz="3600" b="1" dirty="0" smtClean="0">
                <a:solidFill>
                  <a:schemeClr val="accent5">
                    <a:lumMod val="75000"/>
                  </a:schemeClr>
                </a:solidFill>
                <a:latin typeface="Calibri" pitchFamily="34" charset="0"/>
                <a:cs typeface="Calibri" pitchFamily="34" charset="0"/>
              </a:rPr>
              <a:t>3. Preliminary results</a:t>
            </a:r>
            <a:endParaRPr lang="zh-CN" altLang="zh-CN" sz="3600" dirty="0">
              <a:solidFill>
                <a:schemeClr val="accent5">
                  <a:lumMod val="75000"/>
                </a:schemeClr>
              </a:solidFill>
            </a:endParaRPr>
          </a:p>
        </p:txBody>
      </p:sp>
      <p:pic>
        <p:nvPicPr>
          <p:cNvPr id="25604" name="Picture 4" descr="C:\Users\Jardon\Desktop\EGU2012_Zhou Feng.emf"/>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7041" b="76661"/>
          <a:stretch/>
        </p:blipFill>
        <p:spPr bwMode="auto">
          <a:xfrm>
            <a:off x="0" y="762000"/>
            <a:ext cx="9155113" cy="4318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3"/>
          <p:cNvSpPr txBox="1">
            <a:spLocks noChangeArrowheads="1"/>
          </p:cNvSpPr>
          <p:nvPr/>
        </p:nvSpPr>
        <p:spPr bwMode="auto">
          <a:xfrm>
            <a:off x="304800" y="685800"/>
            <a:ext cx="8229600" cy="64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mn-ea"/>
              </a:defRPr>
            </a:lvl2pPr>
            <a:lvl3pPr marL="1143000" indent="-228600" algn="l" rtl="0" fontAlgn="base">
              <a:spcBef>
                <a:spcPct val="20000"/>
              </a:spcBef>
              <a:spcAft>
                <a:spcPct val="0"/>
              </a:spcAft>
              <a:buChar char="•"/>
              <a:defRPr sz="2400">
                <a:solidFill>
                  <a:schemeClr val="tx1"/>
                </a:solidFill>
                <a:latin typeface="+mn-lt"/>
                <a:ea typeface="+mn-ea"/>
              </a:defRPr>
            </a:lvl3pPr>
            <a:lvl4pPr marL="1600200" indent="-228600" algn="l" rtl="0" fontAlgn="base">
              <a:spcBef>
                <a:spcPct val="20000"/>
              </a:spcBef>
              <a:spcAft>
                <a:spcPct val="0"/>
              </a:spcAft>
              <a:buChar char="–"/>
              <a:defRPr sz="2000">
                <a:solidFill>
                  <a:schemeClr val="tx1"/>
                </a:solidFill>
                <a:latin typeface="+mn-lt"/>
                <a:ea typeface="+mn-ea"/>
              </a:defRPr>
            </a:lvl4pPr>
            <a:lvl5pPr marL="2057400" indent="-228600" algn="l" rtl="0" fontAlgn="base">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a:lstStyle>
          <a:p>
            <a:pPr marL="0" indent="0">
              <a:lnSpc>
                <a:spcPct val="150000"/>
              </a:lnSpc>
              <a:buNone/>
            </a:pPr>
            <a:r>
              <a:rPr lang="en-US" altLang="zh-CN" sz="2800" b="1" dirty="0" smtClean="0">
                <a:latin typeface="Calibri" pitchFamily="34" charset="0"/>
                <a:cs typeface="Calibri" pitchFamily="34" charset="0"/>
              </a:rPr>
              <a:t>3.3 Spatial distribution: </a:t>
            </a:r>
            <a:r>
              <a:rPr lang="en-US" altLang="zh-CN" sz="2800" b="1" dirty="0" smtClean="0">
                <a:solidFill>
                  <a:srgbClr val="0000CC"/>
                </a:solidFill>
                <a:latin typeface="Calibri" pitchFamily="34" charset="0"/>
                <a:cs typeface="Calibri" pitchFamily="34" charset="0"/>
              </a:rPr>
              <a:t>Province comparison</a:t>
            </a:r>
          </a:p>
        </p:txBody>
      </p:sp>
      <p:sp>
        <p:nvSpPr>
          <p:cNvPr id="11" name="Rectangle 3"/>
          <p:cNvSpPr txBox="1">
            <a:spLocks noChangeArrowheads="1"/>
          </p:cNvSpPr>
          <p:nvPr/>
        </p:nvSpPr>
        <p:spPr bwMode="auto">
          <a:xfrm>
            <a:off x="1752600" y="5715000"/>
            <a:ext cx="5486400" cy="533400"/>
          </a:xfrm>
          <a:prstGeom prst="rect">
            <a:avLst/>
          </a:prstGeom>
          <a:solidFill>
            <a:srgbClr val="0000CC"/>
          </a:solidFill>
          <a:ln>
            <a:noFill/>
          </a:ln>
          <a:effectLs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mn-ea"/>
              </a:defRPr>
            </a:lvl2pPr>
            <a:lvl3pPr marL="1143000" indent="-228600" algn="l" rtl="0" fontAlgn="base">
              <a:spcBef>
                <a:spcPct val="20000"/>
              </a:spcBef>
              <a:spcAft>
                <a:spcPct val="0"/>
              </a:spcAft>
              <a:buChar char="•"/>
              <a:defRPr sz="2400">
                <a:solidFill>
                  <a:schemeClr val="tx1"/>
                </a:solidFill>
                <a:latin typeface="+mn-lt"/>
                <a:ea typeface="+mn-ea"/>
              </a:defRPr>
            </a:lvl3pPr>
            <a:lvl4pPr marL="1600200" indent="-228600" algn="l" rtl="0" fontAlgn="base">
              <a:spcBef>
                <a:spcPct val="20000"/>
              </a:spcBef>
              <a:spcAft>
                <a:spcPct val="0"/>
              </a:spcAft>
              <a:buChar char="–"/>
              <a:defRPr sz="2000">
                <a:solidFill>
                  <a:schemeClr val="tx1"/>
                </a:solidFill>
                <a:latin typeface="+mn-lt"/>
                <a:ea typeface="+mn-ea"/>
              </a:defRPr>
            </a:lvl4pPr>
            <a:lvl5pPr marL="2057400" indent="-228600" algn="l" rtl="0" fontAlgn="base">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a:lstStyle>
          <a:p>
            <a:pPr marL="0" indent="0" algn="ctr">
              <a:buNone/>
            </a:pPr>
            <a:r>
              <a:rPr lang="en-US" altLang="zh-CN" sz="2800" b="1" dirty="0" smtClean="0">
                <a:solidFill>
                  <a:srgbClr val="FFFF00"/>
                </a:solidFill>
                <a:latin typeface="Calibri" pitchFamily="34" charset="0"/>
                <a:cs typeface="Calibri" pitchFamily="34" charset="0"/>
              </a:rPr>
              <a:t>Indirect: Precursor (</a:t>
            </a:r>
            <a:r>
              <a:rPr lang="en-US" altLang="zh-CN" sz="2800" b="1" dirty="0" err="1" smtClean="0">
                <a:solidFill>
                  <a:srgbClr val="FFFF00"/>
                </a:solidFill>
                <a:latin typeface="Calibri" pitchFamily="34" charset="0"/>
                <a:cs typeface="Calibri" pitchFamily="34" charset="0"/>
              </a:rPr>
              <a:t>Gg</a:t>
            </a:r>
            <a:r>
              <a:rPr lang="en-US" altLang="zh-CN" sz="2800" b="1" dirty="0" smtClean="0">
                <a:solidFill>
                  <a:srgbClr val="FFFF00"/>
                </a:solidFill>
                <a:latin typeface="Calibri" pitchFamily="34" charset="0"/>
                <a:cs typeface="Calibri" pitchFamily="34" charset="0"/>
              </a:rPr>
              <a:t>/</a:t>
            </a:r>
            <a:r>
              <a:rPr lang="en-US" altLang="zh-CN" sz="2800" b="1" dirty="0" err="1" smtClean="0">
                <a:solidFill>
                  <a:srgbClr val="FFFF00"/>
                </a:solidFill>
                <a:latin typeface="Calibri" pitchFamily="34" charset="0"/>
                <a:cs typeface="Calibri" pitchFamily="34" charset="0"/>
              </a:rPr>
              <a:t>yr</a:t>
            </a:r>
            <a:r>
              <a:rPr lang="en-US" altLang="zh-CN" sz="2800" b="1" dirty="0" smtClean="0">
                <a:solidFill>
                  <a:srgbClr val="FFFF00"/>
                </a:solidFill>
                <a:latin typeface="Calibri" pitchFamily="34" charset="0"/>
                <a:cs typeface="Calibri" pitchFamily="34" charset="0"/>
              </a:rPr>
              <a:t>)</a:t>
            </a:r>
          </a:p>
        </p:txBody>
      </p:sp>
      <p:pic>
        <p:nvPicPr>
          <p:cNvPr id="1638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8913" y="1411288"/>
            <a:ext cx="8766175" cy="4041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矩形 6"/>
          <p:cNvSpPr/>
          <p:nvPr/>
        </p:nvSpPr>
        <p:spPr>
          <a:xfrm>
            <a:off x="2993637" y="1671935"/>
            <a:ext cx="1931619" cy="461665"/>
          </a:xfrm>
          <a:prstGeom prst="rect">
            <a:avLst/>
          </a:prstGeom>
        </p:spPr>
        <p:txBody>
          <a:bodyPr wrap="none">
            <a:spAutoFit/>
          </a:bodyPr>
          <a:lstStyle/>
          <a:p>
            <a:r>
              <a:rPr lang="en-US" altLang="zh-CN" sz="2400" b="1" u="sng" dirty="0" smtClean="0">
                <a:solidFill>
                  <a:srgbClr val="0000CC"/>
                </a:solidFill>
                <a:latin typeface="Calibri" pitchFamily="34" charset="0"/>
                <a:cs typeface="Calibri" pitchFamily="34" charset="0"/>
              </a:rPr>
              <a:t> 7.8Gg</a:t>
            </a:r>
            <a:r>
              <a:rPr lang="en-US" altLang="zh-CN" sz="2400" b="1" dirty="0" smtClean="0">
                <a:solidFill>
                  <a:srgbClr val="0000CC"/>
                </a:solidFill>
                <a:latin typeface="Calibri" pitchFamily="34" charset="0"/>
                <a:cs typeface="Calibri" pitchFamily="34" charset="0"/>
              </a:rPr>
              <a:t>, 65%</a:t>
            </a:r>
            <a:r>
              <a:rPr lang="en-US" altLang="zh-CN" sz="2400" b="1" dirty="0">
                <a:solidFill>
                  <a:srgbClr val="0000CC"/>
                </a:solidFill>
                <a:latin typeface="Calibri" pitchFamily="34" charset="0"/>
                <a:cs typeface="Calibri" pitchFamily="34" charset="0"/>
                <a:sym typeface="Symbol"/>
              </a:rPr>
              <a:t> </a:t>
            </a:r>
            <a:endParaRPr lang="zh-CN" altLang="en-US" sz="2400" dirty="0">
              <a:solidFill>
                <a:srgbClr val="0000CC"/>
              </a:solidFill>
            </a:endParaRPr>
          </a:p>
        </p:txBody>
      </p:sp>
      <p:sp>
        <p:nvSpPr>
          <p:cNvPr id="8" name="矩形 7"/>
          <p:cNvSpPr/>
          <p:nvPr/>
        </p:nvSpPr>
        <p:spPr>
          <a:xfrm>
            <a:off x="1393303" y="3201342"/>
            <a:ext cx="2120773" cy="461665"/>
          </a:xfrm>
          <a:prstGeom prst="rect">
            <a:avLst/>
          </a:prstGeom>
        </p:spPr>
        <p:txBody>
          <a:bodyPr wrap="none">
            <a:spAutoFit/>
          </a:bodyPr>
          <a:lstStyle/>
          <a:p>
            <a:r>
              <a:rPr lang="en-US" altLang="zh-CN" sz="2400" b="1" u="sng" dirty="0" smtClean="0">
                <a:latin typeface="Calibri" pitchFamily="34" charset="0"/>
                <a:cs typeface="Calibri" pitchFamily="34" charset="0"/>
              </a:rPr>
              <a:t> -6.3Gg</a:t>
            </a:r>
            <a:r>
              <a:rPr lang="en-US" altLang="zh-CN" sz="2400" b="1" dirty="0" smtClean="0">
                <a:latin typeface="Calibri" pitchFamily="34" charset="0"/>
                <a:cs typeface="Calibri" pitchFamily="34" charset="0"/>
              </a:rPr>
              <a:t>, -54%</a:t>
            </a:r>
            <a:r>
              <a:rPr lang="en-US" altLang="zh-CN" sz="2400" b="1" dirty="0">
                <a:solidFill>
                  <a:srgbClr val="FF0000"/>
                </a:solidFill>
                <a:latin typeface="Calibri" pitchFamily="34" charset="0"/>
                <a:cs typeface="Calibri" pitchFamily="34" charset="0"/>
                <a:sym typeface="Symbol"/>
              </a:rPr>
              <a:t> </a:t>
            </a:r>
            <a:endParaRPr lang="zh-CN" altLang="en-US" sz="2400" dirty="0"/>
          </a:p>
        </p:txBody>
      </p:sp>
      <p:sp>
        <p:nvSpPr>
          <p:cNvPr id="9" name="矩形 8"/>
          <p:cNvSpPr/>
          <p:nvPr/>
        </p:nvSpPr>
        <p:spPr>
          <a:xfrm>
            <a:off x="2507391" y="2529841"/>
            <a:ext cx="1931619" cy="461665"/>
          </a:xfrm>
          <a:prstGeom prst="rect">
            <a:avLst/>
          </a:prstGeom>
        </p:spPr>
        <p:txBody>
          <a:bodyPr wrap="none">
            <a:spAutoFit/>
          </a:bodyPr>
          <a:lstStyle/>
          <a:p>
            <a:r>
              <a:rPr lang="en-US" altLang="zh-CN" sz="2400" b="1" u="sng" dirty="0" smtClean="0">
                <a:solidFill>
                  <a:srgbClr val="0000CC"/>
                </a:solidFill>
                <a:latin typeface="Calibri" pitchFamily="34" charset="0"/>
                <a:cs typeface="Calibri" pitchFamily="34" charset="0"/>
              </a:rPr>
              <a:t> 5.3Gg</a:t>
            </a:r>
            <a:r>
              <a:rPr lang="en-US" altLang="zh-CN" sz="2400" b="1" dirty="0" smtClean="0">
                <a:solidFill>
                  <a:srgbClr val="0000CC"/>
                </a:solidFill>
                <a:latin typeface="Calibri" pitchFamily="34" charset="0"/>
                <a:cs typeface="Calibri" pitchFamily="34" charset="0"/>
              </a:rPr>
              <a:t>, 67%</a:t>
            </a:r>
            <a:r>
              <a:rPr lang="en-US" altLang="zh-CN" sz="2400" b="1" dirty="0" smtClean="0">
                <a:solidFill>
                  <a:srgbClr val="0000CC"/>
                </a:solidFill>
                <a:latin typeface="Calibri" pitchFamily="34" charset="0"/>
                <a:cs typeface="Calibri" pitchFamily="34" charset="0"/>
                <a:sym typeface="Symbol"/>
              </a:rPr>
              <a:t> </a:t>
            </a:r>
            <a:r>
              <a:rPr lang="en-US" altLang="zh-CN" sz="2400" b="1" dirty="0">
                <a:solidFill>
                  <a:srgbClr val="0000CC"/>
                </a:solidFill>
                <a:latin typeface="Calibri" pitchFamily="34" charset="0"/>
                <a:cs typeface="Calibri" pitchFamily="34" charset="0"/>
                <a:sym typeface="Symbol"/>
              </a:rPr>
              <a:t></a:t>
            </a:r>
            <a:endParaRPr lang="zh-CN" altLang="en-US" sz="2400" dirty="0">
              <a:solidFill>
                <a:srgbClr val="0000CC"/>
              </a:solidFill>
            </a:endParaRPr>
          </a:p>
        </p:txBody>
      </p:sp>
      <p:sp>
        <p:nvSpPr>
          <p:cNvPr id="10" name="矩形 9"/>
          <p:cNvSpPr/>
          <p:nvPr/>
        </p:nvSpPr>
        <p:spPr>
          <a:xfrm>
            <a:off x="5867400" y="2132524"/>
            <a:ext cx="1931619" cy="461665"/>
          </a:xfrm>
          <a:prstGeom prst="rect">
            <a:avLst/>
          </a:prstGeom>
        </p:spPr>
        <p:txBody>
          <a:bodyPr wrap="none">
            <a:spAutoFit/>
          </a:bodyPr>
          <a:lstStyle/>
          <a:p>
            <a:r>
              <a:rPr lang="en-US" altLang="zh-CN" sz="2400" b="1" u="sng" dirty="0" smtClean="0">
                <a:solidFill>
                  <a:srgbClr val="0000CC"/>
                </a:solidFill>
                <a:latin typeface="Calibri" pitchFamily="34" charset="0"/>
                <a:cs typeface="Calibri" pitchFamily="34" charset="0"/>
              </a:rPr>
              <a:t> 6.5Gg</a:t>
            </a:r>
            <a:r>
              <a:rPr lang="en-US" altLang="zh-CN" sz="2400" b="1" dirty="0" smtClean="0">
                <a:solidFill>
                  <a:srgbClr val="0000CC"/>
                </a:solidFill>
                <a:latin typeface="Calibri" pitchFamily="34" charset="0"/>
                <a:cs typeface="Calibri" pitchFamily="34" charset="0"/>
              </a:rPr>
              <a:t>, 65%</a:t>
            </a:r>
            <a:r>
              <a:rPr lang="en-US" altLang="zh-CN" sz="2400" b="1" dirty="0">
                <a:solidFill>
                  <a:srgbClr val="0000CC"/>
                </a:solidFill>
                <a:latin typeface="Calibri" pitchFamily="34" charset="0"/>
                <a:cs typeface="Calibri" pitchFamily="34" charset="0"/>
                <a:sym typeface="Symbol"/>
              </a:rPr>
              <a:t> </a:t>
            </a:r>
            <a:endParaRPr lang="zh-CN" altLang="en-US" sz="2400" dirty="0">
              <a:solidFill>
                <a:srgbClr val="0000CC"/>
              </a:solidFill>
            </a:endParaRPr>
          </a:p>
        </p:txBody>
      </p:sp>
      <p:sp>
        <p:nvSpPr>
          <p:cNvPr id="12" name="矩形 11"/>
          <p:cNvSpPr/>
          <p:nvPr/>
        </p:nvSpPr>
        <p:spPr>
          <a:xfrm>
            <a:off x="6495380" y="2970509"/>
            <a:ext cx="2120773" cy="461665"/>
          </a:xfrm>
          <a:prstGeom prst="rect">
            <a:avLst/>
          </a:prstGeom>
        </p:spPr>
        <p:txBody>
          <a:bodyPr wrap="none">
            <a:spAutoFit/>
          </a:bodyPr>
          <a:lstStyle/>
          <a:p>
            <a:r>
              <a:rPr lang="en-US" altLang="zh-CN" sz="2400" b="1" u="sng" dirty="0" smtClean="0">
                <a:latin typeface="Calibri" pitchFamily="34" charset="0"/>
                <a:cs typeface="Calibri" pitchFamily="34" charset="0"/>
              </a:rPr>
              <a:t> -3.5Gg</a:t>
            </a:r>
            <a:r>
              <a:rPr lang="en-US" altLang="zh-CN" sz="2400" b="1" dirty="0" smtClean="0">
                <a:latin typeface="Calibri" pitchFamily="34" charset="0"/>
                <a:cs typeface="Calibri" pitchFamily="34" charset="0"/>
              </a:rPr>
              <a:t>, -37%</a:t>
            </a:r>
            <a:r>
              <a:rPr lang="en-US" altLang="zh-CN" sz="2400" b="1" dirty="0" smtClean="0">
                <a:solidFill>
                  <a:srgbClr val="FF0000"/>
                </a:solidFill>
                <a:latin typeface="Calibri" pitchFamily="34" charset="0"/>
                <a:cs typeface="Calibri" pitchFamily="34" charset="0"/>
                <a:sym typeface="Symbol"/>
              </a:rPr>
              <a:t> </a:t>
            </a:r>
            <a:r>
              <a:rPr lang="en-US" altLang="zh-CN" sz="2400" b="1" dirty="0">
                <a:solidFill>
                  <a:srgbClr val="FF0000"/>
                </a:solidFill>
                <a:latin typeface="Calibri" pitchFamily="34" charset="0"/>
                <a:cs typeface="Calibri" pitchFamily="34" charset="0"/>
                <a:sym typeface="Symbol"/>
              </a:rPr>
              <a:t></a:t>
            </a:r>
            <a:endParaRPr lang="zh-CN" altLang="en-US" sz="2400" dirty="0"/>
          </a:p>
        </p:txBody>
      </p:sp>
      <p:sp>
        <p:nvSpPr>
          <p:cNvPr id="13" name="矩形 12"/>
          <p:cNvSpPr/>
          <p:nvPr/>
        </p:nvSpPr>
        <p:spPr>
          <a:xfrm>
            <a:off x="3959446" y="2895600"/>
            <a:ext cx="2120773" cy="461665"/>
          </a:xfrm>
          <a:prstGeom prst="rect">
            <a:avLst/>
          </a:prstGeom>
        </p:spPr>
        <p:txBody>
          <a:bodyPr wrap="none">
            <a:spAutoFit/>
          </a:bodyPr>
          <a:lstStyle/>
          <a:p>
            <a:r>
              <a:rPr lang="en-US" altLang="zh-CN" sz="2400" b="1" u="sng" dirty="0" smtClean="0">
                <a:latin typeface="Calibri" pitchFamily="34" charset="0"/>
                <a:cs typeface="Calibri" pitchFamily="34" charset="0"/>
              </a:rPr>
              <a:t> -3.6Gg</a:t>
            </a:r>
            <a:r>
              <a:rPr lang="en-US" altLang="zh-CN" sz="2400" b="1" dirty="0" smtClean="0">
                <a:latin typeface="Calibri" pitchFamily="34" charset="0"/>
                <a:cs typeface="Calibri" pitchFamily="34" charset="0"/>
              </a:rPr>
              <a:t>, -35%</a:t>
            </a:r>
            <a:r>
              <a:rPr lang="en-US" altLang="zh-CN" sz="2400" b="1" dirty="0" smtClean="0">
                <a:solidFill>
                  <a:srgbClr val="FF0000"/>
                </a:solidFill>
                <a:latin typeface="Calibri" pitchFamily="34" charset="0"/>
                <a:cs typeface="Calibri" pitchFamily="34" charset="0"/>
                <a:sym typeface="Symbol"/>
              </a:rPr>
              <a:t> </a:t>
            </a:r>
            <a:r>
              <a:rPr lang="en-US" altLang="zh-CN" sz="2400" b="1" dirty="0">
                <a:solidFill>
                  <a:srgbClr val="FF0000"/>
                </a:solidFill>
                <a:latin typeface="Calibri" pitchFamily="34" charset="0"/>
                <a:cs typeface="Calibri" pitchFamily="34" charset="0"/>
                <a:sym typeface="Symbol"/>
              </a:rPr>
              <a:t></a:t>
            </a:r>
            <a:endParaRPr lang="zh-CN" altLang="en-US" sz="2400" dirty="0"/>
          </a:p>
        </p:txBody>
      </p:sp>
    </p:spTree>
    <p:extLst>
      <p:ext uri="{BB962C8B-B14F-4D97-AF65-F5344CB8AC3E}">
        <p14:creationId xmlns:p14="http://schemas.microsoft.com/office/powerpoint/2010/main" val="418828566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152400" y="25400"/>
            <a:ext cx="6629400" cy="736600"/>
          </a:xfrm>
          <a:solidFill>
            <a:srgbClr val="8C0000"/>
          </a:solidFill>
        </p:spPr>
        <p:txBody>
          <a:bodyPr/>
          <a:lstStyle/>
          <a:p>
            <a:r>
              <a:rPr lang="en-US" altLang="zh-CN" sz="3600" b="1" dirty="0" smtClean="0">
                <a:solidFill>
                  <a:schemeClr val="accent5">
                    <a:lumMod val="75000"/>
                  </a:schemeClr>
                </a:solidFill>
                <a:latin typeface="Calibri" pitchFamily="34" charset="0"/>
                <a:cs typeface="Calibri" pitchFamily="34" charset="0"/>
              </a:rPr>
              <a:t>3. Preliminary results</a:t>
            </a:r>
            <a:endParaRPr lang="zh-CN" altLang="zh-CN" sz="3600" dirty="0">
              <a:solidFill>
                <a:schemeClr val="accent5">
                  <a:lumMod val="75000"/>
                </a:schemeClr>
              </a:solidFill>
            </a:endParaRPr>
          </a:p>
        </p:txBody>
      </p:sp>
      <p:pic>
        <p:nvPicPr>
          <p:cNvPr id="25604" name="Picture 4" descr="C:\Users\Jardon\Desktop\EGU2012_Zhou Feng.emf"/>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7041" b="76661"/>
          <a:stretch/>
        </p:blipFill>
        <p:spPr bwMode="auto">
          <a:xfrm>
            <a:off x="0" y="762000"/>
            <a:ext cx="9155113" cy="4318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3"/>
          <p:cNvSpPr txBox="1">
            <a:spLocks noChangeArrowheads="1"/>
          </p:cNvSpPr>
          <p:nvPr/>
        </p:nvSpPr>
        <p:spPr bwMode="auto">
          <a:xfrm>
            <a:off x="304800" y="685800"/>
            <a:ext cx="8229600" cy="64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mn-ea"/>
              </a:defRPr>
            </a:lvl2pPr>
            <a:lvl3pPr marL="1143000" indent="-228600" algn="l" rtl="0" fontAlgn="base">
              <a:spcBef>
                <a:spcPct val="20000"/>
              </a:spcBef>
              <a:spcAft>
                <a:spcPct val="0"/>
              </a:spcAft>
              <a:buChar char="•"/>
              <a:defRPr sz="2400">
                <a:solidFill>
                  <a:schemeClr val="tx1"/>
                </a:solidFill>
                <a:latin typeface="+mn-lt"/>
                <a:ea typeface="+mn-ea"/>
              </a:defRPr>
            </a:lvl3pPr>
            <a:lvl4pPr marL="1600200" indent="-228600" algn="l" rtl="0" fontAlgn="base">
              <a:spcBef>
                <a:spcPct val="20000"/>
              </a:spcBef>
              <a:spcAft>
                <a:spcPct val="0"/>
              </a:spcAft>
              <a:buChar char="–"/>
              <a:defRPr sz="2000">
                <a:solidFill>
                  <a:schemeClr val="tx1"/>
                </a:solidFill>
                <a:latin typeface="+mn-lt"/>
                <a:ea typeface="+mn-ea"/>
              </a:defRPr>
            </a:lvl4pPr>
            <a:lvl5pPr marL="2057400" indent="-228600" algn="l" rtl="0" fontAlgn="base">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a:lstStyle>
          <a:p>
            <a:pPr marL="0" indent="0">
              <a:lnSpc>
                <a:spcPct val="150000"/>
              </a:lnSpc>
              <a:buNone/>
            </a:pPr>
            <a:r>
              <a:rPr lang="en-US" altLang="zh-CN" sz="2800" b="1" dirty="0" smtClean="0">
                <a:latin typeface="Calibri" pitchFamily="34" charset="0"/>
                <a:cs typeface="Calibri" pitchFamily="34" charset="0"/>
              </a:rPr>
              <a:t>3.3 Spatial distribution: </a:t>
            </a:r>
            <a:r>
              <a:rPr lang="en-US" altLang="zh-CN" sz="2800" b="1" dirty="0" smtClean="0">
                <a:solidFill>
                  <a:srgbClr val="0000CC"/>
                </a:solidFill>
                <a:latin typeface="Calibri" pitchFamily="34" charset="0"/>
                <a:cs typeface="Calibri" pitchFamily="34" charset="0"/>
              </a:rPr>
              <a:t>Leaching and runoff</a:t>
            </a:r>
          </a:p>
        </p:txBody>
      </p:sp>
      <p:pic>
        <p:nvPicPr>
          <p:cNvPr id="7170" name="Picture 2" descr="E:\ZF\PPTinFrance\Local_ind_mean.emf"/>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0935" t="2688" r="10209" b="5044"/>
          <a:stretch/>
        </p:blipFill>
        <p:spPr bwMode="auto">
          <a:xfrm>
            <a:off x="20783" y="1693456"/>
            <a:ext cx="4646768" cy="3869144"/>
          </a:xfrm>
          <a:prstGeom prst="rect">
            <a:avLst/>
          </a:prstGeom>
          <a:noFill/>
          <a:extLst>
            <a:ext uri="{909E8E84-426E-40DD-AFC4-6F175D3DCCD1}">
              <a14:hiddenFill xmlns:a14="http://schemas.microsoft.com/office/drawing/2010/main">
                <a:solidFill>
                  <a:srgbClr val="FFFFFF"/>
                </a:solidFill>
              </a14:hiddenFill>
            </a:ext>
          </a:extLst>
        </p:spPr>
      </p:pic>
      <p:pic>
        <p:nvPicPr>
          <p:cNvPr id="26626" name="Picture 2" descr="C:\Users\ZF\Desktop\ind error.emf"/>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505" t="1737" b="1737"/>
          <a:stretch/>
        </p:blipFill>
        <p:spPr bwMode="auto">
          <a:xfrm>
            <a:off x="4577556" y="1693456"/>
            <a:ext cx="4566443" cy="3869144"/>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3"/>
          <p:cNvSpPr txBox="1">
            <a:spLocks noChangeArrowheads="1"/>
          </p:cNvSpPr>
          <p:nvPr/>
        </p:nvSpPr>
        <p:spPr bwMode="auto">
          <a:xfrm>
            <a:off x="34636" y="1659775"/>
            <a:ext cx="1366044" cy="533400"/>
          </a:xfrm>
          <a:prstGeom prst="rect">
            <a:avLst/>
          </a:prstGeom>
          <a:solidFill>
            <a:srgbClr val="0000CC"/>
          </a:solidFill>
          <a:ln>
            <a:noFill/>
          </a:ln>
          <a:effectLs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mn-ea"/>
              </a:defRPr>
            </a:lvl2pPr>
            <a:lvl3pPr marL="1143000" indent="-228600" algn="l" rtl="0" fontAlgn="base">
              <a:spcBef>
                <a:spcPct val="20000"/>
              </a:spcBef>
              <a:spcAft>
                <a:spcPct val="0"/>
              </a:spcAft>
              <a:buChar char="•"/>
              <a:defRPr sz="2400">
                <a:solidFill>
                  <a:schemeClr val="tx1"/>
                </a:solidFill>
                <a:latin typeface="+mn-lt"/>
                <a:ea typeface="+mn-ea"/>
              </a:defRPr>
            </a:lvl3pPr>
            <a:lvl4pPr marL="1600200" indent="-228600" algn="l" rtl="0" fontAlgn="base">
              <a:spcBef>
                <a:spcPct val="20000"/>
              </a:spcBef>
              <a:spcAft>
                <a:spcPct val="0"/>
              </a:spcAft>
              <a:buChar char="–"/>
              <a:defRPr sz="2000">
                <a:solidFill>
                  <a:schemeClr val="tx1"/>
                </a:solidFill>
                <a:latin typeface="+mn-lt"/>
                <a:ea typeface="+mn-ea"/>
              </a:defRPr>
            </a:lvl4pPr>
            <a:lvl5pPr marL="2057400" indent="-228600" algn="l" rtl="0" fontAlgn="base">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a:lstStyle>
          <a:p>
            <a:pPr marL="0" indent="0" algn="ctr">
              <a:buNone/>
            </a:pPr>
            <a:r>
              <a:rPr lang="en-US" altLang="zh-CN" sz="2800" b="1" dirty="0" smtClean="0">
                <a:solidFill>
                  <a:srgbClr val="FFFF00"/>
                </a:solidFill>
                <a:latin typeface="Calibri" pitchFamily="34" charset="0"/>
                <a:cs typeface="Calibri" pitchFamily="34" charset="0"/>
              </a:rPr>
              <a:t>Local</a:t>
            </a:r>
          </a:p>
        </p:txBody>
      </p:sp>
      <p:sp>
        <p:nvSpPr>
          <p:cNvPr id="11" name="Rectangle 3"/>
          <p:cNvSpPr txBox="1">
            <a:spLocks noChangeArrowheads="1"/>
          </p:cNvSpPr>
          <p:nvPr/>
        </p:nvSpPr>
        <p:spPr bwMode="auto">
          <a:xfrm>
            <a:off x="4648200" y="1659775"/>
            <a:ext cx="1816175" cy="533400"/>
          </a:xfrm>
          <a:prstGeom prst="rect">
            <a:avLst/>
          </a:prstGeom>
          <a:solidFill>
            <a:srgbClr val="0000CC"/>
          </a:solidFill>
          <a:ln>
            <a:noFill/>
          </a:ln>
          <a:effectLs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mn-ea"/>
              </a:defRPr>
            </a:lvl2pPr>
            <a:lvl3pPr marL="1143000" indent="-228600" algn="l" rtl="0" fontAlgn="base">
              <a:spcBef>
                <a:spcPct val="20000"/>
              </a:spcBef>
              <a:spcAft>
                <a:spcPct val="0"/>
              </a:spcAft>
              <a:buChar char="•"/>
              <a:defRPr sz="2400">
                <a:solidFill>
                  <a:schemeClr val="tx1"/>
                </a:solidFill>
                <a:latin typeface="+mn-lt"/>
                <a:ea typeface="+mn-ea"/>
              </a:defRPr>
            </a:lvl3pPr>
            <a:lvl4pPr marL="1600200" indent="-228600" algn="l" rtl="0" fontAlgn="base">
              <a:spcBef>
                <a:spcPct val="20000"/>
              </a:spcBef>
              <a:spcAft>
                <a:spcPct val="0"/>
              </a:spcAft>
              <a:buChar char="–"/>
              <a:defRPr sz="2000">
                <a:solidFill>
                  <a:schemeClr val="tx1"/>
                </a:solidFill>
                <a:latin typeface="+mn-lt"/>
                <a:ea typeface="+mn-ea"/>
              </a:defRPr>
            </a:lvl4pPr>
            <a:lvl5pPr marL="2057400" indent="-228600" algn="l" rtl="0" fontAlgn="base">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a:lstStyle>
          <a:p>
            <a:pPr marL="0" indent="0" algn="ctr">
              <a:buNone/>
            </a:pPr>
            <a:r>
              <a:rPr lang="en-US" altLang="zh-CN" sz="2800" b="1" dirty="0" err="1" smtClean="0">
                <a:solidFill>
                  <a:srgbClr val="FFFF00"/>
                </a:solidFill>
                <a:latin typeface="Calibri" pitchFamily="34" charset="0"/>
                <a:cs typeface="Calibri" pitchFamily="34" charset="0"/>
              </a:rPr>
              <a:t>IPCC</a:t>
            </a:r>
            <a:r>
              <a:rPr lang="en-US" altLang="zh-CN" sz="2800" b="1" dirty="0" err="1" smtClean="0">
                <a:solidFill>
                  <a:srgbClr val="FFFF00"/>
                </a:solidFill>
                <a:latin typeface="Calibri" pitchFamily="34" charset="0"/>
                <a:cs typeface="Calibri" pitchFamily="34" charset="0"/>
                <a:sym typeface="Symbol"/>
              </a:rPr>
              <a:t>Local</a:t>
            </a:r>
            <a:endParaRPr lang="en-US" altLang="zh-CN" sz="2800" b="1" dirty="0" smtClean="0">
              <a:solidFill>
                <a:srgbClr val="FFFF00"/>
              </a:solidFill>
              <a:latin typeface="Calibri" pitchFamily="34" charset="0"/>
              <a:cs typeface="Calibri" pitchFamily="34" charset="0"/>
            </a:endParaRPr>
          </a:p>
        </p:txBody>
      </p:sp>
      <p:pic>
        <p:nvPicPr>
          <p:cNvPr id="2662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19400" y="5616379"/>
            <a:ext cx="6071084" cy="7562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1502073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152400" y="25400"/>
            <a:ext cx="6629400" cy="736600"/>
          </a:xfrm>
          <a:solidFill>
            <a:srgbClr val="8C0000"/>
          </a:solidFill>
        </p:spPr>
        <p:txBody>
          <a:bodyPr/>
          <a:lstStyle/>
          <a:p>
            <a:r>
              <a:rPr lang="en-US" altLang="zh-CN" sz="3600" b="1" dirty="0" smtClean="0">
                <a:solidFill>
                  <a:schemeClr val="accent5">
                    <a:lumMod val="75000"/>
                  </a:schemeClr>
                </a:solidFill>
                <a:latin typeface="Calibri" pitchFamily="34" charset="0"/>
                <a:cs typeface="Calibri" pitchFamily="34" charset="0"/>
              </a:rPr>
              <a:t>3. Preliminary results</a:t>
            </a:r>
            <a:endParaRPr lang="zh-CN" altLang="zh-CN" sz="3600" dirty="0">
              <a:solidFill>
                <a:schemeClr val="accent5">
                  <a:lumMod val="75000"/>
                </a:schemeClr>
              </a:solidFill>
            </a:endParaRPr>
          </a:p>
        </p:txBody>
      </p:sp>
      <p:pic>
        <p:nvPicPr>
          <p:cNvPr id="25604" name="Picture 4" descr="C:\Users\Jardon\Desktop\EGU2012_Zhou Feng.emf"/>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7041" b="76661"/>
          <a:stretch/>
        </p:blipFill>
        <p:spPr bwMode="auto">
          <a:xfrm>
            <a:off x="0" y="762000"/>
            <a:ext cx="9155113" cy="4318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3"/>
          <p:cNvSpPr txBox="1">
            <a:spLocks noChangeArrowheads="1"/>
          </p:cNvSpPr>
          <p:nvPr/>
        </p:nvSpPr>
        <p:spPr bwMode="auto">
          <a:xfrm>
            <a:off x="304800" y="685800"/>
            <a:ext cx="8229600" cy="64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mn-ea"/>
              </a:defRPr>
            </a:lvl2pPr>
            <a:lvl3pPr marL="1143000" indent="-228600" algn="l" rtl="0" fontAlgn="base">
              <a:spcBef>
                <a:spcPct val="20000"/>
              </a:spcBef>
              <a:spcAft>
                <a:spcPct val="0"/>
              </a:spcAft>
              <a:buChar char="•"/>
              <a:defRPr sz="2400">
                <a:solidFill>
                  <a:schemeClr val="tx1"/>
                </a:solidFill>
                <a:latin typeface="+mn-lt"/>
                <a:ea typeface="+mn-ea"/>
              </a:defRPr>
            </a:lvl3pPr>
            <a:lvl4pPr marL="1600200" indent="-228600" algn="l" rtl="0" fontAlgn="base">
              <a:spcBef>
                <a:spcPct val="20000"/>
              </a:spcBef>
              <a:spcAft>
                <a:spcPct val="0"/>
              </a:spcAft>
              <a:buChar char="–"/>
              <a:defRPr sz="2000">
                <a:solidFill>
                  <a:schemeClr val="tx1"/>
                </a:solidFill>
                <a:latin typeface="+mn-lt"/>
                <a:ea typeface="+mn-ea"/>
              </a:defRPr>
            </a:lvl4pPr>
            <a:lvl5pPr marL="2057400" indent="-228600" algn="l" rtl="0" fontAlgn="base">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a:lstStyle>
          <a:p>
            <a:pPr marL="0" indent="0">
              <a:lnSpc>
                <a:spcPct val="150000"/>
              </a:lnSpc>
              <a:buNone/>
            </a:pPr>
            <a:r>
              <a:rPr lang="en-US" altLang="zh-CN" sz="2800" b="1" dirty="0" smtClean="0">
                <a:latin typeface="Calibri" pitchFamily="34" charset="0"/>
                <a:cs typeface="Calibri" pitchFamily="34" charset="0"/>
              </a:rPr>
              <a:t>3.3 Spatial distribution: </a:t>
            </a:r>
            <a:r>
              <a:rPr lang="en-US" altLang="zh-CN" sz="2800" b="1" dirty="0" smtClean="0">
                <a:solidFill>
                  <a:srgbClr val="0000CC"/>
                </a:solidFill>
                <a:latin typeface="Calibri" pitchFamily="34" charset="0"/>
                <a:cs typeface="Calibri" pitchFamily="34" charset="0"/>
              </a:rPr>
              <a:t>Province comparison</a:t>
            </a:r>
          </a:p>
        </p:txBody>
      </p:sp>
      <p:sp>
        <p:nvSpPr>
          <p:cNvPr id="11" name="Rectangle 3"/>
          <p:cNvSpPr txBox="1">
            <a:spLocks noChangeArrowheads="1"/>
          </p:cNvSpPr>
          <p:nvPr/>
        </p:nvSpPr>
        <p:spPr bwMode="auto">
          <a:xfrm>
            <a:off x="1752600" y="5954712"/>
            <a:ext cx="5486400" cy="533400"/>
          </a:xfrm>
          <a:prstGeom prst="rect">
            <a:avLst/>
          </a:prstGeom>
          <a:solidFill>
            <a:srgbClr val="0000CC"/>
          </a:solidFill>
          <a:ln>
            <a:noFill/>
          </a:ln>
          <a:effectLs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mn-ea"/>
              </a:defRPr>
            </a:lvl2pPr>
            <a:lvl3pPr marL="1143000" indent="-228600" algn="l" rtl="0" fontAlgn="base">
              <a:spcBef>
                <a:spcPct val="20000"/>
              </a:spcBef>
              <a:spcAft>
                <a:spcPct val="0"/>
              </a:spcAft>
              <a:buChar char="•"/>
              <a:defRPr sz="2400">
                <a:solidFill>
                  <a:schemeClr val="tx1"/>
                </a:solidFill>
                <a:latin typeface="+mn-lt"/>
                <a:ea typeface="+mn-ea"/>
              </a:defRPr>
            </a:lvl3pPr>
            <a:lvl4pPr marL="1600200" indent="-228600" algn="l" rtl="0" fontAlgn="base">
              <a:spcBef>
                <a:spcPct val="20000"/>
              </a:spcBef>
              <a:spcAft>
                <a:spcPct val="0"/>
              </a:spcAft>
              <a:buChar char="–"/>
              <a:defRPr sz="2000">
                <a:solidFill>
                  <a:schemeClr val="tx1"/>
                </a:solidFill>
                <a:latin typeface="+mn-lt"/>
                <a:ea typeface="+mn-ea"/>
              </a:defRPr>
            </a:lvl4pPr>
            <a:lvl5pPr marL="2057400" indent="-228600" algn="l" rtl="0" fontAlgn="base">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a:lstStyle>
          <a:p>
            <a:pPr marL="0" indent="0" algn="ctr">
              <a:buNone/>
            </a:pPr>
            <a:r>
              <a:rPr lang="en-US" altLang="zh-CN" sz="2800" b="1" dirty="0" smtClean="0">
                <a:solidFill>
                  <a:srgbClr val="FFFF00"/>
                </a:solidFill>
                <a:latin typeface="Calibri" pitchFamily="34" charset="0"/>
                <a:cs typeface="Calibri" pitchFamily="34" charset="0"/>
              </a:rPr>
              <a:t>Indirect: Leaching &amp; Runoff (</a:t>
            </a:r>
            <a:r>
              <a:rPr lang="en-US" altLang="zh-CN" sz="2800" b="1" dirty="0" err="1" smtClean="0">
                <a:solidFill>
                  <a:srgbClr val="FFFF00"/>
                </a:solidFill>
                <a:latin typeface="Calibri" pitchFamily="34" charset="0"/>
                <a:cs typeface="Calibri" pitchFamily="34" charset="0"/>
              </a:rPr>
              <a:t>Gg</a:t>
            </a:r>
            <a:r>
              <a:rPr lang="en-US" altLang="zh-CN" sz="2800" b="1" dirty="0" smtClean="0">
                <a:solidFill>
                  <a:srgbClr val="FFFF00"/>
                </a:solidFill>
                <a:latin typeface="Calibri" pitchFamily="34" charset="0"/>
                <a:cs typeface="Calibri" pitchFamily="34" charset="0"/>
              </a:rPr>
              <a:t>/</a:t>
            </a:r>
            <a:r>
              <a:rPr lang="en-US" altLang="zh-CN" sz="2800" b="1" dirty="0" err="1" smtClean="0">
                <a:solidFill>
                  <a:srgbClr val="FFFF00"/>
                </a:solidFill>
                <a:latin typeface="Calibri" pitchFamily="34" charset="0"/>
                <a:cs typeface="Calibri" pitchFamily="34" charset="0"/>
              </a:rPr>
              <a:t>yr</a:t>
            </a:r>
            <a:r>
              <a:rPr lang="en-US" altLang="zh-CN" sz="2800" b="1" dirty="0" smtClean="0">
                <a:solidFill>
                  <a:srgbClr val="FFFF00"/>
                </a:solidFill>
                <a:latin typeface="Calibri" pitchFamily="34" charset="0"/>
                <a:cs typeface="Calibri" pitchFamily="34" charset="0"/>
              </a:rPr>
              <a:t>)</a:t>
            </a:r>
          </a:p>
        </p:txBody>
      </p:sp>
      <p:pic>
        <p:nvPicPr>
          <p:cNvPr id="276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8913" y="1371600"/>
            <a:ext cx="8766175" cy="4602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矩形 6"/>
          <p:cNvSpPr/>
          <p:nvPr/>
        </p:nvSpPr>
        <p:spPr>
          <a:xfrm>
            <a:off x="1069689" y="1600200"/>
            <a:ext cx="2880917" cy="769441"/>
          </a:xfrm>
          <a:prstGeom prst="rect">
            <a:avLst/>
          </a:prstGeom>
        </p:spPr>
        <p:txBody>
          <a:bodyPr wrap="none">
            <a:spAutoFit/>
          </a:bodyPr>
          <a:lstStyle/>
          <a:p>
            <a:r>
              <a:rPr lang="en-US" altLang="zh-CN" sz="3200" b="1" dirty="0" smtClean="0">
                <a:solidFill>
                  <a:srgbClr val="0000CC"/>
                </a:solidFill>
                <a:latin typeface="Calibri" pitchFamily="34" charset="0"/>
                <a:cs typeface="Calibri" pitchFamily="34" charset="0"/>
              </a:rPr>
              <a:t>142%~2328%</a:t>
            </a:r>
            <a:r>
              <a:rPr lang="en-US" altLang="zh-CN" sz="3200" b="1" dirty="0" smtClean="0">
                <a:solidFill>
                  <a:srgbClr val="0000CC"/>
                </a:solidFill>
                <a:latin typeface="Calibri" pitchFamily="34" charset="0"/>
                <a:cs typeface="Calibri" pitchFamily="34" charset="0"/>
                <a:sym typeface="Symbol"/>
              </a:rPr>
              <a:t> </a:t>
            </a:r>
            <a:r>
              <a:rPr lang="en-US" altLang="zh-CN" sz="4400" b="1" dirty="0">
                <a:solidFill>
                  <a:srgbClr val="0000CC"/>
                </a:solidFill>
                <a:latin typeface="Calibri" pitchFamily="34" charset="0"/>
                <a:cs typeface="Calibri" pitchFamily="34" charset="0"/>
                <a:sym typeface="Symbol"/>
              </a:rPr>
              <a:t></a:t>
            </a:r>
            <a:endParaRPr lang="zh-CN" altLang="en-US" sz="4400" dirty="0">
              <a:solidFill>
                <a:srgbClr val="0000CC"/>
              </a:solidFill>
            </a:endParaRPr>
          </a:p>
        </p:txBody>
      </p:sp>
    </p:spTree>
    <p:extLst>
      <p:ext uri="{BB962C8B-B14F-4D97-AF65-F5344CB8AC3E}">
        <p14:creationId xmlns:p14="http://schemas.microsoft.com/office/powerpoint/2010/main" val="198312110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152400" y="25400"/>
            <a:ext cx="6629400" cy="736600"/>
          </a:xfrm>
          <a:solidFill>
            <a:srgbClr val="8C0000"/>
          </a:solidFill>
        </p:spPr>
        <p:txBody>
          <a:bodyPr/>
          <a:lstStyle/>
          <a:p>
            <a:r>
              <a:rPr lang="en-US" altLang="zh-CN" sz="3600" b="1" dirty="0" smtClean="0">
                <a:solidFill>
                  <a:schemeClr val="accent5">
                    <a:lumMod val="75000"/>
                  </a:schemeClr>
                </a:solidFill>
                <a:latin typeface="Calibri" pitchFamily="34" charset="0"/>
                <a:cs typeface="Calibri" pitchFamily="34" charset="0"/>
              </a:rPr>
              <a:t>3. Preliminary results</a:t>
            </a:r>
            <a:endParaRPr lang="zh-CN" altLang="zh-CN" sz="3600" dirty="0">
              <a:solidFill>
                <a:schemeClr val="accent5">
                  <a:lumMod val="75000"/>
                </a:schemeClr>
              </a:solidFill>
            </a:endParaRPr>
          </a:p>
        </p:txBody>
      </p:sp>
      <p:pic>
        <p:nvPicPr>
          <p:cNvPr id="25604" name="Picture 4" descr="C:\Users\Jardon\Desktop\EGU2012_Zhou Feng.emf"/>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7041" b="76661"/>
          <a:stretch/>
        </p:blipFill>
        <p:spPr bwMode="auto">
          <a:xfrm>
            <a:off x="0" y="762000"/>
            <a:ext cx="9155113" cy="4318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3"/>
          <p:cNvSpPr txBox="1">
            <a:spLocks noChangeArrowheads="1"/>
          </p:cNvSpPr>
          <p:nvPr/>
        </p:nvSpPr>
        <p:spPr bwMode="auto">
          <a:xfrm>
            <a:off x="304800" y="685800"/>
            <a:ext cx="8229600" cy="64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mn-ea"/>
              </a:defRPr>
            </a:lvl2pPr>
            <a:lvl3pPr marL="1143000" indent="-228600" algn="l" rtl="0" fontAlgn="base">
              <a:spcBef>
                <a:spcPct val="20000"/>
              </a:spcBef>
              <a:spcAft>
                <a:spcPct val="0"/>
              </a:spcAft>
              <a:buChar char="•"/>
              <a:defRPr sz="2400">
                <a:solidFill>
                  <a:schemeClr val="tx1"/>
                </a:solidFill>
                <a:latin typeface="+mn-lt"/>
                <a:ea typeface="+mn-ea"/>
              </a:defRPr>
            </a:lvl3pPr>
            <a:lvl4pPr marL="1600200" indent="-228600" algn="l" rtl="0" fontAlgn="base">
              <a:spcBef>
                <a:spcPct val="20000"/>
              </a:spcBef>
              <a:spcAft>
                <a:spcPct val="0"/>
              </a:spcAft>
              <a:buChar char="–"/>
              <a:defRPr sz="2000">
                <a:solidFill>
                  <a:schemeClr val="tx1"/>
                </a:solidFill>
                <a:latin typeface="+mn-lt"/>
                <a:ea typeface="+mn-ea"/>
              </a:defRPr>
            </a:lvl4pPr>
            <a:lvl5pPr marL="2057400" indent="-228600" algn="l" rtl="0" fontAlgn="base">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a:lstStyle>
          <a:p>
            <a:pPr marL="0" indent="0">
              <a:lnSpc>
                <a:spcPct val="150000"/>
              </a:lnSpc>
              <a:buNone/>
            </a:pPr>
            <a:r>
              <a:rPr lang="en-US" altLang="zh-CN" sz="2800" b="1" dirty="0" smtClean="0">
                <a:latin typeface="Calibri" pitchFamily="34" charset="0"/>
                <a:cs typeface="Calibri" pitchFamily="34" charset="0"/>
              </a:rPr>
              <a:t>3.3 Spatial distribution: </a:t>
            </a:r>
            <a:r>
              <a:rPr lang="en-US" altLang="zh-CN" sz="2800" b="1" dirty="0" smtClean="0">
                <a:solidFill>
                  <a:srgbClr val="0000CC"/>
                </a:solidFill>
                <a:latin typeface="Calibri" pitchFamily="34" charset="0"/>
                <a:cs typeface="Calibri" pitchFamily="34" charset="0"/>
              </a:rPr>
              <a:t>Organic</a:t>
            </a:r>
            <a:r>
              <a:rPr lang="en-US" altLang="zh-CN" sz="2800" b="1" dirty="0" smtClean="0">
                <a:latin typeface="Calibri" pitchFamily="34" charset="0"/>
                <a:cs typeface="Calibri" pitchFamily="34" charset="0"/>
              </a:rPr>
              <a:t> </a:t>
            </a:r>
            <a:r>
              <a:rPr lang="en-US" altLang="zh-CN" sz="2800" b="1" dirty="0" smtClean="0">
                <a:solidFill>
                  <a:srgbClr val="0000CC"/>
                </a:solidFill>
                <a:latin typeface="Calibri" pitchFamily="34" charset="0"/>
                <a:cs typeface="Calibri" pitchFamily="34" charset="0"/>
              </a:rPr>
              <a:t>Fertilizer source</a:t>
            </a:r>
          </a:p>
        </p:txBody>
      </p:sp>
      <p:pic>
        <p:nvPicPr>
          <p:cNvPr id="5122" name="Picture 2" descr="E:\ZF\PPTinFrance\LOrgN.emf"/>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845" t="28898" r="6962" b="19626"/>
          <a:stretch/>
        </p:blipFill>
        <p:spPr bwMode="auto">
          <a:xfrm>
            <a:off x="0" y="1676400"/>
            <a:ext cx="4577556" cy="3866587"/>
          </a:xfrm>
          <a:prstGeom prst="rect">
            <a:avLst/>
          </a:prstGeom>
          <a:noFill/>
          <a:extLst>
            <a:ext uri="{909E8E84-426E-40DD-AFC4-6F175D3DCCD1}">
              <a14:hiddenFill xmlns:a14="http://schemas.microsoft.com/office/drawing/2010/main">
                <a:solidFill>
                  <a:srgbClr val="FFFFFF"/>
                </a:solidFill>
              </a14:hiddenFill>
            </a:ext>
          </a:extLst>
        </p:spPr>
      </p:pic>
      <p:pic>
        <p:nvPicPr>
          <p:cNvPr id="2355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28800" y="5598426"/>
            <a:ext cx="7086600" cy="7837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556" name="Picture 4" descr="C:\Users\ZF\Desktop\Manure error.em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03051" y="1689940"/>
            <a:ext cx="4548886" cy="3853048"/>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3"/>
          <p:cNvSpPr txBox="1">
            <a:spLocks noChangeArrowheads="1"/>
          </p:cNvSpPr>
          <p:nvPr/>
        </p:nvSpPr>
        <p:spPr bwMode="auto">
          <a:xfrm>
            <a:off x="34636" y="1676400"/>
            <a:ext cx="1366044" cy="533400"/>
          </a:xfrm>
          <a:prstGeom prst="rect">
            <a:avLst/>
          </a:prstGeom>
          <a:solidFill>
            <a:srgbClr val="0000CC"/>
          </a:solidFill>
          <a:ln>
            <a:noFill/>
          </a:ln>
          <a:effectLs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mn-ea"/>
              </a:defRPr>
            </a:lvl2pPr>
            <a:lvl3pPr marL="1143000" indent="-228600" algn="l" rtl="0" fontAlgn="base">
              <a:spcBef>
                <a:spcPct val="20000"/>
              </a:spcBef>
              <a:spcAft>
                <a:spcPct val="0"/>
              </a:spcAft>
              <a:buChar char="•"/>
              <a:defRPr sz="2400">
                <a:solidFill>
                  <a:schemeClr val="tx1"/>
                </a:solidFill>
                <a:latin typeface="+mn-lt"/>
                <a:ea typeface="+mn-ea"/>
              </a:defRPr>
            </a:lvl3pPr>
            <a:lvl4pPr marL="1600200" indent="-228600" algn="l" rtl="0" fontAlgn="base">
              <a:spcBef>
                <a:spcPct val="20000"/>
              </a:spcBef>
              <a:spcAft>
                <a:spcPct val="0"/>
              </a:spcAft>
              <a:buChar char="–"/>
              <a:defRPr sz="2000">
                <a:solidFill>
                  <a:schemeClr val="tx1"/>
                </a:solidFill>
                <a:latin typeface="+mn-lt"/>
                <a:ea typeface="+mn-ea"/>
              </a:defRPr>
            </a:lvl4pPr>
            <a:lvl5pPr marL="2057400" indent="-228600" algn="l" rtl="0" fontAlgn="base">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a:lstStyle>
          <a:p>
            <a:pPr marL="0" indent="0" algn="ctr">
              <a:buNone/>
            </a:pPr>
            <a:r>
              <a:rPr lang="en-US" altLang="zh-CN" sz="2800" b="1" dirty="0" smtClean="0">
                <a:solidFill>
                  <a:srgbClr val="FFFF00"/>
                </a:solidFill>
                <a:latin typeface="Calibri" pitchFamily="34" charset="0"/>
                <a:cs typeface="Calibri" pitchFamily="34" charset="0"/>
              </a:rPr>
              <a:t>Local</a:t>
            </a:r>
          </a:p>
        </p:txBody>
      </p:sp>
      <p:sp>
        <p:nvSpPr>
          <p:cNvPr id="18" name="Rectangle 3"/>
          <p:cNvSpPr txBox="1">
            <a:spLocks noChangeArrowheads="1"/>
          </p:cNvSpPr>
          <p:nvPr/>
        </p:nvSpPr>
        <p:spPr bwMode="auto">
          <a:xfrm>
            <a:off x="4648200" y="1676400"/>
            <a:ext cx="1816175" cy="533400"/>
          </a:xfrm>
          <a:prstGeom prst="rect">
            <a:avLst/>
          </a:prstGeom>
          <a:solidFill>
            <a:srgbClr val="0000CC"/>
          </a:solidFill>
          <a:ln>
            <a:noFill/>
          </a:ln>
          <a:effectLs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mn-ea"/>
              </a:defRPr>
            </a:lvl2pPr>
            <a:lvl3pPr marL="1143000" indent="-228600" algn="l" rtl="0" fontAlgn="base">
              <a:spcBef>
                <a:spcPct val="20000"/>
              </a:spcBef>
              <a:spcAft>
                <a:spcPct val="0"/>
              </a:spcAft>
              <a:buChar char="•"/>
              <a:defRPr sz="2400">
                <a:solidFill>
                  <a:schemeClr val="tx1"/>
                </a:solidFill>
                <a:latin typeface="+mn-lt"/>
                <a:ea typeface="+mn-ea"/>
              </a:defRPr>
            </a:lvl3pPr>
            <a:lvl4pPr marL="1600200" indent="-228600" algn="l" rtl="0" fontAlgn="base">
              <a:spcBef>
                <a:spcPct val="20000"/>
              </a:spcBef>
              <a:spcAft>
                <a:spcPct val="0"/>
              </a:spcAft>
              <a:buChar char="–"/>
              <a:defRPr sz="2000">
                <a:solidFill>
                  <a:schemeClr val="tx1"/>
                </a:solidFill>
                <a:latin typeface="+mn-lt"/>
                <a:ea typeface="+mn-ea"/>
              </a:defRPr>
            </a:lvl4pPr>
            <a:lvl5pPr marL="2057400" indent="-228600" algn="l" rtl="0" fontAlgn="base">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a:lstStyle>
          <a:p>
            <a:pPr marL="0" indent="0" algn="ctr">
              <a:buNone/>
            </a:pPr>
            <a:r>
              <a:rPr lang="en-US" altLang="zh-CN" sz="2800" b="1" dirty="0" err="1" smtClean="0">
                <a:solidFill>
                  <a:srgbClr val="FFFF00"/>
                </a:solidFill>
                <a:latin typeface="Calibri" pitchFamily="34" charset="0"/>
                <a:cs typeface="Calibri" pitchFamily="34" charset="0"/>
              </a:rPr>
              <a:t>IPCC</a:t>
            </a:r>
            <a:r>
              <a:rPr lang="en-US" altLang="zh-CN" sz="2800" b="1" dirty="0" err="1" smtClean="0">
                <a:solidFill>
                  <a:srgbClr val="FFFF00"/>
                </a:solidFill>
                <a:latin typeface="Calibri" pitchFamily="34" charset="0"/>
                <a:cs typeface="Calibri" pitchFamily="34" charset="0"/>
                <a:sym typeface="Symbol"/>
              </a:rPr>
              <a:t>Local</a:t>
            </a:r>
            <a:endParaRPr lang="en-US" altLang="zh-CN" sz="2800" b="1" dirty="0" smtClean="0">
              <a:solidFill>
                <a:srgbClr val="FFFF00"/>
              </a:solidFill>
              <a:latin typeface="Calibri" pitchFamily="34" charset="0"/>
              <a:cs typeface="Calibri" pitchFamily="34" charset="0"/>
            </a:endParaRPr>
          </a:p>
        </p:txBody>
      </p:sp>
      <p:sp>
        <p:nvSpPr>
          <p:cNvPr id="2" name="矩形 1"/>
          <p:cNvSpPr/>
          <p:nvPr/>
        </p:nvSpPr>
        <p:spPr>
          <a:xfrm>
            <a:off x="7391400" y="2209800"/>
            <a:ext cx="370614" cy="461665"/>
          </a:xfrm>
          <a:prstGeom prst="rect">
            <a:avLst/>
          </a:prstGeom>
        </p:spPr>
        <p:txBody>
          <a:bodyPr wrap="none">
            <a:spAutoFit/>
          </a:bodyPr>
          <a:lstStyle/>
          <a:p>
            <a:r>
              <a:rPr lang="en-US" altLang="zh-CN" sz="2400" b="1" dirty="0">
                <a:solidFill>
                  <a:srgbClr val="0000CC"/>
                </a:solidFill>
                <a:latin typeface="Calibri" pitchFamily="34" charset="0"/>
                <a:cs typeface="Calibri" pitchFamily="34" charset="0"/>
                <a:sym typeface="Symbol"/>
              </a:rPr>
              <a:t></a:t>
            </a:r>
            <a:endParaRPr lang="zh-CN" altLang="en-US" sz="2400" dirty="0"/>
          </a:p>
        </p:txBody>
      </p:sp>
      <p:cxnSp>
        <p:nvCxnSpPr>
          <p:cNvPr id="11" name="直接箭头连接符 10"/>
          <p:cNvCxnSpPr/>
          <p:nvPr/>
        </p:nvCxnSpPr>
        <p:spPr>
          <a:xfrm>
            <a:off x="7652508" y="2509863"/>
            <a:ext cx="636667" cy="163973"/>
          </a:xfrm>
          <a:prstGeom prst="straightConnector1">
            <a:avLst/>
          </a:prstGeom>
          <a:ln w="28575">
            <a:solidFill>
              <a:schemeClr val="bg1">
                <a:lumMod val="50000"/>
              </a:schemeClr>
            </a:solidFill>
            <a:tailEnd type="arrow"/>
          </a:ln>
        </p:spPr>
        <p:style>
          <a:lnRef idx="1">
            <a:schemeClr val="accent1"/>
          </a:lnRef>
          <a:fillRef idx="0">
            <a:schemeClr val="accent1"/>
          </a:fillRef>
          <a:effectRef idx="0">
            <a:schemeClr val="accent1"/>
          </a:effectRef>
          <a:fontRef idx="minor">
            <a:schemeClr val="tx1"/>
          </a:fontRef>
        </p:style>
      </p:cxnSp>
      <p:sp>
        <p:nvSpPr>
          <p:cNvPr id="13" name="矩形 12"/>
          <p:cNvSpPr/>
          <p:nvPr/>
        </p:nvSpPr>
        <p:spPr>
          <a:xfrm>
            <a:off x="6053050" y="3581400"/>
            <a:ext cx="370614" cy="461665"/>
          </a:xfrm>
          <a:prstGeom prst="rect">
            <a:avLst/>
          </a:prstGeom>
        </p:spPr>
        <p:txBody>
          <a:bodyPr wrap="none">
            <a:spAutoFit/>
          </a:bodyPr>
          <a:lstStyle/>
          <a:p>
            <a:r>
              <a:rPr lang="en-US" altLang="zh-CN" sz="2400" b="1" dirty="0">
                <a:solidFill>
                  <a:srgbClr val="0000CC"/>
                </a:solidFill>
                <a:latin typeface="Calibri" pitchFamily="34" charset="0"/>
                <a:cs typeface="Calibri" pitchFamily="34" charset="0"/>
                <a:sym typeface="Symbol"/>
              </a:rPr>
              <a:t></a:t>
            </a:r>
            <a:endParaRPr lang="zh-CN" altLang="en-US" sz="2400" dirty="0"/>
          </a:p>
        </p:txBody>
      </p:sp>
      <p:cxnSp>
        <p:nvCxnSpPr>
          <p:cNvPr id="14" name="直接箭头连接符 13"/>
          <p:cNvCxnSpPr/>
          <p:nvPr/>
        </p:nvCxnSpPr>
        <p:spPr>
          <a:xfrm>
            <a:off x="6304994" y="3916527"/>
            <a:ext cx="636667" cy="163973"/>
          </a:xfrm>
          <a:prstGeom prst="straightConnector1">
            <a:avLst/>
          </a:prstGeom>
          <a:ln w="28575">
            <a:solidFill>
              <a:schemeClr val="bg1">
                <a:lumMod val="50000"/>
              </a:schemeClr>
            </a:solidFill>
            <a:tailEnd type="arrow"/>
          </a:ln>
        </p:spPr>
        <p:style>
          <a:lnRef idx="1">
            <a:schemeClr val="accent1"/>
          </a:lnRef>
          <a:fillRef idx="0">
            <a:schemeClr val="accent1"/>
          </a:fillRef>
          <a:effectRef idx="0">
            <a:schemeClr val="accent1"/>
          </a:effectRef>
          <a:fontRef idx="minor">
            <a:schemeClr val="tx1"/>
          </a:fontRef>
        </p:style>
      </p:cxnSp>
      <p:sp>
        <p:nvSpPr>
          <p:cNvPr id="15" name="椭圆 14"/>
          <p:cNvSpPr/>
          <p:nvPr/>
        </p:nvSpPr>
        <p:spPr>
          <a:xfrm rot="600000">
            <a:off x="7603031" y="3152262"/>
            <a:ext cx="334559" cy="1443288"/>
          </a:xfrm>
          <a:prstGeom prst="ellipse">
            <a:avLst/>
          </a:prstGeom>
          <a:noFill/>
          <a:ln>
            <a:solidFill>
              <a:schemeClr val="bg1">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p:cNvSpPr/>
          <p:nvPr/>
        </p:nvSpPr>
        <p:spPr>
          <a:xfrm>
            <a:off x="8458200" y="3471487"/>
            <a:ext cx="324128" cy="369332"/>
          </a:xfrm>
          <a:prstGeom prst="rect">
            <a:avLst/>
          </a:prstGeom>
        </p:spPr>
        <p:txBody>
          <a:bodyPr wrap="none">
            <a:spAutoFit/>
          </a:bodyPr>
          <a:lstStyle/>
          <a:p>
            <a:r>
              <a:rPr lang="en-US" altLang="zh-CN" b="1" dirty="0">
                <a:solidFill>
                  <a:srgbClr val="0000CC"/>
                </a:solidFill>
                <a:latin typeface="Calibri" pitchFamily="34" charset="0"/>
                <a:cs typeface="Calibri" pitchFamily="34" charset="0"/>
                <a:sym typeface="Symbol"/>
              </a:rPr>
              <a:t></a:t>
            </a:r>
            <a:endParaRPr lang="zh-CN" altLang="en-US" dirty="0"/>
          </a:p>
        </p:txBody>
      </p:sp>
      <p:cxnSp>
        <p:nvCxnSpPr>
          <p:cNvPr id="19" name="直接箭头连接符 18"/>
          <p:cNvCxnSpPr>
            <a:endCxn id="15" idx="6"/>
          </p:cNvCxnSpPr>
          <p:nvPr/>
        </p:nvCxnSpPr>
        <p:spPr>
          <a:xfrm flipH="1">
            <a:off x="7935049" y="3752554"/>
            <a:ext cx="662017" cy="150400"/>
          </a:xfrm>
          <a:prstGeom prst="straightConnector1">
            <a:avLst/>
          </a:prstGeom>
          <a:ln w="28575">
            <a:solidFill>
              <a:schemeClr val="bg1">
                <a:lumMod val="50000"/>
              </a:schemeClr>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9032148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152400" y="25400"/>
            <a:ext cx="6629400" cy="736600"/>
          </a:xfrm>
          <a:solidFill>
            <a:srgbClr val="8C0000"/>
          </a:solidFill>
        </p:spPr>
        <p:txBody>
          <a:bodyPr/>
          <a:lstStyle/>
          <a:p>
            <a:r>
              <a:rPr lang="en-US" altLang="zh-CN" sz="3600" b="1" dirty="0" smtClean="0">
                <a:solidFill>
                  <a:schemeClr val="accent5">
                    <a:lumMod val="75000"/>
                  </a:schemeClr>
                </a:solidFill>
                <a:latin typeface="Calibri" pitchFamily="34" charset="0"/>
                <a:cs typeface="Calibri" pitchFamily="34" charset="0"/>
              </a:rPr>
              <a:t>3. Preliminary results</a:t>
            </a:r>
            <a:endParaRPr lang="zh-CN" altLang="zh-CN" sz="3600" dirty="0">
              <a:solidFill>
                <a:schemeClr val="accent5">
                  <a:lumMod val="75000"/>
                </a:schemeClr>
              </a:solidFill>
            </a:endParaRPr>
          </a:p>
        </p:txBody>
      </p:sp>
      <p:pic>
        <p:nvPicPr>
          <p:cNvPr id="25604" name="Picture 4" descr="C:\Users\Jardon\Desktop\EGU2012_Zhou Feng.emf"/>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7041" b="76661"/>
          <a:stretch/>
        </p:blipFill>
        <p:spPr bwMode="auto">
          <a:xfrm>
            <a:off x="0" y="762000"/>
            <a:ext cx="9155113" cy="4318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3"/>
          <p:cNvSpPr txBox="1">
            <a:spLocks noChangeArrowheads="1"/>
          </p:cNvSpPr>
          <p:nvPr/>
        </p:nvSpPr>
        <p:spPr bwMode="auto">
          <a:xfrm>
            <a:off x="304800" y="685800"/>
            <a:ext cx="8229600" cy="64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mn-ea"/>
              </a:defRPr>
            </a:lvl2pPr>
            <a:lvl3pPr marL="1143000" indent="-228600" algn="l" rtl="0" fontAlgn="base">
              <a:spcBef>
                <a:spcPct val="20000"/>
              </a:spcBef>
              <a:spcAft>
                <a:spcPct val="0"/>
              </a:spcAft>
              <a:buChar char="•"/>
              <a:defRPr sz="2400">
                <a:solidFill>
                  <a:schemeClr val="tx1"/>
                </a:solidFill>
                <a:latin typeface="+mn-lt"/>
                <a:ea typeface="+mn-ea"/>
              </a:defRPr>
            </a:lvl3pPr>
            <a:lvl4pPr marL="1600200" indent="-228600" algn="l" rtl="0" fontAlgn="base">
              <a:spcBef>
                <a:spcPct val="20000"/>
              </a:spcBef>
              <a:spcAft>
                <a:spcPct val="0"/>
              </a:spcAft>
              <a:buChar char="–"/>
              <a:defRPr sz="2000">
                <a:solidFill>
                  <a:schemeClr val="tx1"/>
                </a:solidFill>
                <a:latin typeface="+mn-lt"/>
                <a:ea typeface="+mn-ea"/>
              </a:defRPr>
            </a:lvl4pPr>
            <a:lvl5pPr marL="2057400" indent="-228600" algn="l" rtl="0" fontAlgn="base">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a:lstStyle>
          <a:p>
            <a:pPr marL="0" indent="0">
              <a:lnSpc>
                <a:spcPct val="150000"/>
              </a:lnSpc>
              <a:buNone/>
            </a:pPr>
            <a:r>
              <a:rPr lang="en-US" altLang="zh-CN" sz="2800" b="1" dirty="0" smtClean="0">
                <a:latin typeface="Calibri" pitchFamily="34" charset="0"/>
                <a:cs typeface="Calibri" pitchFamily="34" charset="0"/>
              </a:rPr>
              <a:t>3.3 Spatial distribution: </a:t>
            </a:r>
            <a:r>
              <a:rPr lang="en-US" altLang="zh-CN" sz="2800" b="1" dirty="0" smtClean="0">
                <a:solidFill>
                  <a:srgbClr val="0000CC"/>
                </a:solidFill>
                <a:latin typeface="Calibri" pitchFamily="34" charset="0"/>
                <a:cs typeface="Calibri" pitchFamily="34" charset="0"/>
              </a:rPr>
              <a:t>Province comparison</a:t>
            </a:r>
          </a:p>
        </p:txBody>
      </p:sp>
      <p:sp>
        <p:nvSpPr>
          <p:cNvPr id="11" name="Rectangle 3"/>
          <p:cNvSpPr txBox="1">
            <a:spLocks noChangeArrowheads="1"/>
          </p:cNvSpPr>
          <p:nvPr/>
        </p:nvSpPr>
        <p:spPr bwMode="auto">
          <a:xfrm>
            <a:off x="990600" y="5715000"/>
            <a:ext cx="7010400" cy="533400"/>
          </a:xfrm>
          <a:prstGeom prst="rect">
            <a:avLst/>
          </a:prstGeom>
          <a:solidFill>
            <a:srgbClr val="0000CC"/>
          </a:solidFill>
          <a:ln>
            <a:noFill/>
          </a:ln>
          <a:effectLs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mn-ea"/>
              </a:defRPr>
            </a:lvl2pPr>
            <a:lvl3pPr marL="1143000" indent="-228600" algn="l" rtl="0" fontAlgn="base">
              <a:spcBef>
                <a:spcPct val="20000"/>
              </a:spcBef>
              <a:spcAft>
                <a:spcPct val="0"/>
              </a:spcAft>
              <a:buChar char="•"/>
              <a:defRPr sz="2400">
                <a:solidFill>
                  <a:schemeClr val="tx1"/>
                </a:solidFill>
                <a:latin typeface="+mn-lt"/>
                <a:ea typeface="+mn-ea"/>
              </a:defRPr>
            </a:lvl3pPr>
            <a:lvl4pPr marL="1600200" indent="-228600" algn="l" rtl="0" fontAlgn="base">
              <a:spcBef>
                <a:spcPct val="20000"/>
              </a:spcBef>
              <a:spcAft>
                <a:spcPct val="0"/>
              </a:spcAft>
              <a:buChar char="–"/>
              <a:defRPr sz="2000">
                <a:solidFill>
                  <a:schemeClr val="tx1"/>
                </a:solidFill>
                <a:latin typeface="+mn-lt"/>
                <a:ea typeface="+mn-ea"/>
              </a:defRPr>
            </a:lvl4pPr>
            <a:lvl5pPr marL="2057400" indent="-228600" algn="l" rtl="0" fontAlgn="base">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a:lstStyle>
          <a:p>
            <a:pPr marL="0" indent="0" algn="ctr">
              <a:buNone/>
            </a:pPr>
            <a:r>
              <a:rPr lang="en-US" altLang="zh-CN" sz="2800" b="1" dirty="0" smtClean="0">
                <a:solidFill>
                  <a:srgbClr val="FFFF00"/>
                </a:solidFill>
                <a:latin typeface="Calibri" pitchFamily="34" charset="0"/>
                <a:cs typeface="Calibri" pitchFamily="34" charset="0"/>
              </a:rPr>
              <a:t>Direct: Organic fertilizer (</a:t>
            </a:r>
            <a:r>
              <a:rPr lang="en-US" altLang="zh-CN" sz="2800" b="1" dirty="0" err="1" smtClean="0">
                <a:solidFill>
                  <a:srgbClr val="FFFF00"/>
                </a:solidFill>
                <a:latin typeface="Calibri" pitchFamily="34" charset="0"/>
                <a:cs typeface="Calibri" pitchFamily="34" charset="0"/>
              </a:rPr>
              <a:t>Gg</a:t>
            </a:r>
            <a:r>
              <a:rPr lang="en-US" altLang="zh-CN" sz="2800" b="1" dirty="0" smtClean="0">
                <a:solidFill>
                  <a:srgbClr val="FFFF00"/>
                </a:solidFill>
                <a:latin typeface="Calibri" pitchFamily="34" charset="0"/>
                <a:cs typeface="Calibri" pitchFamily="34" charset="0"/>
              </a:rPr>
              <a:t>/</a:t>
            </a:r>
            <a:r>
              <a:rPr lang="en-US" altLang="zh-CN" sz="2800" b="1" dirty="0" err="1" smtClean="0">
                <a:solidFill>
                  <a:srgbClr val="FFFF00"/>
                </a:solidFill>
                <a:latin typeface="Calibri" pitchFamily="34" charset="0"/>
                <a:cs typeface="Calibri" pitchFamily="34" charset="0"/>
              </a:rPr>
              <a:t>yr</a:t>
            </a:r>
            <a:r>
              <a:rPr lang="en-US" altLang="zh-CN" sz="2800" b="1" dirty="0" smtClean="0">
                <a:solidFill>
                  <a:srgbClr val="FFFF00"/>
                </a:solidFill>
                <a:latin typeface="Calibri" pitchFamily="34" charset="0"/>
                <a:cs typeface="Calibri" pitchFamily="34" charset="0"/>
              </a:rPr>
              <a:t>)</a:t>
            </a:r>
          </a:p>
        </p:txBody>
      </p:sp>
      <p:pic>
        <p:nvPicPr>
          <p:cNvPr id="2355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7668" y="1415151"/>
            <a:ext cx="8196263" cy="42998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矩形 7"/>
          <p:cNvSpPr/>
          <p:nvPr/>
        </p:nvSpPr>
        <p:spPr>
          <a:xfrm>
            <a:off x="3478581" y="2040775"/>
            <a:ext cx="1931619" cy="461665"/>
          </a:xfrm>
          <a:prstGeom prst="rect">
            <a:avLst/>
          </a:prstGeom>
        </p:spPr>
        <p:txBody>
          <a:bodyPr wrap="none">
            <a:spAutoFit/>
          </a:bodyPr>
          <a:lstStyle/>
          <a:p>
            <a:r>
              <a:rPr lang="en-US" altLang="zh-CN" sz="2400" b="1" u="sng" dirty="0" smtClean="0">
                <a:solidFill>
                  <a:srgbClr val="0000CC"/>
                </a:solidFill>
                <a:latin typeface="Calibri" pitchFamily="34" charset="0"/>
                <a:cs typeface="Calibri" pitchFamily="34" charset="0"/>
              </a:rPr>
              <a:t> 5.1Gg</a:t>
            </a:r>
            <a:r>
              <a:rPr lang="en-US" altLang="zh-CN" sz="2400" b="1" dirty="0" smtClean="0">
                <a:solidFill>
                  <a:srgbClr val="0000CC"/>
                </a:solidFill>
                <a:latin typeface="Calibri" pitchFamily="34" charset="0"/>
                <a:cs typeface="Calibri" pitchFamily="34" charset="0"/>
              </a:rPr>
              <a:t>, 67%</a:t>
            </a:r>
            <a:r>
              <a:rPr lang="en-US" altLang="zh-CN" sz="2400" b="1" dirty="0" smtClean="0">
                <a:solidFill>
                  <a:srgbClr val="0000CC"/>
                </a:solidFill>
                <a:latin typeface="Calibri" pitchFamily="34" charset="0"/>
                <a:cs typeface="Calibri" pitchFamily="34" charset="0"/>
                <a:sym typeface="Symbol"/>
              </a:rPr>
              <a:t> </a:t>
            </a:r>
            <a:r>
              <a:rPr lang="en-US" altLang="zh-CN" sz="2400" b="1" dirty="0">
                <a:solidFill>
                  <a:srgbClr val="0000CC"/>
                </a:solidFill>
                <a:latin typeface="Calibri" pitchFamily="34" charset="0"/>
                <a:cs typeface="Calibri" pitchFamily="34" charset="0"/>
                <a:sym typeface="Symbol"/>
              </a:rPr>
              <a:t></a:t>
            </a:r>
            <a:endParaRPr lang="zh-CN" altLang="en-US" sz="2400" dirty="0">
              <a:solidFill>
                <a:srgbClr val="0000CC"/>
              </a:solidFill>
            </a:endParaRPr>
          </a:p>
        </p:txBody>
      </p:sp>
      <p:sp>
        <p:nvSpPr>
          <p:cNvPr id="9" name="矩形 8"/>
          <p:cNvSpPr/>
          <p:nvPr/>
        </p:nvSpPr>
        <p:spPr>
          <a:xfrm>
            <a:off x="2298827" y="1598506"/>
            <a:ext cx="2120773" cy="461665"/>
          </a:xfrm>
          <a:prstGeom prst="rect">
            <a:avLst/>
          </a:prstGeom>
        </p:spPr>
        <p:txBody>
          <a:bodyPr wrap="none">
            <a:spAutoFit/>
          </a:bodyPr>
          <a:lstStyle/>
          <a:p>
            <a:r>
              <a:rPr lang="en-US" altLang="zh-CN" sz="2400" b="1" u="sng" dirty="0" smtClean="0">
                <a:latin typeface="Calibri" pitchFamily="34" charset="0"/>
                <a:cs typeface="Calibri" pitchFamily="34" charset="0"/>
              </a:rPr>
              <a:t> -3.6Gg</a:t>
            </a:r>
            <a:r>
              <a:rPr lang="en-US" altLang="zh-CN" sz="2400" b="1" dirty="0" smtClean="0">
                <a:latin typeface="Calibri" pitchFamily="34" charset="0"/>
                <a:cs typeface="Calibri" pitchFamily="34" charset="0"/>
              </a:rPr>
              <a:t>, -23%</a:t>
            </a:r>
            <a:r>
              <a:rPr lang="en-US" altLang="zh-CN" sz="2400" b="1" dirty="0" smtClean="0">
                <a:solidFill>
                  <a:srgbClr val="FF0000"/>
                </a:solidFill>
                <a:latin typeface="Calibri" pitchFamily="34" charset="0"/>
                <a:cs typeface="Calibri" pitchFamily="34" charset="0"/>
                <a:sym typeface="Symbol"/>
              </a:rPr>
              <a:t> </a:t>
            </a:r>
            <a:r>
              <a:rPr lang="en-US" altLang="zh-CN" sz="2400" b="1" dirty="0">
                <a:solidFill>
                  <a:srgbClr val="FF0000"/>
                </a:solidFill>
                <a:latin typeface="Calibri" pitchFamily="34" charset="0"/>
                <a:cs typeface="Calibri" pitchFamily="34" charset="0"/>
                <a:sym typeface="Symbol"/>
              </a:rPr>
              <a:t></a:t>
            </a:r>
            <a:endParaRPr lang="zh-CN" altLang="en-US" sz="2400" dirty="0"/>
          </a:p>
        </p:txBody>
      </p:sp>
      <p:sp>
        <p:nvSpPr>
          <p:cNvPr id="10" name="矩形 9"/>
          <p:cNvSpPr/>
          <p:nvPr/>
        </p:nvSpPr>
        <p:spPr>
          <a:xfrm>
            <a:off x="5378335" y="3105652"/>
            <a:ext cx="1931619" cy="461665"/>
          </a:xfrm>
          <a:prstGeom prst="rect">
            <a:avLst/>
          </a:prstGeom>
        </p:spPr>
        <p:txBody>
          <a:bodyPr wrap="none">
            <a:spAutoFit/>
          </a:bodyPr>
          <a:lstStyle/>
          <a:p>
            <a:r>
              <a:rPr lang="en-US" altLang="zh-CN" sz="2400" b="1" u="sng" dirty="0" smtClean="0">
                <a:solidFill>
                  <a:srgbClr val="0000CC"/>
                </a:solidFill>
                <a:latin typeface="Calibri" pitchFamily="34" charset="0"/>
                <a:cs typeface="Calibri" pitchFamily="34" charset="0"/>
              </a:rPr>
              <a:t> 2.4Gg</a:t>
            </a:r>
            <a:r>
              <a:rPr lang="en-US" altLang="zh-CN" sz="2400" b="1" dirty="0" smtClean="0">
                <a:solidFill>
                  <a:srgbClr val="0000CC"/>
                </a:solidFill>
                <a:latin typeface="Calibri" pitchFamily="34" charset="0"/>
                <a:cs typeface="Calibri" pitchFamily="34" charset="0"/>
              </a:rPr>
              <a:t>, 67%</a:t>
            </a:r>
            <a:r>
              <a:rPr lang="en-US" altLang="zh-CN" sz="2400" b="1" dirty="0" smtClean="0">
                <a:solidFill>
                  <a:srgbClr val="0000CC"/>
                </a:solidFill>
                <a:latin typeface="Calibri" pitchFamily="34" charset="0"/>
                <a:cs typeface="Calibri" pitchFamily="34" charset="0"/>
                <a:sym typeface="Symbol"/>
              </a:rPr>
              <a:t> </a:t>
            </a:r>
            <a:r>
              <a:rPr lang="en-US" altLang="zh-CN" sz="2400" b="1" dirty="0">
                <a:solidFill>
                  <a:srgbClr val="0000CC"/>
                </a:solidFill>
                <a:latin typeface="Calibri" pitchFamily="34" charset="0"/>
                <a:cs typeface="Calibri" pitchFamily="34" charset="0"/>
                <a:sym typeface="Symbol"/>
              </a:rPr>
              <a:t></a:t>
            </a:r>
            <a:endParaRPr lang="zh-CN" altLang="en-US" sz="2400" dirty="0">
              <a:solidFill>
                <a:srgbClr val="0000CC"/>
              </a:solidFill>
            </a:endParaRPr>
          </a:p>
        </p:txBody>
      </p:sp>
      <p:sp>
        <p:nvSpPr>
          <p:cNvPr id="12" name="矩形 11"/>
          <p:cNvSpPr/>
          <p:nvPr/>
        </p:nvSpPr>
        <p:spPr>
          <a:xfrm>
            <a:off x="1600200" y="3103410"/>
            <a:ext cx="1931619" cy="461665"/>
          </a:xfrm>
          <a:prstGeom prst="rect">
            <a:avLst/>
          </a:prstGeom>
        </p:spPr>
        <p:txBody>
          <a:bodyPr wrap="none">
            <a:spAutoFit/>
          </a:bodyPr>
          <a:lstStyle/>
          <a:p>
            <a:r>
              <a:rPr lang="en-US" altLang="zh-CN" sz="2400" b="1" u="sng" dirty="0" smtClean="0">
                <a:solidFill>
                  <a:srgbClr val="0000CC"/>
                </a:solidFill>
                <a:latin typeface="Calibri" pitchFamily="34" charset="0"/>
                <a:cs typeface="Calibri" pitchFamily="34" charset="0"/>
              </a:rPr>
              <a:t> 2.4Gg</a:t>
            </a:r>
            <a:r>
              <a:rPr lang="en-US" altLang="zh-CN" sz="2400" b="1" dirty="0" smtClean="0">
                <a:solidFill>
                  <a:srgbClr val="0000CC"/>
                </a:solidFill>
                <a:latin typeface="Calibri" pitchFamily="34" charset="0"/>
                <a:cs typeface="Calibri" pitchFamily="34" charset="0"/>
              </a:rPr>
              <a:t>, 67%</a:t>
            </a:r>
            <a:r>
              <a:rPr lang="en-US" altLang="zh-CN" sz="2400" b="1" dirty="0" smtClean="0">
                <a:solidFill>
                  <a:srgbClr val="0000CC"/>
                </a:solidFill>
                <a:latin typeface="Calibri" pitchFamily="34" charset="0"/>
                <a:cs typeface="Calibri" pitchFamily="34" charset="0"/>
                <a:sym typeface="Symbol"/>
              </a:rPr>
              <a:t> </a:t>
            </a:r>
            <a:r>
              <a:rPr lang="en-US" altLang="zh-CN" sz="2400" b="1" dirty="0">
                <a:solidFill>
                  <a:srgbClr val="0000CC"/>
                </a:solidFill>
                <a:latin typeface="Calibri" pitchFamily="34" charset="0"/>
                <a:cs typeface="Calibri" pitchFamily="34" charset="0"/>
                <a:sym typeface="Symbol"/>
              </a:rPr>
              <a:t></a:t>
            </a:r>
            <a:endParaRPr lang="zh-CN" altLang="en-US" sz="2400" dirty="0">
              <a:solidFill>
                <a:srgbClr val="0000CC"/>
              </a:solidFill>
            </a:endParaRPr>
          </a:p>
        </p:txBody>
      </p:sp>
      <p:sp>
        <p:nvSpPr>
          <p:cNvPr id="13" name="矩形 12"/>
          <p:cNvSpPr/>
          <p:nvPr/>
        </p:nvSpPr>
        <p:spPr>
          <a:xfrm>
            <a:off x="4223371" y="2502439"/>
            <a:ext cx="2120773" cy="461665"/>
          </a:xfrm>
          <a:prstGeom prst="rect">
            <a:avLst/>
          </a:prstGeom>
        </p:spPr>
        <p:txBody>
          <a:bodyPr wrap="none">
            <a:spAutoFit/>
          </a:bodyPr>
          <a:lstStyle/>
          <a:p>
            <a:r>
              <a:rPr lang="en-US" altLang="zh-CN" sz="2400" b="1" u="sng" dirty="0" smtClean="0">
                <a:latin typeface="Calibri" pitchFamily="34" charset="0"/>
                <a:cs typeface="Calibri" pitchFamily="34" charset="0"/>
              </a:rPr>
              <a:t> -3.8Gg</a:t>
            </a:r>
            <a:r>
              <a:rPr lang="en-US" altLang="zh-CN" sz="2400" b="1" dirty="0" smtClean="0">
                <a:latin typeface="Calibri" pitchFamily="34" charset="0"/>
                <a:cs typeface="Calibri" pitchFamily="34" charset="0"/>
              </a:rPr>
              <a:t>, -33%</a:t>
            </a:r>
            <a:r>
              <a:rPr lang="en-US" altLang="zh-CN" sz="2400" b="1" dirty="0" smtClean="0">
                <a:solidFill>
                  <a:srgbClr val="FF0000"/>
                </a:solidFill>
                <a:latin typeface="Calibri" pitchFamily="34" charset="0"/>
                <a:cs typeface="Calibri" pitchFamily="34" charset="0"/>
                <a:sym typeface="Symbol"/>
              </a:rPr>
              <a:t> </a:t>
            </a:r>
            <a:r>
              <a:rPr lang="en-US" altLang="zh-CN" sz="2400" b="1" dirty="0">
                <a:solidFill>
                  <a:srgbClr val="FF0000"/>
                </a:solidFill>
                <a:latin typeface="Calibri" pitchFamily="34" charset="0"/>
                <a:cs typeface="Calibri" pitchFamily="34" charset="0"/>
                <a:sym typeface="Symbol"/>
              </a:rPr>
              <a:t></a:t>
            </a:r>
            <a:endParaRPr lang="zh-CN" altLang="en-US" sz="2400" dirty="0"/>
          </a:p>
        </p:txBody>
      </p:sp>
      <p:cxnSp>
        <p:nvCxnSpPr>
          <p:cNvPr id="14" name="直接箭头连接符 13"/>
          <p:cNvCxnSpPr/>
          <p:nvPr/>
        </p:nvCxnSpPr>
        <p:spPr>
          <a:xfrm>
            <a:off x="2704855" y="3485330"/>
            <a:ext cx="636667" cy="163973"/>
          </a:xfrm>
          <a:prstGeom prst="straightConnector1">
            <a:avLst/>
          </a:prstGeom>
          <a:ln w="28575">
            <a:solidFill>
              <a:schemeClr val="bg1">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5" name="直接箭头连接符 14"/>
          <p:cNvCxnSpPr/>
          <p:nvPr/>
        </p:nvCxnSpPr>
        <p:spPr>
          <a:xfrm flipH="1">
            <a:off x="3810000" y="2420453"/>
            <a:ext cx="161495" cy="685199"/>
          </a:xfrm>
          <a:prstGeom prst="straightConnector1">
            <a:avLst/>
          </a:prstGeom>
          <a:ln w="28575">
            <a:solidFill>
              <a:schemeClr val="bg1">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6" name="直接箭头连接符 15"/>
          <p:cNvCxnSpPr/>
          <p:nvPr/>
        </p:nvCxnSpPr>
        <p:spPr>
          <a:xfrm flipH="1">
            <a:off x="4289871" y="2905440"/>
            <a:ext cx="401065" cy="197970"/>
          </a:xfrm>
          <a:prstGeom prst="straightConnector1">
            <a:avLst/>
          </a:prstGeom>
          <a:ln w="28575">
            <a:solidFill>
              <a:schemeClr val="bg1">
                <a:lumMod val="50000"/>
              </a:schemeClr>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4363143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152400" y="25400"/>
            <a:ext cx="6629400" cy="736600"/>
          </a:xfrm>
          <a:solidFill>
            <a:srgbClr val="8C0000"/>
          </a:solidFill>
        </p:spPr>
        <p:txBody>
          <a:bodyPr/>
          <a:lstStyle/>
          <a:p>
            <a:r>
              <a:rPr lang="en-US" altLang="zh-CN" sz="3600" b="1" dirty="0" smtClean="0">
                <a:solidFill>
                  <a:schemeClr val="bg2">
                    <a:lumMod val="20000"/>
                    <a:lumOff val="80000"/>
                  </a:schemeClr>
                </a:solidFill>
                <a:latin typeface="Calibri" pitchFamily="34" charset="0"/>
                <a:cs typeface="Calibri" pitchFamily="34" charset="0"/>
              </a:rPr>
              <a:t>4. Conclusions and future work</a:t>
            </a:r>
            <a:endParaRPr lang="zh-CN" altLang="zh-CN" sz="3600" dirty="0">
              <a:solidFill>
                <a:schemeClr val="bg2">
                  <a:lumMod val="20000"/>
                  <a:lumOff val="80000"/>
                </a:schemeClr>
              </a:solidFill>
            </a:endParaRPr>
          </a:p>
        </p:txBody>
      </p:sp>
      <p:pic>
        <p:nvPicPr>
          <p:cNvPr id="25604" name="Picture 4" descr="C:\Users\Jardon\Desktop\EGU2012_Zhou Feng.emf"/>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7041" b="76661"/>
          <a:stretch/>
        </p:blipFill>
        <p:spPr bwMode="auto">
          <a:xfrm>
            <a:off x="0" y="762000"/>
            <a:ext cx="9155113" cy="431800"/>
          </a:xfrm>
          <a:prstGeom prst="rect">
            <a:avLst/>
          </a:prstGeom>
          <a:noFill/>
          <a:extLst>
            <a:ext uri="{909E8E84-426E-40DD-AFC4-6F175D3DCCD1}">
              <a14:hiddenFill xmlns:a14="http://schemas.microsoft.com/office/drawing/2010/main">
                <a:solidFill>
                  <a:srgbClr val="FFFFFF"/>
                </a:solidFill>
              </a14:hiddenFill>
            </a:ext>
          </a:extLst>
        </p:spPr>
      </p:pic>
      <p:sp>
        <p:nvSpPr>
          <p:cNvPr id="25603" name="Rectangle 3"/>
          <p:cNvSpPr>
            <a:spLocks noGrp="1" noChangeArrowheads="1"/>
          </p:cNvSpPr>
          <p:nvPr>
            <p:ph type="body" idx="1"/>
          </p:nvPr>
        </p:nvSpPr>
        <p:spPr>
          <a:xfrm>
            <a:off x="152400" y="1143000"/>
            <a:ext cx="8839200" cy="4724400"/>
          </a:xfrm>
        </p:spPr>
        <p:txBody>
          <a:bodyPr/>
          <a:lstStyle/>
          <a:p>
            <a:pPr fontAlgn="b">
              <a:lnSpc>
                <a:spcPct val="130000"/>
              </a:lnSpc>
              <a:spcBef>
                <a:spcPts val="0"/>
              </a:spcBef>
              <a:spcAft>
                <a:spcPts val="1800"/>
              </a:spcAft>
            </a:pPr>
            <a:r>
              <a:rPr lang="en-US" altLang="zh-CN" sz="2800" b="1" u="sng" dirty="0" smtClean="0">
                <a:solidFill>
                  <a:srgbClr val="0000CC"/>
                </a:solidFill>
                <a:latin typeface="Calibri" pitchFamily="34" charset="0"/>
                <a:cs typeface="Calibri" pitchFamily="34" charset="0"/>
              </a:rPr>
              <a:t>Amount: </a:t>
            </a:r>
            <a:r>
              <a:rPr lang="en-US" altLang="zh-CN" sz="2600" dirty="0" smtClean="0">
                <a:latin typeface="Times New Roman" pitchFamily="18" charset="0"/>
                <a:cs typeface="Times New Roman" pitchFamily="18" charset="0"/>
              </a:rPr>
              <a:t>Total </a:t>
            </a:r>
            <a:r>
              <a:rPr lang="en-US" altLang="zh-CN" sz="2600" dirty="0">
                <a:latin typeface="Times New Roman" pitchFamily="18" charset="0"/>
                <a:cs typeface="Times New Roman" pitchFamily="18" charset="0"/>
              </a:rPr>
              <a:t>N</a:t>
            </a:r>
            <a:r>
              <a:rPr lang="en-US" altLang="zh-CN" sz="2600" baseline="-25000" dirty="0">
                <a:latin typeface="Times New Roman" pitchFamily="18" charset="0"/>
                <a:cs typeface="Times New Roman" pitchFamily="18" charset="0"/>
              </a:rPr>
              <a:t>2</a:t>
            </a:r>
            <a:r>
              <a:rPr lang="en-US" altLang="zh-CN" sz="2600" dirty="0">
                <a:latin typeface="Times New Roman" pitchFamily="18" charset="0"/>
                <a:cs typeface="Times New Roman" pitchFamily="18" charset="0"/>
              </a:rPr>
              <a:t>O emissions is </a:t>
            </a:r>
            <a:r>
              <a:rPr lang="en-US" altLang="zh-CN" sz="2600" dirty="0">
                <a:solidFill>
                  <a:srgbClr val="C00000"/>
                </a:solidFill>
                <a:latin typeface="Times New Roman" pitchFamily="18" charset="0"/>
                <a:cs typeface="Times New Roman" pitchFamily="18" charset="0"/>
              </a:rPr>
              <a:t>1665.4 </a:t>
            </a:r>
            <a:r>
              <a:rPr lang="en-US" altLang="zh-CN" sz="2600" dirty="0" err="1">
                <a:solidFill>
                  <a:srgbClr val="C00000"/>
                </a:solidFill>
                <a:latin typeface="Times New Roman" pitchFamily="18" charset="0"/>
                <a:cs typeface="Times New Roman" pitchFamily="18" charset="0"/>
              </a:rPr>
              <a:t>Gg</a:t>
            </a:r>
            <a:r>
              <a:rPr lang="en-US" altLang="zh-CN" sz="2600" dirty="0">
                <a:solidFill>
                  <a:srgbClr val="C00000"/>
                </a:solidFill>
                <a:latin typeface="Times New Roman" pitchFamily="18" charset="0"/>
                <a:cs typeface="Times New Roman" pitchFamily="18" charset="0"/>
              </a:rPr>
              <a:t> </a:t>
            </a:r>
            <a:r>
              <a:rPr lang="en-US" altLang="zh-CN" sz="2600" dirty="0" smtClean="0">
                <a:latin typeface="Times New Roman" pitchFamily="18" charset="0"/>
                <a:cs typeface="Times New Roman" pitchFamily="18" charset="0"/>
              </a:rPr>
              <a:t>with range of </a:t>
            </a:r>
            <a:r>
              <a:rPr lang="en-US" altLang="zh-CN" sz="2600" dirty="0" smtClean="0">
                <a:solidFill>
                  <a:srgbClr val="C00000"/>
                </a:solidFill>
                <a:latin typeface="Times New Roman" pitchFamily="18" charset="0"/>
                <a:cs typeface="Times New Roman" pitchFamily="18" charset="0"/>
              </a:rPr>
              <a:t>880-3,146 </a:t>
            </a:r>
            <a:r>
              <a:rPr lang="en-US" altLang="zh-CN" sz="2600" dirty="0" err="1" smtClean="0">
                <a:solidFill>
                  <a:srgbClr val="C00000"/>
                </a:solidFill>
                <a:latin typeface="Times New Roman" pitchFamily="18" charset="0"/>
                <a:cs typeface="Times New Roman" pitchFamily="18" charset="0"/>
              </a:rPr>
              <a:t>Gg</a:t>
            </a:r>
            <a:r>
              <a:rPr lang="en-US" altLang="zh-CN" sz="2600" dirty="0" smtClean="0">
                <a:latin typeface="Times New Roman" pitchFamily="18" charset="0"/>
                <a:cs typeface="Times New Roman" pitchFamily="18" charset="0"/>
              </a:rPr>
              <a:t>, which is </a:t>
            </a:r>
            <a:r>
              <a:rPr lang="en-US" altLang="zh-CN" sz="2600" dirty="0">
                <a:latin typeface="Times New Roman" pitchFamily="18" charset="0"/>
                <a:cs typeface="Times New Roman" pitchFamily="18" charset="0"/>
              </a:rPr>
              <a:t>a little smaller than previous </a:t>
            </a:r>
            <a:r>
              <a:rPr lang="en-US" altLang="zh-CN" sz="2600" dirty="0" smtClean="0">
                <a:latin typeface="Times New Roman" pitchFamily="18" charset="0"/>
                <a:cs typeface="Times New Roman" pitchFamily="18" charset="0"/>
              </a:rPr>
              <a:t>results. </a:t>
            </a:r>
          </a:p>
          <a:p>
            <a:pPr fontAlgn="b">
              <a:lnSpc>
                <a:spcPct val="130000"/>
              </a:lnSpc>
              <a:spcBef>
                <a:spcPts val="0"/>
              </a:spcBef>
              <a:spcAft>
                <a:spcPts val="1800"/>
              </a:spcAft>
            </a:pPr>
            <a:r>
              <a:rPr lang="en-US" altLang="zh-CN" sz="2800" b="1" u="sng" dirty="0">
                <a:solidFill>
                  <a:srgbClr val="0000CC"/>
                </a:solidFill>
                <a:latin typeface="Calibri" pitchFamily="34" charset="0"/>
                <a:cs typeface="Calibri" pitchFamily="34" charset="0"/>
              </a:rPr>
              <a:t>Source </a:t>
            </a:r>
            <a:r>
              <a:rPr lang="en-US" altLang="zh-CN" sz="2800" b="1" u="sng" dirty="0" smtClean="0">
                <a:solidFill>
                  <a:srgbClr val="0000CC"/>
                </a:solidFill>
                <a:latin typeface="Calibri" pitchFamily="34" charset="0"/>
                <a:cs typeface="Calibri" pitchFamily="34" charset="0"/>
              </a:rPr>
              <a:t>contribution: </a:t>
            </a:r>
            <a:r>
              <a:rPr lang="en-US" altLang="zh-CN" sz="2600" dirty="0" smtClean="0">
                <a:solidFill>
                  <a:srgbClr val="C00000"/>
                </a:solidFill>
                <a:latin typeface="Times New Roman" pitchFamily="18" charset="0"/>
                <a:cs typeface="Times New Roman" pitchFamily="18" charset="0"/>
              </a:rPr>
              <a:t>Agricultural source </a:t>
            </a:r>
            <a:r>
              <a:rPr lang="en-US" altLang="zh-CN" sz="2600" dirty="0" smtClean="0">
                <a:latin typeface="Times New Roman" pitchFamily="18" charset="0"/>
                <a:cs typeface="Times New Roman" pitchFamily="18" charset="0"/>
              </a:rPr>
              <a:t>is underestimated, while </a:t>
            </a:r>
            <a:r>
              <a:rPr lang="en-US" altLang="zh-CN" sz="2600" dirty="0" smtClean="0">
                <a:solidFill>
                  <a:srgbClr val="C00000"/>
                </a:solidFill>
                <a:latin typeface="Times New Roman" pitchFamily="18" charset="0"/>
                <a:cs typeface="Times New Roman" pitchFamily="18" charset="0"/>
              </a:rPr>
              <a:t>wastewater handling and indirect types </a:t>
            </a:r>
            <a:r>
              <a:rPr lang="en-US" altLang="zh-CN" sz="2600" dirty="0" smtClean="0">
                <a:latin typeface="Times New Roman" pitchFamily="18" charset="0"/>
                <a:cs typeface="Times New Roman" pitchFamily="18" charset="0"/>
              </a:rPr>
              <a:t>are significantly overestimated using IPCC</a:t>
            </a:r>
          </a:p>
          <a:p>
            <a:pPr fontAlgn="b">
              <a:lnSpc>
                <a:spcPct val="130000"/>
              </a:lnSpc>
              <a:spcBef>
                <a:spcPts val="0"/>
              </a:spcBef>
              <a:spcAft>
                <a:spcPts val="1800"/>
              </a:spcAft>
            </a:pPr>
            <a:r>
              <a:rPr lang="en-US" altLang="zh-CN" sz="2800" b="1" dirty="0" smtClean="0">
                <a:solidFill>
                  <a:srgbClr val="0000CC"/>
                </a:solidFill>
                <a:latin typeface="Calibri" pitchFamily="34" charset="0"/>
                <a:cs typeface="Calibri" pitchFamily="34" charset="0"/>
              </a:rPr>
              <a:t>Spatial distribution</a:t>
            </a:r>
            <a:r>
              <a:rPr lang="en-US" altLang="zh-CN" sz="2800" dirty="0" smtClean="0">
                <a:solidFill>
                  <a:srgbClr val="0000CC"/>
                </a:solidFill>
                <a:latin typeface="Times New Roman" pitchFamily="18" charset="0"/>
                <a:cs typeface="Times New Roman" pitchFamily="18" charset="0"/>
              </a:rPr>
              <a:t>: </a:t>
            </a:r>
            <a:r>
              <a:rPr lang="en-US" altLang="zh-CN" sz="2600" dirty="0" smtClean="0">
                <a:solidFill>
                  <a:srgbClr val="C00000"/>
                </a:solidFill>
                <a:latin typeface="Times New Roman" pitchFamily="18" charset="0"/>
                <a:cs typeface="Times New Roman" pitchFamily="18" charset="0"/>
              </a:rPr>
              <a:t>North Plain </a:t>
            </a:r>
            <a:r>
              <a:rPr lang="en-US" altLang="zh-CN" sz="2600" dirty="0" smtClean="0">
                <a:latin typeface="Times New Roman" pitchFamily="18" charset="0"/>
                <a:cs typeface="Times New Roman" pitchFamily="18" charset="0"/>
              </a:rPr>
              <a:t>and </a:t>
            </a:r>
            <a:r>
              <a:rPr lang="en-US" altLang="zh-CN" sz="2600" dirty="0" smtClean="0">
                <a:solidFill>
                  <a:srgbClr val="C00000"/>
                </a:solidFill>
                <a:latin typeface="Times New Roman" pitchFamily="18" charset="0"/>
                <a:cs typeface="Times New Roman" pitchFamily="18" charset="0"/>
              </a:rPr>
              <a:t>western China </a:t>
            </a:r>
            <a:r>
              <a:rPr lang="en-US" altLang="zh-CN" sz="2600" dirty="0" smtClean="0">
                <a:latin typeface="Times New Roman" pitchFamily="18" charset="0"/>
                <a:cs typeface="Times New Roman" pitchFamily="18" charset="0"/>
              </a:rPr>
              <a:t>are overestimated, while </a:t>
            </a:r>
            <a:r>
              <a:rPr lang="en-US" altLang="zh-CN" sz="2600" dirty="0" smtClean="0">
                <a:solidFill>
                  <a:srgbClr val="C00000"/>
                </a:solidFill>
                <a:latin typeface="Times New Roman" pitchFamily="18" charset="0"/>
                <a:cs typeface="Times New Roman" pitchFamily="18" charset="0"/>
              </a:rPr>
              <a:t>Northeast</a:t>
            </a:r>
            <a:r>
              <a:rPr lang="en-US" altLang="zh-CN" sz="2600" dirty="0" smtClean="0">
                <a:latin typeface="Times New Roman" pitchFamily="18" charset="0"/>
                <a:cs typeface="Times New Roman" pitchFamily="18" charset="0"/>
              </a:rPr>
              <a:t> and </a:t>
            </a:r>
            <a:r>
              <a:rPr lang="en-US" altLang="zh-CN" sz="2600" dirty="0" smtClean="0">
                <a:solidFill>
                  <a:srgbClr val="C00000"/>
                </a:solidFill>
                <a:latin typeface="Times New Roman" pitchFamily="18" charset="0"/>
                <a:cs typeface="Times New Roman" pitchFamily="18" charset="0"/>
              </a:rPr>
              <a:t>Southern China </a:t>
            </a:r>
            <a:r>
              <a:rPr lang="en-US" altLang="zh-CN" sz="2600" dirty="0" smtClean="0">
                <a:latin typeface="Times New Roman" pitchFamily="18" charset="0"/>
                <a:cs typeface="Times New Roman" pitchFamily="18" charset="0"/>
              </a:rPr>
              <a:t>are underestimated using IPCC</a:t>
            </a:r>
          </a:p>
        </p:txBody>
      </p:sp>
    </p:spTree>
    <p:extLst>
      <p:ext uri="{BB962C8B-B14F-4D97-AF65-F5344CB8AC3E}">
        <p14:creationId xmlns:p14="http://schemas.microsoft.com/office/powerpoint/2010/main" val="51424770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152400" y="25400"/>
            <a:ext cx="6629400" cy="736600"/>
          </a:xfrm>
          <a:solidFill>
            <a:srgbClr val="8C0000"/>
          </a:solidFill>
        </p:spPr>
        <p:txBody>
          <a:bodyPr/>
          <a:lstStyle/>
          <a:p>
            <a:r>
              <a:rPr lang="en-US" altLang="zh-CN" sz="3600" b="1" dirty="0" smtClean="0">
                <a:solidFill>
                  <a:schemeClr val="bg2">
                    <a:lumMod val="20000"/>
                    <a:lumOff val="80000"/>
                  </a:schemeClr>
                </a:solidFill>
                <a:latin typeface="Calibri" pitchFamily="34" charset="0"/>
                <a:cs typeface="Calibri" pitchFamily="34" charset="0"/>
              </a:rPr>
              <a:t>4. Conclusions and future work</a:t>
            </a:r>
            <a:endParaRPr lang="zh-CN" altLang="zh-CN" sz="3600" dirty="0">
              <a:solidFill>
                <a:schemeClr val="bg2">
                  <a:lumMod val="20000"/>
                  <a:lumOff val="80000"/>
                </a:schemeClr>
              </a:solidFill>
            </a:endParaRPr>
          </a:p>
        </p:txBody>
      </p:sp>
      <p:pic>
        <p:nvPicPr>
          <p:cNvPr id="25604" name="Picture 4" descr="C:\Users\Jardon\Desktop\EGU2012_Zhou Feng.emf"/>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7041" b="76661"/>
          <a:stretch/>
        </p:blipFill>
        <p:spPr bwMode="auto">
          <a:xfrm>
            <a:off x="0" y="762000"/>
            <a:ext cx="9155113" cy="431800"/>
          </a:xfrm>
          <a:prstGeom prst="rect">
            <a:avLst/>
          </a:prstGeom>
          <a:noFill/>
          <a:extLst>
            <a:ext uri="{909E8E84-426E-40DD-AFC4-6F175D3DCCD1}">
              <a14:hiddenFill xmlns:a14="http://schemas.microsoft.com/office/drawing/2010/main">
                <a:solidFill>
                  <a:srgbClr val="FFFFFF"/>
                </a:solidFill>
              </a14:hiddenFill>
            </a:ext>
          </a:extLst>
        </p:spPr>
      </p:pic>
      <p:sp>
        <p:nvSpPr>
          <p:cNvPr id="25603" name="Rectangle 3"/>
          <p:cNvSpPr>
            <a:spLocks noGrp="1" noChangeArrowheads="1"/>
          </p:cNvSpPr>
          <p:nvPr>
            <p:ph type="body" idx="1"/>
          </p:nvPr>
        </p:nvSpPr>
        <p:spPr>
          <a:xfrm>
            <a:off x="152400" y="1447800"/>
            <a:ext cx="8839200" cy="2362200"/>
          </a:xfrm>
        </p:spPr>
        <p:txBody>
          <a:bodyPr/>
          <a:lstStyle/>
          <a:p>
            <a:pPr fontAlgn="b">
              <a:lnSpc>
                <a:spcPct val="150000"/>
              </a:lnSpc>
              <a:spcBef>
                <a:spcPts val="0"/>
              </a:spcBef>
              <a:spcAft>
                <a:spcPts val="1200"/>
              </a:spcAft>
            </a:pPr>
            <a:r>
              <a:rPr lang="en-US" altLang="zh-CN" sz="2800" b="1" u="sng" dirty="0" smtClean="0">
                <a:solidFill>
                  <a:srgbClr val="0000CC"/>
                </a:solidFill>
                <a:latin typeface="Calibri" pitchFamily="34" charset="0"/>
                <a:cs typeface="Calibri" pitchFamily="34" charset="0"/>
              </a:rPr>
              <a:t>Uncertainty analysis: </a:t>
            </a:r>
            <a:r>
              <a:rPr lang="en-US" altLang="zh-CN" sz="2800" dirty="0" smtClean="0">
                <a:latin typeface="Times New Roman" pitchFamily="18" charset="0"/>
                <a:cs typeface="Times New Roman" pitchFamily="18" charset="0"/>
              </a:rPr>
              <a:t>More detailed analysis will be pursued for both ADs and EFs</a:t>
            </a:r>
          </a:p>
          <a:p>
            <a:pPr fontAlgn="b">
              <a:lnSpc>
                <a:spcPct val="150000"/>
              </a:lnSpc>
              <a:spcBef>
                <a:spcPts val="0"/>
              </a:spcBef>
              <a:spcAft>
                <a:spcPts val="1200"/>
              </a:spcAft>
            </a:pPr>
            <a:r>
              <a:rPr lang="en-US" altLang="zh-CN" sz="2800" b="1" u="sng" dirty="0" smtClean="0">
                <a:solidFill>
                  <a:srgbClr val="0000CC"/>
                </a:solidFill>
                <a:latin typeface="Calibri" pitchFamily="34" charset="0"/>
                <a:cs typeface="Calibri" pitchFamily="34" charset="0"/>
              </a:rPr>
              <a:t>Atmospheric inversion for N</a:t>
            </a:r>
            <a:r>
              <a:rPr lang="en-US" altLang="zh-CN" sz="2800" b="1" u="sng" baseline="-25000" dirty="0" smtClean="0">
                <a:solidFill>
                  <a:srgbClr val="0000CC"/>
                </a:solidFill>
                <a:latin typeface="Calibri" pitchFamily="34" charset="0"/>
                <a:cs typeface="Calibri" pitchFamily="34" charset="0"/>
              </a:rPr>
              <a:t>2</a:t>
            </a:r>
            <a:r>
              <a:rPr lang="en-US" altLang="zh-CN" sz="2800" b="1" u="sng" dirty="0" smtClean="0">
                <a:solidFill>
                  <a:srgbClr val="0000CC"/>
                </a:solidFill>
                <a:latin typeface="Calibri" pitchFamily="34" charset="0"/>
                <a:cs typeface="Calibri" pitchFamily="34" charset="0"/>
              </a:rPr>
              <a:t>O??</a:t>
            </a:r>
          </a:p>
        </p:txBody>
      </p:sp>
    </p:spTree>
    <p:extLst>
      <p:ext uri="{BB962C8B-B14F-4D97-AF65-F5344CB8AC3E}">
        <p14:creationId xmlns:p14="http://schemas.microsoft.com/office/powerpoint/2010/main" val="255147714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a:xfrm>
            <a:off x="533400" y="1524000"/>
            <a:ext cx="8229600" cy="2667000"/>
          </a:xfrm>
        </p:spPr>
        <p:txBody>
          <a:bodyPr/>
          <a:lstStyle/>
          <a:p>
            <a:pPr>
              <a:lnSpc>
                <a:spcPct val="150000"/>
              </a:lnSpc>
            </a:pPr>
            <a:r>
              <a:rPr lang="en-US" altLang="zh-CN" sz="5400" dirty="0" smtClean="0"/>
              <a:t>Thank you</a:t>
            </a:r>
            <a:br>
              <a:rPr lang="en-US" altLang="zh-CN" sz="5400" dirty="0" smtClean="0"/>
            </a:br>
            <a:r>
              <a:rPr lang="en-US" altLang="zh-CN" sz="5400" dirty="0" smtClean="0"/>
              <a:t>Question?</a:t>
            </a:r>
            <a:endParaRPr lang="zh-CN" altLang="en-US" sz="5400"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152400" y="25400"/>
            <a:ext cx="6629400" cy="736600"/>
          </a:xfrm>
          <a:solidFill>
            <a:srgbClr val="8C0000"/>
          </a:solidFill>
        </p:spPr>
        <p:txBody>
          <a:bodyPr/>
          <a:lstStyle/>
          <a:p>
            <a:r>
              <a:rPr lang="en-US" altLang="zh-CN" sz="3600" b="1" dirty="0" smtClean="0">
                <a:solidFill>
                  <a:srgbClr val="FFFF00"/>
                </a:solidFill>
                <a:latin typeface="Calibri" pitchFamily="34" charset="0"/>
                <a:cs typeface="Calibri" pitchFamily="34" charset="0"/>
              </a:rPr>
              <a:t>1. Background</a:t>
            </a:r>
            <a:endParaRPr lang="zh-CN" altLang="zh-CN" sz="3600" dirty="0">
              <a:solidFill>
                <a:srgbClr val="FFFF00"/>
              </a:solidFill>
            </a:endParaRPr>
          </a:p>
        </p:txBody>
      </p:sp>
      <p:pic>
        <p:nvPicPr>
          <p:cNvPr id="25604" name="Picture 4" descr="C:\Users\Jardon\Desktop\EGU2012_Zhou Feng.emf"/>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7041" b="76661"/>
          <a:stretch/>
        </p:blipFill>
        <p:spPr bwMode="auto">
          <a:xfrm>
            <a:off x="0" y="762000"/>
            <a:ext cx="9155113" cy="431800"/>
          </a:xfrm>
          <a:prstGeom prst="rect">
            <a:avLst/>
          </a:prstGeom>
          <a:noFill/>
          <a:extLst>
            <a:ext uri="{909E8E84-426E-40DD-AFC4-6F175D3DCCD1}">
              <a14:hiddenFill xmlns:a14="http://schemas.microsoft.com/office/drawing/2010/main">
                <a:solidFill>
                  <a:srgbClr val="FFFFFF"/>
                </a:solidFill>
              </a14:hiddenFill>
            </a:ext>
          </a:extLst>
        </p:spPr>
      </p:pic>
      <p:sp>
        <p:nvSpPr>
          <p:cNvPr id="25603" name="Rectangle 3"/>
          <p:cNvSpPr>
            <a:spLocks noGrp="1" noChangeArrowheads="1"/>
          </p:cNvSpPr>
          <p:nvPr>
            <p:ph type="body" idx="1"/>
          </p:nvPr>
        </p:nvSpPr>
        <p:spPr>
          <a:xfrm>
            <a:off x="457200" y="977900"/>
            <a:ext cx="8534400" cy="1841500"/>
          </a:xfrm>
        </p:spPr>
        <p:txBody>
          <a:bodyPr/>
          <a:lstStyle/>
          <a:p>
            <a:pPr marL="0" indent="0">
              <a:lnSpc>
                <a:spcPct val="150000"/>
              </a:lnSpc>
              <a:buNone/>
            </a:pPr>
            <a:r>
              <a:rPr lang="en-US" altLang="zh-CN" sz="2800" b="1" dirty="0" smtClean="0">
                <a:solidFill>
                  <a:srgbClr val="0000CC"/>
                </a:solidFill>
                <a:latin typeface="Calibri" pitchFamily="34" charset="0"/>
                <a:cs typeface="Calibri" pitchFamily="34" charset="0"/>
              </a:rPr>
              <a:t>However, </a:t>
            </a:r>
            <a:r>
              <a:rPr lang="en-US" altLang="zh-CN" sz="2800" b="1" dirty="0" smtClean="0">
                <a:solidFill>
                  <a:srgbClr val="C00000"/>
                </a:solidFill>
                <a:latin typeface="Calibri" pitchFamily="34" charset="0"/>
                <a:cs typeface="Calibri" pitchFamily="34" charset="0"/>
              </a:rPr>
              <a:t>a fair amount</a:t>
            </a:r>
            <a:r>
              <a:rPr lang="en-US" altLang="zh-CN" sz="2800" b="1" dirty="0" smtClean="0">
                <a:solidFill>
                  <a:srgbClr val="0000CC"/>
                </a:solidFill>
                <a:latin typeface="Calibri" pitchFamily="34" charset="0"/>
                <a:cs typeface="Calibri" pitchFamily="34" charset="0"/>
              </a:rPr>
              <a:t> of research has been conducted an</a:t>
            </a:r>
            <a:r>
              <a:rPr lang="en-US" altLang="zh-CN" sz="2800" b="1" dirty="0">
                <a:solidFill>
                  <a:srgbClr val="C00000"/>
                </a:solidFill>
                <a:latin typeface="Calibri" pitchFamily="34" charset="0"/>
                <a:cs typeface="Calibri" pitchFamily="34" charset="0"/>
              </a:rPr>
              <a:t> </a:t>
            </a:r>
            <a:r>
              <a:rPr lang="en-US" altLang="zh-CN" sz="2800" b="1" dirty="0">
                <a:solidFill>
                  <a:srgbClr val="0000CC"/>
                </a:solidFill>
                <a:latin typeface="Calibri" pitchFamily="34" charset="0"/>
                <a:cs typeface="Calibri" pitchFamily="34" charset="0"/>
              </a:rPr>
              <a:t>N</a:t>
            </a:r>
            <a:r>
              <a:rPr lang="en-US" altLang="zh-CN" sz="2800" b="1" baseline="-25000" dirty="0">
                <a:solidFill>
                  <a:srgbClr val="0000CC"/>
                </a:solidFill>
                <a:latin typeface="Calibri" pitchFamily="34" charset="0"/>
                <a:cs typeface="Calibri" pitchFamily="34" charset="0"/>
              </a:rPr>
              <a:t>2</a:t>
            </a:r>
            <a:r>
              <a:rPr lang="en-US" altLang="zh-CN" sz="2800" b="1" dirty="0">
                <a:solidFill>
                  <a:srgbClr val="0000CC"/>
                </a:solidFill>
                <a:latin typeface="Calibri" pitchFamily="34" charset="0"/>
                <a:cs typeface="Calibri" pitchFamily="34" charset="0"/>
              </a:rPr>
              <a:t>O</a:t>
            </a:r>
            <a:r>
              <a:rPr lang="en-US" altLang="zh-CN" sz="2800" b="1" dirty="0" smtClean="0">
                <a:solidFill>
                  <a:srgbClr val="0000CC"/>
                </a:solidFill>
                <a:latin typeface="Calibri" pitchFamily="34" charset="0"/>
                <a:cs typeface="Calibri" pitchFamily="34" charset="0"/>
              </a:rPr>
              <a:t> emission inventory of </a:t>
            </a:r>
            <a:r>
              <a:rPr lang="en-US" altLang="zh-CN" sz="2800" b="1" dirty="0" smtClean="0">
                <a:solidFill>
                  <a:srgbClr val="C00000"/>
                </a:solidFill>
                <a:latin typeface="Calibri" pitchFamily="34" charset="0"/>
                <a:cs typeface="Calibri" pitchFamily="34" charset="0"/>
              </a:rPr>
              <a:t>world or China </a:t>
            </a:r>
            <a:r>
              <a:rPr lang="en-US" altLang="zh-CN" sz="2400" dirty="0">
                <a:solidFill>
                  <a:srgbClr val="000000">
                    <a:lumMod val="50000"/>
                    <a:lumOff val="50000"/>
                  </a:srgbClr>
                </a:solidFill>
                <a:latin typeface="Calibri" pitchFamily="34" charset="0"/>
                <a:cs typeface="Calibri" pitchFamily="34" charset="0"/>
              </a:rPr>
              <a:t>(EDGAR v4.2, 2009; IIASA, 2008; </a:t>
            </a:r>
            <a:r>
              <a:rPr lang="en-US" altLang="zh-CN" sz="2400" dirty="0" smtClean="0">
                <a:solidFill>
                  <a:srgbClr val="000000">
                    <a:lumMod val="50000"/>
                    <a:lumOff val="50000"/>
                  </a:srgbClr>
                </a:solidFill>
                <a:latin typeface="Calibri" pitchFamily="34" charset="0"/>
                <a:cs typeface="Calibri" pitchFamily="34" charset="0"/>
              </a:rPr>
              <a:t>Li and Lin, 2000; Chen et al., 2009)</a:t>
            </a:r>
            <a:r>
              <a:rPr lang="en-US" altLang="zh-CN" sz="2800" b="1" dirty="0" smtClean="0">
                <a:solidFill>
                  <a:srgbClr val="0000CC"/>
                </a:solidFill>
                <a:latin typeface="Calibri" pitchFamily="34" charset="0"/>
                <a:cs typeface="Calibri" pitchFamily="34" charset="0"/>
              </a:rPr>
              <a:t>. </a:t>
            </a:r>
          </a:p>
        </p:txBody>
      </p:sp>
      <p:pic>
        <p:nvPicPr>
          <p:cNvPr id="14338" name="Picture 2" descr="http://edgar.jrc.ec.europa.eu/edgar_album/v42/N2O/TOTALS/v42_N2O_2008_TOT.jpg"/>
          <p:cNvPicPr>
            <a:picLocks noChangeAspect="1" noChangeArrowheads="1"/>
          </p:cNvPicPr>
          <p:nvPr/>
        </p:nvPicPr>
        <p:blipFill rotWithShape="1">
          <a:blip r:embed="rId3">
            <a:extLst>
              <a:ext uri="{28A0092B-C50C-407E-A947-70E740481C1C}">
                <a14:useLocalDpi xmlns:a14="http://schemas.microsoft.com/office/drawing/2010/main" val="0"/>
              </a:ext>
            </a:extLst>
          </a:blip>
          <a:srcRect l="58449" t="19440" r="24409" b="52262"/>
          <a:stretch/>
        </p:blipFill>
        <p:spPr bwMode="auto">
          <a:xfrm>
            <a:off x="533400" y="3169669"/>
            <a:ext cx="3581400" cy="2533650"/>
          </a:xfrm>
          <a:prstGeom prst="rect">
            <a:avLst/>
          </a:prstGeom>
          <a:noFill/>
          <a:extLst>
            <a:ext uri="{909E8E84-426E-40DD-AFC4-6F175D3DCCD1}">
              <a14:hiddenFill xmlns:a14="http://schemas.microsoft.com/office/drawing/2010/main">
                <a:solidFill>
                  <a:srgbClr val="FFFFFF"/>
                </a:solidFill>
              </a14:hiddenFill>
            </a:ext>
          </a:extLst>
        </p:spPr>
      </p:pic>
      <p:sp>
        <p:nvSpPr>
          <p:cNvPr id="3" name="矩形 2"/>
          <p:cNvSpPr/>
          <p:nvPr/>
        </p:nvSpPr>
        <p:spPr>
          <a:xfrm>
            <a:off x="1371599" y="5801380"/>
            <a:ext cx="1947969" cy="523220"/>
          </a:xfrm>
          <a:prstGeom prst="rect">
            <a:avLst/>
          </a:prstGeom>
          <a:ln>
            <a:solidFill>
              <a:schemeClr val="bg1">
                <a:lumMod val="50000"/>
              </a:schemeClr>
            </a:solidFill>
            <a:prstDash val="sysDash"/>
          </a:ln>
        </p:spPr>
        <p:txBody>
          <a:bodyPr wrap="none">
            <a:spAutoFit/>
          </a:bodyPr>
          <a:lstStyle/>
          <a:p>
            <a:r>
              <a:rPr lang="en-US" altLang="zh-CN" sz="2800" b="1" kern="0" dirty="0" smtClean="0">
                <a:solidFill>
                  <a:srgbClr val="C00000"/>
                </a:solidFill>
                <a:latin typeface="Calibri" pitchFamily="34" charset="0"/>
                <a:ea typeface="宋体"/>
                <a:cs typeface="Calibri" pitchFamily="34" charset="0"/>
              </a:rPr>
              <a:t>EDGAR v4.2</a:t>
            </a:r>
            <a:endParaRPr lang="zh-CN" altLang="en-US" dirty="0">
              <a:solidFill>
                <a:srgbClr val="C00000"/>
              </a:solidFill>
            </a:endParaRPr>
          </a:p>
        </p:txBody>
      </p:sp>
      <p:sp>
        <p:nvSpPr>
          <p:cNvPr id="10" name="矩形 9"/>
          <p:cNvSpPr/>
          <p:nvPr/>
        </p:nvSpPr>
        <p:spPr>
          <a:xfrm>
            <a:off x="6019800" y="5779519"/>
            <a:ext cx="2278188" cy="523220"/>
          </a:xfrm>
          <a:prstGeom prst="rect">
            <a:avLst/>
          </a:prstGeom>
          <a:ln>
            <a:solidFill>
              <a:schemeClr val="bg1">
                <a:lumMod val="50000"/>
              </a:schemeClr>
            </a:solidFill>
            <a:prstDash val="sysDash"/>
          </a:ln>
        </p:spPr>
        <p:txBody>
          <a:bodyPr wrap="none">
            <a:spAutoFit/>
          </a:bodyPr>
          <a:lstStyle/>
          <a:p>
            <a:r>
              <a:rPr lang="en-US" altLang="zh-CN" sz="2800" b="1" kern="0" dirty="0" smtClean="0">
                <a:solidFill>
                  <a:srgbClr val="C00000"/>
                </a:solidFill>
                <a:latin typeface="Calibri" pitchFamily="34" charset="0"/>
                <a:ea typeface="宋体"/>
                <a:cs typeface="Calibri" pitchFamily="34" charset="0"/>
              </a:rPr>
              <a:t>IIASA’S GAINS</a:t>
            </a:r>
            <a:endParaRPr lang="zh-CN" altLang="en-US" dirty="0">
              <a:solidFill>
                <a:srgbClr val="C00000"/>
              </a:solidFill>
            </a:endParaRPr>
          </a:p>
        </p:txBody>
      </p:sp>
      <p:pic>
        <p:nvPicPr>
          <p:cNvPr id="14339" name="Picture 3" descr="C:\Users\Jardon\AppData\Roaming\Tencent\Users\30746380\QQ\WinTemp\RichOle\]O1QLDFUT]1P[A{OG@NB{FI.jpg"/>
          <p:cNvPicPr>
            <a:picLocks noChangeAspect="1" noChangeArrowheads="1"/>
          </p:cNvPicPr>
          <p:nvPr/>
        </p:nvPicPr>
        <p:blipFill rotWithShape="1">
          <a:blip r:embed="rId4">
            <a:extLst>
              <a:ext uri="{28A0092B-C50C-407E-A947-70E740481C1C}">
                <a14:useLocalDpi xmlns:a14="http://schemas.microsoft.com/office/drawing/2010/main" val="0"/>
              </a:ext>
            </a:extLst>
          </a:blip>
          <a:srcRect r="68912"/>
          <a:stretch/>
        </p:blipFill>
        <p:spPr bwMode="auto">
          <a:xfrm>
            <a:off x="4572001" y="3169669"/>
            <a:ext cx="4114799" cy="126682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3" descr="C:\Users\Jardon\AppData\Roaming\Tencent\Users\30746380\QQ\WinTemp\RichOle\]O1QLDFUT]1P[A{OG@NB{FI.jpg"/>
          <p:cNvPicPr>
            <a:picLocks noChangeAspect="1" noChangeArrowheads="1"/>
          </p:cNvPicPr>
          <p:nvPr/>
        </p:nvPicPr>
        <p:blipFill rotWithShape="1">
          <a:blip r:embed="rId4">
            <a:extLst>
              <a:ext uri="{28A0092B-C50C-407E-A947-70E740481C1C}">
                <a14:useLocalDpi xmlns:a14="http://schemas.microsoft.com/office/drawing/2010/main" val="0"/>
              </a:ext>
            </a:extLst>
          </a:blip>
          <a:srcRect l="59390"/>
          <a:stretch/>
        </p:blipFill>
        <p:spPr bwMode="auto">
          <a:xfrm>
            <a:off x="4572001" y="4436494"/>
            <a:ext cx="4114799" cy="12668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0617398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152400" y="25400"/>
            <a:ext cx="6629400" cy="736600"/>
          </a:xfrm>
          <a:solidFill>
            <a:srgbClr val="8C0000"/>
          </a:solidFill>
        </p:spPr>
        <p:txBody>
          <a:bodyPr/>
          <a:lstStyle/>
          <a:p>
            <a:r>
              <a:rPr lang="en-US" altLang="zh-CN" sz="3600" b="1" dirty="0" smtClean="0">
                <a:solidFill>
                  <a:srgbClr val="FFFF00"/>
                </a:solidFill>
                <a:latin typeface="Calibri" pitchFamily="34" charset="0"/>
                <a:cs typeface="Calibri" pitchFamily="34" charset="0"/>
              </a:rPr>
              <a:t>1. Background</a:t>
            </a:r>
            <a:endParaRPr lang="zh-CN" altLang="zh-CN" sz="3600" dirty="0">
              <a:solidFill>
                <a:srgbClr val="FFFF00"/>
              </a:solidFill>
            </a:endParaRPr>
          </a:p>
        </p:txBody>
      </p:sp>
      <p:pic>
        <p:nvPicPr>
          <p:cNvPr id="25604" name="Picture 4" descr="C:\Users\Jardon\Desktop\EGU2012_Zhou Feng.emf"/>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7041" b="76661"/>
          <a:stretch/>
        </p:blipFill>
        <p:spPr bwMode="auto">
          <a:xfrm>
            <a:off x="0" y="762000"/>
            <a:ext cx="9155113" cy="431800"/>
          </a:xfrm>
          <a:prstGeom prst="rect">
            <a:avLst/>
          </a:prstGeom>
          <a:noFill/>
          <a:extLst>
            <a:ext uri="{909E8E84-426E-40DD-AFC4-6F175D3DCCD1}">
              <a14:hiddenFill xmlns:a14="http://schemas.microsoft.com/office/drawing/2010/main">
                <a:solidFill>
                  <a:srgbClr val="FFFFFF"/>
                </a:solidFill>
              </a14:hiddenFill>
            </a:ext>
          </a:extLst>
        </p:spPr>
      </p:pic>
      <p:sp>
        <p:nvSpPr>
          <p:cNvPr id="25603" name="Rectangle 3"/>
          <p:cNvSpPr>
            <a:spLocks noGrp="1" noChangeArrowheads="1"/>
          </p:cNvSpPr>
          <p:nvPr>
            <p:ph type="body" idx="1"/>
          </p:nvPr>
        </p:nvSpPr>
        <p:spPr>
          <a:xfrm>
            <a:off x="457200" y="977900"/>
            <a:ext cx="8534400" cy="1841500"/>
          </a:xfrm>
        </p:spPr>
        <p:txBody>
          <a:bodyPr/>
          <a:lstStyle/>
          <a:p>
            <a:pPr marL="0" indent="0">
              <a:lnSpc>
                <a:spcPct val="150000"/>
              </a:lnSpc>
              <a:buNone/>
            </a:pPr>
            <a:r>
              <a:rPr lang="en-US" altLang="zh-CN" sz="2400" b="1" u="sng" dirty="0" smtClean="0">
                <a:solidFill>
                  <a:srgbClr val="C00000"/>
                </a:solidFill>
                <a:latin typeface="Calibri" pitchFamily="34" charset="0"/>
                <a:cs typeface="Calibri" pitchFamily="34" charset="0"/>
              </a:rPr>
              <a:t>Problem I:  </a:t>
            </a:r>
            <a:r>
              <a:rPr lang="en-US" altLang="zh-CN" sz="2400" b="1" dirty="0" smtClean="0">
                <a:solidFill>
                  <a:srgbClr val="0000CC"/>
                </a:solidFill>
                <a:latin typeface="Calibri" pitchFamily="34" charset="0"/>
                <a:cs typeface="Calibri" pitchFamily="34" charset="0"/>
              </a:rPr>
              <a:t>Activity data is </a:t>
            </a:r>
            <a:r>
              <a:rPr lang="en-US" altLang="zh-CN" sz="2400" b="1" dirty="0" smtClean="0">
                <a:solidFill>
                  <a:srgbClr val="C00000"/>
                </a:solidFill>
                <a:latin typeface="Calibri" pitchFamily="34" charset="0"/>
                <a:cs typeface="Calibri" pitchFamily="34" charset="0"/>
              </a:rPr>
              <a:t>too coarse (National or province)</a:t>
            </a:r>
            <a:r>
              <a:rPr lang="en-US" altLang="zh-CN" sz="2400" b="1" dirty="0" smtClean="0">
                <a:solidFill>
                  <a:srgbClr val="0000CC"/>
                </a:solidFill>
                <a:latin typeface="Calibri" pitchFamily="34" charset="0"/>
                <a:cs typeface="Calibri" pitchFamily="34" charset="0"/>
              </a:rPr>
              <a:t>, leading to low spatial-resolution </a:t>
            </a:r>
            <a:r>
              <a:rPr lang="en-US" altLang="zh-CN" sz="2000" dirty="0" smtClean="0">
                <a:solidFill>
                  <a:schemeClr val="tx1">
                    <a:lumMod val="50000"/>
                    <a:lumOff val="50000"/>
                  </a:schemeClr>
                </a:solidFill>
                <a:latin typeface="Calibri" pitchFamily="34" charset="0"/>
                <a:cs typeface="Calibri" pitchFamily="34" charset="0"/>
              </a:rPr>
              <a:t>(EDGAR v4.2, 2009; IIASA, 2008; </a:t>
            </a:r>
            <a:r>
              <a:rPr lang="en-US" altLang="zh-CN" sz="2000" dirty="0" err="1" smtClean="0">
                <a:solidFill>
                  <a:schemeClr val="tx1">
                    <a:lumMod val="50000"/>
                    <a:lumOff val="50000"/>
                  </a:schemeClr>
                </a:solidFill>
                <a:latin typeface="Calibri" pitchFamily="34" charset="0"/>
                <a:cs typeface="Calibri" pitchFamily="34" charset="0"/>
              </a:rPr>
              <a:t>Zheng</a:t>
            </a:r>
            <a:r>
              <a:rPr lang="en-US" altLang="zh-CN" sz="2000" dirty="0" smtClean="0">
                <a:solidFill>
                  <a:schemeClr val="tx1">
                    <a:lumMod val="50000"/>
                    <a:lumOff val="50000"/>
                  </a:schemeClr>
                </a:solidFill>
                <a:latin typeface="Calibri" pitchFamily="34" charset="0"/>
                <a:cs typeface="Calibri" pitchFamily="34" charset="0"/>
              </a:rPr>
              <a:t> et al., 2004, 2008; Chen et al., 2009; </a:t>
            </a:r>
            <a:r>
              <a:rPr lang="en-US" altLang="zh-CN" sz="2000" dirty="0" err="1" smtClean="0">
                <a:solidFill>
                  <a:schemeClr val="tx1">
                    <a:lumMod val="50000"/>
                    <a:lumOff val="50000"/>
                  </a:schemeClr>
                </a:solidFill>
                <a:latin typeface="Calibri" pitchFamily="34" charset="0"/>
                <a:cs typeface="Calibri" pitchFamily="34" charset="0"/>
              </a:rPr>
              <a:t>Gao</a:t>
            </a:r>
            <a:r>
              <a:rPr lang="en-US" altLang="zh-CN" sz="2000" dirty="0" smtClean="0">
                <a:solidFill>
                  <a:schemeClr val="tx1">
                    <a:lumMod val="50000"/>
                    <a:lumOff val="50000"/>
                  </a:schemeClr>
                </a:solidFill>
                <a:latin typeface="Calibri" pitchFamily="34" charset="0"/>
                <a:cs typeface="Calibri" pitchFamily="34" charset="0"/>
              </a:rPr>
              <a:t> et al., 2009)</a:t>
            </a:r>
          </a:p>
        </p:txBody>
      </p:sp>
      <p:sp>
        <p:nvSpPr>
          <p:cNvPr id="5" name="Rectangle 3"/>
          <p:cNvSpPr txBox="1">
            <a:spLocks noChangeArrowheads="1"/>
          </p:cNvSpPr>
          <p:nvPr/>
        </p:nvSpPr>
        <p:spPr bwMode="auto">
          <a:xfrm>
            <a:off x="457200" y="2730500"/>
            <a:ext cx="8534400" cy="1841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mn-ea"/>
              </a:defRPr>
            </a:lvl2pPr>
            <a:lvl3pPr marL="1143000" indent="-228600" algn="l" rtl="0" fontAlgn="base">
              <a:spcBef>
                <a:spcPct val="20000"/>
              </a:spcBef>
              <a:spcAft>
                <a:spcPct val="0"/>
              </a:spcAft>
              <a:buChar char="•"/>
              <a:defRPr sz="2400">
                <a:solidFill>
                  <a:schemeClr val="tx1"/>
                </a:solidFill>
                <a:latin typeface="+mn-lt"/>
                <a:ea typeface="+mn-ea"/>
              </a:defRPr>
            </a:lvl3pPr>
            <a:lvl4pPr marL="1600200" indent="-228600" algn="l" rtl="0" fontAlgn="base">
              <a:spcBef>
                <a:spcPct val="20000"/>
              </a:spcBef>
              <a:spcAft>
                <a:spcPct val="0"/>
              </a:spcAft>
              <a:buChar char="–"/>
              <a:defRPr sz="2000">
                <a:solidFill>
                  <a:schemeClr val="tx1"/>
                </a:solidFill>
                <a:latin typeface="+mn-lt"/>
                <a:ea typeface="+mn-ea"/>
              </a:defRPr>
            </a:lvl4pPr>
            <a:lvl5pPr marL="2057400" indent="-228600" algn="l" rtl="0" fontAlgn="base">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a:lstStyle>
          <a:p>
            <a:pPr marL="0" indent="0">
              <a:lnSpc>
                <a:spcPct val="150000"/>
              </a:lnSpc>
              <a:buFontTx/>
              <a:buNone/>
            </a:pPr>
            <a:r>
              <a:rPr lang="en-US" altLang="zh-CN" sz="2400" b="1" u="sng" dirty="0" smtClean="0">
                <a:solidFill>
                  <a:srgbClr val="C00000"/>
                </a:solidFill>
                <a:latin typeface="Calibri" pitchFamily="34" charset="0"/>
                <a:cs typeface="Calibri" pitchFamily="34" charset="0"/>
              </a:rPr>
              <a:t>Problem II:  </a:t>
            </a:r>
            <a:r>
              <a:rPr lang="en-US" altLang="zh-CN" sz="2400" b="1" dirty="0" smtClean="0">
                <a:solidFill>
                  <a:srgbClr val="0000CC"/>
                </a:solidFill>
                <a:latin typeface="Calibri" pitchFamily="34" charset="0"/>
                <a:cs typeface="Calibri" pitchFamily="34" charset="0"/>
              </a:rPr>
              <a:t>Emission factors is </a:t>
            </a:r>
            <a:r>
              <a:rPr lang="en-US" altLang="zh-CN" sz="2400" b="1" dirty="0" smtClean="0">
                <a:solidFill>
                  <a:srgbClr val="C00000"/>
                </a:solidFill>
                <a:latin typeface="Calibri" pitchFamily="34" charset="0"/>
                <a:cs typeface="Calibri" pitchFamily="34" charset="0"/>
              </a:rPr>
              <a:t>too scarce </a:t>
            </a:r>
            <a:r>
              <a:rPr lang="en-US" altLang="zh-CN" sz="2400" b="1" dirty="0" smtClean="0">
                <a:solidFill>
                  <a:srgbClr val="0000CC"/>
                </a:solidFill>
                <a:latin typeface="Calibri" pitchFamily="34" charset="0"/>
                <a:cs typeface="Calibri" pitchFamily="34" charset="0"/>
              </a:rPr>
              <a:t>in developing countries, resulting in low reliability and large variations </a:t>
            </a:r>
            <a:r>
              <a:rPr lang="en-US" altLang="zh-CN" sz="2400" b="1" dirty="0" smtClean="0">
                <a:solidFill>
                  <a:srgbClr val="C00000"/>
                </a:solidFill>
                <a:latin typeface="Calibri" pitchFamily="34" charset="0"/>
                <a:cs typeface="Calibri" pitchFamily="34" charset="0"/>
              </a:rPr>
              <a:t>(0.4-10.8 </a:t>
            </a:r>
            <a:r>
              <a:rPr lang="en-US" altLang="zh-CN" sz="2400" b="1" dirty="0" err="1" smtClean="0">
                <a:solidFill>
                  <a:srgbClr val="C00000"/>
                </a:solidFill>
                <a:latin typeface="Calibri" pitchFamily="34" charset="0"/>
                <a:cs typeface="Calibri" pitchFamily="34" charset="0"/>
              </a:rPr>
              <a:t>Tg</a:t>
            </a:r>
            <a:r>
              <a:rPr lang="en-US" altLang="zh-CN" sz="2400" b="1" dirty="0" smtClean="0">
                <a:solidFill>
                  <a:srgbClr val="C00000"/>
                </a:solidFill>
                <a:latin typeface="Calibri" pitchFamily="34" charset="0"/>
                <a:cs typeface="Calibri" pitchFamily="34" charset="0"/>
              </a:rPr>
              <a:t> for China)</a:t>
            </a:r>
            <a:r>
              <a:rPr lang="en-US" altLang="zh-CN" sz="2400" b="1" dirty="0" smtClean="0">
                <a:solidFill>
                  <a:srgbClr val="0000CC"/>
                </a:solidFill>
                <a:latin typeface="Calibri" pitchFamily="34" charset="0"/>
                <a:cs typeface="Calibri" pitchFamily="34" charset="0"/>
              </a:rPr>
              <a:t> </a:t>
            </a:r>
            <a:r>
              <a:rPr lang="en-US" altLang="zh-CN" sz="2000" kern="0" dirty="0" smtClean="0">
                <a:solidFill>
                  <a:srgbClr val="000000">
                    <a:lumMod val="50000"/>
                    <a:lumOff val="50000"/>
                  </a:srgbClr>
                </a:solidFill>
                <a:latin typeface="Calibri" pitchFamily="34" charset="0"/>
                <a:cs typeface="Calibri" pitchFamily="34" charset="0"/>
              </a:rPr>
              <a:t>(Chen </a:t>
            </a:r>
            <a:r>
              <a:rPr lang="en-US" altLang="zh-CN" sz="2000" kern="0" dirty="0">
                <a:solidFill>
                  <a:srgbClr val="000000">
                    <a:lumMod val="50000"/>
                    <a:lumOff val="50000"/>
                  </a:srgbClr>
                </a:solidFill>
                <a:latin typeface="Calibri" pitchFamily="34" charset="0"/>
                <a:cs typeface="Calibri" pitchFamily="34" charset="0"/>
              </a:rPr>
              <a:t>et al., 2009; </a:t>
            </a:r>
            <a:r>
              <a:rPr lang="en-US" altLang="zh-CN" sz="2000" kern="0" dirty="0" err="1">
                <a:solidFill>
                  <a:srgbClr val="000000">
                    <a:lumMod val="50000"/>
                    <a:lumOff val="50000"/>
                  </a:srgbClr>
                </a:solidFill>
                <a:latin typeface="Calibri" pitchFamily="34" charset="0"/>
                <a:cs typeface="Calibri" pitchFamily="34" charset="0"/>
              </a:rPr>
              <a:t>Ji</a:t>
            </a:r>
            <a:r>
              <a:rPr lang="en-US" altLang="zh-CN" sz="2000" kern="0" dirty="0">
                <a:solidFill>
                  <a:srgbClr val="000000">
                    <a:lumMod val="50000"/>
                    <a:lumOff val="50000"/>
                  </a:srgbClr>
                </a:solidFill>
                <a:latin typeface="Calibri" pitchFamily="34" charset="0"/>
                <a:cs typeface="Calibri" pitchFamily="34" charset="0"/>
              </a:rPr>
              <a:t> et al., 2011; Zhao et al., </a:t>
            </a:r>
            <a:r>
              <a:rPr lang="en-US" altLang="zh-CN" sz="2000" kern="0" dirty="0" smtClean="0">
                <a:solidFill>
                  <a:srgbClr val="000000">
                    <a:lumMod val="50000"/>
                    <a:lumOff val="50000"/>
                  </a:srgbClr>
                </a:solidFill>
                <a:latin typeface="Calibri" pitchFamily="34" charset="0"/>
                <a:cs typeface="Calibri" pitchFamily="34" charset="0"/>
              </a:rPr>
              <a:t>2012)</a:t>
            </a:r>
            <a:endParaRPr lang="en-US" altLang="zh-CN" sz="2000" kern="0" dirty="0">
              <a:solidFill>
                <a:srgbClr val="000000">
                  <a:lumMod val="50000"/>
                  <a:lumOff val="50000"/>
                </a:srgbClr>
              </a:solidFill>
              <a:latin typeface="Calibri" pitchFamily="34" charset="0"/>
              <a:cs typeface="Calibri" pitchFamily="34" charset="0"/>
            </a:endParaRPr>
          </a:p>
        </p:txBody>
      </p:sp>
      <p:sp>
        <p:nvSpPr>
          <p:cNvPr id="6" name="Rectangle 3"/>
          <p:cNvSpPr txBox="1">
            <a:spLocks noChangeArrowheads="1"/>
          </p:cNvSpPr>
          <p:nvPr/>
        </p:nvSpPr>
        <p:spPr bwMode="auto">
          <a:xfrm>
            <a:off x="457200" y="4559300"/>
            <a:ext cx="8534400" cy="1993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mn-ea"/>
              </a:defRPr>
            </a:lvl2pPr>
            <a:lvl3pPr marL="1143000" indent="-228600" algn="l" rtl="0" fontAlgn="base">
              <a:spcBef>
                <a:spcPct val="20000"/>
              </a:spcBef>
              <a:spcAft>
                <a:spcPct val="0"/>
              </a:spcAft>
              <a:buChar char="•"/>
              <a:defRPr sz="2400">
                <a:solidFill>
                  <a:schemeClr val="tx1"/>
                </a:solidFill>
                <a:latin typeface="+mn-lt"/>
                <a:ea typeface="+mn-ea"/>
              </a:defRPr>
            </a:lvl3pPr>
            <a:lvl4pPr marL="1600200" indent="-228600" algn="l" rtl="0" fontAlgn="base">
              <a:spcBef>
                <a:spcPct val="20000"/>
              </a:spcBef>
              <a:spcAft>
                <a:spcPct val="0"/>
              </a:spcAft>
              <a:buChar char="–"/>
              <a:defRPr sz="2000">
                <a:solidFill>
                  <a:schemeClr val="tx1"/>
                </a:solidFill>
                <a:latin typeface="+mn-lt"/>
                <a:ea typeface="+mn-ea"/>
              </a:defRPr>
            </a:lvl4pPr>
            <a:lvl5pPr marL="2057400" indent="-228600" algn="l" rtl="0" fontAlgn="base">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a:lstStyle>
          <a:p>
            <a:pPr marL="0" indent="0">
              <a:lnSpc>
                <a:spcPct val="150000"/>
              </a:lnSpc>
              <a:buFontTx/>
              <a:buNone/>
            </a:pPr>
            <a:r>
              <a:rPr lang="en-US" altLang="zh-CN" sz="2400" b="1" u="sng" dirty="0" smtClean="0">
                <a:solidFill>
                  <a:srgbClr val="C00000"/>
                </a:solidFill>
                <a:latin typeface="Calibri" pitchFamily="34" charset="0"/>
                <a:cs typeface="Calibri" pitchFamily="34" charset="0"/>
              </a:rPr>
              <a:t>Problem III:  </a:t>
            </a:r>
            <a:r>
              <a:rPr lang="en-US" altLang="zh-CN" sz="2400" b="1" dirty="0" smtClean="0">
                <a:solidFill>
                  <a:srgbClr val="0000CC"/>
                </a:solidFill>
                <a:latin typeface="Calibri" pitchFamily="34" charset="0"/>
                <a:cs typeface="Calibri" pitchFamily="34" charset="0"/>
              </a:rPr>
              <a:t>Emission sources are a bit </a:t>
            </a:r>
            <a:r>
              <a:rPr lang="en-US" altLang="zh-CN" sz="2400" b="1" dirty="0" smtClean="0">
                <a:solidFill>
                  <a:srgbClr val="C00000"/>
                </a:solidFill>
                <a:latin typeface="Calibri" pitchFamily="34" charset="0"/>
                <a:cs typeface="Calibri" pitchFamily="34" charset="0"/>
              </a:rPr>
              <a:t>incomplete</a:t>
            </a:r>
            <a:r>
              <a:rPr lang="en-US" altLang="zh-CN" sz="2400" b="1" dirty="0" smtClean="0">
                <a:solidFill>
                  <a:srgbClr val="0000CC"/>
                </a:solidFill>
                <a:latin typeface="Calibri" pitchFamily="34" charset="0"/>
                <a:cs typeface="Calibri" pitchFamily="34" charset="0"/>
              </a:rPr>
              <a:t>, leading to some </a:t>
            </a:r>
            <a:r>
              <a:rPr lang="en-US" altLang="zh-CN" sz="2400" b="1" dirty="0" smtClean="0">
                <a:solidFill>
                  <a:srgbClr val="C00000"/>
                </a:solidFill>
                <a:latin typeface="Calibri" pitchFamily="34" charset="0"/>
                <a:cs typeface="Calibri" pitchFamily="34" charset="0"/>
              </a:rPr>
              <a:t>misunderstanding</a:t>
            </a:r>
            <a:r>
              <a:rPr lang="en-US" altLang="zh-CN" sz="2400" b="1" dirty="0" smtClean="0">
                <a:solidFill>
                  <a:srgbClr val="0000CC"/>
                </a:solidFill>
                <a:latin typeface="Calibri" pitchFamily="34" charset="0"/>
                <a:cs typeface="Calibri" pitchFamily="34" charset="0"/>
              </a:rPr>
              <a:t> of N</a:t>
            </a:r>
            <a:r>
              <a:rPr lang="en-US" altLang="zh-CN" sz="2400" b="1" baseline="-25000" dirty="0" smtClean="0">
                <a:solidFill>
                  <a:srgbClr val="0000CC"/>
                </a:solidFill>
                <a:latin typeface="Calibri" pitchFamily="34" charset="0"/>
                <a:cs typeface="Calibri" pitchFamily="34" charset="0"/>
              </a:rPr>
              <a:t>2</a:t>
            </a:r>
            <a:r>
              <a:rPr lang="en-US" altLang="zh-CN" sz="2400" b="1" dirty="0" smtClean="0">
                <a:solidFill>
                  <a:srgbClr val="0000CC"/>
                </a:solidFill>
                <a:latin typeface="Calibri" pitchFamily="34" charset="0"/>
                <a:cs typeface="Calibri" pitchFamily="34" charset="0"/>
              </a:rPr>
              <a:t>O source apportionment </a:t>
            </a:r>
            <a:r>
              <a:rPr lang="en-US" altLang="zh-CN" sz="2000" dirty="0" smtClean="0">
                <a:solidFill>
                  <a:schemeClr val="tx1">
                    <a:lumMod val="50000"/>
                    <a:lumOff val="50000"/>
                  </a:schemeClr>
                </a:solidFill>
                <a:latin typeface="Calibri" pitchFamily="34" charset="0"/>
                <a:cs typeface="Calibri" pitchFamily="34" charset="0"/>
              </a:rPr>
              <a:t>(Li et al., 2011; </a:t>
            </a:r>
            <a:r>
              <a:rPr lang="en-US" altLang="zh-CN" sz="2000" dirty="0" err="1" smtClean="0">
                <a:solidFill>
                  <a:schemeClr val="tx1">
                    <a:lumMod val="50000"/>
                    <a:lumOff val="50000"/>
                  </a:schemeClr>
                </a:solidFill>
                <a:latin typeface="Calibri" pitchFamily="34" charset="0"/>
                <a:cs typeface="Calibri" pitchFamily="34" charset="0"/>
              </a:rPr>
              <a:t>Tian</a:t>
            </a:r>
            <a:r>
              <a:rPr lang="en-US" altLang="zh-CN" sz="2000" dirty="0" smtClean="0">
                <a:solidFill>
                  <a:schemeClr val="tx1">
                    <a:lumMod val="50000"/>
                    <a:lumOff val="50000"/>
                  </a:schemeClr>
                </a:solidFill>
                <a:latin typeface="Calibri" pitchFamily="34" charset="0"/>
                <a:cs typeface="Calibri" pitchFamily="34" charset="0"/>
              </a:rPr>
              <a:t> et al., 2011; </a:t>
            </a:r>
            <a:r>
              <a:rPr lang="en-US" altLang="zh-CN" sz="2000" dirty="0" err="1" smtClean="0">
                <a:solidFill>
                  <a:schemeClr val="tx1">
                    <a:lumMod val="50000"/>
                    <a:lumOff val="50000"/>
                  </a:schemeClr>
                </a:solidFill>
                <a:latin typeface="Calibri" pitchFamily="34" charset="0"/>
                <a:cs typeface="Calibri" pitchFamily="34" charset="0"/>
              </a:rPr>
              <a:t>Xu</a:t>
            </a:r>
            <a:r>
              <a:rPr lang="en-US" altLang="zh-CN" sz="2000" dirty="0" smtClean="0">
                <a:solidFill>
                  <a:schemeClr val="tx1">
                    <a:lumMod val="50000"/>
                    <a:lumOff val="50000"/>
                  </a:schemeClr>
                </a:solidFill>
                <a:latin typeface="Calibri" pitchFamily="34" charset="0"/>
                <a:cs typeface="Calibri" pitchFamily="34" charset="0"/>
              </a:rPr>
              <a:t> et al., 2008; </a:t>
            </a:r>
            <a:r>
              <a:rPr lang="en-US" altLang="zh-CN" sz="2000" dirty="0" err="1" smtClean="0">
                <a:solidFill>
                  <a:schemeClr val="tx1">
                    <a:lumMod val="50000"/>
                    <a:lumOff val="50000"/>
                  </a:schemeClr>
                </a:solidFill>
                <a:latin typeface="Calibri" pitchFamily="34" charset="0"/>
                <a:cs typeface="Calibri" pitchFamily="34" charset="0"/>
              </a:rPr>
              <a:t>Gu</a:t>
            </a:r>
            <a:r>
              <a:rPr lang="en-US" altLang="zh-CN" sz="2000" dirty="0" smtClean="0">
                <a:solidFill>
                  <a:schemeClr val="tx1">
                    <a:lumMod val="50000"/>
                    <a:lumOff val="50000"/>
                  </a:schemeClr>
                </a:solidFill>
                <a:latin typeface="Calibri" pitchFamily="34" charset="0"/>
                <a:cs typeface="Calibri" pitchFamily="34" charset="0"/>
              </a:rPr>
              <a:t> et al., 2009; </a:t>
            </a:r>
            <a:r>
              <a:rPr lang="en-US" altLang="zh-CN" sz="2000" dirty="0" err="1" smtClean="0">
                <a:solidFill>
                  <a:schemeClr val="tx1">
                    <a:lumMod val="50000"/>
                    <a:lumOff val="50000"/>
                  </a:schemeClr>
                </a:solidFill>
                <a:latin typeface="Calibri" pitchFamily="34" charset="0"/>
                <a:cs typeface="Calibri" pitchFamily="34" charset="0"/>
              </a:rPr>
              <a:t>Zhuang</a:t>
            </a:r>
            <a:r>
              <a:rPr lang="en-US" altLang="zh-CN" sz="2000" dirty="0" smtClean="0">
                <a:solidFill>
                  <a:schemeClr val="tx1">
                    <a:lumMod val="50000"/>
                    <a:lumOff val="50000"/>
                  </a:schemeClr>
                </a:solidFill>
                <a:latin typeface="Calibri" pitchFamily="34" charset="0"/>
                <a:cs typeface="Calibri" pitchFamily="34" charset="0"/>
              </a:rPr>
              <a:t> et al., 2012)</a:t>
            </a:r>
            <a:endParaRPr lang="en-US" altLang="zh-CN" sz="2000" b="1" dirty="0" smtClean="0">
              <a:solidFill>
                <a:srgbClr val="0000CC"/>
              </a:solidFill>
              <a:latin typeface="Calibri" pitchFamily="34" charset="0"/>
              <a:cs typeface="Calibri" pitchFamily="34" charset="0"/>
            </a:endParaRPr>
          </a:p>
        </p:txBody>
      </p:sp>
    </p:spTree>
    <p:extLst>
      <p:ext uri="{BB962C8B-B14F-4D97-AF65-F5344CB8AC3E}">
        <p14:creationId xmlns:p14="http://schemas.microsoft.com/office/powerpoint/2010/main" val="155155823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152400" y="25400"/>
            <a:ext cx="6629400" cy="736600"/>
          </a:xfrm>
          <a:solidFill>
            <a:srgbClr val="8C0000"/>
          </a:solidFill>
        </p:spPr>
        <p:txBody>
          <a:bodyPr/>
          <a:lstStyle/>
          <a:p>
            <a:r>
              <a:rPr lang="en-US" altLang="zh-CN" sz="3600" b="1" dirty="0" smtClean="0">
                <a:solidFill>
                  <a:srgbClr val="FFFF00"/>
                </a:solidFill>
                <a:latin typeface="Calibri" pitchFamily="34" charset="0"/>
                <a:cs typeface="Calibri" pitchFamily="34" charset="0"/>
              </a:rPr>
              <a:t>1. Background</a:t>
            </a:r>
            <a:endParaRPr lang="zh-CN" altLang="zh-CN" sz="3600" dirty="0">
              <a:solidFill>
                <a:srgbClr val="FFFF00"/>
              </a:solidFill>
            </a:endParaRPr>
          </a:p>
        </p:txBody>
      </p:sp>
      <p:pic>
        <p:nvPicPr>
          <p:cNvPr id="25604" name="Picture 4" descr="C:\Users\Jardon\Desktop\EGU2012_Zhou Feng.emf"/>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7041" b="76661"/>
          <a:stretch/>
        </p:blipFill>
        <p:spPr bwMode="auto">
          <a:xfrm>
            <a:off x="0" y="762000"/>
            <a:ext cx="9155113" cy="431800"/>
          </a:xfrm>
          <a:prstGeom prst="rect">
            <a:avLst/>
          </a:prstGeom>
          <a:noFill/>
          <a:extLst>
            <a:ext uri="{909E8E84-426E-40DD-AFC4-6F175D3DCCD1}">
              <a14:hiddenFill xmlns:a14="http://schemas.microsoft.com/office/drawing/2010/main">
                <a:solidFill>
                  <a:srgbClr val="FFFFFF"/>
                </a:solidFill>
              </a14:hiddenFill>
            </a:ext>
          </a:extLst>
        </p:spPr>
      </p:pic>
      <p:sp>
        <p:nvSpPr>
          <p:cNvPr id="25603" name="Rectangle 3"/>
          <p:cNvSpPr>
            <a:spLocks noGrp="1" noChangeArrowheads="1"/>
          </p:cNvSpPr>
          <p:nvPr>
            <p:ph type="body" idx="1"/>
          </p:nvPr>
        </p:nvSpPr>
        <p:spPr>
          <a:xfrm>
            <a:off x="685800" y="1358900"/>
            <a:ext cx="7848600" cy="1612900"/>
          </a:xfrm>
        </p:spPr>
        <p:txBody>
          <a:bodyPr/>
          <a:lstStyle/>
          <a:p>
            <a:pPr marL="0" indent="0">
              <a:lnSpc>
                <a:spcPct val="150000"/>
              </a:lnSpc>
              <a:buNone/>
            </a:pPr>
            <a:r>
              <a:rPr lang="en-US" altLang="zh-CN" sz="4800" b="1" dirty="0" smtClean="0">
                <a:solidFill>
                  <a:srgbClr val="C00000"/>
                </a:solidFill>
                <a:latin typeface="Calibri" pitchFamily="34" charset="0"/>
                <a:cs typeface="Calibri" pitchFamily="34" charset="0"/>
              </a:rPr>
              <a:t>So</a:t>
            </a:r>
            <a:r>
              <a:rPr lang="en-US" altLang="zh-CN" sz="2800" b="1" dirty="0" smtClean="0">
                <a:latin typeface="Calibri" pitchFamily="34" charset="0"/>
                <a:cs typeface="Calibri" pitchFamily="34" charset="0"/>
              </a:rPr>
              <a:t>, it is greatly essential to update and re-assess N</a:t>
            </a:r>
            <a:r>
              <a:rPr lang="en-US" altLang="zh-CN" sz="2800" b="1" baseline="-25000" dirty="0" smtClean="0">
                <a:latin typeface="Calibri" pitchFamily="34" charset="0"/>
                <a:cs typeface="Calibri" pitchFamily="34" charset="0"/>
              </a:rPr>
              <a:t>2</a:t>
            </a:r>
            <a:r>
              <a:rPr lang="en-US" altLang="zh-CN" sz="2800" b="1" dirty="0" smtClean="0">
                <a:latin typeface="Calibri" pitchFamily="34" charset="0"/>
                <a:cs typeface="Calibri" pitchFamily="34" charset="0"/>
              </a:rPr>
              <a:t>O </a:t>
            </a:r>
            <a:r>
              <a:rPr lang="en-US" altLang="zh-CN" sz="2800" b="1" dirty="0">
                <a:latin typeface="Calibri" pitchFamily="34" charset="0"/>
                <a:cs typeface="Calibri" pitchFamily="34" charset="0"/>
              </a:rPr>
              <a:t>emission inventory </a:t>
            </a:r>
            <a:r>
              <a:rPr lang="en-US" altLang="zh-CN" sz="2800" b="1" dirty="0" smtClean="0">
                <a:latin typeface="Calibri" pitchFamily="34" charset="0"/>
                <a:cs typeface="Calibri" pitchFamily="34" charset="0"/>
              </a:rPr>
              <a:t>by using</a:t>
            </a:r>
          </a:p>
          <a:p>
            <a:pPr>
              <a:lnSpc>
                <a:spcPct val="150000"/>
              </a:lnSpc>
            </a:pPr>
            <a:r>
              <a:rPr lang="en-US" altLang="zh-CN" sz="2800" b="1" dirty="0" smtClean="0">
                <a:solidFill>
                  <a:srgbClr val="0000CC"/>
                </a:solidFill>
                <a:latin typeface="Calibri" pitchFamily="34" charset="0"/>
                <a:cs typeface="Calibri" pitchFamily="34" charset="0"/>
              </a:rPr>
              <a:t>Local values of emission factors (EFs)</a:t>
            </a:r>
          </a:p>
          <a:p>
            <a:pPr>
              <a:lnSpc>
                <a:spcPct val="150000"/>
              </a:lnSpc>
            </a:pPr>
            <a:r>
              <a:rPr lang="en-US" altLang="zh-CN" sz="2800" b="1" dirty="0" smtClean="0">
                <a:solidFill>
                  <a:srgbClr val="0000CC"/>
                </a:solidFill>
                <a:latin typeface="Calibri" pitchFamily="34" charset="0"/>
                <a:cs typeface="Calibri" pitchFamily="34" charset="0"/>
              </a:rPr>
              <a:t>County-based activity datasets for </a:t>
            </a:r>
          </a:p>
          <a:p>
            <a:pPr>
              <a:lnSpc>
                <a:spcPct val="150000"/>
              </a:lnSpc>
            </a:pPr>
            <a:r>
              <a:rPr lang="en-US" altLang="zh-CN" sz="2800" b="1" dirty="0" smtClean="0">
                <a:solidFill>
                  <a:srgbClr val="0000CC"/>
                </a:solidFill>
                <a:latin typeface="Calibri" pitchFamily="34" charset="0"/>
                <a:cs typeface="Calibri" pitchFamily="34" charset="0"/>
              </a:rPr>
              <a:t>All of emission sources</a:t>
            </a:r>
          </a:p>
        </p:txBody>
      </p:sp>
      <p:grpSp>
        <p:nvGrpSpPr>
          <p:cNvPr id="4" name="组合 3"/>
          <p:cNvGrpSpPr/>
          <p:nvPr/>
        </p:nvGrpSpPr>
        <p:grpSpPr>
          <a:xfrm>
            <a:off x="6680034" y="3581400"/>
            <a:ext cx="1870877" cy="1524000"/>
            <a:chOff x="6324600" y="3581400"/>
            <a:chExt cx="1870877" cy="1524000"/>
          </a:xfrm>
        </p:grpSpPr>
        <p:sp>
          <p:nvSpPr>
            <p:cNvPr id="2" name="矩形 1"/>
            <p:cNvSpPr/>
            <p:nvPr/>
          </p:nvSpPr>
          <p:spPr>
            <a:xfrm>
              <a:off x="6786117" y="3743235"/>
              <a:ext cx="1409360" cy="1200329"/>
            </a:xfrm>
            <a:prstGeom prst="rect">
              <a:avLst/>
            </a:prstGeom>
          </p:spPr>
          <p:txBody>
            <a:bodyPr wrap="none">
              <a:spAutoFit/>
            </a:bodyPr>
            <a:lstStyle/>
            <a:p>
              <a:pPr algn="ctr"/>
              <a:r>
                <a:rPr lang="en-US" altLang="zh-CN" sz="3600" b="1" dirty="0" smtClean="0">
                  <a:solidFill>
                    <a:srgbClr val="C00000"/>
                  </a:solidFill>
                  <a:latin typeface="Calibri" pitchFamily="34" charset="0"/>
                  <a:cs typeface="Calibri" pitchFamily="34" charset="0"/>
                </a:rPr>
                <a:t>China </a:t>
              </a:r>
              <a:br>
                <a:rPr lang="en-US" altLang="zh-CN" sz="3600" b="1" dirty="0" smtClean="0">
                  <a:solidFill>
                    <a:srgbClr val="C00000"/>
                  </a:solidFill>
                  <a:latin typeface="Calibri" pitchFamily="34" charset="0"/>
                  <a:cs typeface="Calibri" pitchFamily="34" charset="0"/>
                </a:rPr>
              </a:br>
              <a:r>
                <a:rPr lang="en-US" altLang="zh-CN" sz="3600" b="1" dirty="0" smtClean="0">
                  <a:solidFill>
                    <a:srgbClr val="C00000"/>
                  </a:solidFill>
                  <a:latin typeface="Calibri" pitchFamily="34" charset="0"/>
                  <a:cs typeface="Calibri" pitchFamily="34" charset="0"/>
                </a:rPr>
                <a:t>(2008)</a:t>
              </a:r>
              <a:endParaRPr lang="zh-CN" altLang="en-US" sz="3600" dirty="0"/>
            </a:p>
          </p:txBody>
        </p:sp>
        <p:sp>
          <p:nvSpPr>
            <p:cNvPr id="3" name="右大括号 2"/>
            <p:cNvSpPr/>
            <p:nvPr/>
          </p:nvSpPr>
          <p:spPr>
            <a:xfrm>
              <a:off x="6324600" y="3581400"/>
              <a:ext cx="374073" cy="1524000"/>
            </a:xfrm>
            <a:prstGeom prst="rightBrace">
              <a:avLst>
                <a:gd name="adj1" fmla="val 6111"/>
                <a:gd name="adj2" fmla="val 50000"/>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grpSp>
    </p:spTree>
    <p:extLst>
      <p:ext uri="{BB962C8B-B14F-4D97-AF65-F5344CB8AC3E}">
        <p14:creationId xmlns:p14="http://schemas.microsoft.com/office/powerpoint/2010/main" val="504887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152400" y="25400"/>
            <a:ext cx="6629400" cy="736600"/>
          </a:xfrm>
          <a:solidFill>
            <a:srgbClr val="8C0000"/>
          </a:solidFill>
        </p:spPr>
        <p:txBody>
          <a:bodyPr/>
          <a:lstStyle/>
          <a:p>
            <a:r>
              <a:rPr lang="en-US" altLang="zh-CN" sz="3600" b="1" dirty="0">
                <a:solidFill>
                  <a:srgbClr val="00FFCC"/>
                </a:solidFill>
                <a:latin typeface="Calibri" pitchFamily="34" charset="0"/>
                <a:cs typeface="Calibri" pitchFamily="34" charset="0"/>
              </a:rPr>
              <a:t>2</a:t>
            </a:r>
            <a:r>
              <a:rPr lang="en-US" altLang="zh-CN" sz="3600" b="1" dirty="0" smtClean="0">
                <a:solidFill>
                  <a:srgbClr val="00FFCC"/>
                </a:solidFill>
                <a:latin typeface="Calibri" pitchFamily="34" charset="0"/>
                <a:cs typeface="Calibri" pitchFamily="34" charset="0"/>
              </a:rPr>
              <a:t>. Data and methods</a:t>
            </a:r>
            <a:endParaRPr lang="zh-CN" altLang="zh-CN" sz="3600" dirty="0">
              <a:solidFill>
                <a:srgbClr val="00FFCC"/>
              </a:solidFill>
            </a:endParaRPr>
          </a:p>
        </p:txBody>
      </p:sp>
      <p:pic>
        <p:nvPicPr>
          <p:cNvPr id="25604" name="Picture 4" descr="C:\Users\Jardon\Desktop\EGU2012_Zhou Feng.emf"/>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7041" b="76661"/>
          <a:stretch/>
        </p:blipFill>
        <p:spPr bwMode="auto">
          <a:xfrm>
            <a:off x="0" y="762000"/>
            <a:ext cx="9155113" cy="431800"/>
          </a:xfrm>
          <a:prstGeom prst="rect">
            <a:avLst/>
          </a:prstGeom>
          <a:noFill/>
          <a:extLst>
            <a:ext uri="{909E8E84-426E-40DD-AFC4-6F175D3DCCD1}">
              <a14:hiddenFill xmlns:a14="http://schemas.microsoft.com/office/drawing/2010/main">
                <a:solidFill>
                  <a:srgbClr val="FFFFFF"/>
                </a:solidFill>
              </a14:hiddenFill>
            </a:ext>
          </a:extLst>
        </p:spPr>
      </p:pic>
      <p:sp>
        <p:nvSpPr>
          <p:cNvPr id="25603" name="Rectangle 3"/>
          <p:cNvSpPr>
            <a:spLocks noGrp="1" noChangeArrowheads="1"/>
          </p:cNvSpPr>
          <p:nvPr>
            <p:ph type="body" idx="1"/>
          </p:nvPr>
        </p:nvSpPr>
        <p:spPr>
          <a:xfrm>
            <a:off x="304800" y="914400"/>
            <a:ext cx="8229600" cy="1003300"/>
          </a:xfrm>
        </p:spPr>
        <p:txBody>
          <a:bodyPr/>
          <a:lstStyle/>
          <a:p>
            <a:pPr marL="0" indent="0">
              <a:lnSpc>
                <a:spcPct val="150000"/>
              </a:lnSpc>
              <a:buNone/>
            </a:pPr>
            <a:r>
              <a:rPr lang="en-US" altLang="zh-CN" sz="2800" b="1" dirty="0" smtClean="0">
                <a:latin typeface="Calibri" pitchFamily="34" charset="0"/>
                <a:cs typeface="Calibri" pitchFamily="34" charset="0"/>
              </a:rPr>
              <a:t>2.1 Computational approach</a:t>
            </a:r>
            <a:endParaRPr lang="en-US" altLang="zh-CN" sz="2800" b="1" i="1" dirty="0" smtClean="0">
              <a:solidFill>
                <a:srgbClr val="008000"/>
              </a:solidFill>
              <a:latin typeface="Calibri" pitchFamily="34" charset="0"/>
              <a:cs typeface="Calibri" pitchFamily="34" charset="0"/>
            </a:endParaRPr>
          </a:p>
          <a:p>
            <a:pPr>
              <a:lnSpc>
                <a:spcPct val="150000"/>
              </a:lnSpc>
            </a:pPr>
            <a:endParaRPr lang="en-US" altLang="zh-CN" sz="2800" b="1" dirty="0" smtClean="0">
              <a:latin typeface="Calibri" pitchFamily="34" charset="0"/>
              <a:cs typeface="Calibri" pitchFamily="34" charset="0"/>
            </a:endParaRPr>
          </a:p>
        </p:txBody>
      </p:sp>
      <p:sp>
        <p:nvSpPr>
          <p:cNvPr id="2"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graphicFrame>
        <p:nvGraphicFramePr>
          <p:cNvPr id="3" name="对象 2"/>
          <p:cNvGraphicFramePr>
            <a:graphicFrameLocks noChangeAspect="1"/>
          </p:cNvGraphicFramePr>
          <p:nvPr>
            <p:extLst>
              <p:ext uri="{D42A27DB-BD31-4B8C-83A1-F6EECF244321}">
                <p14:modId xmlns:p14="http://schemas.microsoft.com/office/powerpoint/2010/main" val="220121519"/>
              </p:ext>
            </p:extLst>
          </p:nvPr>
        </p:nvGraphicFramePr>
        <p:xfrm>
          <a:off x="533400" y="1828800"/>
          <a:ext cx="8240712" cy="1616151"/>
        </p:xfrm>
        <a:graphic>
          <a:graphicData uri="http://schemas.openxmlformats.org/presentationml/2006/ole">
            <mc:AlternateContent xmlns:mc="http://schemas.openxmlformats.org/markup-compatibility/2006">
              <mc:Choice xmlns:v="urn:schemas-microsoft-com:vml" Requires="v">
                <p:oleObj spid="_x0000_s21594" name="Equation" r:id="rId4" imgW="2095200" imgH="431640" progId="Equation.DSMT4">
                  <p:embed/>
                </p:oleObj>
              </mc:Choice>
              <mc:Fallback>
                <p:oleObj name="Equation" r:id="rId4" imgW="2095200" imgH="431640" progId="Equation.DSMT4">
                  <p:embed/>
                  <p:pic>
                    <p:nvPicPr>
                      <p:cNvPr id="0" name="Object 1"/>
                      <p:cNvPicPr>
                        <a:picLocks noChangeAspect="1" noChangeArrowheads="1"/>
                      </p:cNvPicPr>
                      <p:nvPr/>
                    </p:nvPicPr>
                    <p:blipFill>
                      <a:blip r:embed="rId5"/>
                      <a:srcRect/>
                      <a:stretch>
                        <a:fillRect/>
                      </a:stretch>
                    </p:blipFill>
                    <p:spPr bwMode="auto">
                      <a:xfrm>
                        <a:off x="533400" y="1828800"/>
                        <a:ext cx="8240712" cy="1616151"/>
                      </a:xfrm>
                      <a:prstGeom prst="rect">
                        <a:avLst/>
                      </a:prstGeom>
                      <a:noFill/>
                    </p:spPr>
                  </p:pic>
                </p:oleObj>
              </mc:Fallback>
            </mc:AlternateContent>
          </a:graphicData>
        </a:graphic>
      </p:graphicFrame>
      <p:sp>
        <p:nvSpPr>
          <p:cNvPr id="4" name="Rectangle 3"/>
          <p:cNvSpPr>
            <a:spLocks noChangeArrowheads="1"/>
          </p:cNvSpPr>
          <p:nvPr/>
        </p:nvSpPr>
        <p:spPr bwMode="auto">
          <a:xfrm>
            <a:off x="0" y="80803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6" name="矩形 5"/>
          <p:cNvSpPr/>
          <p:nvPr/>
        </p:nvSpPr>
        <p:spPr>
          <a:xfrm>
            <a:off x="685800" y="3276600"/>
            <a:ext cx="8229600" cy="2677656"/>
          </a:xfrm>
          <a:prstGeom prst="rect">
            <a:avLst/>
          </a:prstGeom>
        </p:spPr>
        <p:txBody>
          <a:bodyPr wrap="square">
            <a:spAutoFit/>
          </a:bodyPr>
          <a:lstStyle/>
          <a:p>
            <a:pPr>
              <a:lnSpc>
                <a:spcPct val="150000"/>
              </a:lnSpc>
            </a:pPr>
            <a:r>
              <a:rPr lang="en-US" altLang="zh-CN" sz="2800" b="1" kern="0" dirty="0">
                <a:solidFill>
                  <a:srgbClr val="000000"/>
                </a:solidFill>
                <a:latin typeface="Calibri" pitchFamily="34" charset="0"/>
                <a:ea typeface="宋体"/>
                <a:cs typeface="Calibri" pitchFamily="34" charset="0"/>
              </a:rPr>
              <a:t> </a:t>
            </a:r>
            <a:r>
              <a:rPr lang="en-US" altLang="zh-CN" sz="2800" b="1" kern="0" dirty="0" smtClean="0">
                <a:solidFill>
                  <a:srgbClr val="000000"/>
                </a:solidFill>
                <a:latin typeface="Calibri" pitchFamily="34" charset="0"/>
                <a:ea typeface="宋体"/>
                <a:cs typeface="Calibri" pitchFamily="34" charset="0"/>
              </a:rPr>
              <a:t>where </a:t>
            </a:r>
          </a:p>
          <a:p>
            <a:pPr marL="274638">
              <a:lnSpc>
                <a:spcPct val="150000"/>
              </a:lnSpc>
            </a:pPr>
            <a:r>
              <a:rPr lang="en-US" altLang="zh-CN" sz="2800" b="1" i="1" kern="0" dirty="0" smtClean="0">
                <a:solidFill>
                  <a:srgbClr val="0000CC"/>
                </a:solidFill>
                <a:latin typeface="Calibri" pitchFamily="34" charset="0"/>
                <a:ea typeface="宋体"/>
                <a:cs typeface="Calibri" pitchFamily="34" charset="0"/>
              </a:rPr>
              <a:t>i</a:t>
            </a:r>
            <a:r>
              <a:rPr lang="en-US" altLang="zh-CN" sz="2800" b="1" kern="0" dirty="0" smtClean="0">
                <a:solidFill>
                  <a:srgbClr val="0000CC"/>
                </a:solidFill>
                <a:latin typeface="Calibri" pitchFamily="34" charset="0"/>
                <a:ea typeface="宋体"/>
                <a:cs typeface="Calibri" pitchFamily="34" charset="0"/>
              </a:rPr>
              <a:t>: Emission source, </a:t>
            </a:r>
            <a:r>
              <a:rPr lang="en-US" altLang="zh-CN" sz="2800" b="1" i="1" kern="0" dirty="0" smtClean="0">
                <a:solidFill>
                  <a:srgbClr val="0000CC"/>
                </a:solidFill>
                <a:latin typeface="Calibri" pitchFamily="34" charset="0"/>
                <a:ea typeface="宋体"/>
                <a:cs typeface="Calibri" pitchFamily="34" charset="0"/>
              </a:rPr>
              <a:t>i</a:t>
            </a:r>
            <a:r>
              <a:rPr lang="en-US" altLang="zh-CN" sz="2800" b="1" kern="0" dirty="0" smtClean="0">
                <a:solidFill>
                  <a:srgbClr val="0000CC"/>
                </a:solidFill>
                <a:latin typeface="Calibri" pitchFamily="34" charset="0"/>
                <a:ea typeface="宋体"/>
                <a:cs typeface="Calibri" pitchFamily="34" charset="0"/>
              </a:rPr>
              <a:t>=16; </a:t>
            </a:r>
            <a:endParaRPr lang="en-US" altLang="zh-CN" sz="2800" b="1" kern="0" dirty="0" smtClean="0">
              <a:solidFill>
                <a:srgbClr val="000000"/>
              </a:solidFill>
              <a:latin typeface="Calibri" pitchFamily="34" charset="0"/>
              <a:ea typeface="宋体"/>
              <a:cs typeface="Calibri" pitchFamily="34" charset="0"/>
            </a:endParaRPr>
          </a:p>
          <a:p>
            <a:pPr marL="274638">
              <a:lnSpc>
                <a:spcPct val="150000"/>
              </a:lnSpc>
            </a:pPr>
            <a:r>
              <a:rPr lang="en-US" altLang="zh-CN" sz="2800" b="1" i="1" kern="0" dirty="0" smtClean="0">
                <a:solidFill>
                  <a:srgbClr val="C00000"/>
                </a:solidFill>
                <a:latin typeface="Calibri" pitchFamily="34" charset="0"/>
                <a:ea typeface="宋体"/>
                <a:cs typeface="Calibri" pitchFamily="34" charset="0"/>
              </a:rPr>
              <a:t>j</a:t>
            </a:r>
            <a:r>
              <a:rPr lang="en-US" altLang="zh-CN" sz="2800" b="1" kern="0" dirty="0" smtClean="0">
                <a:solidFill>
                  <a:srgbClr val="C00000"/>
                </a:solidFill>
                <a:latin typeface="Calibri" pitchFamily="34" charset="0"/>
                <a:ea typeface="宋体"/>
                <a:cs typeface="Calibri" pitchFamily="34" charset="0"/>
              </a:rPr>
              <a:t>: County or grid, </a:t>
            </a:r>
            <a:r>
              <a:rPr lang="en-US" altLang="zh-CN" sz="2800" b="1" i="1" kern="0" dirty="0" smtClean="0">
                <a:solidFill>
                  <a:srgbClr val="C00000"/>
                </a:solidFill>
                <a:latin typeface="Calibri" pitchFamily="34" charset="0"/>
                <a:ea typeface="宋体"/>
                <a:cs typeface="Calibri" pitchFamily="34" charset="0"/>
              </a:rPr>
              <a:t>j</a:t>
            </a:r>
            <a:r>
              <a:rPr lang="en-US" altLang="zh-CN" sz="2800" b="1" kern="0" dirty="0" smtClean="0">
                <a:solidFill>
                  <a:srgbClr val="C00000"/>
                </a:solidFill>
                <a:latin typeface="Calibri" pitchFamily="34" charset="0"/>
                <a:ea typeface="宋体"/>
                <a:cs typeface="Calibri" pitchFamily="34" charset="0"/>
              </a:rPr>
              <a:t>=2,378 or 0.1</a:t>
            </a:r>
            <a:r>
              <a:rPr lang="en-US" altLang="zh-CN" sz="2800" b="1" kern="0" dirty="0" smtClean="0">
                <a:solidFill>
                  <a:srgbClr val="C00000"/>
                </a:solidFill>
                <a:latin typeface="Calibri" pitchFamily="34" charset="0"/>
                <a:ea typeface="宋体"/>
                <a:cs typeface="Calibri" pitchFamily="34" charset="0"/>
                <a:sym typeface="Symbol"/>
              </a:rPr>
              <a:t>0.1</a:t>
            </a:r>
            <a:endParaRPr lang="en-US" altLang="zh-CN" sz="2800" b="1" i="1" kern="0" dirty="0" smtClean="0">
              <a:solidFill>
                <a:srgbClr val="C00000"/>
              </a:solidFill>
              <a:latin typeface="Calibri" pitchFamily="34" charset="0"/>
              <a:ea typeface="宋体"/>
              <a:cs typeface="Calibri" pitchFamily="34" charset="0"/>
            </a:endParaRPr>
          </a:p>
          <a:p>
            <a:pPr marL="274638">
              <a:lnSpc>
                <a:spcPct val="150000"/>
              </a:lnSpc>
            </a:pPr>
            <a:r>
              <a:rPr lang="en-US" altLang="zh-CN" sz="2800" b="1" i="1" kern="0" dirty="0" smtClean="0">
                <a:solidFill>
                  <a:srgbClr val="008000"/>
                </a:solidFill>
                <a:latin typeface="Calibri" pitchFamily="34" charset="0"/>
                <a:ea typeface="宋体"/>
                <a:cs typeface="Calibri" pitchFamily="34" charset="0"/>
              </a:rPr>
              <a:t>k</a:t>
            </a:r>
            <a:r>
              <a:rPr lang="en-US" altLang="zh-CN" sz="2800" b="1" kern="0" dirty="0" smtClean="0">
                <a:solidFill>
                  <a:srgbClr val="008000"/>
                </a:solidFill>
                <a:latin typeface="Calibri" pitchFamily="34" charset="0"/>
                <a:ea typeface="宋体"/>
                <a:cs typeface="Calibri" pitchFamily="34" charset="0"/>
              </a:rPr>
              <a:t>: Condition, i.e., slope, land use, crop type, region</a:t>
            </a:r>
            <a:endParaRPr lang="zh-CN" altLang="en-US" dirty="0"/>
          </a:p>
        </p:txBody>
      </p:sp>
    </p:spTree>
    <p:extLst>
      <p:ext uri="{BB962C8B-B14F-4D97-AF65-F5344CB8AC3E}">
        <p14:creationId xmlns:p14="http://schemas.microsoft.com/office/powerpoint/2010/main" val="416038491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152400" y="25400"/>
            <a:ext cx="6629400" cy="736600"/>
          </a:xfrm>
          <a:solidFill>
            <a:srgbClr val="8C0000"/>
          </a:solidFill>
        </p:spPr>
        <p:txBody>
          <a:bodyPr/>
          <a:lstStyle/>
          <a:p>
            <a:r>
              <a:rPr lang="en-US" altLang="zh-CN" sz="3600" b="1" dirty="0">
                <a:solidFill>
                  <a:srgbClr val="00FFCC"/>
                </a:solidFill>
                <a:latin typeface="Calibri" pitchFamily="34" charset="0"/>
                <a:cs typeface="Calibri" pitchFamily="34" charset="0"/>
              </a:rPr>
              <a:t>2</a:t>
            </a:r>
            <a:r>
              <a:rPr lang="en-US" altLang="zh-CN" sz="3600" b="1" dirty="0" smtClean="0">
                <a:solidFill>
                  <a:srgbClr val="00FFCC"/>
                </a:solidFill>
                <a:latin typeface="Calibri" pitchFamily="34" charset="0"/>
                <a:cs typeface="Calibri" pitchFamily="34" charset="0"/>
              </a:rPr>
              <a:t>. Data and methods</a:t>
            </a:r>
            <a:endParaRPr lang="zh-CN" altLang="zh-CN" sz="3600" dirty="0">
              <a:solidFill>
                <a:srgbClr val="00FFCC"/>
              </a:solidFill>
            </a:endParaRPr>
          </a:p>
        </p:txBody>
      </p:sp>
      <p:pic>
        <p:nvPicPr>
          <p:cNvPr id="25604" name="Picture 4" descr="C:\Users\Jardon\Desktop\EGU2012_Zhou Feng.emf"/>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7041" b="76661"/>
          <a:stretch/>
        </p:blipFill>
        <p:spPr bwMode="auto">
          <a:xfrm>
            <a:off x="0" y="762000"/>
            <a:ext cx="9155113" cy="431800"/>
          </a:xfrm>
          <a:prstGeom prst="rect">
            <a:avLst/>
          </a:prstGeom>
          <a:noFill/>
          <a:extLst>
            <a:ext uri="{909E8E84-426E-40DD-AFC4-6F175D3DCCD1}">
              <a14:hiddenFill xmlns:a14="http://schemas.microsoft.com/office/drawing/2010/main">
                <a:solidFill>
                  <a:srgbClr val="FFFFFF"/>
                </a:solidFill>
              </a14:hiddenFill>
            </a:ext>
          </a:extLst>
        </p:spPr>
      </p:pic>
      <p:sp>
        <p:nvSpPr>
          <p:cNvPr id="25603" name="Rectangle 3"/>
          <p:cNvSpPr>
            <a:spLocks noGrp="1" noChangeArrowheads="1"/>
          </p:cNvSpPr>
          <p:nvPr>
            <p:ph type="body" idx="1"/>
          </p:nvPr>
        </p:nvSpPr>
        <p:spPr>
          <a:xfrm>
            <a:off x="304800" y="914400"/>
            <a:ext cx="8229600" cy="1003300"/>
          </a:xfrm>
        </p:spPr>
        <p:txBody>
          <a:bodyPr/>
          <a:lstStyle/>
          <a:p>
            <a:pPr marL="0" indent="0">
              <a:lnSpc>
                <a:spcPct val="150000"/>
              </a:lnSpc>
              <a:buNone/>
            </a:pPr>
            <a:r>
              <a:rPr lang="en-US" altLang="zh-CN" sz="3600" b="1" dirty="0" smtClean="0">
                <a:latin typeface="Calibri" pitchFamily="34" charset="0"/>
                <a:cs typeface="Calibri" pitchFamily="34" charset="0"/>
              </a:rPr>
              <a:t>2.2 </a:t>
            </a:r>
            <a:r>
              <a:rPr lang="en-US" altLang="zh-CN" sz="3600" b="1" dirty="0" smtClean="0">
                <a:solidFill>
                  <a:srgbClr val="0000CC"/>
                </a:solidFill>
                <a:latin typeface="Calibri" pitchFamily="34" charset="0"/>
                <a:cs typeface="Calibri" pitchFamily="34" charset="0"/>
              </a:rPr>
              <a:t>Source </a:t>
            </a:r>
            <a:r>
              <a:rPr lang="en-US" altLang="zh-CN" sz="3600" b="1" i="1" dirty="0" smtClean="0">
                <a:solidFill>
                  <a:srgbClr val="0000CC"/>
                </a:solidFill>
                <a:latin typeface="Calibri" pitchFamily="34" charset="0"/>
                <a:cs typeface="Calibri" pitchFamily="34" charset="0"/>
              </a:rPr>
              <a:t>i</a:t>
            </a:r>
            <a:endParaRPr lang="en-US" altLang="zh-CN" sz="3600" b="1" i="1" dirty="0" smtClean="0">
              <a:solidFill>
                <a:srgbClr val="008000"/>
              </a:solidFill>
              <a:latin typeface="Calibri" pitchFamily="34" charset="0"/>
              <a:cs typeface="Calibri" pitchFamily="34" charset="0"/>
            </a:endParaRPr>
          </a:p>
        </p:txBody>
      </p:sp>
      <p:sp>
        <p:nvSpPr>
          <p:cNvPr id="4" name="矩形 3"/>
          <p:cNvSpPr/>
          <p:nvPr/>
        </p:nvSpPr>
        <p:spPr>
          <a:xfrm>
            <a:off x="762000" y="2360474"/>
            <a:ext cx="7988084" cy="1754326"/>
          </a:xfrm>
          <a:prstGeom prst="rect">
            <a:avLst/>
          </a:prstGeom>
          <a:noFill/>
        </p:spPr>
        <p:txBody>
          <a:bodyPr wrap="none">
            <a:spAutoFit/>
          </a:bodyPr>
          <a:lstStyle/>
          <a:p>
            <a:pPr marL="571500" indent="-571500">
              <a:lnSpc>
                <a:spcPct val="150000"/>
              </a:lnSpc>
              <a:buFont typeface="Arial" pitchFamily="34" charset="0"/>
              <a:buChar char="•"/>
            </a:pPr>
            <a:r>
              <a:rPr lang="en-US" altLang="zh-CN" sz="3600" b="1" kern="0" dirty="0" smtClean="0">
                <a:solidFill>
                  <a:srgbClr val="C00000"/>
                </a:solidFill>
                <a:latin typeface="Calibri" pitchFamily="34" charset="0"/>
                <a:ea typeface="宋体"/>
                <a:cs typeface="Calibri" pitchFamily="34" charset="0"/>
              </a:rPr>
              <a:t>Direct </a:t>
            </a:r>
            <a:r>
              <a:rPr lang="en-US" altLang="zh-CN" sz="3600" b="1" kern="0" dirty="0" smtClean="0">
                <a:solidFill>
                  <a:srgbClr val="000000"/>
                </a:solidFill>
                <a:latin typeface="Calibri" pitchFamily="34" charset="0"/>
                <a:ea typeface="宋体"/>
                <a:cs typeface="Calibri" pitchFamily="34" charset="0"/>
              </a:rPr>
              <a:t>from soils or industries</a:t>
            </a:r>
          </a:p>
          <a:p>
            <a:pPr marL="571500" lvl="0" indent="-571500">
              <a:lnSpc>
                <a:spcPct val="150000"/>
              </a:lnSpc>
              <a:buFont typeface="Arial" pitchFamily="34" charset="0"/>
              <a:buChar char="•"/>
            </a:pPr>
            <a:r>
              <a:rPr lang="en-US" altLang="zh-CN" sz="3600" b="1" kern="0" dirty="0">
                <a:solidFill>
                  <a:srgbClr val="008000"/>
                </a:solidFill>
                <a:latin typeface="Calibri" pitchFamily="34" charset="0"/>
                <a:ea typeface="宋体"/>
                <a:cs typeface="Calibri" pitchFamily="34" charset="0"/>
              </a:rPr>
              <a:t>Indirect</a:t>
            </a:r>
            <a:r>
              <a:rPr lang="en-US" altLang="zh-CN" sz="3600" b="1" kern="0" dirty="0">
                <a:solidFill>
                  <a:srgbClr val="000000"/>
                </a:solidFill>
                <a:latin typeface="Calibri" pitchFamily="34" charset="0"/>
                <a:ea typeface="宋体"/>
                <a:cs typeface="Calibri" pitchFamily="34" charset="0"/>
              </a:rPr>
              <a:t> </a:t>
            </a:r>
            <a:r>
              <a:rPr lang="en-US" altLang="zh-CN" sz="3600" b="1" kern="0" dirty="0" smtClean="0">
                <a:solidFill>
                  <a:srgbClr val="000000"/>
                </a:solidFill>
                <a:latin typeface="Calibri" pitchFamily="34" charset="0"/>
                <a:ea typeface="宋体"/>
                <a:cs typeface="Calibri" pitchFamily="34" charset="0"/>
              </a:rPr>
              <a:t>by precursors </a:t>
            </a:r>
            <a:r>
              <a:rPr lang="en-US" altLang="zh-CN" sz="3600" b="1" kern="0" dirty="0">
                <a:solidFill>
                  <a:srgbClr val="000000"/>
                </a:solidFill>
                <a:latin typeface="Calibri" pitchFamily="34" charset="0"/>
                <a:ea typeface="宋体"/>
                <a:cs typeface="Calibri" pitchFamily="34" charset="0"/>
              </a:rPr>
              <a:t>or </a:t>
            </a:r>
            <a:r>
              <a:rPr lang="en-US" altLang="zh-CN" sz="3600" b="1" kern="0" dirty="0" smtClean="0">
                <a:solidFill>
                  <a:srgbClr val="000000"/>
                </a:solidFill>
                <a:latin typeface="Calibri" pitchFamily="34" charset="0"/>
                <a:ea typeface="宋体"/>
                <a:cs typeface="Calibri" pitchFamily="34" charset="0"/>
              </a:rPr>
              <a:t>leach/runoff</a:t>
            </a:r>
            <a:endParaRPr lang="zh-CN" altLang="en-US" sz="2400" dirty="0">
              <a:solidFill>
                <a:srgbClr val="000000"/>
              </a:solidFill>
            </a:endParaRPr>
          </a:p>
        </p:txBody>
      </p:sp>
    </p:spTree>
    <p:extLst>
      <p:ext uri="{BB962C8B-B14F-4D97-AF65-F5344CB8AC3E}">
        <p14:creationId xmlns:p14="http://schemas.microsoft.com/office/powerpoint/2010/main" val="283771809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4" name="Picture 4" descr="C:\Users\Jardon\Desktop\EGU2012_Zhou Feng.emf"/>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7041" b="76661"/>
          <a:stretch/>
        </p:blipFill>
        <p:spPr bwMode="auto">
          <a:xfrm>
            <a:off x="0" y="762000"/>
            <a:ext cx="9155113" cy="431800"/>
          </a:xfrm>
          <a:prstGeom prst="rect">
            <a:avLst/>
          </a:prstGeom>
          <a:noFill/>
          <a:extLst>
            <a:ext uri="{909E8E84-426E-40DD-AFC4-6F175D3DCCD1}">
              <a14:hiddenFill xmlns:a14="http://schemas.microsoft.com/office/drawing/2010/main">
                <a:solidFill>
                  <a:srgbClr val="FFFFFF"/>
                </a:solidFill>
              </a14:hiddenFill>
            </a:ext>
          </a:extLst>
        </p:spPr>
      </p:pic>
      <p:sp>
        <p:nvSpPr>
          <p:cNvPr id="25602" name="Rectangle 2"/>
          <p:cNvSpPr>
            <a:spLocks noGrp="1" noChangeArrowheads="1"/>
          </p:cNvSpPr>
          <p:nvPr>
            <p:ph type="title"/>
          </p:nvPr>
        </p:nvSpPr>
        <p:spPr>
          <a:xfrm>
            <a:off x="152400" y="25400"/>
            <a:ext cx="6629400" cy="736600"/>
          </a:xfrm>
          <a:solidFill>
            <a:srgbClr val="8C0000"/>
          </a:solidFill>
        </p:spPr>
        <p:txBody>
          <a:bodyPr/>
          <a:lstStyle/>
          <a:p>
            <a:r>
              <a:rPr lang="en-US" altLang="zh-CN" sz="3600" b="1" dirty="0">
                <a:solidFill>
                  <a:srgbClr val="00FFCC"/>
                </a:solidFill>
                <a:latin typeface="Calibri" pitchFamily="34" charset="0"/>
                <a:cs typeface="Calibri" pitchFamily="34" charset="0"/>
              </a:rPr>
              <a:t>2</a:t>
            </a:r>
            <a:r>
              <a:rPr lang="en-US" altLang="zh-CN" sz="3600" b="1" dirty="0" smtClean="0">
                <a:solidFill>
                  <a:srgbClr val="00FFCC"/>
                </a:solidFill>
                <a:latin typeface="Calibri" pitchFamily="34" charset="0"/>
                <a:cs typeface="Calibri" pitchFamily="34" charset="0"/>
              </a:rPr>
              <a:t>. Data and methods</a:t>
            </a:r>
            <a:endParaRPr lang="zh-CN" altLang="zh-CN" sz="3600" dirty="0">
              <a:solidFill>
                <a:srgbClr val="00FFCC"/>
              </a:solidFill>
            </a:endParaRPr>
          </a:p>
        </p:txBody>
      </p:sp>
      <p:sp>
        <p:nvSpPr>
          <p:cNvPr id="25603" name="Rectangle 3"/>
          <p:cNvSpPr>
            <a:spLocks noGrp="1" noChangeArrowheads="1"/>
          </p:cNvSpPr>
          <p:nvPr>
            <p:ph type="body" idx="1"/>
          </p:nvPr>
        </p:nvSpPr>
        <p:spPr>
          <a:xfrm>
            <a:off x="304800" y="914400"/>
            <a:ext cx="8229600" cy="1003300"/>
          </a:xfrm>
        </p:spPr>
        <p:txBody>
          <a:bodyPr/>
          <a:lstStyle/>
          <a:p>
            <a:pPr marL="0" indent="0">
              <a:lnSpc>
                <a:spcPct val="150000"/>
              </a:lnSpc>
              <a:buNone/>
            </a:pPr>
            <a:r>
              <a:rPr lang="en-US" altLang="zh-CN" sz="2800" b="1" dirty="0" smtClean="0">
                <a:latin typeface="Calibri" pitchFamily="34" charset="0"/>
                <a:cs typeface="Calibri" pitchFamily="34" charset="0"/>
              </a:rPr>
              <a:t>2.2 </a:t>
            </a:r>
            <a:r>
              <a:rPr lang="en-US" altLang="zh-CN" sz="2800" b="1" dirty="0" smtClean="0">
                <a:solidFill>
                  <a:srgbClr val="0000CC"/>
                </a:solidFill>
                <a:latin typeface="Calibri" pitchFamily="34" charset="0"/>
                <a:cs typeface="Calibri" pitchFamily="34" charset="0"/>
              </a:rPr>
              <a:t>Source </a:t>
            </a:r>
            <a:r>
              <a:rPr lang="en-US" altLang="zh-CN" sz="2800" b="1" i="1" dirty="0" err="1" smtClean="0">
                <a:solidFill>
                  <a:srgbClr val="0000CC"/>
                </a:solidFill>
                <a:latin typeface="Calibri" pitchFamily="34" charset="0"/>
                <a:cs typeface="Calibri" pitchFamily="34" charset="0"/>
              </a:rPr>
              <a:t>i</a:t>
            </a:r>
            <a:endParaRPr lang="en-US" altLang="zh-CN" sz="2800" b="1" i="1" dirty="0" smtClean="0">
              <a:solidFill>
                <a:srgbClr val="008000"/>
              </a:solidFill>
              <a:latin typeface="Calibri" pitchFamily="34" charset="0"/>
              <a:cs typeface="Calibri" pitchFamily="34" charset="0"/>
            </a:endParaRPr>
          </a:p>
          <a:p>
            <a:pPr>
              <a:lnSpc>
                <a:spcPct val="150000"/>
              </a:lnSpc>
            </a:pPr>
            <a:endParaRPr lang="en-US" altLang="zh-CN" sz="2800" b="1" dirty="0" smtClean="0">
              <a:latin typeface="Calibri" pitchFamily="34" charset="0"/>
              <a:cs typeface="Calibri" pitchFamily="34" charset="0"/>
            </a:endParaRPr>
          </a:p>
        </p:txBody>
      </p:sp>
      <p:grpSp>
        <p:nvGrpSpPr>
          <p:cNvPr id="18" name="组合 17"/>
          <p:cNvGrpSpPr/>
          <p:nvPr/>
        </p:nvGrpSpPr>
        <p:grpSpPr>
          <a:xfrm>
            <a:off x="1883984" y="792480"/>
            <a:ext cx="7129141" cy="5981294"/>
            <a:chOff x="1883984" y="792480"/>
            <a:chExt cx="7129141" cy="5981294"/>
          </a:xfrm>
        </p:grpSpPr>
        <p:grpSp>
          <p:nvGrpSpPr>
            <p:cNvPr id="14" name="组合 13"/>
            <p:cNvGrpSpPr/>
            <p:nvPr/>
          </p:nvGrpSpPr>
          <p:grpSpPr>
            <a:xfrm>
              <a:off x="1883984" y="792480"/>
              <a:ext cx="7129141" cy="5981294"/>
              <a:chOff x="1883984" y="792480"/>
              <a:chExt cx="7129141" cy="5981294"/>
            </a:xfrm>
          </p:grpSpPr>
          <p:sp>
            <p:nvSpPr>
              <p:cNvPr id="27" name="矩形 26"/>
              <p:cNvSpPr/>
              <p:nvPr/>
            </p:nvSpPr>
            <p:spPr>
              <a:xfrm>
                <a:off x="8259085" y="807720"/>
                <a:ext cx="754040" cy="596605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smtClean="0"/>
                  <a:t>V</a:t>
                </a:r>
                <a:endParaRPr lang="zh-CN" altLang="en-US" dirty="0"/>
              </a:p>
            </p:txBody>
          </p:sp>
          <p:grpSp>
            <p:nvGrpSpPr>
              <p:cNvPr id="7" name="组合 6"/>
              <p:cNvGrpSpPr/>
              <p:nvPr/>
            </p:nvGrpSpPr>
            <p:grpSpPr>
              <a:xfrm>
                <a:off x="1883984" y="792480"/>
                <a:ext cx="7129140" cy="5981294"/>
                <a:chOff x="1883984" y="792480"/>
                <a:chExt cx="7129140" cy="5981294"/>
              </a:xfrm>
            </p:grpSpPr>
            <p:pic>
              <p:nvPicPr>
                <p:cNvPr id="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0" y="792480"/>
                  <a:ext cx="6019800" cy="59812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矩形 3"/>
                <p:cNvSpPr/>
                <p:nvPr/>
              </p:nvSpPr>
              <p:spPr>
                <a:xfrm>
                  <a:off x="4280840" y="1433453"/>
                  <a:ext cx="1365758" cy="430887"/>
                </a:xfrm>
                <a:prstGeom prst="rect">
                  <a:avLst/>
                </a:prstGeom>
                <a:solidFill>
                  <a:srgbClr val="FFFF00"/>
                </a:solidFill>
              </p:spPr>
              <p:txBody>
                <a:bodyPr wrap="none" lIns="0" tIns="0" rIns="0" bIns="0">
                  <a:spAutoFit/>
                </a:bodyPr>
                <a:lstStyle/>
                <a:p>
                  <a:r>
                    <a:rPr lang="en-US" altLang="zh-CN" sz="2800" b="1" kern="0" dirty="0" smtClean="0">
                      <a:solidFill>
                        <a:srgbClr val="FF0000"/>
                      </a:solidFill>
                      <a:latin typeface="Calibri" pitchFamily="34" charset="0"/>
                      <a:ea typeface="宋体"/>
                      <a:cs typeface="Calibri" pitchFamily="34" charset="0"/>
                    </a:rPr>
                    <a:t>D1</a:t>
                  </a:r>
                  <a:r>
                    <a:rPr lang="en-US" altLang="zh-CN" b="1" kern="0" dirty="0" smtClean="0">
                      <a:solidFill>
                        <a:srgbClr val="FF0000"/>
                      </a:solidFill>
                      <a:latin typeface="Calibri" pitchFamily="34" charset="0"/>
                      <a:ea typeface="宋体"/>
                      <a:cs typeface="Calibri" pitchFamily="34" charset="0"/>
                    </a:rPr>
                    <a:t>: Fertilizer</a:t>
                  </a:r>
                  <a:endParaRPr lang="zh-CN" altLang="en-US" dirty="0">
                    <a:solidFill>
                      <a:srgbClr val="FF0000"/>
                    </a:solidFill>
                  </a:endParaRPr>
                </a:p>
              </p:txBody>
            </p:sp>
            <p:sp>
              <p:nvSpPr>
                <p:cNvPr id="9" name="矩形 8"/>
                <p:cNvSpPr/>
                <p:nvPr/>
              </p:nvSpPr>
              <p:spPr>
                <a:xfrm>
                  <a:off x="4283368" y="2027813"/>
                  <a:ext cx="1261564" cy="430887"/>
                </a:xfrm>
                <a:prstGeom prst="rect">
                  <a:avLst/>
                </a:prstGeom>
                <a:solidFill>
                  <a:srgbClr val="FFFF00"/>
                </a:solidFill>
              </p:spPr>
              <p:txBody>
                <a:bodyPr wrap="none" lIns="0" tIns="0" rIns="0" bIns="0">
                  <a:spAutoFit/>
                </a:bodyPr>
                <a:lstStyle/>
                <a:p>
                  <a:r>
                    <a:rPr lang="en-US" altLang="zh-CN" sz="2800" b="1" kern="0" dirty="0" smtClean="0">
                      <a:solidFill>
                        <a:srgbClr val="FF0000"/>
                      </a:solidFill>
                      <a:latin typeface="Calibri" pitchFamily="34" charset="0"/>
                      <a:ea typeface="宋体"/>
                      <a:cs typeface="Calibri" pitchFamily="34" charset="0"/>
                    </a:rPr>
                    <a:t>D2</a:t>
                  </a:r>
                  <a:r>
                    <a:rPr lang="en-US" altLang="zh-CN" b="1" kern="0" dirty="0" smtClean="0">
                      <a:solidFill>
                        <a:srgbClr val="FF0000"/>
                      </a:solidFill>
                      <a:latin typeface="Calibri" pitchFamily="34" charset="0"/>
                      <a:ea typeface="宋体"/>
                      <a:cs typeface="Calibri" pitchFamily="34" charset="0"/>
                    </a:rPr>
                    <a:t>: Organic</a:t>
                  </a:r>
                  <a:endParaRPr lang="zh-CN" altLang="en-US" dirty="0">
                    <a:solidFill>
                      <a:srgbClr val="FF0000"/>
                    </a:solidFill>
                  </a:endParaRPr>
                </a:p>
              </p:txBody>
            </p:sp>
            <p:sp>
              <p:nvSpPr>
                <p:cNvPr id="10" name="矩形 9"/>
                <p:cNvSpPr/>
                <p:nvPr/>
              </p:nvSpPr>
              <p:spPr>
                <a:xfrm>
                  <a:off x="4283368" y="2586633"/>
                  <a:ext cx="1947649" cy="430887"/>
                </a:xfrm>
                <a:prstGeom prst="rect">
                  <a:avLst/>
                </a:prstGeom>
                <a:solidFill>
                  <a:srgbClr val="FFFF00"/>
                </a:solidFill>
              </p:spPr>
              <p:txBody>
                <a:bodyPr wrap="none" lIns="0" tIns="0" rIns="0" bIns="0">
                  <a:spAutoFit/>
                </a:bodyPr>
                <a:lstStyle/>
                <a:p>
                  <a:r>
                    <a:rPr lang="en-US" altLang="zh-CN" sz="2800" b="1" kern="0" dirty="0" smtClean="0">
                      <a:solidFill>
                        <a:srgbClr val="FF0000"/>
                      </a:solidFill>
                      <a:latin typeface="Calibri" pitchFamily="34" charset="0"/>
                      <a:ea typeface="宋体"/>
                      <a:cs typeface="Calibri" pitchFamily="34" charset="0"/>
                    </a:rPr>
                    <a:t>D3</a:t>
                  </a:r>
                  <a:r>
                    <a:rPr lang="en-US" altLang="zh-CN" b="1" kern="0" dirty="0" smtClean="0">
                      <a:solidFill>
                        <a:srgbClr val="FF0000"/>
                      </a:solidFill>
                      <a:latin typeface="Calibri" pitchFamily="34" charset="0"/>
                      <a:ea typeface="宋体"/>
                      <a:cs typeface="Calibri" pitchFamily="34" charset="0"/>
                    </a:rPr>
                    <a:t>: Manure in PRP</a:t>
                  </a:r>
                  <a:endParaRPr lang="zh-CN" altLang="en-US" dirty="0">
                    <a:solidFill>
                      <a:srgbClr val="FF0000"/>
                    </a:solidFill>
                  </a:endParaRPr>
                </a:p>
              </p:txBody>
            </p:sp>
            <p:sp>
              <p:nvSpPr>
                <p:cNvPr id="11" name="矩形 10"/>
                <p:cNvSpPr/>
                <p:nvPr/>
              </p:nvSpPr>
              <p:spPr>
                <a:xfrm>
                  <a:off x="4285154" y="3165753"/>
                  <a:ext cx="1736053" cy="430887"/>
                </a:xfrm>
                <a:prstGeom prst="rect">
                  <a:avLst/>
                </a:prstGeom>
                <a:solidFill>
                  <a:srgbClr val="FFFF00"/>
                </a:solidFill>
              </p:spPr>
              <p:txBody>
                <a:bodyPr wrap="none" lIns="0" tIns="0" rIns="0" bIns="0">
                  <a:spAutoFit/>
                </a:bodyPr>
                <a:lstStyle/>
                <a:p>
                  <a:r>
                    <a:rPr lang="en-US" altLang="zh-CN" sz="2800" b="1" kern="0" dirty="0" smtClean="0">
                      <a:solidFill>
                        <a:srgbClr val="FF0000"/>
                      </a:solidFill>
                      <a:latin typeface="Calibri" pitchFamily="34" charset="0"/>
                      <a:ea typeface="宋体"/>
                      <a:cs typeface="Calibri" pitchFamily="34" charset="0"/>
                    </a:rPr>
                    <a:t>D4</a:t>
                  </a:r>
                  <a:r>
                    <a:rPr lang="en-US" altLang="zh-CN" b="1" kern="0" dirty="0" smtClean="0">
                      <a:solidFill>
                        <a:srgbClr val="FF0000"/>
                      </a:solidFill>
                      <a:latin typeface="Calibri" pitchFamily="34" charset="0"/>
                      <a:ea typeface="宋体"/>
                      <a:cs typeface="Calibri" pitchFamily="34" charset="0"/>
                    </a:rPr>
                    <a:t>: Crop residue</a:t>
                  </a:r>
                  <a:endParaRPr lang="zh-CN" altLang="en-US" dirty="0">
                    <a:solidFill>
                      <a:srgbClr val="FF0000"/>
                    </a:solidFill>
                  </a:endParaRPr>
                </a:p>
              </p:txBody>
            </p:sp>
            <p:sp>
              <p:nvSpPr>
                <p:cNvPr id="12" name="矩形 11"/>
                <p:cNvSpPr/>
                <p:nvPr/>
              </p:nvSpPr>
              <p:spPr>
                <a:xfrm>
                  <a:off x="4285154" y="3760113"/>
                  <a:ext cx="1869101" cy="430887"/>
                </a:xfrm>
                <a:prstGeom prst="rect">
                  <a:avLst/>
                </a:prstGeom>
                <a:solidFill>
                  <a:srgbClr val="FFFF00"/>
                </a:solidFill>
              </p:spPr>
              <p:txBody>
                <a:bodyPr wrap="none" lIns="0" tIns="0" rIns="0" bIns="0">
                  <a:spAutoFit/>
                </a:bodyPr>
                <a:lstStyle/>
                <a:p>
                  <a:r>
                    <a:rPr lang="en-US" altLang="zh-CN" sz="2800" b="1" kern="0" dirty="0" smtClean="0">
                      <a:solidFill>
                        <a:srgbClr val="FF0000"/>
                      </a:solidFill>
                      <a:latin typeface="Calibri" pitchFamily="34" charset="0"/>
                      <a:ea typeface="宋体"/>
                      <a:cs typeface="Calibri" pitchFamily="34" charset="0"/>
                    </a:rPr>
                    <a:t>D5</a:t>
                  </a:r>
                  <a:r>
                    <a:rPr lang="en-US" altLang="zh-CN" b="1" kern="0" dirty="0" smtClean="0">
                      <a:solidFill>
                        <a:srgbClr val="FF0000"/>
                      </a:solidFill>
                      <a:latin typeface="Calibri" pitchFamily="34" charset="0"/>
                      <a:ea typeface="宋体"/>
                      <a:cs typeface="Calibri" pitchFamily="34" charset="0"/>
                    </a:rPr>
                    <a:t>: N-mineralized</a:t>
                  </a:r>
                  <a:endParaRPr lang="zh-CN" altLang="en-US" dirty="0">
                    <a:solidFill>
                      <a:srgbClr val="FF0000"/>
                    </a:solidFill>
                  </a:endParaRPr>
                </a:p>
              </p:txBody>
            </p:sp>
            <p:sp>
              <p:nvSpPr>
                <p:cNvPr id="13" name="矩形 12"/>
                <p:cNvSpPr/>
                <p:nvPr/>
              </p:nvSpPr>
              <p:spPr>
                <a:xfrm>
                  <a:off x="1883984" y="2888754"/>
                  <a:ext cx="1322478" cy="707886"/>
                </a:xfrm>
                <a:prstGeom prst="rect">
                  <a:avLst/>
                </a:prstGeom>
                <a:solidFill>
                  <a:srgbClr val="FFFF00"/>
                </a:solidFill>
              </p:spPr>
              <p:txBody>
                <a:bodyPr wrap="none" lIns="0" tIns="0" rIns="0" bIns="0">
                  <a:spAutoFit/>
                </a:bodyPr>
                <a:lstStyle/>
                <a:p>
                  <a:r>
                    <a:rPr lang="en-US" altLang="zh-CN" sz="2800" b="1" kern="0" dirty="0" smtClean="0">
                      <a:solidFill>
                        <a:srgbClr val="FF0000"/>
                      </a:solidFill>
                      <a:latin typeface="Calibri" pitchFamily="34" charset="0"/>
                      <a:ea typeface="宋体"/>
                      <a:cs typeface="Calibri" pitchFamily="34" charset="0"/>
                    </a:rPr>
                    <a:t>D7</a:t>
                  </a:r>
                  <a:r>
                    <a:rPr lang="en-US" altLang="zh-CN" b="1" kern="0" dirty="0" smtClean="0">
                      <a:solidFill>
                        <a:srgbClr val="FF0000"/>
                      </a:solidFill>
                      <a:latin typeface="Calibri" pitchFamily="34" charset="0"/>
                      <a:ea typeface="宋体"/>
                      <a:cs typeface="Calibri" pitchFamily="34" charset="0"/>
                    </a:rPr>
                    <a:t>: Manure</a:t>
                  </a:r>
                  <a:br>
                    <a:rPr lang="en-US" altLang="zh-CN" b="1" kern="0" dirty="0" smtClean="0">
                      <a:solidFill>
                        <a:srgbClr val="FF0000"/>
                      </a:solidFill>
                      <a:latin typeface="Calibri" pitchFamily="34" charset="0"/>
                      <a:ea typeface="宋体"/>
                      <a:cs typeface="Calibri" pitchFamily="34" charset="0"/>
                    </a:rPr>
                  </a:br>
                  <a:r>
                    <a:rPr lang="en-US" altLang="zh-CN" b="1" kern="0" dirty="0" smtClean="0">
                      <a:solidFill>
                        <a:srgbClr val="FF0000"/>
                      </a:solidFill>
                      <a:latin typeface="Calibri" pitchFamily="34" charset="0"/>
                      <a:ea typeface="宋体"/>
                      <a:cs typeface="Calibri" pitchFamily="34" charset="0"/>
                    </a:rPr>
                    <a:t> management</a:t>
                  </a:r>
                  <a:endParaRPr lang="zh-CN" altLang="en-US" dirty="0">
                    <a:solidFill>
                      <a:srgbClr val="FF0000"/>
                    </a:solidFill>
                  </a:endParaRPr>
                </a:p>
              </p:txBody>
            </p:sp>
            <p:sp>
              <p:nvSpPr>
                <p:cNvPr id="16" name="矩形 15"/>
                <p:cNvSpPr/>
                <p:nvPr/>
              </p:nvSpPr>
              <p:spPr>
                <a:xfrm>
                  <a:off x="4803314" y="5527953"/>
                  <a:ext cx="953787" cy="984885"/>
                </a:xfrm>
                <a:prstGeom prst="rect">
                  <a:avLst/>
                </a:prstGeom>
                <a:solidFill>
                  <a:srgbClr val="FFFF00"/>
                </a:solidFill>
              </p:spPr>
              <p:txBody>
                <a:bodyPr wrap="none" lIns="0" tIns="0" rIns="0" bIns="0">
                  <a:spAutoFit/>
                </a:bodyPr>
                <a:lstStyle/>
                <a:p>
                  <a:r>
                    <a:rPr lang="en-US" altLang="zh-CN" sz="2800" b="1" kern="0" dirty="0" smtClean="0">
                      <a:solidFill>
                        <a:srgbClr val="FF0000"/>
                      </a:solidFill>
                      <a:latin typeface="Calibri" pitchFamily="34" charset="0"/>
                      <a:ea typeface="宋体"/>
                      <a:cs typeface="Calibri" pitchFamily="34" charset="0"/>
                    </a:rPr>
                    <a:t>D9~14</a:t>
                  </a:r>
                </a:p>
                <a:p>
                  <a:r>
                    <a:rPr lang="en-US" altLang="zh-CN" b="1" kern="0" dirty="0" smtClean="0">
                      <a:solidFill>
                        <a:srgbClr val="FF0000"/>
                      </a:solidFill>
                      <a:latin typeface="Calibri" pitchFamily="34" charset="0"/>
                      <a:ea typeface="宋体"/>
                      <a:cs typeface="Calibri" pitchFamily="34" charset="0"/>
                    </a:rPr>
                    <a:t>Energy &amp;</a:t>
                  </a:r>
                </a:p>
                <a:p>
                  <a:r>
                    <a:rPr lang="en-US" altLang="zh-CN" b="1" kern="0" dirty="0" smtClean="0">
                      <a:solidFill>
                        <a:srgbClr val="FF0000"/>
                      </a:solidFill>
                      <a:latin typeface="Calibri" pitchFamily="34" charset="0"/>
                      <a:ea typeface="宋体"/>
                      <a:cs typeface="Calibri" pitchFamily="34" charset="0"/>
                    </a:rPr>
                    <a:t>Chemical</a:t>
                  </a:r>
                  <a:endParaRPr lang="zh-CN" altLang="en-US" dirty="0">
                    <a:solidFill>
                      <a:srgbClr val="FF0000"/>
                    </a:solidFill>
                  </a:endParaRPr>
                </a:p>
              </p:txBody>
            </p:sp>
            <p:pic>
              <p:nvPicPr>
                <p:cNvPr id="17"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1184" t="50670" r="39747" b="39614"/>
                <a:stretch/>
              </p:blipFill>
              <p:spPr bwMode="auto">
                <a:xfrm>
                  <a:off x="4269914" y="4356556"/>
                  <a:ext cx="1749886" cy="5812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矩形 5"/>
                <p:cNvSpPr/>
                <p:nvPr/>
              </p:nvSpPr>
              <p:spPr>
                <a:xfrm>
                  <a:off x="3368040" y="4770120"/>
                  <a:ext cx="1792057"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smtClean="0"/>
                    <a:t>V</a:t>
                  </a:r>
                  <a:endParaRPr lang="zh-CN" altLang="en-US" dirty="0"/>
                </a:p>
              </p:txBody>
            </p:sp>
            <p:pic>
              <p:nvPicPr>
                <p:cNvPr id="26627"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1069" t="63953" r="94632" b="30011"/>
                <a:stretch/>
              </p:blipFill>
              <p:spPr bwMode="auto">
                <a:xfrm>
                  <a:off x="3487821" y="4260949"/>
                  <a:ext cx="568431" cy="5985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 name="矩形 20"/>
                <p:cNvSpPr/>
                <p:nvPr/>
              </p:nvSpPr>
              <p:spPr>
                <a:xfrm>
                  <a:off x="4282440" y="4293513"/>
                  <a:ext cx="1699183" cy="430887"/>
                </a:xfrm>
                <a:prstGeom prst="rect">
                  <a:avLst/>
                </a:prstGeom>
                <a:solidFill>
                  <a:srgbClr val="FFFF00"/>
                </a:solidFill>
              </p:spPr>
              <p:txBody>
                <a:bodyPr wrap="none" lIns="0" tIns="0" rIns="0" bIns="0">
                  <a:spAutoFit/>
                </a:bodyPr>
                <a:lstStyle/>
                <a:p>
                  <a:r>
                    <a:rPr lang="en-US" altLang="zh-CN" sz="2800" b="1" kern="0" dirty="0" smtClean="0">
                      <a:solidFill>
                        <a:srgbClr val="FF0000"/>
                      </a:solidFill>
                      <a:latin typeface="Calibri" pitchFamily="34" charset="0"/>
                      <a:ea typeface="宋体"/>
                      <a:cs typeface="Calibri" pitchFamily="34" charset="0"/>
                    </a:rPr>
                    <a:t>D6</a:t>
                  </a:r>
                  <a:r>
                    <a:rPr lang="en-US" altLang="zh-CN" b="1" kern="0" dirty="0" smtClean="0">
                      <a:solidFill>
                        <a:srgbClr val="FF0000"/>
                      </a:solidFill>
                      <a:latin typeface="Calibri" pitchFamily="34" charset="0"/>
                      <a:ea typeface="宋体"/>
                      <a:cs typeface="Calibri" pitchFamily="34" charset="0"/>
                    </a:rPr>
                    <a:t>: Wastewater</a:t>
                  </a:r>
                  <a:endParaRPr lang="zh-CN" altLang="en-US" dirty="0">
                    <a:solidFill>
                      <a:srgbClr val="FF0000"/>
                    </a:solidFill>
                  </a:endParaRPr>
                </a:p>
              </p:txBody>
            </p:sp>
            <p:sp>
              <p:nvSpPr>
                <p:cNvPr id="22" name="左箭头 21"/>
                <p:cNvSpPr/>
                <p:nvPr/>
              </p:nvSpPr>
              <p:spPr>
                <a:xfrm rot="5400000">
                  <a:off x="5010207" y="5169638"/>
                  <a:ext cx="540000" cy="215444"/>
                </a:xfrm>
                <a:prstGeom prst="left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矩形 22"/>
                <p:cNvSpPr/>
                <p:nvPr/>
              </p:nvSpPr>
              <p:spPr>
                <a:xfrm>
                  <a:off x="6248400" y="4053840"/>
                  <a:ext cx="1498808" cy="430887"/>
                </a:xfrm>
                <a:prstGeom prst="rect">
                  <a:avLst/>
                </a:prstGeom>
                <a:solidFill>
                  <a:srgbClr val="66FF99"/>
                </a:solidFill>
              </p:spPr>
              <p:txBody>
                <a:bodyPr wrap="none" lIns="0" tIns="0" rIns="0" bIns="0">
                  <a:spAutoFit/>
                </a:bodyPr>
                <a:lstStyle/>
                <a:p>
                  <a:r>
                    <a:rPr lang="en-US" altLang="zh-CN" sz="2800" b="1" kern="0" dirty="0" smtClean="0">
                      <a:solidFill>
                        <a:srgbClr val="008000"/>
                      </a:solidFill>
                      <a:latin typeface="Calibri" pitchFamily="34" charset="0"/>
                      <a:ea typeface="宋体"/>
                      <a:cs typeface="Calibri" pitchFamily="34" charset="0"/>
                    </a:rPr>
                    <a:t>15</a:t>
                  </a:r>
                  <a:r>
                    <a:rPr lang="en-US" altLang="zh-CN" b="1" kern="0" dirty="0" smtClean="0">
                      <a:solidFill>
                        <a:srgbClr val="008000"/>
                      </a:solidFill>
                      <a:latin typeface="Calibri" pitchFamily="34" charset="0"/>
                      <a:ea typeface="宋体"/>
                      <a:cs typeface="Calibri" pitchFamily="34" charset="0"/>
                    </a:rPr>
                    <a:t>: deposition</a:t>
                  </a:r>
                  <a:endParaRPr lang="zh-CN" altLang="en-US" dirty="0">
                    <a:solidFill>
                      <a:srgbClr val="008000"/>
                    </a:solidFill>
                  </a:endParaRPr>
                </a:p>
              </p:txBody>
            </p:sp>
            <p:sp>
              <p:nvSpPr>
                <p:cNvPr id="25" name="矩形 24"/>
                <p:cNvSpPr/>
                <p:nvPr/>
              </p:nvSpPr>
              <p:spPr>
                <a:xfrm flipV="1">
                  <a:off x="6987237" y="4514491"/>
                  <a:ext cx="373683" cy="72390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smtClean="0"/>
                    <a:t>V</a:t>
                  </a:r>
                  <a:endParaRPr lang="zh-CN" altLang="en-US" dirty="0"/>
                </a:p>
              </p:txBody>
            </p:sp>
            <p:sp>
              <p:nvSpPr>
                <p:cNvPr id="24" name="矩形 23"/>
                <p:cNvSpPr/>
                <p:nvPr/>
              </p:nvSpPr>
              <p:spPr>
                <a:xfrm>
                  <a:off x="6917575" y="5860463"/>
                  <a:ext cx="1944443" cy="430887"/>
                </a:xfrm>
                <a:prstGeom prst="rect">
                  <a:avLst/>
                </a:prstGeom>
                <a:solidFill>
                  <a:srgbClr val="66FF99"/>
                </a:solidFill>
              </p:spPr>
              <p:txBody>
                <a:bodyPr wrap="none" lIns="0" tIns="0" rIns="0" bIns="0">
                  <a:spAutoFit/>
                </a:bodyPr>
                <a:lstStyle/>
                <a:p>
                  <a:r>
                    <a:rPr lang="en-US" altLang="zh-CN" sz="2800" b="1" kern="0" dirty="0" smtClean="0">
                      <a:solidFill>
                        <a:srgbClr val="008000"/>
                      </a:solidFill>
                      <a:latin typeface="Calibri" pitchFamily="34" charset="0"/>
                      <a:ea typeface="宋体"/>
                      <a:cs typeface="Calibri" pitchFamily="34" charset="0"/>
                    </a:rPr>
                    <a:t>16</a:t>
                  </a:r>
                  <a:r>
                    <a:rPr lang="en-US" altLang="zh-CN" b="1" kern="0" dirty="0" smtClean="0">
                      <a:solidFill>
                        <a:srgbClr val="008000"/>
                      </a:solidFill>
                      <a:latin typeface="Calibri" pitchFamily="34" charset="0"/>
                      <a:ea typeface="宋体"/>
                      <a:cs typeface="Calibri" pitchFamily="34" charset="0"/>
                    </a:rPr>
                    <a:t>: Leach &amp; Runoff</a:t>
                  </a:r>
                  <a:endParaRPr lang="zh-CN" altLang="en-US" dirty="0">
                    <a:solidFill>
                      <a:srgbClr val="008000"/>
                    </a:solidFill>
                  </a:endParaRPr>
                </a:p>
              </p:txBody>
            </p:sp>
            <p:sp>
              <p:nvSpPr>
                <p:cNvPr id="15" name="矩形 14"/>
                <p:cNvSpPr/>
                <p:nvPr/>
              </p:nvSpPr>
              <p:spPr>
                <a:xfrm>
                  <a:off x="7772400" y="4284185"/>
                  <a:ext cx="1240724" cy="430887"/>
                </a:xfrm>
                <a:prstGeom prst="rect">
                  <a:avLst/>
                </a:prstGeom>
                <a:solidFill>
                  <a:srgbClr val="FFFF00"/>
                </a:solidFill>
              </p:spPr>
              <p:txBody>
                <a:bodyPr wrap="none" lIns="0" tIns="0" rIns="0" bIns="0">
                  <a:spAutoFit/>
                </a:bodyPr>
                <a:lstStyle/>
                <a:p>
                  <a:r>
                    <a:rPr lang="en-US" altLang="zh-CN" sz="2800" b="1" kern="0" dirty="0" smtClean="0">
                      <a:solidFill>
                        <a:srgbClr val="FF0000"/>
                      </a:solidFill>
                      <a:latin typeface="Calibri" pitchFamily="34" charset="0"/>
                      <a:ea typeface="宋体"/>
                      <a:cs typeface="Calibri" pitchFamily="34" charset="0"/>
                    </a:rPr>
                    <a:t>D8</a:t>
                  </a:r>
                  <a:r>
                    <a:rPr lang="en-US" altLang="zh-CN" b="1" kern="0" dirty="0" smtClean="0">
                      <a:solidFill>
                        <a:srgbClr val="FF0000"/>
                      </a:solidFill>
                      <a:latin typeface="Calibri" pitchFamily="34" charset="0"/>
                      <a:ea typeface="宋体"/>
                      <a:cs typeface="Calibri" pitchFamily="34" charset="0"/>
                    </a:rPr>
                    <a:t>:Histosol</a:t>
                  </a:r>
                  <a:endParaRPr lang="zh-CN" altLang="en-US" dirty="0">
                    <a:solidFill>
                      <a:srgbClr val="FF0000"/>
                    </a:solidFill>
                  </a:endParaRPr>
                </a:p>
              </p:txBody>
            </p:sp>
          </p:grpSp>
        </p:grpSp>
        <p:sp>
          <p:nvSpPr>
            <p:cNvPr id="29" name="左箭头 28"/>
            <p:cNvSpPr/>
            <p:nvPr/>
          </p:nvSpPr>
          <p:spPr>
            <a:xfrm rot="5400000">
              <a:off x="7623277" y="4840958"/>
              <a:ext cx="540000" cy="215444"/>
            </a:xfrm>
            <a:prstGeom prst="left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左箭头 29"/>
            <p:cNvSpPr/>
            <p:nvPr/>
          </p:nvSpPr>
          <p:spPr>
            <a:xfrm rot="5400000">
              <a:off x="7000522" y="5322038"/>
              <a:ext cx="540000" cy="215444"/>
            </a:xfrm>
            <a:prstGeom prst="leftArrow">
              <a:avLst/>
            </a:prstGeom>
            <a:solidFill>
              <a:srgbClr val="66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左箭头 30"/>
            <p:cNvSpPr/>
            <p:nvPr/>
          </p:nvSpPr>
          <p:spPr>
            <a:xfrm rot="5400000">
              <a:off x="6453322" y="4824278"/>
              <a:ext cx="720000" cy="215444"/>
            </a:xfrm>
            <a:prstGeom prst="leftArrow">
              <a:avLst/>
            </a:prstGeom>
            <a:solidFill>
              <a:srgbClr val="66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8" name="圆角右箭头 7"/>
          <p:cNvSpPr/>
          <p:nvPr/>
        </p:nvSpPr>
        <p:spPr>
          <a:xfrm rot="16200000">
            <a:off x="2308972" y="1645719"/>
            <a:ext cx="1162629" cy="1195072"/>
          </a:xfrm>
          <a:prstGeom prst="bentArrow">
            <a:avLst>
              <a:gd name="adj1" fmla="val 9572"/>
              <a:gd name="adj2" fmla="val 9985"/>
              <a:gd name="adj3" fmla="val 16420"/>
              <a:gd name="adj4" fmla="val 28020"/>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Tree>
    <p:extLst>
      <p:ext uri="{BB962C8B-B14F-4D97-AF65-F5344CB8AC3E}">
        <p14:creationId xmlns:p14="http://schemas.microsoft.com/office/powerpoint/2010/main" val="1435344382"/>
      </p:ext>
    </p:extLst>
  </p:cSld>
  <p:clrMapOvr>
    <a:masterClrMapping/>
  </p:clrMapOvr>
  <p:timing>
    <p:tnLst>
      <p:par>
        <p:cTn id="1" dur="indefinite" restart="never" nodeType="tmRoot"/>
      </p:par>
    </p:tnLst>
  </p:timing>
</p:sld>
</file>

<file path=ppt/theme/theme1.xml><?xml version="1.0" encoding="utf-8"?>
<a:theme xmlns:a="http://schemas.openxmlformats.org/drawingml/2006/main" name="首页">
  <a:themeElements>
    <a:clrScheme name="首页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首页">
      <a:majorFont>
        <a:latin typeface="Arial"/>
        <a:ea typeface="黑体"/>
        <a:cs typeface=""/>
      </a:majorFont>
      <a:minorFont>
        <a:latin typeface="Arial"/>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首页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首页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首页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首页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首页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首页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首页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首页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首页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首页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首页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首页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8_正文">
  <a:themeElements>
    <a:clrScheme name="8_正文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8_正文">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8_正文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8_正文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8_正文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8_正文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8_正文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8_正文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8_正文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8_正文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8_正文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8_正文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8_正文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8_正文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9_正文">
  <a:themeElements>
    <a:clrScheme name="9_正文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9_正文">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9_正文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9_正文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9_正文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9_正文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9_正文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9_正文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9_正文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9_正文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9_正文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9_正文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9_正文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9_正文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正文">
  <a:themeElements>
    <a:clrScheme name="正文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正文">
      <a:majorFont>
        <a:latin typeface="Arial"/>
        <a:ea typeface="黑体"/>
        <a:cs typeface=""/>
      </a:majorFont>
      <a:minorFont>
        <a:latin typeface="Arial"/>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正文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正文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正文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正文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正文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正文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正文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正文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正文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正文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正文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正文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正文">
  <a:themeElements>
    <a:clrScheme name="1_正文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正文">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正文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正文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正文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正文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正文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正文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正文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正文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正文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正文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正文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正文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正文">
  <a:themeElements>
    <a:clrScheme name="2_正文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正文">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2_正文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正文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正文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正文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正文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正文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正文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正文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正文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正文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正文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正文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3_正文">
  <a:themeElements>
    <a:clrScheme name="3_正文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3_正文">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3_正文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3_正文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3_正文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3_正文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3_正文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3_正文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3_正文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3_正文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3_正文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3_正文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3_正文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3_正文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4_正文">
  <a:themeElements>
    <a:clrScheme name="4_正文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4_正文">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4_正文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4_正文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4_正文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4_正文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4_正文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4_正文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4_正文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4_正文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4_正文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4_正文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4_正文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4_正文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5_正文">
  <a:themeElements>
    <a:clrScheme name="5_正文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5_正文">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5_正文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5_正文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5_正文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5_正文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5_正文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5_正文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5_正文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5_正文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5_正文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5_正文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5_正文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5_正文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6_正文">
  <a:themeElements>
    <a:clrScheme name="6_正文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6_正文">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6_正文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6_正文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6_正文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6_正文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6_正文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6_正文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6_正文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6_正文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6_正文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6_正文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6_正文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6_正文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7_正文">
  <a:themeElements>
    <a:clrScheme name="7_正文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7_正文">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7_正文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7_正文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7_正文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7_正文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7_正文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7_正文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7_正文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7_正文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7_正文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7_正文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7_正文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7_正文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
  <TotalTime>3295</TotalTime>
  <Words>2130</Words>
  <Application>Microsoft Office PowerPoint</Application>
  <PresentationFormat>全屏显示(4:3)</PresentationFormat>
  <Paragraphs>585</Paragraphs>
  <Slides>39</Slides>
  <Notes>0</Notes>
  <HiddenSlides>0</HiddenSlides>
  <MMClips>0</MMClips>
  <ScaleCrop>false</ScaleCrop>
  <HeadingPairs>
    <vt:vector size="6" baseType="variant">
      <vt:variant>
        <vt:lpstr>主题</vt:lpstr>
      </vt:variant>
      <vt:variant>
        <vt:i4>11</vt:i4>
      </vt:variant>
      <vt:variant>
        <vt:lpstr>嵌入 OLE 服务器</vt:lpstr>
      </vt:variant>
      <vt:variant>
        <vt:i4>1</vt:i4>
      </vt:variant>
      <vt:variant>
        <vt:lpstr>幻灯片标题</vt:lpstr>
      </vt:variant>
      <vt:variant>
        <vt:i4>39</vt:i4>
      </vt:variant>
    </vt:vector>
  </HeadingPairs>
  <TitlesOfParts>
    <vt:vector size="51" baseType="lpstr">
      <vt:lpstr>首页</vt:lpstr>
      <vt:lpstr>正文</vt:lpstr>
      <vt:lpstr>1_正文</vt:lpstr>
      <vt:lpstr>2_正文</vt:lpstr>
      <vt:lpstr>3_正文</vt:lpstr>
      <vt:lpstr>4_正文</vt:lpstr>
      <vt:lpstr>5_正文</vt:lpstr>
      <vt:lpstr>6_正文</vt:lpstr>
      <vt:lpstr>7_正文</vt:lpstr>
      <vt:lpstr>8_正文</vt:lpstr>
      <vt:lpstr>9_正文</vt:lpstr>
      <vt:lpstr>Equation</vt:lpstr>
      <vt:lpstr>High-resolution N2O emission inventory of China  Feng Zhou, Wei Gao, Qiong Chen, Han Chen,  Shu Tao, Shilong Piao, Hongyan Liu   College of Urban and Environmental Sciences Peking University, P. R. China  Sino-France Workshop on Radiactive Forcing  October 1, 2012, Paris</vt:lpstr>
      <vt:lpstr>Content</vt:lpstr>
      <vt:lpstr>1. Background</vt:lpstr>
      <vt:lpstr>1. Background</vt:lpstr>
      <vt:lpstr>1. Background</vt:lpstr>
      <vt:lpstr>1. Background</vt:lpstr>
      <vt:lpstr>2. Data and methods</vt:lpstr>
      <vt:lpstr>2. Data and methods</vt:lpstr>
      <vt:lpstr>2. Data and methods</vt:lpstr>
      <vt:lpstr>2. Data and methods</vt:lpstr>
      <vt:lpstr>2. Data and methods</vt:lpstr>
      <vt:lpstr>2. Data and methods</vt:lpstr>
      <vt:lpstr>2. Data and methods</vt:lpstr>
      <vt:lpstr>2. Data and methods</vt:lpstr>
      <vt:lpstr>2. Data and methods</vt:lpstr>
      <vt:lpstr>2. Data and methods</vt:lpstr>
      <vt:lpstr>2. Data and methods</vt:lpstr>
      <vt:lpstr>2. Data and methods</vt:lpstr>
      <vt:lpstr>2. Data and methods</vt:lpstr>
      <vt:lpstr>2. Data and methods</vt:lpstr>
      <vt:lpstr>3. Preliminary results</vt:lpstr>
      <vt:lpstr>3. Preliminary results</vt:lpstr>
      <vt:lpstr>3. Preliminary results</vt:lpstr>
      <vt:lpstr>3. Preliminary results</vt:lpstr>
      <vt:lpstr>3. Preliminary results</vt:lpstr>
      <vt:lpstr>3. Preliminary results</vt:lpstr>
      <vt:lpstr>3. Preliminary results</vt:lpstr>
      <vt:lpstr>3. Preliminary results</vt:lpstr>
      <vt:lpstr>3. Preliminary results</vt:lpstr>
      <vt:lpstr>3. Preliminary results</vt:lpstr>
      <vt:lpstr>3. Preliminary results</vt:lpstr>
      <vt:lpstr>3. Preliminary results</vt:lpstr>
      <vt:lpstr>3. Preliminary results</vt:lpstr>
      <vt:lpstr>3. Preliminary results</vt:lpstr>
      <vt:lpstr>3. Preliminary results</vt:lpstr>
      <vt:lpstr>3. Preliminary results</vt:lpstr>
      <vt:lpstr>4. Conclusions and future work</vt:lpstr>
      <vt:lpstr>4. Conclusions and future work</vt:lpstr>
      <vt:lpstr>Thank you Question?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Jardon</dc:creator>
  <cp:lastModifiedBy>ZF</cp:lastModifiedBy>
  <cp:revision>248</cp:revision>
  <cp:lastPrinted>1601-01-01T00:00:00Z</cp:lastPrinted>
  <dcterms:created xsi:type="dcterms:W3CDTF">1601-01-01T00:00:00Z</dcterms:created>
  <dcterms:modified xsi:type="dcterms:W3CDTF">2012-10-01T12:06:39Z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Version">
    <vt:i4>1</vt:i4>
  </property>
</Properties>
</file>