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6" r:id="rId3"/>
    <p:sldId id="288" r:id="rId4"/>
    <p:sldId id="284" r:id="rId5"/>
    <p:sldId id="285" r:id="rId6"/>
    <p:sldId id="291" r:id="rId7"/>
    <p:sldId id="295" r:id="rId8"/>
    <p:sldId id="296" r:id="rId9"/>
    <p:sldId id="292" r:id="rId10"/>
    <p:sldId id="294" r:id="rId11"/>
    <p:sldId id="266" r:id="rId12"/>
    <p:sldId id="286" r:id="rId13"/>
    <p:sldId id="287" r:id="rId14"/>
    <p:sldId id="274" r:id="rId15"/>
    <p:sldId id="261" r:id="rId16"/>
    <p:sldId id="262" r:id="rId17"/>
    <p:sldId id="263" r:id="rId18"/>
    <p:sldId id="258" r:id="rId19"/>
    <p:sldId id="257" r:id="rId20"/>
    <p:sldId id="269" r:id="rId21"/>
    <p:sldId id="267" r:id="rId22"/>
    <p:sldId id="297" r:id="rId23"/>
    <p:sldId id="268" r:id="rId24"/>
    <p:sldId id="281" r:id="rId25"/>
    <p:sldId id="259" r:id="rId26"/>
    <p:sldId id="298" r:id="rId27"/>
    <p:sldId id="260" r:id="rId28"/>
    <p:sldId id="283" r:id="rId29"/>
    <p:sldId id="293" r:id="rId30"/>
  </p:sldIdLst>
  <p:sldSz cx="9144000" cy="6858000" type="screen4x3"/>
  <p:notesSz cx="6858000" cy="9144000"/>
  <p:custShowLst>
    <p:custShow name="自定义放映 1" id="0">
      <p:sldLst>
        <p:sld r:id="rId2"/>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6600"/>
    <a:srgbClr val="008080"/>
    <a:srgbClr val="23519D"/>
    <a:srgbClr val="21836C"/>
    <a:srgbClr val="3399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84" autoAdjust="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38CD4-A3F1-4A75-BCA6-9AB86D2C5FF1}" type="datetimeFigureOut">
              <a:rPr lang="zh-CN" altLang="en-US" smtClean="0"/>
              <a:pPr/>
              <a:t>2014/5/15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4A48C-199E-4CF0-88B6-594BD22D96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a:t>
            </a:r>
            <a:r>
              <a:rPr lang="en-US" altLang="zh-CN" baseline="0" dirty="0" smtClean="0"/>
              <a:t> morning, every body. </a:t>
            </a:r>
            <a:r>
              <a:rPr lang="en-US" altLang="zh-CN" dirty="0" smtClean="0"/>
              <a:t>I</a:t>
            </a:r>
            <a:r>
              <a:rPr lang="en-US" altLang="zh-CN" baseline="0" dirty="0" smtClean="0"/>
              <a:t>’m pleasure to present my </a:t>
            </a:r>
            <a:r>
              <a:rPr lang="en-US" altLang="zh-CN" baseline="0" dirty="0" err="1" smtClean="0"/>
              <a:t>reseraches</a:t>
            </a:r>
            <a:r>
              <a:rPr lang="en-US" altLang="zh-CN" baseline="0" dirty="0" smtClean="0"/>
              <a:t> about WUE. And I will introduce it from the view of global spatial pattern. And then another student will bring her presentation about </a:t>
            </a:r>
            <a:r>
              <a:rPr lang="en-US" altLang="zh-CN" baseline="0" dirty="0" err="1" smtClean="0"/>
              <a:t>interannual</a:t>
            </a:r>
            <a:r>
              <a:rPr lang="en-US" altLang="zh-CN" baseline="0" dirty="0" smtClean="0"/>
              <a:t> changes of WUE.</a:t>
            </a:r>
          </a:p>
          <a:p>
            <a:r>
              <a:rPr lang="en-US" altLang="zh-CN" baseline="0" dirty="0" smtClean="0"/>
              <a:t>So what is WUE?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Based on all mentioned above,</a:t>
            </a:r>
            <a:r>
              <a:rPr lang="en-US" altLang="zh-CN" baseline="0" dirty="0" smtClean="0"/>
              <a:t> we carried out our study with the purpose to … and to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used Two sets</a:t>
            </a:r>
            <a:r>
              <a:rPr lang="en-US" altLang="zh-CN" baseline="0" dirty="0" smtClean="0"/>
              <a:t> of gridded GPP satellite products (MODIS and JUNG) and we use four ET remote-sensing products. Those data are all based on global scale and make it possible to solve the spatial representativeness problem mentioned before. </a:t>
            </a:r>
          </a:p>
          <a:p>
            <a:r>
              <a:rPr lang="en-US" altLang="zh-CN" baseline="0" dirty="0" smtClean="0"/>
              <a:t>As this table shows, we can produce 8 maps with all of these data. And we choose generally same time periods to calculate the mean value of multi-year WUE. We can see the time span is 7-13 years.</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used four </a:t>
            </a:r>
            <a:r>
              <a:rPr lang="en-US" altLang="zh-CN" dirty="0" err="1" smtClean="0"/>
              <a:t>proccess</a:t>
            </a:r>
            <a:r>
              <a:rPr lang="en-US" altLang="zh-CN" dirty="0" smtClean="0"/>
              <a:t>-based models :CLM, LPJ,CABLE</a:t>
            </a:r>
            <a:r>
              <a:rPr lang="en-US" altLang="zh-CN" baseline="0" dirty="0" smtClean="0"/>
              <a:t> and ORCHIDEE. For </a:t>
            </a:r>
            <a:r>
              <a:rPr lang="en-US" altLang="zh-CN" baseline="0" dirty="0" err="1" smtClean="0"/>
              <a:t>lpj</a:t>
            </a:r>
            <a:r>
              <a:rPr lang="en-US" altLang="zh-CN" baseline="0" dirty="0" smtClean="0"/>
              <a:t>, cable, </a:t>
            </a:r>
            <a:r>
              <a:rPr lang="en-US" altLang="zh-CN" baseline="0" dirty="0" err="1" smtClean="0"/>
              <a:t>orchidee</a:t>
            </a:r>
            <a:r>
              <a:rPr lang="en-US" altLang="zh-CN" baseline="0" dirty="0" smtClean="0"/>
              <a:t>, the simulation of GPP and ET are forcing by climate change and CO2 variation. In addition of climate and CO2, CLM also take nitrogen deposition and land use change into account.    </a:t>
            </a:r>
          </a:p>
          <a:p>
            <a:r>
              <a:rPr lang="en-US" altLang="zh-CN" baseline="0" dirty="0" smtClean="0"/>
              <a:t>Similar with remote-sensing data, we also choose a time span of about 10 years.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in this study,</a:t>
            </a:r>
            <a:r>
              <a:rPr lang="en-US" altLang="zh-CN" baseline="0" dirty="0" smtClean="0"/>
              <a:t> we primarily use the GPP/ET ratio as the WUE, but some other definitions will be put forward and I will introduce them latter.  And then We carried out the partial correlation analysis between WUE and climate </a:t>
            </a:r>
            <a:r>
              <a:rPr lang="en-US" altLang="zh-CN" baseline="0" dirty="0" err="1" smtClean="0"/>
              <a:t>varibles</a:t>
            </a:r>
            <a:r>
              <a:rPr lang="en-US" altLang="zh-CN" baseline="0" dirty="0" smtClean="0"/>
              <a:t> (they are </a:t>
            </a:r>
            <a:r>
              <a:rPr lang="en-US" altLang="zh-CN" baseline="0" dirty="0" err="1" smtClean="0"/>
              <a:t>preci+temp</a:t>
            </a:r>
            <a:r>
              <a:rPr lang="en-US" altLang="zh-CN" baseline="0" dirty="0" smtClean="0"/>
              <a:t>), we used a moving window of 4.5 by4.5 degree and try to remove the confounding effect and discover the separate </a:t>
            </a:r>
            <a:r>
              <a:rPr lang="en-US" altLang="zh-CN" baseline="0" dirty="0" err="1" smtClean="0"/>
              <a:t>influnce</a:t>
            </a:r>
            <a:r>
              <a:rPr lang="en-US" altLang="zh-CN" baseline="0" dirty="0" smtClean="0"/>
              <a:t> of precipitation and temperature.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Part I, I will show the  results</a:t>
            </a:r>
            <a:r>
              <a:rPr lang="en-US" altLang="zh-CN" baseline="0" dirty="0" smtClean="0"/>
              <a:t> of WUE global spatial pattern.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figure shows 8 WUE maps derived from </a:t>
            </a:r>
            <a:r>
              <a:rPr lang="en-US" altLang="zh-CN" baseline="0" dirty="0" err="1" smtClean="0"/>
              <a:t>statellite</a:t>
            </a:r>
            <a:r>
              <a:rPr lang="en-US" altLang="zh-CN" baseline="0" dirty="0" smtClean="0"/>
              <a:t> data products and all of those patterns show high spatial variability. By comparison, we found there exist </a:t>
            </a:r>
            <a:r>
              <a:rPr lang="en-US" altLang="zh-CN" sz="1200" kern="1200" dirty="0" smtClean="0">
                <a:solidFill>
                  <a:schemeClr val="tx1"/>
                </a:solidFill>
                <a:latin typeface="+mn-lt"/>
                <a:ea typeface="+mn-ea"/>
                <a:cs typeface="+mn-cs"/>
              </a:rPr>
              <a:t>great differences among 8 maps especially for tropical dry lands with extreme low productivity. And We primarily attribute those disagreements to high uncertainties among 4 different data-driven ET estimations.</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process-based</a:t>
            </a:r>
            <a:r>
              <a:rPr lang="en-US" altLang="zh-CN" baseline="0" dirty="0" smtClean="0"/>
              <a:t> models, we found the differences </a:t>
            </a:r>
            <a:r>
              <a:rPr lang="en-US" altLang="zh-CN" baseline="0" dirty="0" smtClean="0"/>
              <a:t>among </a:t>
            </a:r>
            <a:r>
              <a:rPr lang="en-US" altLang="zh-CN" baseline="0" dirty="0" smtClean="0"/>
              <a:t>those 4 maps are larger than remote-sensing results especially for the high-latitude regions.</a:t>
            </a:r>
            <a:r>
              <a:rPr lang="en-US" altLang="zh-CN" sz="1200" kern="1200" dirty="0" smtClean="0">
                <a:solidFill>
                  <a:schemeClr val="tx1"/>
                </a:solidFill>
                <a:latin typeface="+mn-lt"/>
                <a:ea typeface="+mn-ea"/>
                <a:cs typeface="+mn-cs"/>
              </a:rPr>
              <a:t> CLM and CABLE think</a:t>
            </a:r>
            <a:r>
              <a:rPr lang="en-US" altLang="zh-CN" sz="1200" kern="1200" baseline="0" dirty="0" smtClean="0">
                <a:solidFill>
                  <a:schemeClr val="tx1"/>
                </a:solidFill>
                <a:latin typeface="+mn-lt"/>
                <a:ea typeface="+mn-ea"/>
                <a:cs typeface="+mn-cs"/>
              </a:rPr>
              <a:t> WUE of high latitude is low, but LPJ and ORCHIDEE think it high, and from the view of global, CLM shows lower values than the other three models. and that’s because we consider more limitation (nitrogen and land use change in CLM),and all of </a:t>
            </a:r>
            <a:r>
              <a:rPr lang="en-US" altLang="zh-CN" sz="1200" kern="1200" dirty="0" smtClean="0">
                <a:solidFill>
                  <a:schemeClr val="tx1"/>
                </a:solidFill>
                <a:latin typeface="+mn-lt"/>
                <a:ea typeface="+mn-ea"/>
                <a:cs typeface="+mn-cs"/>
              </a:rPr>
              <a:t>those</a:t>
            </a:r>
            <a:r>
              <a:rPr lang="en-US" altLang="zh-CN" sz="1200" kern="1200" baseline="0" dirty="0" smtClean="0">
                <a:solidFill>
                  <a:schemeClr val="tx1"/>
                </a:solidFill>
                <a:latin typeface="+mn-lt"/>
                <a:ea typeface="+mn-ea"/>
                <a:cs typeface="+mn-cs"/>
              </a:rPr>
              <a:t> disagreements can be mainly due to the </a:t>
            </a:r>
            <a:r>
              <a:rPr lang="en-US" altLang="zh-CN" sz="1200" kern="1200" dirty="0" smtClean="0">
                <a:solidFill>
                  <a:schemeClr val="tx1"/>
                </a:solidFill>
                <a:latin typeface="+mn-lt"/>
                <a:ea typeface="+mn-ea"/>
                <a:cs typeface="+mn-cs"/>
              </a:rPr>
              <a:t>big differences among simulated GPP outputs.</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calculated the mean WUE of</a:t>
            </a:r>
            <a:r>
              <a:rPr lang="en-US" altLang="zh-CN" baseline="0" dirty="0" smtClean="0"/>
              <a:t> RS and model results respectively, from the mean result of RS data, we can see </a:t>
            </a:r>
            <a:r>
              <a:rPr lang="en-US" altLang="zh-CN" sz="1200" kern="1200" dirty="0" smtClean="0">
                <a:solidFill>
                  <a:schemeClr val="tx1"/>
                </a:solidFill>
                <a:latin typeface="+mn-lt"/>
                <a:ea typeface="+mn-ea"/>
                <a:cs typeface="+mn-cs"/>
              </a:rPr>
              <a:t>The highest values are generally located in Northern Europe, followed by the northern Eurasia continent (roughly around 50 °N), then tropical rainforest areas. </a:t>
            </a:r>
            <a:r>
              <a:rPr lang="en-US" altLang="zh-CN" baseline="0" dirty="0" smtClean="0"/>
              <a:t>  </a:t>
            </a:r>
          </a:p>
          <a:p>
            <a:r>
              <a:rPr lang="en-US" altLang="zh-CN" sz="1200" kern="1200" dirty="0" smtClean="0">
                <a:solidFill>
                  <a:schemeClr val="tx1"/>
                </a:solidFill>
                <a:latin typeface="+mn-lt"/>
                <a:ea typeface="+mn-ea"/>
                <a:cs typeface="+mn-cs"/>
              </a:rPr>
              <a:t>The lowest WUE are found in the Qinghai Tibet Plateau region,</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India,</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dry land of North America</a:t>
            </a:r>
            <a:r>
              <a:rPr lang="en-US" altLang="zh-CN" sz="1200" kern="1200" baseline="0" dirty="0" smtClean="0">
                <a:solidFill>
                  <a:schemeClr val="tx1"/>
                </a:solidFill>
                <a:latin typeface="+mn-lt"/>
                <a:ea typeface="+mn-ea"/>
                <a:cs typeface="+mn-cs"/>
              </a:rPr>
              <a:t> and tropical area. the standard deviations are not very high.</a:t>
            </a:r>
            <a:r>
              <a:rPr lang="en-US" altLang="zh-CN" sz="1200" kern="1200" dirty="0" smtClean="0">
                <a:solidFill>
                  <a:schemeClr val="tx1"/>
                </a:solidFill>
                <a:latin typeface="+mn-lt"/>
                <a:ea typeface="+mn-ea"/>
                <a:cs typeface="+mn-cs"/>
              </a:rPr>
              <a:t> WUE from process models shows generally higher WUE values, especially in mid- and high latitude regions. But, we found this WUE pattern still keep basically consistent with remote-sensing result. We found the</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stds</a:t>
            </a:r>
            <a:r>
              <a:rPr lang="en-US" altLang="zh-CN" sz="1200" kern="1200" baseline="0" dirty="0" smtClean="0">
                <a:solidFill>
                  <a:schemeClr val="tx1"/>
                </a:solidFill>
                <a:latin typeface="+mn-lt"/>
                <a:ea typeface="+mn-ea"/>
                <a:cs typeface="+mn-cs"/>
              </a:rPr>
              <a:t> in high-</a:t>
            </a:r>
            <a:r>
              <a:rPr lang="en-US" altLang="zh-CN" sz="1200" kern="1200" baseline="0" dirty="0" err="1" smtClean="0">
                <a:solidFill>
                  <a:schemeClr val="tx1"/>
                </a:solidFill>
                <a:latin typeface="+mn-lt"/>
                <a:ea typeface="+mn-ea"/>
                <a:cs typeface="+mn-cs"/>
              </a:rPr>
              <a:t>latitdes</a:t>
            </a:r>
            <a:r>
              <a:rPr lang="en-US" altLang="zh-CN" sz="1200" kern="1200" baseline="0" dirty="0" smtClean="0">
                <a:solidFill>
                  <a:schemeClr val="tx1"/>
                </a:solidFill>
                <a:latin typeface="+mn-lt"/>
                <a:ea typeface="+mn-ea"/>
                <a:cs typeface="+mn-cs"/>
              </a:rPr>
              <a:t> are very high.</a:t>
            </a:r>
          </a:p>
          <a:p>
            <a:r>
              <a:rPr lang="en-US" altLang="zh-CN" sz="1200" kern="1200" dirty="0" smtClean="0">
                <a:solidFill>
                  <a:schemeClr val="tx1"/>
                </a:solidFill>
                <a:latin typeface="+mn-lt"/>
                <a:ea typeface="+mn-ea"/>
                <a:cs typeface="+mn-cs"/>
              </a:rPr>
              <a:t>Overall, process models systematically overestimate WUE by about 25% on average and even by about 50% for boreal biomes.</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Why model result is higher than remote-sensing</a:t>
            </a:r>
            <a:r>
              <a:rPr lang="en-US" altLang="zh-CN" sz="1200" kern="1200" baseline="0" dirty="0" smtClean="0">
                <a:solidFill>
                  <a:schemeClr val="tx1"/>
                </a:solidFill>
                <a:latin typeface="+mn-lt"/>
                <a:ea typeface="+mn-ea"/>
                <a:cs typeface="+mn-cs"/>
              </a:rPr>
              <a:t> result? </a:t>
            </a:r>
          </a:p>
          <a:p>
            <a:r>
              <a:rPr lang="en-US" altLang="zh-CN" sz="1200" kern="1200" baseline="0" dirty="0" smtClean="0">
                <a:solidFill>
                  <a:schemeClr val="tx1"/>
                </a:solidFill>
                <a:latin typeface="+mn-lt"/>
                <a:ea typeface="+mn-ea"/>
                <a:cs typeface="+mn-cs"/>
              </a:rPr>
              <a:t>We compared the mean GPP of RS and models, and mean ET of RS and models. we found that model GPP are overestimated. because we didn’t</a:t>
            </a:r>
            <a:r>
              <a:rPr lang="en-US" altLang="zh-CN" sz="1200" kern="1200" dirty="0" smtClean="0">
                <a:solidFill>
                  <a:schemeClr val="tx1"/>
                </a:solidFill>
                <a:latin typeface="+mn-lt"/>
                <a:ea typeface="+mn-ea"/>
                <a:cs typeface="+mn-cs"/>
              </a:rPr>
              <a:t> consider human disturbances such as environment pollution and land use changes (and</a:t>
            </a:r>
            <a:r>
              <a:rPr lang="en-US" altLang="zh-CN" sz="1200" kern="1200" baseline="0" dirty="0" smtClean="0">
                <a:solidFill>
                  <a:schemeClr val="tx1"/>
                </a:solidFill>
                <a:latin typeface="+mn-lt"/>
                <a:ea typeface="+mn-ea"/>
                <a:cs typeface="+mn-cs"/>
              </a:rPr>
              <a:t> use change is considered </a:t>
            </a:r>
            <a:r>
              <a:rPr lang="en-US" altLang="zh-CN" sz="1200" kern="1200" dirty="0" smtClean="0">
                <a:solidFill>
                  <a:schemeClr val="tx1"/>
                </a:solidFill>
                <a:latin typeface="+mn-lt"/>
                <a:ea typeface="+mn-ea"/>
                <a:cs typeface="+mn-cs"/>
              </a:rPr>
              <a:t>in CLM but</a:t>
            </a:r>
            <a:r>
              <a:rPr lang="en-US" altLang="zh-CN" sz="1200" kern="1200" baseline="0" dirty="0" smtClean="0">
                <a:solidFill>
                  <a:schemeClr val="tx1"/>
                </a:solidFill>
                <a:latin typeface="+mn-lt"/>
                <a:ea typeface="+mn-ea"/>
                <a:cs typeface="+mn-cs"/>
              </a:rPr>
              <a:t> not involved in other three models.</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This</a:t>
            </a:r>
            <a:r>
              <a:rPr lang="en-US" altLang="zh-CN" sz="1200" kern="1200" baseline="0" dirty="0" smtClean="0">
                <a:solidFill>
                  <a:schemeClr val="tx1"/>
                </a:solidFill>
                <a:latin typeface="+mn-lt"/>
                <a:ea typeface="+mn-ea"/>
                <a:cs typeface="+mn-cs"/>
              </a:rPr>
              <a:t> picture, x-axis refers to mean annual temperature, y-axis means mean annual precipitation, all the climate space were</a:t>
            </a:r>
            <a:r>
              <a:rPr lang="en-US" altLang="zh-CN" sz="1200" kern="1200" dirty="0" smtClean="0">
                <a:solidFill>
                  <a:schemeClr val="tx1"/>
                </a:solidFill>
                <a:latin typeface="+mn-lt"/>
                <a:ea typeface="+mn-ea"/>
                <a:cs typeface="+mn-cs"/>
              </a:rPr>
              <a:t> divided into temperature</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intervals </a:t>
            </a:r>
            <a:r>
              <a:rPr lang="en-US" altLang="zh-CN" sz="1200" kern="1200" baseline="0" dirty="0" smtClean="0">
                <a:solidFill>
                  <a:schemeClr val="tx1"/>
                </a:solidFill>
                <a:latin typeface="+mn-lt"/>
                <a:ea typeface="+mn-ea"/>
                <a:cs typeface="+mn-cs"/>
              </a:rPr>
              <a:t>of </a:t>
            </a:r>
            <a:r>
              <a:rPr lang="en-US" altLang="zh-CN" sz="1200" kern="1200" dirty="0" smtClean="0">
                <a:solidFill>
                  <a:schemeClr val="tx1"/>
                </a:solidFill>
                <a:latin typeface="+mn-lt"/>
                <a:ea typeface="+mn-ea"/>
                <a:cs typeface="+mn-cs"/>
              </a:rPr>
              <a:t>0.5℃ and precipitation intervals of 20 mm. diagonal distributions of WUE across the whole climate space, implying that highest WUE occur in regions with a optimal ratio of MAP and MAT. and here, based on these</a:t>
            </a:r>
            <a:r>
              <a:rPr lang="en-US" altLang="zh-CN" sz="1200" kern="1200" baseline="0" dirty="0" smtClean="0">
                <a:solidFill>
                  <a:schemeClr val="tx1"/>
                </a:solidFill>
                <a:latin typeface="+mn-lt"/>
                <a:ea typeface="+mn-ea"/>
                <a:cs typeface="+mn-cs"/>
              </a:rPr>
              <a:t> results, </a:t>
            </a:r>
            <a:r>
              <a:rPr lang="en-US" altLang="zh-CN" sz="1200" kern="1200" dirty="0" smtClean="0">
                <a:solidFill>
                  <a:schemeClr val="tx1"/>
                </a:solidFill>
                <a:latin typeface="+mn-lt"/>
                <a:ea typeface="+mn-ea"/>
                <a:cs typeface="+mn-cs"/>
              </a:rPr>
              <a:t>we calculated the temperature</a:t>
            </a:r>
            <a:r>
              <a:rPr lang="en-US" altLang="zh-CN" sz="1200" kern="1200" baseline="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sensitivity and precipitation-sensitivity.</a:t>
            </a:r>
            <a:r>
              <a:rPr lang="en-US" altLang="zh-CN" sz="1200" kern="1200" baseline="0" dirty="0" smtClean="0">
                <a:solidFill>
                  <a:schemeClr val="tx1"/>
                </a:solidFill>
                <a:latin typeface="+mn-lt"/>
                <a:ea typeface="+mn-ea"/>
                <a:cs typeface="+mn-cs"/>
              </a:rPr>
              <a:t> This black line indicates the sensitivity. here, we found the uncertainties in cold regions are very large, </a:t>
            </a:r>
            <a:r>
              <a:rPr lang="en-US" altLang="zh-CN" sz="1200" kern="1200" dirty="0" smtClean="0">
                <a:solidFill>
                  <a:schemeClr val="tx1"/>
                </a:solidFill>
                <a:latin typeface="+mn-lt"/>
                <a:ea typeface="+mn-ea"/>
                <a:cs typeface="+mn-cs"/>
              </a:rPr>
              <a:t>Data-driven results show an inverted U-shaped sensitivity curve to MAT, Differently, process-models exhibit first increasing positive sensitivities and then a basic constant high value maintained after MAT reaches 10 ℃.</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concept was first proposed by agronomis</a:t>
            </a:r>
            <a:r>
              <a:rPr lang="en-US" altLang="zh-CN" baseline="0" dirty="0" smtClean="0"/>
              <a:t>t and was generally used in agriculture. It quantifies the relationship between water cost and carbon-fixation driven by photosynthesis. As this equation shows, WUE is calculated as …,those two processes are regulated by leaf stomata, that CO2 in meanwhile water vapor out. So a lot of previous studies on leaf level focused on the stomata behaviors and try to specify its relationship with environmental factors like…. And because water crisis is becoming more and more serious and </a:t>
            </a:r>
            <a:r>
              <a:rPr lang="en-US" altLang="zh-CN" baseline="0" dirty="0" err="1" smtClean="0"/>
              <a:t>insuffient</a:t>
            </a:r>
            <a:r>
              <a:rPr lang="en-US" altLang="zh-CN" baseline="0" dirty="0" smtClean="0"/>
              <a:t> water can directly influence the grain yield. So they concerned more about the correlation of WUE with precipitation or soil moisture or something else related with water availability.</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From this part, we can conclude the </a:t>
            </a:r>
            <a:r>
              <a:rPr lang="en-US" altLang="zh-CN" sz="1200" kern="1200" dirty="0" smtClean="0">
                <a:solidFill>
                  <a:schemeClr val="tx1"/>
                </a:solidFill>
                <a:latin typeface="+mn-lt"/>
                <a:ea typeface="+mn-ea"/>
                <a:cs typeface="+mn-cs"/>
              </a:rPr>
              <a:t>highest values are generally located in wetter ecosystems</a:t>
            </a:r>
            <a:r>
              <a:rPr lang="en-US" altLang="zh-CN" sz="1200" kern="1200" baseline="0" dirty="0" smtClean="0">
                <a:solidFill>
                  <a:schemeClr val="tx1"/>
                </a:solidFill>
                <a:latin typeface="+mn-lt"/>
                <a:ea typeface="+mn-ea"/>
                <a:cs typeface="+mn-cs"/>
              </a:rPr>
              <a:t> with high GPP but not </a:t>
            </a:r>
            <a:r>
              <a:rPr lang="en-US" altLang="zh-CN" sz="1200" kern="1200" dirty="0" smtClean="0">
                <a:solidFill>
                  <a:schemeClr val="tx1"/>
                </a:solidFill>
                <a:latin typeface="+mn-lt"/>
                <a:ea typeface="+mn-ea"/>
                <a:cs typeface="+mn-cs"/>
              </a:rPr>
              <a:t>complete equivalency</a:t>
            </a:r>
            <a:r>
              <a:rPr lang="en-US" altLang="zh-CN" sz="1200" kern="1200" baseline="0" dirty="0" smtClean="0">
                <a:solidFill>
                  <a:schemeClr val="tx1"/>
                </a:solidFill>
                <a:latin typeface="+mn-lt"/>
                <a:ea typeface="+mn-ea"/>
                <a:cs typeface="+mn-cs"/>
              </a:rPr>
              <a:t> like although rainforest</a:t>
            </a:r>
            <a:r>
              <a:rPr lang="en-US" altLang="zh-CN" baseline="0" dirty="0" smtClean="0"/>
              <a:t> have the highest GPP but the intensive ET depress the WUE. and this finding seems to contradict with leaf-level conclusions.</a:t>
            </a:r>
          </a:p>
          <a:p>
            <a:r>
              <a:rPr lang="en-US" altLang="zh-CN" baseline="0" dirty="0" smtClean="0"/>
              <a:t>In leaf-level, we don’t consider evaporation, we put forward another question: if the insert of evaporation make the differences between leaf and ecosystem? </a:t>
            </a:r>
          </a:p>
          <a:p>
            <a:r>
              <a:rPr lang="en-US" altLang="zh-CN" baseline="0" dirty="0" smtClean="0"/>
              <a:t>Here, we defined another type of WUE, called transpiration-based WUE, equals GPP divided by transpiration via stomata.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figure shows</a:t>
            </a:r>
            <a:r>
              <a:rPr lang="en-US" altLang="zh-CN" baseline="0" dirty="0" smtClean="0"/>
              <a:t> </a:t>
            </a:r>
            <a:r>
              <a:rPr lang="en-US" altLang="zh-CN" baseline="0" dirty="0" err="1" smtClean="0"/>
              <a:t>WUEt</a:t>
            </a:r>
            <a:r>
              <a:rPr lang="en-US" altLang="zh-CN" baseline="0" dirty="0" smtClean="0"/>
              <a:t> pattern, and we found they are similar with WUE pattern. </a:t>
            </a:r>
            <a:r>
              <a:rPr lang="en-US" altLang="zh-CN" sz="1200" kern="1200" dirty="0" smtClean="0">
                <a:solidFill>
                  <a:schemeClr val="tx1"/>
                </a:solidFill>
                <a:latin typeface="+mn-lt"/>
                <a:ea typeface="+mn-ea"/>
                <a:cs typeface="+mn-cs"/>
              </a:rPr>
              <a:t>Previous studies based on canopy scale have explored mechanism regulating </a:t>
            </a:r>
            <a:r>
              <a:rPr lang="en-US" altLang="zh-CN" sz="1200" kern="1200" dirty="0" err="1" smtClean="0">
                <a:solidFill>
                  <a:schemeClr val="tx1"/>
                </a:solidFill>
                <a:latin typeface="+mn-lt"/>
                <a:ea typeface="+mn-ea"/>
                <a:cs typeface="+mn-cs"/>
              </a:rPr>
              <a:t>WUEt</a:t>
            </a:r>
            <a:r>
              <a:rPr lang="en-US" altLang="zh-CN" sz="1200" kern="1200" dirty="0" smtClean="0">
                <a:solidFill>
                  <a:schemeClr val="tx1"/>
                </a:solidFill>
                <a:latin typeface="+mn-lt"/>
                <a:ea typeface="+mn-ea"/>
                <a:cs typeface="+mn-cs"/>
              </a:rPr>
              <a:t> that closed canopy absorbed more photosynthetic active radiation than the sparse ones. Differences in carbon uptake capacity were also pointed out as the main cause of </a:t>
            </a:r>
            <a:r>
              <a:rPr lang="en-US" altLang="zh-CN" sz="1200" kern="1200" dirty="0" err="1" smtClean="0">
                <a:solidFill>
                  <a:schemeClr val="tx1"/>
                </a:solidFill>
                <a:latin typeface="+mn-lt"/>
                <a:ea typeface="+mn-ea"/>
                <a:cs typeface="+mn-cs"/>
              </a:rPr>
              <a:t>WUEt</a:t>
            </a:r>
            <a:r>
              <a:rPr lang="en-US" altLang="zh-CN" sz="1200" kern="1200" dirty="0" smtClean="0">
                <a:solidFill>
                  <a:schemeClr val="tx1"/>
                </a:solidFill>
                <a:latin typeface="+mn-lt"/>
                <a:ea typeface="+mn-ea"/>
                <a:cs typeface="+mn-cs"/>
              </a:rPr>
              <a:t> variations along the humidity conditions. Consequently, well-watered ecosystem with high vegetation coverage displays overwhelming superiority in production (GPP) and hence has higher </a:t>
            </a:r>
            <a:r>
              <a:rPr lang="en-US" altLang="zh-CN" sz="1200" kern="1200" dirty="0" err="1" smtClean="0">
                <a:solidFill>
                  <a:schemeClr val="tx1"/>
                </a:solidFill>
                <a:latin typeface="+mn-lt"/>
                <a:ea typeface="+mn-ea"/>
                <a:cs typeface="+mn-cs"/>
              </a:rPr>
              <a:t>WUEt</a:t>
            </a:r>
            <a:r>
              <a:rPr lang="en-US" altLang="zh-CN" sz="1200" kern="1200" dirty="0" smtClean="0">
                <a:solidFill>
                  <a:schemeClr val="tx1"/>
                </a:solidFill>
                <a:latin typeface="+mn-lt"/>
                <a:ea typeface="+mn-ea"/>
                <a:cs typeface="+mn-cs"/>
              </a:rPr>
              <a:t> value than dryer area.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Severe water concentration deficit is considered to greatly reduce leaf WUE, direct effect of VPD on WUE was also discovered at canopy or ecosystem scale. Essentially, this transfer response driven by atmospheric saturation deficit is a stomata-related physical process strongly affected by ambient conditions. Beer introduced inherent water-use efficiency into ecosystem-scale study by removing the effect of vapor pressure deficit (VPD) and reported a stronger relationship between GPP and ET·VPD than that of GPP and ET.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we just show the IWUE global pattern from models. very </a:t>
            </a:r>
            <a:r>
              <a:rPr lang="en-US" altLang="zh-CN" dirty="0" err="1" smtClean="0"/>
              <a:t>intresting</a:t>
            </a:r>
            <a:r>
              <a:rPr lang="en-US" altLang="zh-CN" dirty="0" smtClean="0"/>
              <a:t>, </a:t>
            </a:r>
            <a:r>
              <a:rPr lang="en-US" altLang="zh-CN" dirty="0" err="1" smtClean="0"/>
              <a:t>iwue</a:t>
            </a:r>
            <a:r>
              <a:rPr lang="en-US" altLang="zh-CN" dirty="0" smtClean="0"/>
              <a:t> show similar pattern with WUE and </a:t>
            </a:r>
            <a:r>
              <a:rPr lang="en-US" altLang="zh-CN" dirty="0" err="1" smtClean="0"/>
              <a:t>WUEt</a:t>
            </a:r>
            <a:r>
              <a:rPr lang="en-US" altLang="zh-CN" baseline="0" dirty="0" smtClean="0"/>
              <a:t> except for </a:t>
            </a:r>
            <a:r>
              <a:rPr lang="en-US" altLang="zh-CN" baseline="0" dirty="0" err="1" smtClean="0"/>
              <a:t>amzon</a:t>
            </a:r>
            <a:r>
              <a:rPr lang="en-US" altLang="zh-CN" baseline="0" dirty="0" smtClean="0"/>
              <a:t> rainforest show a low value.</a:t>
            </a:r>
            <a:r>
              <a:rPr lang="en-US" altLang="zh-CN" sz="1200" kern="1200" dirty="0" smtClean="0">
                <a:solidFill>
                  <a:schemeClr val="tx1"/>
                </a:solidFill>
                <a:latin typeface="+mn-lt"/>
                <a:ea typeface="+mn-ea"/>
                <a:cs typeface="+mn-cs"/>
              </a:rPr>
              <a:t> This</a:t>
            </a:r>
            <a:r>
              <a:rPr lang="en-US" altLang="zh-CN" sz="1200" kern="1200" baseline="0" dirty="0" smtClean="0">
                <a:solidFill>
                  <a:schemeClr val="tx1"/>
                </a:solidFill>
                <a:latin typeface="+mn-lt"/>
                <a:ea typeface="+mn-ea"/>
                <a:cs typeface="+mn-cs"/>
              </a:rPr>
              <a:t> result </a:t>
            </a:r>
            <a:r>
              <a:rPr lang="en-US" altLang="zh-CN" sz="1200" kern="1200" dirty="0" smtClean="0">
                <a:solidFill>
                  <a:schemeClr val="tx1"/>
                </a:solidFill>
                <a:latin typeface="+mn-lt"/>
                <a:ea typeface="+mn-ea"/>
                <a:cs typeface="+mn-cs"/>
              </a:rPr>
              <a:t>indicates both insufficient and superfluous rainfall can lead to poor physiological and ecological functions.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Part2, we want</a:t>
            </a:r>
            <a:r>
              <a:rPr lang="en-US" altLang="zh-CN" baseline="0" dirty="0" smtClean="0"/>
              <a:t> to show the separate effect of precipitation and temperature on WUE. I don’t have many time to discuss our results, here I just talk about it briefly.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found</a:t>
            </a:r>
            <a:r>
              <a:rPr lang="en-US" altLang="zh-CN" baseline="0" dirty="0" smtClean="0"/>
              <a:t> in high-latitude, WUE decreases with increasing precipitation. The main reason is the temperature-limitation will be more serious. GPP </a:t>
            </a:r>
            <a:r>
              <a:rPr lang="en-US" altLang="zh-CN" baseline="0" dirty="0" err="1" smtClean="0"/>
              <a:t>lagely</a:t>
            </a:r>
            <a:r>
              <a:rPr lang="en-US" altLang="zh-CN" baseline="0" dirty="0" smtClean="0"/>
              <a:t> decrease and hence WUE decrease.</a:t>
            </a:r>
          </a:p>
          <a:p>
            <a:r>
              <a:rPr lang="en-US" altLang="zh-CN" baseline="0" dirty="0" smtClean="0"/>
              <a:t>But for mid- and low latitude, we found WUE is positive related with precipitation, because precipitation increase GPP, and the relationship between precipitation and GPP can be clearly found in the Beer’s paper on nature</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the responses</a:t>
            </a:r>
            <a:r>
              <a:rPr lang="en-US" altLang="zh-CN" baseline="0" dirty="0" smtClean="0"/>
              <a:t> of WUE to temperature is positive for high latitude and negative for mid- and low latitude. but some tropical regions show decrease trends due to the hot-damage. </a:t>
            </a:r>
            <a:r>
              <a:rPr lang="en-US" altLang="zh-CN" dirty="0" smtClean="0"/>
              <a:t>in dryer ecosystems, WUE presents stronger and more consistent negative response to temperature.</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a:t>
            </a:r>
            <a:r>
              <a:rPr lang="en-US" altLang="zh-CN" baseline="0" dirty="0" smtClean="0"/>
              <a:t> are conclusions.</a:t>
            </a:r>
          </a:p>
          <a:p>
            <a:r>
              <a:rPr lang="en-US" altLang="zh-CN" dirty="0" smtClean="0"/>
              <a:t>And we also found the responses of WUE to</a:t>
            </a:r>
            <a:r>
              <a:rPr lang="en-US" altLang="zh-CN" baseline="0" dirty="0" smtClean="0"/>
              <a:t> precipitation and temperature.</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What</a:t>
            </a:r>
            <a:r>
              <a:rPr lang="en-US" altLang="zh-CN" baseline="0" dirty="0" smtClean="0"/>
              <a:t> about their conclusions?</a:t>
            </a:r>
          </a:p>
          <a:p>
            <a:r>
              <a:rPr lang="en-US" altLang="zh-CN" baseline="0" dirty="0" smtClean="0"/>
              <a:t>Yes, that is …. They found the …</a:t>
            </a:r>
          </a:p>
          <a:p>
            <a:r>
              <a:rPr lang="en-US" altLang="zh-CN" baseline="0" dirty="0" smtClean="0"/>
              <a:t>That means water loss via stomata is more easier than CO2 in.</a:t>
            </a:r>
          </a:p>
          <a:p>
            <a:r>
              <a:rPr lang="en-US" altLang="zh-CN" baseline="0" dirty="0" smtClean="0"/>
              <a:t>So low conductance …</a:t>
            </a:r>
          </a:p>
          <a:p>
            <a:r>
              <a:rPr lang="en-US" altLang="zh-CN" baseline="0" dirty="0" smtClean="0"/>
              <a:t>When environment is dry, plant reduce its stomata conductance and increase WUE, this response to water stress is called drought-resistance. </a:t>
            </a:r>
          </a:p>
          <a:p>
            <a:r>
              <a:rPr lang="en-US" altLang="zh-CN" baseline="0" dirty="0" smtClean="0"/>
              <a:t>But this positive correlation will be inversed when environment becomes extreme dry. Because physiological processes will be affected, that is the threshold, indicates there exists a two-stage relationships between WUE and water availability.</a:t>
            </a:r>
          </a:p>
          <a:p>
            <a:r>
              <a:rPr lang="en-US" altLang="zh-CN" baseline="0" dirty="0" smtClean="0"/>
              <a:t>   </a:t>
            </a:r>
          </a:p>
          <a:p>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when we talk about ecosystem WUE, the theory</a:t>
            </a:r>
            <a:r>
              <a:rPr lang="en-US" altLang="zh-CN" baseline="0" dirty="0" smtClean="0"/>
              <a:t> based on leaf level maybe not fit. Because more processes are involved and it turns to be more complex. </a:t>
            </a:r>
            <a:r>
              <a:rPr lang="en-US" altLang="zh-CN" dirty="0" smtClean="0"/>
              <a:t>For ecosystem, the total</a:t>
            </a:r>
            <a:r>
              <a:rPr lang="en-US" altLang="zh-CN" baseline="0" dirty="0" smtClean="0"/>
              <a:t> assimilation of CO2 is gross primary productivity (GPP), and the total water loss includes both canopy transpiration supporting plant </a:t>
            </a:r>
            <a:r>
              <a:rPr lang="en-US" altLang="zh-CN" baseline="0" dirty="0" err="1" smtClean="0"/>
              <a:t>photosynethsis</a:t>
            </a:r>
            <a:r>
              <a:rPr lang="en-US" altLang="zh-CN" baseline="0" dirty="0" smtClean="0"/>
              <a:t> and evaporation from canopy and soil surface. WUE at this scale is expressed as the ratio of GPP and ET.</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50000"/>
              </a:lnSpc>
            </a:pPr>
            <a:r>
              <a:rPr lang="en-US" altLang="zh-CN" dirty="0" smtClean="0"/>
              <a:t>To be specific, there are </a:t>
            </a:r>
            <a:r>
              <a:rPr lang="en-US" altLang="zh-CN" baseline="0" dirty="0" smtClean="0"/>
              <a:t>key factors involved in ecosystem. We should pay attention to them. …</a:t>
            </a:r>
            <a:r>
              <a:rPr lang="en-US" altLang="zh-CN" dirty="0" smtClean="0"/>
              <a:t>is not only regulated by stomata conductance per unit of leaf area, but also combines ecological processes related to the vegetation structure, age and composition.</a:t>
            </a:r>
            <a:r>
              <a:rPr lang="en-US" altLang="zh-CN" baseline="0" dirty="0" smtClean="0"/>
              <a:t> And all these are</a:t>
            </a:r>
            <a:r>
              <a:rPr lang="en-US" altLang="zh-CN" dirty="0" smtClean="0"/>
              <a:t> the result of long-term adaptation to the climate conditions. Different ecosystem may shows different coupling relationship between water and carbon</a:t>
            </a:r>
            <a:r>
              <a:rPr lang="en-US" altLang="zh-CN" baseline="0" dirty="0" smtClean="0"/>
              <a:t> flux.</a:t>
            </a:r>
            <a:r>
              <a:rPr lang="en-US" altLang="zh-CN" dirty="0" smtClean="0"/>
              <a:t> </a:t>
            </a:r>
          </a:p>
          <a:p>
            <a:pPr>
              <a:lnSpc>
                <a:spcPct val="150000"/>
              </a:lnSpc>
            </a:pPr>
            <a:r>
              <a:rPr lang="en-US" altLang="zh-CN" baseline="0" dirty="0" smtClean="0"/>
              <a:t>Essentially ,this quality indicates the ecosystem</a:t>
            </a:r>
            <a:r>
              <a:rPr lang="en-US" altLang="zh-CN" dirty="0" smtClean="0"/>
              <a:t> properties</a:t>
            </a:r>
            <a:r>
              <a:rPr lang="en-US" altLang="zh-CN" baseline="0" dirty="0" smtClean="0"/>
              <a:t> of </a:t>
            </a:r>
            <a:r>
              <a:rPr lang="en-US" altLang="zh-CN" dirty="0" smtClean="0"/>
              <a:t>vegetation-atmosphere interaction.</a:t>
            </a:r>
          </a:p>
          <a:p>
            <a:pPr>
              <a:lnSpc>
                <a:spcPct val="150000"/>
              </a:lnSpc>
            </a:pPr>
            <a:r>
              <a:rPr lang="en-US" altLang="zh-CN" dirty="0" smtClean="0"/>
              <a:t>So there is a question: what</a:t>
            </a:r>
            <a:r>
              <a:rPr lang="en-US" altLang="zh-CN" baseline="0" dirty="0" smtClean="0"/>
              <a:t> about the…? Is it just like the responses occur in leaf level?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we list</a:t>
            </a:r>
            <a:r>
              <a:rPr lang="en-US" altLang="zh-CN" baseline="0" dirty="0" smtClean="0"/>
              <a:t> some findings from previous studies. Some paper reported that WUE increases with precipitation, but some results show opposite trends along the rainfall gradients. </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Campos</a:t>
            </a:r>
            <a:r>
              <a:rPr lang="en-US" altLang="zh-CN" baseline="0" dirty="0" smtClean="0"/>
              <a:t> concluded a constant WUE across different biomes based on the site-level observations. The </a:t>
            </a:r>
            <a:r>
              <a:rPr lang="en-US" altLang="zh-CN" sz="1200" kern="1200" dirty="0" smtClean="0">
                <a:solidFill>
                  <a:schemeClr val="tx1"/>
                </a:solidFill>
                <a:latin typeface="+mn-lt"/>
                <a:ea typeface="+mn-ea"/>
                <a:cs typeface="+mn-cs"/>
              </a:rPr>
              <a:t>experimental sites are distributed in America and Australia</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with a mean annual precipitation gradient ranging from about 100mm to 3000mm</a:t>
            </a:r>
            <a:r>
              <a:rPr lang="en-US" altLang="zh-CN" baseline="0" dirty="0" smtClean="0"/>
              <a:t> </a:t>
            </a:r>
            <a:r>
              <a:rPr lang="en-US" altLang="zh-CN" dirty="0" smtClean="0"/>
              <a:t>.But</a:t>
            </a:r>
            <a:r>
              <a:rPr lang="en-US" altLang="zh-CN" baseline="0" dirty="0" smtClean="0"/>
              <a:t> we note that </a:t>
            </a:r>
            <a:r>
              <a:rPr lang="en-US" altLang="zh-CN" dirty="0" smtClean="0"/>
              <a:t>the WUE in this paper was defined as the ANPP</a:t>
            </a:r>
            <a:r>
              <a:rPr lang="en-US" altLang="zh-CN" baseline="0" dirty="0" smtClean="0"/>
              <a:t> and ET ratio, ANPP is aboveground net primary productivity.</a:t>
            </a:r>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And</a:t>
            </a:r>
            <a:r>
              <a:rPr lang="en-US" altLang="zh-CN" sz="1200" baseline="0" dirty="0" smtClean="0"/>
              <a:t> </a:t>
            </a:r>
            <a:r>
              <a:rPr lang="en-US" altLang="zh-CN" sz="1200" baseline="0" dirty="0" err="1" smtClean="0"/>
              <a:t>Tian</a:t>
            </a:r>
            <a:r>
              <a:rPr lang="en-US" altLang="zh-CN" sz="1200" baseline="0" dirty="0" smtClean="0"/>
              <a:t> </a:t>
            </a:r>
            <a:r>
              <a:rPr lang="en-US" altLang="zh-CN" sz="1200" dirty="0" smtClean="0"/>
              <a:t>found that WUE trends along precipitation gradients are ecosystem-specific. Wetland and cropland biomes show negative correlations with precipitation, while WUE of forest and grassland ecosystems increases with precipitation. Here, WUE is NPP,ET ratio. </a:t>
            </a:r>
          </a:p>
          <a:p>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dirty="0" smtClean="0"/>
              <a:t>So we</a:t>
            </a:r>
            <a:r>
              <a:rPr lang="en-US" altLang="zh-CN" baseline="0" dirty="0" smtClean="0"/>
              <a:t> sum up </a:t>
            </a:r>
            <a:r>
              <a:rPr lang="en-US" altLang="zh-CN" dirty="0" smtClean="0"/>
              <a:t>four main problems</a:t>
            </a:r>
            <a:r>
              <a:rPr lang="en-US" altLang="zh-CN" baseline="0" dirty="0" smtClean="0"/>
              <a:t> existed in previous studies.</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baseline="0" dirty="0" smtClean="0"/>
              <a:t>First one is: different definitions of WUE were used. someone use GPP/ET, and someone use NPP/ET ratio or ANPP/ET ratio.</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baseline="0" dirty="0" smtClean="0"/>
              <a:t>The second problem: </a:t>
            </a:r>
            <a:r>
              <a:rPr lang="en-US" altLang="zh-CN" dirty="0" smtClean="0"/>
              <a:t>Contradictions among local results can be partly due to their lack of spatial representativeness,</a:t>
            </a:r>
            <a:r>
              <a:rPr lang="en-US" altLang="zh-CN" baseline="0" dirty="0" smtClean="0"/>
              <a:t> and we want to get a view from larger scale.</a:t>
            </a:r>
            <a:r>
              <a:rPr lang="en-US" altLang="zh-CN" dirty="0" smtClean="0"/>
              <a:t>  </a:t>
            </a:r>
            <a:endParaRPr lang="en-US" altLang="zh-CN" baseline="0" dirty="0" smtClean="0"/>
          </a:p>
          <a:p>
            <a:pPr>
              <a:lnSpc>
                <a:spcPct val="150000"/>
              </a:lnSpc>
            </a:pPr>
            <a:r>
              <a:rPr lang="en-US" altLang="zh-CN" dirty="0" smtClean="0"/>
              <a:t>The third, many</a:t>
            </a:r>
            <a:r>
              <a:rPr lang="en-US" altLang="zh-CN" baseline="0" dirty="0" smtClean="0"/>
              <a:t> studies just find the WUE trends along annual precipitation gradients, but ignore the confounding effect of </a:t>
            </a:r>
            <a:r>
              <a:rPr lang="en-US" altLang="zh-CN" baseline="0" dirty="0" err="1" smtClean="0"/>
              <a:t>temperature.becaues</a:t>
            </a:r>
            <a:r>
              <a:rPr lang="en-US" altLang="zh-CN" baseline="0" dirty="0" smtClean="0"/>
              <a:t> temperature and precipitation</a:t>
            </a:r>
            <a:r>
              <a:rPr lang="en-US" altLang="zh-CN" dirty="0" smtClean="0"/>
              <a:t> are covariant climate</a:t>
            </a:r>
            <a:r>
              <a:rPr lang="en-US" altLang="zh-CN" baseline="0" dirty="0" smtClean="0"/>
              <a:t> factors.</a:t>
            </a:r>
            <a:endParaRPr lang="en-US" altLang="zh-CN" dirty="0" smtClean="0"/>
          </a:p>
          <a:p>
            <a:pPr>
              <a:lnSpc>
                <a:spcPct val="150000"/>
              </a:lnSpc>
            </a:pPr>
            <a:r>
              <a:rPr lang="en-US" altLang="zh-CN" dirty="0" smtClean="0"/>
              <a:t>At last, if site-level observations like</a:t>
            </a:r>
            <a:r>
              <a:rPr lang="en-US" altLang="zh-CN" baseline="0" dirty="0" smtClean="0"/>
              <a:t> </a:t>
            </a:r>
            <a:r>
              <a:rPr lang="en-US" altLang="zh-CN" dirty="0" smtClean="0"/>
              <a:t>flux towers and long term ecological research stations can entirely represent the whole ecosystem status?</a:t>
            </a:r>
            <a:r>
              <a:rPr lang="en-US" altLang="zh-CN" baseline="0" dirty="0" smtClean="0"/>
              <a:t> Maybe there are bias compared with the whole ecosystem status.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5E4A48C-199E-4CF0-88B6-594BD22D961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530820CF-B880-4189-942D-D702A7CBA730}" type="datetimeFigureOut">
              <a:rPr lang="zh-CN" altLang="en-US" smtClean="0"/>
              <a:pPr/>
              <a:t>2014/5/15</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pPr/>
              <a:t>2014/5/15</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530820CF-B880-4189-942D-D702A7CBA730}" type="datetimeFigureOut">
              <a:rPr lang="zh-CN" altLang="en-US" smtClean="0"/>
              <a:pPr/>
              <a:t>2014/5/15</a:t>
            </a:fld>
            <a:endParaRPr lang="zh-CN" altLang="en-US"/>
          </a:p>
        </p:txBody>
      </p:sp>
      <p:sp>
        <p:nvSpPr>
          <p:cNvPr id="7" name="灯片编号占位符 6"/>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530820CF-B880-4189-942D-D702A7CBA730}" type="datetimeFigureOut">
              <a:rPr lang="zh-CN" altLang="en-US" smtClean="0"/>
              <a:pPr/>
              <a:t>2014/5/15</a:t>
            </a:fld>
            <a:endParaRPr lang="zh-CN" altLang="en-US"/>
          </a:p>
        </p:txBody>
      </p:sp>
      <p:sp>
        <p:nvSpPr>
          <p:cNvPr id="22" name="灯片编号占位符 21"/>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530820CF-B880-4189-942D-D702A7CBA730}" type="datetimeFigureOut">
              <a:rPr lang="zh-CN" altLang="en-US" smtClean="0"/>
              <a:pPr/>
              <a:t>2014/5/15</a:t>
            </a:fld>
            <a:endParaRPr lang="zh-CN" altLang="en-US"/>
          </a:p>
        </p:txBody>
      </p:sp>
      <p:sp>
        <p:nvSpPr>
          <p:cNvPr id="18" name="灯片编号占位符 17"/>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820CF-B880-4189-942D-D702A7CBA730}" type="datetimeFigureOut">
              <a:rPr lang="zh-CN" altLang="en-US" smtClean="0"/>
              <a:pPr/>
              <a:t>2014/5/15</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png"/><Relationship Id="rId5" Type="http://schemas.openxmlformats.org/officeDocument/2006/relationships/oleObject" Target="../embeddings/oleObject7.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40160" y="2852936"/>
            <a:ext cx="7452320" cy="2016224"/>
          </a:xfrm>
        </p:spPr>
        <p:txBody>
          <a:bodyPr>
            <a:noAutofit/>
          </a:bodyPr>
          <a:lstStyle/>
          <a:p>
            <a:pPr algn="ctr">
              <a:lnSpc>
                <a:spcPct val="150000"/>
              </a:lnSpc>
            </a:pPr>
            <a:r>
              <a:rPr lang="en-US" altLang="zh-CN" sz="2400" b="0" dirty="0" smtClean="0">
                <a:solidFill>
                  <a:schemeClr val="tx1"/>
                </a:solidFill>
                <a:latin typeface="David" pitchFamily="34" charset="-79"/>
                <a:ea typeface="Roboto" pitchFamily="2" charset="0"/>
                <a:cs typeface="David" pitchFamily="34" charset="-79"/>
              </a:rPr>
              <a:t> Yan Sun</a:t>
            </a:r>
          </a:p>
          <a:p>
            <a:pPr algn="ctr">
              <a:lnSpc>
                <a:spcPct val="150000"/>
              </a:lnSpc>
            </a:pPr>
            <a:r>
              <a:rPr lang="en-US" altLang="zh-CN" sz="2400" b="0" dirty="0" smtClean="0">
                <a:solidFill>
                  <a:schemeClr val="tx1"/>
                </a:solidFill>
                <a:latin typeface="David" pitchFamily="34" charset="-79"/>
                <a:ea typeface="Roboto" pitchFamily="2" charset="0"/>
                <a:cs typeface="David" pitchFamily="34" charset="-79"/>
              </a:rPr>
              <a:t>Advisor: Professor </a:t>
            </a:r>
            <a:r>
              <a:rPr lang="en-US" altLang="zh-CN" sz="2400" b="0" dirty="0" err="1" smtClean="0">
                <a:solidFill>
                  <a:schemeClr val="tx1"/>
                </a:solidFill>
                <a:latin typeface="David" pitchFamily="34" charset="-79"/>
                <a:ea typeface="Roboto" pitchFamily="2" charset="0"/>
                <a:cs typeface="David" pitchFamily="34" charset="-79"/>
              </a:rPr>
              <a:t>Shilong</a:t>
            </a:r>
            <a:r>
              <a:rPr lang="en-US" altLang="zh-CN" sz="2400" b="0" dirty="0" smtClean="0">
                <a:solidFill>
                  <a:schemeClr val="tx1"/>
                </a:solidFill>
                <a:latin typeface="David" pitchFamily="34" charset="-79"/>
                <a:ea typeface="Roboto" pitchFamily="2" charset="0"/>
                <a:cs typeface="David" pitchFamily="34" charset="-79"/>
              </a:rPr>
              <a:t> </a:t>
            </a:r>
            <a:r>
              <a:rPr lang="en-US" altLang="zh-CN" sz="2400" b="0" dirty="0" err="1" smtClean="0">
                <a:solidFill>
                  <a:schemeClr val="tx1"/>
                </a:solidFill>
                <a:latin typeface="David" pitchFamily="34" charset="-79"/>
                <a:ea typeface="Roboto" pitchFamily="2" charset="0"/>
                <a:cs typeface="David" pitchFamily="34" charset="-79"/>
              </a:rPr>
              <a:t>Piao</a:t>
            </a:r>
            <a:endParaRPr lang="en-US" altLang="zh-CN" sz="2400" b="0" dirty="0" smtClean="0">
              <a:solidFill>
                <a:schemeClr val="tx1"/>
              </a:solidFill>
              <a:latin typeface="David" pitchFamily="34" charset="-79"/>
              <a:ea typeface="Roboto" pitchFamily="2" charset="0"/>
              <a:cs typeface="David" pitchFamily="34" charset="-79"/>
            </a:endParaRPr>
          </a:p>
          <a:p>
            <a:pPr algn="ctr">
              <a:lnSpc>
                <a:spcPct val="150000"/>
              </a:lnSpc>
            </a:pPr>
            <a:r>
              <a:rPr lang="en-US" altLang="zh-CN" sz="2000" dirty="0" smtClean="0">
                <a:solidFill>
                  <a:srgbClr val="7F7F7F"/>
                </a:solidFill>
                <a:latin typeface="David" pitchFamily="34" charset="-79"/>
                <a:ea typeface="Verdana" pitchFamily="34" charset="0"/>
                <a:cs typeface="David" pitchFamily="34" charset="-79"/>
              </a:rPr>
              <a:t>        College</a:t>
            </a:r>
            <a:r>
              <a:rPr lang="en-US" altLang="zh-CN" sz="2000" b="0" dirty="0" smtClean="0">
                <a:solidFill>
                  <a:schemeClr val="tx1"/>
                </a:solidFill>
                <a:latin typeface="David" pitchFamily="34" charset="-79"/>
                <a:ea typeface="Verdana" pitchFamily="34" charset="0"/>
                <a:cs typeface="David" pitchFamily="34" charset="-79"/>
              </a:rPr>
              <a:t> </a:t>
            </a:r>
            <a:r>
              <a:rPr lang="en-US" altLang="zh-CN" sz="2000" dirty="0" smtClean="0">
                <a:solidFill>
                  <a:srgbClr val="7F7F7F"/>
                </a:solidFill>
                <a:latin typeface="David" pitchFamily="34" charset="-79"/>
                <a:ea typeface="Verdana" pitchFamily="34" charset="0"/>
                <a:cs typeface="David" pitchFamily="34" charset="-79"/>
              </a:rPr>
              <a:t>of Urban and Environment Sciences, Peking University </a:t>
            </a:r>
            <a:endParaRPr lang="zh-CN" altLang="en-US" sz="2000" dirty="0">
              <a:solidFill>
                <a:srgbClr val="7F7F7F"/>
              </a:solidFill>
              <a:latin typeface="David" pitchFamily="34" charset="-79"/>
              <a:ea typeface="宋体" charset="-122"/>
              <a:cs typeface="David" pitchFamily="34" charset="-79"/>
            </a:endParaRPr>
          </a:p>
        </p:txBody>
      </p:sp>
      <p:sp>
        <p:nvSpPr>
          <p:cNvPr id="4" name="矩形 8"/>
          <p:cNvSpPr>
            <a:spLocks noChangeArrowheads="1"/>
          </p:cNvSpPr>
          <p:nvPr/>
        </p:nvSpPr>
        <p:spPr bwMode="auto">
          <a:xfrm>
            <a:off x="5076056" y="6309320"/>
            <a:ext cx="3888432" cy="338554"/>
          </a:xfrm>
          <a:prstGeom prst="rect">
            <a:avLst/>
          </a:prstGeom>
          <a:noFill/>
          <a:ln w="9525">
            <a:noFill/>
            <a:miter lim="800000"/>
            <a:headEnd/>
            <a:tailEnd/>
          </a:ln>
        </p:spPr>
        <p:txBody>
          <a:bodyPr wrap="square">
            <a:spAutoFit/>
          </a:bodyPr>
          <a:lstStyle/>
          <a:p>
            <a:pPr>
              <a:spcBef>
                <a:spcPts val="600"/>
              </a:spcBef>
            </a:pPr>
            <a:r>
              <a:rPr lang="fr-FR" altLang="zh-CN" sz="1600" b="1" dirty="0">
                <a:solidFill>
                  <a:srgbClr val="7F7F7F"/>
                </a:solidFill>
                <a:ea typeface="宋体" charset="-122"/>
              </a:rPr>
              <a:t>PKU-LSCE meeting, </a:t>
            </a:r>
            <a:r>
              <a:rPr lang="fr-FR" altLang="zh-CN" sz="1600" b="1" dirty="0" smtClean="0">
                <a:solidFill>
                  <a:srgbClr val="7F7F7F"/>
                </a:solidFill>
                <a:ea typeface="宋体" charset="-122"/>
              </a:rPr>
              <a:t>15 </a:t>
            </a:r>
            <a:r>
              <a:rPr lang="fr-FR" altLang="zh-CN" sz="1600" b="1" dirty="0">
                <a:solidFill>
                  <a:srgbClr val="7F7F7F"/>
                </a:solidFill>
                <a:ea typeface="宋体" charset="-122"/>
              </a:rPr>
              <a:t>MAY 2014</a:t>
            </a:r>
            <a:endParaRPr lang="zh-CN" altLang="zh-CN" sz="1600" b="1" dirty="0">
              <a:solidFill>
                <a:srgbClr val="7F7F7F"/>
              </a:solidFill>
              <a:ea typeface="宋体" charset="-122"/>
            </a:endParaRPr>
          </a:p>
        </p:txBody>
      </p:sp>
      <p:sp>
        <p:nvSpPr>
          <p:cNvPr id="5" name="TextBox 4"/>
          <p:cNvSpPr txBox="1"/>
          <p:nvPr/>
        </p:nvSpPr>
        <p:spPr>
          <a:xfrm>
            <a:off x="503040" y="980728"/>
            <a:ext cx="8640960" cy="1708160"/>
          </a:xfrm>
          <a:prstGeom prst="rect">
            <a:avLst/>
          </a:prstGeom>
          <a:noFill/>
        </p:spPr>
        <p:txBody>
          <a:bodyPr wrap="square" rtlCol="0">
            <a:spAutoFit/>
          </a:bodyPr>
          <a:lstStyle/>
          <a:p>
            <a:pPr>
              <a:lnSpc>
                <a:spcPct val="150000"/>
              </a:lnSpc>
            </a:pPr>
            <a:r>
              <a:rPr lang="en-US" altLang="zh-CN" sz="3200" b="1" dirty="0" smtClean="0">
                <a:solidFill>
                  <a:srgbClr val="21836C"/>
                </a:solidFill>
                <a:latin typeface="David" pitchFamily="34" charset="-79"/>
                <a:cs typeface="David" pitchFamily="34" charset="-79"/>
              </a:rPr>
              <a:t>Water-use Efficiency of Terrestrial Ecosystem:</a:t>
            </a:r>
          </a:p>
          <a:p>
            <a:pPr>
              <a:lnSpc>
                <a:spcPct val="150000"/>
              </a:lnSpc>
            </a:pPr>
            <a:r>
              <a:rPr lang="en-US" altLang="zh-CN" sz="2500" b="1" dirty="0" smtClean="0">
                <a:solidFill>
                  <a:srgbClr val="21836C"/>
                </a:solidFill>
                <a:latin typeface="David" pitchFamily="34" charset="-79"/>
                <a:cs typeface="David" pitchFamily="34" charset="-79"/>
              </a:rPr>
              <a:t>Global Spatial Pattern &amp; its Responses to Climate Variables</a:t>
            </a:r>
            <a:endParaRPr lang="zh-CN" altLang="zh-CN" sz="2500" dirty="0" smtClean="0">
              <a:solidFill>
                <a:srgbClr val="21836C"/>
              </a:solidFill>
              <a:latin typeface="David" pitchFamily="34" charset="-79"/>
              <a:cs typeface="David" pitchFamily="34" charset="-79"/>
            </a:endParaRPr>
          </a:p>
          <a:p>
            <a:endParaRPr lang="zh-CN" altLang="en-US" dirty="0"/>
          </a:p>
        </p:txBody>
      </p:sp>
    </p:spTree>
  </p:cSld>
  <p:clrMapOvr>
    <a:masterClrMapping/>
  </p:clrMapOvr>
  <p:transition spd="slow" advTm="35646">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2843808"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Objective</a:t>
            </a:r>
            <a:endParaRPr lang="zh-CN" altLang="en-US" sz="2800" dirty="0">
              <a:solidFill>
                <a:srgbClr val="21836C"/>
              </a:solidFill>
            </a:endParaRPr>
          </a:p>
        </p:txBody>
      </p:sp>
      <p:sp>
        <p:nvSpPr>
          <p:cNvPr id="4" name="TextBox 3"/>
          <p:cNvSpPr txBox="1"/>
          <p:nvPr/>
        </p:nvSpPr>
        <p:spPr>
          <a:xfrm>
            <a:off x="611560" y="692696"/>
            <a:ext cx="7200800" cy="523220"/>
          </a:xfrm>
          <a:prstGeom prst="rect">
            <a:avLst/>
          </a:prstGeom>
          <a:noFill/>
        </p:spPr>
        <p:txBody>
          <a:bodyPr wrap="square" rtlCol="0">
            <a:spAutoFit/>
          </a:bodyPr>
          <a:lstStyle/>
          <a:p>
            <a:r>
              <a:rPr lang="en-US" altLang="zh-CN" sz="2800" dirty="0" smtClean="0">
                <a:solidFill>
                  <a:srgbClr val="FF0000"/>
                </a:solidFill>
              </a:rPr>
              <a:t>   </a:t>
            </a:r>
            <a:endParaRPr lang="zh-CN" altLang="en-US" sz="2800" dirty="0">
              <a:solidFill>
                <a:srgbClr val="FF0000"/>
              </a:solidFill>
            </a:endParaRPr>
          </a:p>
        </p:txBody>
      </p:sp>
      <p:sp>
        <p:nvSpPr>
          <p:cNvPr id="5" name="内容占位符 2"/>
          <p:cNvSpPr>
            <a:spLocks noGrp="1"/>
          </p:cNvSpPr>
          <p:nvPr>
            <p:ph sz="quarter" idx="1"/>
          </p:nvPr>
        </p:nvSpPr>
        <p:spPr>
          <a:xfrm>
            <a:off x="251520" y="1052736"/>
            <a:ext cx="8507288" cy="4873752"/>
          </a:xfrm>
        </p:spPr>
        <p:txBody>
          <a:bodyPr/>
          <a:lstStyle/>
          <a:p>
            <a:pPr>
              <a:lnSpc>
                <a:spcPct val="150000"/>
              </a:lnSpc>
            </a:pPr>
            <a:r>
              <a:rPr lang="en-US" altLang="zh-CN" dirty="0" smtClean="0"/>
              <a:t>To provide an analysis of the global spatial patterns of WUE.</a:t>
            </a:r>
          </a:p>
          <a:p>
            <a:pPr>
              <a:lnSpc>
                <a:spcPct val="150000"/>
              </a:lnSpc>
            </a:pPr>
            <a:r>
              <a:rPr lang="en-US" altLang="zh-CN" dirty="0" smtClean="0"/>
              <a:t>To explore the drivers / limiting factors controlling WUE under different climate conditions.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and methods</a:t>
            </a:r>
            <a:r>
              <a:rPr lang="zh-CN" altLang="zh-CN" dirty="0" smtClean="0"/>
              <a:t/>
            </a:r>
            <a:br>
              <a:rPr lang="zh-CN" altLang="zh-CN" dirty="0" smtClean="0"/>
            </a:br>
            <a:r>
              <a:rPr lang="en-US" altLang="zh-CN" dirty="0" smtClean="0"/>
              <a:t> </a:t>
            </a:r>
            <a:endParaRPr lang="zh-CN" altLang="en-US" dirty="0"/>
          </a:p>
        </p:txBody>
      </p:sp>
      <p:sp>
        <p:nvSpPr>
          <p:cNvPr id="3" name="内容占位符 2"/>
          <p:cNvSpPr>
            <a:spLocks noGrp="1"/>
          </p:cNvSpPr>
          <p:nvPr>
            <p:ph sz="quarter" idx="1"/>
          </p:nvPr>
        </p:nvSpPr>
        <p:spPr>
          <a:xfrm>
            <a:off x="395536" y="1340768"/>
            <a:ext cx="7467600" cy="4873752"/>
          </a:xfrm>
        </p:spPr>
        <p:txBody>
          <a:bodyPr/>
          <a:lstStyle/>
          <a:p>
            <a:r>
              <a:rPr lang="en-US" altLang="zh-CN" dirty="0" smtClean="0"/>
              <a:t>Remote-sensing Data:</a:t>
            </a:r>
          </a:p>
          <a:p>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endParaRPr lang="en-US" altLang="zh-CN" dirty="0" smtClean="0"/>
          </a:p>
          <a:p>
            <a:pPr>
              <a:buNone/>
            </a:pPr>
            <a:endParaRPr lang="zh-CN" altLang="en-US" dirty="0"/>
          </a:p>
        </p:txBody>
      </p:sp>
      <p:graphicFrame>
        <p:nvGraphicFramePr>
          <p:cNvPr id="5" name="内容占位符 3"/>
          <p:cNvGraphicFramePr>
            <a:graphicFrameLocks/>
          </p:cNvGraphicFramePr>
          <p:nvPr/>
        </p:nvGraphicFramePr>
        <p:xfrm>
          <a:off x="107504" y="2204865"/>
          <a:ext cx="8640960" cy="4464495"/>
        </p:xfrm>
        <a:graphic>
          <a:graphicData uri="http://schemas.openxmlformats.org/drawingml/2006/table">
            <a:tbl>
              <a:tblPr firstRow="1" bandRow="1">
                <a:tableStyleId>{5C22544A-7EE6-4342-B048-85BDC9FD1C3A}</a:tableStyleId>
              </a:tblPr>
              <a:tblGrid>
                <a:gridCol w="1584176"/>
                <a:gridCol w="2088232"/>
                <a:gridCol w="2808312"/>
                <a:gridCol w="2160240"/>
              </a:tblGrid>
              <a:tr h="496055">
                <a:tc>
                  <a:txBody>
                    <a:bodyPr/>
                    <a:lstStyle/>
                    <a:p>
                      <a:pPr algn="ctr"/>
                      <a:r>
                        <a:rPr lang="en-US" altLang="zh-CN" sz="2000" baseline="0" dirty="0" smtClean="0">
                          <a:latin typeface="David" pitchFamily="34" charset="-79"/>
                          <a:cs typeface="David" pitchFamily="34" charset="-79"/>
                        </a:rPr>
                        <a:t>GPP</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ET</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Year</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Resolution</a:t>
                      </a:r>
                      <a:endParaRPr lang="zh-CN" altLang="en-US" sz="2000" baseline="0" dirty="0">
                        <a:latin typeface="David" pitchFamily="34" charset="-79"/>
                        <a:cs typeface="David" pitchFamily="34" charset="-79"/>
                      </a:endParaRPr>
                    </a:p>
                  </a:txBody>
                  <a:tcPr/>
                </a:tc>
              </a:tr>
              <a:tr h="496055">
                <a:tc rowSpan="4">
                  <a:txBody>
                    <a:bodyPr/>
                    <a:lstStyle/>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r>
                        <a:rPr lang="en-US" altLang="zh-CN" sz="2000" baseline="0" dirty="0" smtClean="0">
                          <a:latin typeface="David" pitchFamily="34" charset="-79"/>
                          <a:cs typeface="David" pitchFamily="34" charset="-79"/>
                        </a:rPr>
                        <a:t>MODIS</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MODIS</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2000-2012</a:t>
                      </a:r>
                      <a:endParaRPr lang="zh-CN" altLang="en-US" sz="2000" baseline="0" dirty="0">
                        <a:latin typeface="David" pitchFamily="34" charset="-79"/>
                        <a:cs typeface="David" pitchFamily="34" charset="-79"/>
                      </a:endParaRPr>
                    </a:p>
                  </a:txBody>
                  <a:tcPr/>
                </a:tc>
                <a:tc rowSpan="8">
                  <a:txBody>
                    <a:bodyPr/>
                    <a:lstStyle/>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r>
                        <a:rPr lang="en-US" altLang="zh-CN" sz="2000" baseline="0" dirty="0" smtClean="0">
                          <a:latin typeface="David" pitchFamily="34" charset="-79"/>
                          <a:cs typeface="David" pitchFamily="34" charset="-79"/>
                        </a:rPr>
                        <a:t>0.5*0.5deg</a:t>
                      </a:r>
                      <a:endParaRPr lang="zh-CN" altLang="en-US" sz="2000" baseline="0" dirty="0">
                        <a:latin typeface="David" pitchFamily="34" charset="-79"/>
                        <a:cs typeface="David" pitchFamily="34" charset="-79"/>
                      </a:endParaRPr>
                    </a:p>
                  </a:txBody>
                  <a:tcPr/>
                </a:tc>
              </a:tr>
              <a:tr h="496055">
                <a:tc vMerge="1">
                  <a:txBody>
                    <a:bodyPr/>
                    <a:lstStyle/>
                    <a:p>
                      <a:endParaRPr lang="zh-CN" altLang="en-US" dirty="0"/>
                    </a:p>
                  </a:txBody>
                  <a:tcPr/>
                </a:tc>
                <a:tc>
                  <a:txBody>
                    <a:bodyPr/>
                    <a:lstStyle/>
                    <a:p>
                      <a:pPr algn="ctr"/>
                      <a:r>
                        <a:rPr lang="en-US" altLang="zh-CN" sz="2000" baseline="0" dirty="0" smtClean="0">
                          <a:latin typeface="David" pitchFamily="34" charset="-79"/>
                          <a:cs typeface="David" pitchFamily="34" charset="-79"/>
                        </a:rPr>
                        <a:t>JUNG</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2000-2008</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vMerge="1">
                  <a:txBody>
                    <a:bodyPr/>
                    <a:lstStyle/>
                    <a:p>
                      <a:endParaRPr lang="zh-CN" altLang="en-US" dirty="0"/>
                    </a:p>
                  </a:txBody>
                  <a:tcPr/>
                </a:tc>
                <a:tc>
                  <a:txBody>
                    <a:bodyPr/>
                    <a:lstStyle/>
                    <a:p>
                      <a:pPr algn="ctr"/>
                      <a:r>
                        <a:rPr lang="en-US" altLang="zh-CN" sz="2000" baseline="0" dirty="0" smtClean="0">
                          <a:latin typeface="David" pitchFamily="34" charset="-79"/>
                          <a:cs typeface="David" pitchFamily="34" charset="-79"/>
                        </a:rPr>
                        <a:t>ZHANG</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2000-2006</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vMerge="1">
                  <a:txBody>
                    <a:bodyPr/>
                    <a:lstStyle/>
                    <a:p>
                      <a:endParaRPr lang="zh-CN" altLang="en-US" dirty="0"/>
                    </a:p>
                  </a:txBody>
                  <a:tcPr/>
                </a:tc>
                <a:tc>
                  <a:txBody>
                    <a:bodyPr/>
                    <a:lstStyle/>
                    <a:p>
                      <a:pPr algn="ctr"/>
                      <a:r>
                        <a:rPr lang="en-US" altLang="zh-CN" sz="2000" baseline="0" dirty="0" smtClean="0">
                          <a:latin typeface="David" pitchFamily="34" charset="-79"/>
                          <a:cs typeface="David" pitchFamily="34" charset="-79"/>
                        </a:rPr>
                        <a:t>WB-MTE</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2000-2009</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rowSpan="4">
                  <a:txBody>
                    <a:bodyPr/>
                    <a:lstStyle/>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r>
                        <a:rPr lang="en-US" altLang="zh-CN" sz="2000" baseline="0" dirty="0" smtClean="0">
                          <a:latin typeface="David" pitchFamily="34" charset="-79"/>
                          <a:cs typeface="David" pitchFamily="34" charset="-79"/>
                        </a:rPr>
                        <a:t>JUNG</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MODIS</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2000-2008</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vMerge="1">
                  <a:txBody>
                    <a:bodyPr/>
                    <a:lstStyle/>
                    <a:p>
                      <a:endParaRPr lang="zh-CN" altLang="en-US" dirty="0"/>
                    </a:p>
                  </a:txBody>
                  <a:tcPr/>
                </a:tc>
                <a:tc>
                  <a:txBody>
                    <a:bodyPr/>
                    <a:lstStyle/>
                    <a:p>
                      <a:pPr algn="ctr"/>
                      <a:r>
                        <a:rPr lang="en-US" altLang="zh-CN" sz="2000" baseline="0" dirty="0" smtClean="0">
                          <a:latin typeface="David" pitchFamily="34" charset="-79"/>
                          <a:cs typeface="David" pitchFamily="34" charset="-79"/>
                        </a:rPr>
                        <a:t>JUNG</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2000-2008(1982-2008)</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vMerge="1">
                  <a:txBody>
                    <a:bodyPr/>
                    <a:lstStyle/>
                    <a:p>
                      <a:endParaRPr lang="zh-CN" altLang="en-US" dirty="0"/>
                    </a:p>
                  </a:txBody>
                  <a:tcPr/>
                </a:tc>
                <a:tc>
                  <a:txBody>
                    <a:bodyPr/>
                    <a:lstStyle/>
                    <a:p>
                      <a:pPr algn="ctr"/>
                      <a:r>
                        <a:rPr lang="en-US" altLang="zh-CN" sz="2000" baseline="0" dirty="0" smtClean="0">
                          <a:latin typeface="David" pitchFamily="34" charset="-79"/>
                          <a:cs typeface="David" pitchFamily="34" charset="-79"/>
                        </a:rPr>
                        <a:t>ZHANG</a:t>
                      </a:r>
                      <a:endParaRPr lang="zh-CN" altLang="en-US" sz="2000" baseline="0" dirty="0">
                        <a:latin typeface="David" pitchFamily="34" charset="-79"/>
                        <a:cs typeface="David" pitchFamily="34" charset="-79"/>
                      </a:endParaRPr>
                    </a:p>
                  </a:txBody>
                  <a:tcPr/>
                </a:tc>
                <a:tc>
                  <a:txBody>
                    <a:bodyPr/>
                    <a:lstStyle/>
                    <a:p>
                      <a:pPr algn="ctr"/>
                      <a:r>
                        <a:rPr lang="en-US" altLang="zh-CN" sz="2000" baseline="0" dirty="0" smtClean="0">
                          <a:latin typeface="David" pitchFamily="34" charset="-79"/>
                          <a:cs typeface="David" pitchFamily="34" charset="-79"/>
                        </a:rPr>
                        <a:t>2000-2006(1983-2006)</a:t>
                      </a:r>
                      <a:endParaRPr lang="zh-CN" altLang="en-US" sz="2000" baseline="0" dirty="0">
                        <a:latin typeface="David" pitchFamily="34" charset="-79"/>
                        <a:cs typeface="David" pitchFamily="34" charset="-79"/>
                      </a:endParaRPr>
                    </a:p>
                  </a:txBody>
                  <a:tcPr/>
                </a:tc>
                <a:tc vMerge="1">
                  <a:txBody>
                    <a:bodyPr/>
                    <a:lstStyle/>
                    <a:p>
                      <a:pPr algn="ctr"/>
                      <a:endParaRPr lang="zh-CN" altLang="en-US" dirty="0"/>
                    </a:p>
                  </a:txBody>
                  <a:tcPr/>
                </a:tc>
              </a:tr>
              <a:tr h="496055">
                <a:tc vMerge="1">
                  <a:txBody>
                    <a:bodyPr/>
                    <a:lstStyle/>
                    <a:p>
                      <a:endParaRPr lang="zh-CN" altLang="en-US" dirty="0"/>
                    </a:p>
                  </a:txBody>
                  <a:tcPr/>
                </a:tc>
                <a:tc>
                  <a:txBody>
                    <a:bodyPr/>
                    <a:lstStyle/>
                    <a:p>
                      <a:pPr marL="0" algn="ctr" defTabSz="914400" rtl="0" eaLnBrk="1" latinLnBrk="0" hangingPunct="1"/>
                      <a:r>
                        <a:rPr lang="en-US" altLang="zh-CN" sz="2000" kern="1200" baseline="0" dirty="0" smtClean="0">
                          <a:latin typeface="David" pitchFamily="34" charset="-79"/>
                          <a:cs typeface="David" pitchFamily="34" charset="-79"/>
                        </a:rPr>
                        <a:t>WB-MTE</a:t>
                      </a:r>
                      <a:endParaRPr lang="zh-CN" altLang="en-US" sz="2000" kern="1200" baseline="0" dirty="0">
                        <a:solidFill>
                          <a:schemeClr val="dk1"/>
                        </a:solidFill>
                        <a:latin typeface="David" pitchFamily="34" charset="-79"/>
                        <a:ea typeface="+mn-ea"/>
                        <a:cs typeface="David" pitchFamily="34" charset="-79"/>
                      </a:endParaRPr>
                    </a:p>
                  </a:txBody>
                  <a:tcPr/>
                </a:tc>
                <a:tc>
                  <a:txBody>
                    <a:bodyPr/>
                    <a:lstStyle/>
                    <a:p>
                      <a:pPr marL="0" algn="ctr" defTabSz="914400" rtl="0" eaLnBrk="1" latinLnBrk="0" hangingPunct="1"/>
                      <a:r>
                        <a:rPr lang="en-US" altLang="zh-CN" sz="2000" kern="1200" baseline="0" dirty="0" smtClean="0">
                          <a:latin typeface="David" pitchFamily="34" charset="-79"/>
                          <a:cs typeface="David" pitchFamily="34" charset="-79"/>
                        </a:rPr>
                        <a:t>2000-2008(1982-2008)</a:t>
                      </a:r>
                      <a:endParaRPr lang="zh-CN" altLang="en-US" sz="2000" kern="1200" baseline="0" dirty="0">
                        <a:solidFill>
                          <a:schemeClr val="dk1"/>
                        </a:solidFill>
                        <a:latin typeface="David" pitchFamily="34" charset="-79"/>
                        <a:ea typeface="+mn-ea"/>
                        <a:cs typeface="David" pitchFamily="34" charset="-79"/>
                      </a:endParaRPr>
                    </a:p>
                  </a:txBody>
                  <a:tcPr/>
                </a:tc>
                <a:tc vMerge="1">
                  <a:txBody>
                    <a:bodyPr/>
                    <a:lstStyle/>
                    <a:p>
                      <a:pPr algn="ctr"/>
                      <a:endParaRPr lang="zh-CN" altLang="en-US" dirty="0"/>
                    </a:p>
                  </a:txBody>
                  <a:tcPr/>
                </a:tc>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5760640" y="476672"/>
            <a:ext cx="2843808" cy="1599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and methods</a:t>
            </a:r>
            <a:r>
              <a:rPr lang="zh-CN" altLang="zh-CN" dirty="0" smtClean="0"/>
              <a:t/>
            </a:r>
            <a:br>
              <a:rPr lang="zh-CN" altLang="zh-CN" dirty="0" smtClean="0"/>
            </a:br>
            <a:r>
              <a:rPr lang="en-US" altLang="zh-CN" dirty="0" smtClean="0"/>
              <a:t> </a:t>
            </a:r>
            <a:endParaRPr lang="zh-CN" altLang="en-US" dirty="0"/>
          </a:p>
        </p:txBody>
      </p:sp>
      <p:sp>
        <p:nvSpPr>
          <p:cNvPr id="3" name="内容占位符 2"/>
          <p:cNvSpPr>
            <a:spLocks noGrp="1"/>
          </p:cNvSpPr>
          <p:nvPr>
            <p:ph sz="quarter" idx="1"/>
          </p:nvPr>
        </p:nvSpPr>
        <p:spPr>
          <a:xfrm>
            <a:off x="467544" y="1340768"/>
            <a:ext cx="7467600" cy="4873752"/>
          </a:xfrm>
        </p:spPr>
        <p:txBody>
          <a:bodyPr/>
          <a:lstStyle/>
          <a:p>
            <a:r>
              <a:rPr lang="en-US" altLang="zh-CN" dirty="0" smtClean="0"/>
              <a:t>Process-based models:</a:t>
            </a:r>
          </a:p>
          <a:p>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endParaRPr lang="en-US" altLang="zh-CN" dirty="0" smtClean="0"/>
          </a:p>
          <a:p>
            <a:pPr>
              <a:buNone/>
            </a:pPr>
            <a:endParaRPr lang="zh-CN" altLang="en-US" dirty="0"/>
          </a:p>
        </p:txBody>
      </p:sp>
      <p:graphicFrame>
        <p:nvGraphicFramePr>
          <p:cNvPr id="4" name="表格 3"/>
          <p:cNvGraphicFramePr>
            <a:graphicFrameLocks noGrp="1"/>
          </p:cNvGraphicFramePr>
          <p:nvPr/>
        </p:nvGraphicFramePr>
        <p:xfrm>
          <a:off x="179512" y="2060846"/>
          <a:ext cx="8820471" cy="2632020"/>
        </p:xfrm>
        <a:graphic>
          <a:graphicData uri="http://schemas.openxmlformats.org/drawingml/2006/table">
            <a:tbl>
              <a:tblPr firstRow="1" bandRow="1">
                <a:tableStyleId>{5C22544A-7EE6-4342-B048-85BDC9FD1C3A}</a:tableStyleId>
              </a:tblPr>
              <a:tblGrid>
                <a:gridCol w="2160240"/>
                <a:gridCol w="2304256"/>
                <a:gridCol w="1440160"/>
                <a:gridCol w="2915815"/>
              </a:tblGrid>
              <a:tr h="513225">
                <a:tc>
                  <a:txBody>
                    <a:bodyPr/>
                    <a:lstStyle>
                      <a:defPPr>
                        <a:defRPr lang="zh-CN"/>
                      </a:defPPr>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altLang="zh-CN" sz="2000" baseline="0" dirty="0" smtClean="0">
                          <a:latin typeface="David" pitchFamily="34" charset="-79"/>
                          <a:cs typeface="David" pitchFamily="34" charset="-79"/>
                        </a:rPr>
                        <a:t>MODEL</a:t>
                      </a:r>
                      <a:endParaRPr lang="zh-CN" altLang="en-US" sz="2000" baseline="0" dirty="0">
                        <a:latin typeface="David" pitchFamily="34" charset="-79"/>
                        <a:cs typeface="David" pitchFamily="34" charset="-79"/>
                      </a:endParaRPr>
                    </a:p>
                  </a:txBody>
                  <a:tcPr/>
                </a:tc>
                <a:tc>
                  <a:txBody>
                    <a:bodyPr/>
                    <a:lstStyle>
                      <a:defPPr>
                        <a:defRPr lang="zh-CN"/>
                      </a:defPPr>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aseline="0" dirty="0" smtClean="0">
                          <a:latin typeface="David" pitchFamily="34" charset="-79"/>
                          <a:cs typeface="David" pitchFamily="34" charset="-79"/>
                        </a:rPr>
                        <a:t>Year</a:t>
                      </a:r>
                      <a:endParaRPr lang="zh-CN" altLang="en-US" sz="2000" baseline="0" dirty="0" smtClean="0">
                        <a:latin typeface="David" pitchFamily="34" charset="-79"/>
                        <a:cs typeface="David" pitchFamily="34" charset="-79"/>
                      </a:endParaRPr>
                    </a:p>
                  </a:txBody>
                  <a:tcPr/>
                </a:tc>
                <a:tc>
                  <a:txBody>
                    <a:bodyPr/>
                    <a:lstStyle>
                      <a:defPPr>
                        <a:defRPr lang="zh-CN"/>
                      </a:defPPr>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en-US" altLang="zh-CN" sz="2000" baseline="0" dirty="0" smtClean="0">
                          <a:latin typeface="David" pitchFamily="34" charset="-79"/>
                          <a:cs typeface="David" pitchFamily="34" charset="-79"/>
                        </a:rPr>
                        <a:t>Resolution</a:t>
                      </a:r>
                      <a:endParaRPr lang="zh-CN" altLang="en-US" sz="2000" baseline="0" dirty="0">
                        <a:latin typeface="David" pitchFamily="34" charset="-79"/>
                        <a:cs typeface="David" pitchFamily="34" charset="-79"/>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Times New Roman"/>
                          <a:ea typeface="微软雅黑"/>
                        </a:rPr>
                        <a:t>Scenario</a:t>
                      </a:r>
                      <a:endParaRPr lang="zh-CN" altLang="en-US" sz="2000" baseline="0" dirty="0">
                        <a:latin typeface="David" pitchFamily="34" charset="-79"/>
                        <a:cs typeface="David" pitchFamily="34" charset="-79"/>
                      </a:endParaRPr>
                    </a:p>
                  </a:txBody>
                  <a:tcPr/>
                </a:tc>
              </a:tr>
              <a:tr h="530222">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CLM </a:t>
                      </a:r>
                      <a:r>
                        <a:rPr lang="en-US" altLang="zh-CN" sz="2000" i="1" baseline="0" dirty="0" smtClean="0">
                          <a:latin typeface="David" pitchFamily="34" charset="-79"/>
                          <a:cs typeface="David" pitchFamily="34" charset="-79"/>
                        </a:rPr>
                        <a:t>version4.0</a:t>
                      </a:r>
                      <a:endParaRPr lang="en-US" altLang="zh-CN" sz="2000" i="1" baseline="0" dirty="0" smtClean="0">
                        <a:latin typeface="David" pitchFamily="34" charset="-79"/>
                        <a:ea typeface="Verdana" pitchFamily="34" charset="0"/>
                        <a:cs typeface="David" pitchFamily="34" charset="-79"/>
                      </a:endParaRPr>
                    </a:p>
                  </a:txBody>
                  <a:tcPr/>
                </a:tc>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2000-2009(1982-2009)</a:t>
                      </a:r>
                      <a:endParaRPr lang="zh-CN" altLang="en-US" sz="2000" baseline="0" dirty="0">
                        <a:latin typeface="David" pitchFamily="34" charset="-79"/>
                        <a:cs typeface="David" pitchFamily="34" charset="-79"/>
                      </a:endParaRPr>
                    </a:p>
                  </a:txBody>
                  <a:tcPr/>
                </a:tc>
                <a:tc rowSpan="4">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r>
                        <a:rPr lang="en-US" altLang="zh-CN" sz="2000" baseline="0" dirty="0" smtClean="0">
                          <a:latin typeface="David" pitchFamily="34" charset="-79"/>
                          <a:cs typeface="David" pitchFamily="34" charset="-79"/>
                        </a:rPr>
                        <a:t>0.5*0.5deg</a:t>
                      </a:r>
                      <a:endParaRPr lang="zh-CN" altLang="en-US" sz="2000" baseline="0" dirty="0">
                        <a:latin typeface="David" pitchFamily="34" charset="-79"/>
                        <a:cs typeface="David" pitchFamily="34" charset="-79"/>
                      </a:endParaRPr>
                    </a:p>
                  </a:txBody>
                  <a:tcPr/>
                </a:tc>
                <a:tc>
                  <a:txBody>
                    <a:bodyPr/>
                    <a:lstStyle/>
                    <a:p>
                      <a:pPr algn="ctr"/>
                      <a:r>
                        <a:rPr lang="en-US" altLang="zh-CN" sz="1600" baseline="0" dirty="0" smtClean="0">
                          <a:latin typeface="David" pitchFamily="34" charset="-79"/>
                          <a:cs typeface="David" pitchFamily="34" charset="-79"/>
                        </a:rPr>
                        <a:t>Climate change +CO</a:t>
                      </a:r>
                      <a:r>
                        <a:rPr lang="en-US" altLang="zh-CN" sz="1600" baseline="-25000" dirty="0" smtClean="0">
                          <a:latin typeface="David" pitchFamily="34" charset="-79"/>
                          <a:cs typeface="David" pitchFamily="34" charset="-79"/>
                        </a:rPr>
                        <a:t>2</a:t>
                      </a:r>
                      <a:r>
                        <a:rPr lang="en-US" altLang="zh-CN" sz="1600" baseline="0" dirty="0" smtClean="0">
                          <a:latin typeface="David" pitchFamily="34" charset="-79"/>
                          <a:cs typeface="David" pitchFamily="34" charset="-79"/>
                        </a:rPr>
                        <a:t>+nitrogen deposition + land use change</a:t>
                      </a:r>
                      <a:endParaRPr lang="zh-CN" altLang="en-US" sz="1600" baseline="0" dirty="0">
                        <a:latin typeface="David" pitchFamily="34" charset="-79"/>
                        <a:cs typeface="David" pitchFamily="34" charset="-79"/>
                      </a:endParaRPr>
                    </a:p>
                  </a:txBody>
                  <a:tcPr>
                    <a:lnB w="12700" cap="flat" cmpd="sng" algn="ctr">
                      <a:solidFill>
                        <a:schemeClr val="bg1"/>
                      </a:solidFill>
                      <a:prstDash val="solid"/>
                      <a:round/>
                      <a:headEnd type="none" w="med" len="med"/>
                      <a:tailEnd type="none" w="med" len="med"/>
                    </a:lnB>
                  </a:tcPr>
                </a:tc>
              </a:tr>
              <a:tr h="513225">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LPJ</a:t>
                      </a:r>
                      <a:endParaRPr lang="zh-CN" altLang="en-US" sz="2000" baseline="0" dirty="0">
                        <a:latin typeface="David" pitchFamily="34" charset="-79"/>
                        <a:cs typeface="David" pitchFamily="34" charset="-79"/>
                      </a:endParaRPr>
                    </a:p>
                  </a:txBody>
                  <a:tcPr/>
                </a:tc>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2000-2010(1901-2010)</a:t>
                      </a:r>
                      <a:endParaRPr lang="zh-CN" altLang="en-US" sz="2000" baseline="0" dirty="0">
                        <a:latin typeface="David" pitchFamily="34" charset="-79"/>
                        <a:cs typeface="David" pitchFamily="34" charset="-79"/>
                      </a:endParaRPr>
                    </a:p>
                  </a:txBody>
                  <a:tcPr/>
                </a:tc>
                <a:tc vMerge="1">
                  <a:txBody>
                    <a:bodyPr/>
                    <a:lstStyle/>
                    <a:p>
                      <a:pPr algn="ctr"/>
                      <a:endParaRPr lang="zh-CN" altLang="en-US" baseline="0" dirty="0">
                        <a:latin typeface="Calibri" pitchFamily="34" charset="0"/>
                        <a:cs typeface="Verdana" pitchFamily="34" charset="0"/>
                      </a:endParaRPr>
                    </a:p>
                  </a:txBody>
                  <a:tcPr/>
                </a:tc>
                <a:tc rowSpan="3">
                  <a:txBody>
                    <a:bodyPr/>
                    <a:lstStyle/>
                    <a:p>
                      <a:pPr algn="ctr"/>
                      <a:endParaRPr lang="en-US" altLang="zh-CN" sz="2000" baseline="0" dirty="0" smtClean="0">
                        <a:latin typeface="David" pitchFamily="34" charset="-79"/>
                        <a:cs typeface="David" pitchFamily="34" charset="-79"/>
                      </a:endParaRPr>
                    </a:p>
                    <a:p>
                      <a:pPr algn="ctr"/>
                      <a:endParaRPr lang="en-US" altLang="zh-CN" sz="2000" baseline="0" dirty="0" smtClean="0">
                        <a:latin typeface="David" pitchFamily="34" charset="-79"/>
                        <a:cs typeface="David" pitchFamily="34" charset="-79"/>
                      </a:endParaRPr>
                    </a:p>
                    <a:p>
                      <a:pPr algn="ctr"/>
                      <a:r>
                        <a:rPr lang="en-US" altLang="zh-CN" sz="2000" baseline="0" dirty="0" smtClean="0">
                          <a:latin typeface="David" pitchFamily="34" charset="-79"/>
                          <a:cs typeface="David" pitchFamily="34" charset="-79"/>
                        </a:rPr>
                        <a:t>S2 (climate change+CO</a:t>
                      </a:r>
                      <a:r>
                        <a:rPr lang="en-US" altLang="zh-CN" sz="2000" baseline="-25000" dirty="0" smtClean="0">
                          <a:latin typeface="David" pitchFamily="34" charset="-79"/>
                          <a:cs typeface="David" pitchFamily="34" charset="-79"/>
                        </a:rPr>
                        <a:t>2</a:t>
                      </a:r>
                      <a:r>
                        <a:rPr lang="en-US" altLang="zh-CN" sz="2000" baseline="0" dirty="0" smtClean="0">
                          <a:latin typeface="David" pitchFamily="34" charset="-79"/>
                          <a:cs typeface="David" pitchFamily="34" charset="-79"/>
                        </a:rPr>
                        <a:t>)</a:t>
                      </a:r>
                      <a:endParaRPr lang="zh-CN" altLang="en-US" sz="2000" baseline="0" dirty="0">
                        <a:latin typeface="David" pitchFamily="34" charset="-79"/>
                        <a:cs typeface="David" pitchFamily="34" charset="-79"/>
                      </a:endParaRPr>
                    </a:p>
                  </a:txBody>
                  <a:tcPr>
                    <a:lnT w="12700" cap="flat" cmpd="sng" algn="ctr">
                      <a:solidFill>
                        <a:schemeClr val="bg1"/>
                      </a:solidFill>
                      <a:prstDash val="solid"/>
                      <a:round/>
                      <a:headEnd type="none" w="med" len="med"/>
                      <a:tailEnd type="none" w="med" len="med"/>
                    </a:lnT>
                  </a:tcPr>
                </a:tc>
              </a:tr>
              <a:tr h="513225">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CABLE </a:t>
                      </a:r>
                      <a:r>
                        <a:rPr lang="en-US" altLang="zh-CN" sz="2000" i="1" baseline="0" dirty="0" smtClean="0">
                          <a:latin typeface="David" pitchFamily="34" charset="-79"/>
                          <a:cs typeface="David" pitchFamily="34" charset="-79"/>
                        </a:rPr>
                        <a:t>version3.5</a:t>
                      </a:r>
                      <a:endParaRPr lang="zh-CN" altLang="en-US" sz="2000" i="1" baseline="0" dirty="0">
                        <a:latin typeface="David" pitchFamily="34" charset="-79"/>
                        <a:cs typeface="David" pitchFamily="34" charset="-79"/>
                      </a:endParaRPr>
                    </a:p>
                  </a:txBody>
                  <a:tcPr/>
                </a:tc>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2000-2010(1901-2010)</a:t>
                      </a:r>
                      <a:endParaRPr lang="zh-CN" altLang="en-US" sz="2000" baseline="0" dirty="0">
                        <a:latin typeface="David" pitchFamily="34" charset="-79"/>
                        <a:cs typeface="David" pitchFamily="34" charset="-79"/>
                      </a:endParaRPr>
                    </a:p>
                  </a:txBody>
                  <a:tcPr/>
                </a:tc>
                <a:tc vMerge="1">
                  <a:txBody>
                    <a:bodyPr/>
                    <a:lstStyle/>
                    <a:p>
                      <a:pPr algn="ctr"/>
                      <a:endParaRPr lang="zh-CN" altLang="en-US" baseline="0" dirty="0">
                        <a:latin typeface="Calibri" pitchFamily="34" charset="0"/>
                        <a:cs typeface="Verdana" pitchFamily="34" charset="0"/>
                      </a:endParaRPr>
                    </a:p>
                  </a:txBody>
                  <a:tcPr/>
                </a:tc>
                <a:tc vMerge="1">
                  <a:txBody>
                    <a:bodyPr/>
                    <a:lstStyle/>
                    <a:p>
                      <a:endParaRPr lang="zh-CN" altLang="en-US"/>
                    </a:p>
                  </a:txBody>
                  <a:tcPr/>
                </a:tc>
              </a:tr>
              <a:tr h="513225">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ORCHIDEE</a:t>
                      </a:r>
                      <a:endParaRPr lang="en-US" altLang="zh-CN" sz="2000" baseline="0" dirty="0" smtClean="0">
                        <a:latin typeface="David" pitchFamily="34" charset="-79"/>
                        <a:ea typeface="Verdana" pitchFamily="34" charset="0"/>
                        <a:cs typeface="David" pitchFamily="34" charset="-79"/>
                      </a:endParaRPr>
                    </a:p>
                  </a:txBody>
                  <a:tcPr/>
                </a:tc>
                <a:tc>
                  <a:txBody>
                    <a:bodyPr/>
                    <a:lstStyle>
                      <a:defPPr>
                        <a:defRPr lang="zh-CN"/>
                      </a:defPPr>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r>
                        <a:rPr lang="en-US" altLang="zh-CN" sz="2000" baseline="0" dirty="0" smtClean="0">
                          <a:latin typeface="David" pitchFamily="34" charset="-79"/>
                          <a:cs typeface="David" pitchFamily="34" charset="-79"/>
                        </a:rPr>
                        <a:t>2000-2010(1981-2010)</a:t>
                      </a:r>
                      <a:endParaRPr lang="zh-CN" altLang="en-US" sz="2000" baseline="0" dirty="0">
                        <a:latin typeface="David" pitchFamily="34" charset="-79"/>
                        <a:cs typeface="David" pitchFamily="34" charset="-79"/>
                      </a:endParaRPr>
                    </a:p>
                  </a:txBody>
                  <a:tcPr/>
                </a:tc>
                <a:tc vMerge="1">
                  <a:txBody>
                    <a:bodyPr/>
                    <a:lstStyle/>
                    <a:p>
                      <a:pPr algn="ctr"/>
                      <a:endParaRPr lang="zh-CN" altLang="en-US" baseline="0" dirty="0">
                        <a:latin typeface="Calibri" pitchFamily="34" charset="0"/>
                        <a:cs typeface="Verdana" pitchFamily="34" charset="0"/>
                      </a:endParaRPr>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and methods</a:t>
            </a:r>
            <a:r>
              <a:rPr lang="zh-CN" altLang="zh-CN" dirty="0" smtClean="0"/>
              <a:t/>
            </a:r>
            <a:br>
              <a:rPr lang="zh-CN" altLang="zh-CN" dirty="0" smtClean="0"/>
            </a:br>
            <a:r>
              <a:rPr lang="en-US" altLang="zh-CN" dirty="0" smtClean="0"/>
              <a:t> </a:t>
            </a:r>
            <a:endParaRPr lang="zh-CN" altLang="en-US" dirty="0"/>
          </a:p>
        </p:txBody>
      </p:sp>
      <p:sp>
        <p:nvSpPr>
          <p:cNvPr id="3" name="内容占位符 2"/>
          <p:cNvSpPr>
            <a:spLocks noGrp="1"/>
          </p:cNvSpPr>
          <p:nvPr>
            <p:ph sz="quarter" idx="1"/>
          </p:nvPr>
        </p:nvSpPr>
        <p:spPr>
          <a:xfrm>
            <a:off x="457200" y="1600200"/>
            <a:ext cx="8075240" cy="4873752"/>
          </a:xfrm>
        </p:spPr>
        <p:txBody>
          <a:bodyPr/>
          <a:lstStyle/>
          <a:p>
            <a:r>
              <a:rPr lang="en-US" altLang="zh-CN" dirty="0" smtClean="0"/>
              <a:t>Calculation of WUE:</a:t>
            </a:r>
          </a:p>
          <a:p>
            <a:endParaRPr lang="en-US" altLang="zh-CN" dirty="0" smtClean="0"/>
          </a:p>
          <a:p>
            <a:endParaRPr lang="en-US" altLang="zh-CN" dirty="0" smtClean="0"/>
          </a:p>
          <a:p>
            <a:endParaRPr lang="en-US" altLang="zh-CN" dirty="0" smtClean="0"/>
          </a:p>
          <a:p>
            <a:endParaRPr lang="en-US" altLang="zh-CN" dirty="0" smtClean="0"/>
          </a:p>
          <a:p>
            <a:pPr>
              <a:lnSpc>
                <a:spcPct val="150000"/>
              </a:lnSpc>
            </a:pPr>
            <a:r>
              <a:rPr lang="en-US" altLang="zh-CN" dirty="0" smtClean="0"/>
              <a:t>Partial correlation analysis between WUE and climate variables: moving window of 4.5°×4.5°</a:t>
            </a:r>
          </a:p>
          <a:p>
            <a:pPr>
              <a:buNone/>
            </a:pPr>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endParaRPr lang="en-US" altLang="zh-CN" dirty="0" smtClean="0"/>
          </a:p>
          <a:p>
            <a:pPr>
              <a:buNone/>
            </a:pPr>
            <a:endParaRPr lang="zh-CN" altLang="en-US" dirty="0"/>
          </a:p>
        </p:txBody>
      </p:sp>
      <p:graphicFrame>
        <p:nvGraphicFramePr>
          <p:cNvPr id="30722" name="Object 2"/>
          <p:cNvGraphicFramePr>
            <a:graphicFrameLocks noChangeAspect="1"/>
          </p:cNvGraphicFramePr>
          <p:nvPr/>
        </p:nvGraphicFramePr>
        <p:xfrm>
          <a:off x="3131840" y="2492896"/>
          <a:ext cx="1849469" cy="864096"/>
        </p:xfrm>
        <a:graphic>
          <a:graphicData uri="http://schemas.openxmlformats.org/presentationml/2006/ole">
            <p:oleObj spid="_x0000_s30722" name="Equation" r:id="rId4" imgW="838080" imgH="393480" progId="Equation.KSEE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340768"/>
            <a:ext cx="7467600" cy="1143000"/>
          </a:xfrm>
        </p:spPr>
        <p:txBody>
          <a:bodyPr/>
          <a:lstStyle/>
          <a:p>
            <a:r>
              <a:rPr lang="en-US" altLang="zh-CN" dirty="0" smtClean="0"/>
              <a:t>Results &amp; Discussion</a:t>
            </a:r>
            <a:endParaRPr lang="zh-CN" altLang="en-US" dirty="0"/>
          </a:p>
        </p:txBody>
      </p:sp>
      <p:sp>
        <p:nvSpPr>
          <p:cNvPr id="3" name="内容占位符 2"/>
          <p:cNvSpPr>
            <a:spLocks noGrp="1"/>
          </p:cNvSpPr>
          <p:nvPr>
            <p:ph sz="quarter" idx="1"/>
          </p:nvPr>
        </p:nvSpPr>
        <p:spPr/>
        <p:txBody>
          <a:bodyPr/>
          <a:lstStyle/>
          <a:p>
            <a:endParaRPr lang="en-US" altLang="zh-CN" dirty="0" smtClean="0"/>
          </a:p>
          <a:p>
            <a:endParaRPr lang="en-US" altLang="zh-CN" dirty="0" smtClean="0"/>
          </a:p>
          <a:p>
            <a:endParaRPr lang="en-US" altLang="zh-CN" dirty="0" smtClean="0"/>
          </a:p>
          <a:p>
            <a:r>
              <a:rPr lang="en-US" altLang="zh-CN" dirty="0" smtClean="0"/>
              <a:t>Part I: Global spatial pattern of WUE     </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3" cstate="print"/>
          <a:srcRect/>
          <a:stretch>
            <a:fillRect/>
          </a:stretch>
        </p:blipFill>
        <p:spPr bwMode="auto">
          <a:xfrm>
            <a:off x="395536" y="764704"/>
            <a:ext cx="8362950" cy="6029325"/>
          </a:xfrm>
          <a:prstGeom prst="rect">
            <a:avLst/>
          </a:prstGeom>
          <a:noFill/>
          <a:ln w="9525">
            <a:noFill/>
            <a:miter lim="800000"/>
            <a:headEnd/>
            <a:tailEnd/>
          </a:ln>
        </p:spPr>
      </p:pic>
      <p:sp>
        <p:nvSpPr>
          <p:cNvPr id="3" name="TextBox 2"/>
          <p:cNvSpPr txBox="1"/>
          <p:nvPr/>
        </p:nvSpPr>
        <p:spPr>
          <a:xfrm>
            <a:off x="323528" y="260648"/>
            <a:ext cx="7560840" cy="400110"/>
          </a:xfrm>
          <a:prstGeom prst="rect">
            <a:avLst/>
          </a:prstGeom>
          <a:noFill/>
        </p:spPr>
        <p:txBody>
          <a:bodyPr wrap="square" rtlCol="0">
            <a:spAutoFit/>
          </a:bodyPr>
          <a:lstStyle/>
          <a:p>
            <a:r>
              <a:rPr lang="en-US" altLang="zh-CN" sz="2000" dirty="0" smtClean="0">
                <a:solidFill>
                  <a:srgbClr val="FF0000"/>
                </a:solidFill>
              </a:rPr>
              <a:t>Global patterns of WUE derived from remote-sensing data</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endParaRPr lang="zh-CN" altLang="en-US"/>
          </a:p>
        </p:txBody>
      </p:sp>
      <p:pic>
        <p:nvPicPr>
          <p:cNvPr id="1026" name="Picture 2"/>
          <p:cNvPicPr>
            <a:picLocks noChangeAspect="1" noChangeArrowheads="1"/>
          </p:cNvPicPr>
          <p:nvPr/>
        </p:nvPicPr>
        <p:blipFill>
          <a:blip r:embed="rId3" cstate="print"/>
          <a:srcRect/>
          <a:stretch>
            <a:fillRect/>
          </a:stretch>
        </p:blipFill>
        <p:spPr bwMode="auto">
          <a:xfrm>
            <a:off x="179512" y="768057"/>
            <a:ext cx="8701088" cy="5469255"/>
          </a:xfrm>
          <a:prstGeom prst="rect">
            <a:avLst/>
          </a:prstGeom>
          <a:noFill/>
          <a:ln w="9525">
            <a:noFill/>
            <a:miter lim="800000"/>
            <a:headEnd/>
            <a:tailEnd/>
          </a:ln>
        </p:spPr>
      </p:pic>
      <p:sp>
        <p:nvSpPr>
          <p:cNvPr id="4" name="TextBox 3"/>
          <p:cNvSpPr txBox="1"/>
          <p:nvPr/>
        </p:nvSpPr>
        <p:spPr>
          <a:xfrm>
            <a:off x="323528" y="260648"/>
            <a:ext cx="7560840" cy="400110"/>
          </a:xfrm>
          <a:prstGeom prst="rect">
            <a:avLst/>
          </a:prstGeom>
          <a:noFill/>
        </p:spPr>
        <p:txBody>
          <a:bodyPr wrap="square" rtlCol="0">
            <a:spAutoFit/>
          </a:bodyPr>
          <a:lstStyle/>
          <a:p>
            <a:r>
              <a:rPr lang="en-US" altLang="zh-CN" sz="2000" dirty="0" smtClean="0">
                <a:solidFill>
                  <a:srgbClr val="FF0000"/>
                </a:solidFill>
              </a:rPr>
              <a:t>Global patterns of WUE derived from process-based models</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20714" y="1167358"/>
            <a:ext cx="8987790" cy="4133850"/>
          </a:xfrm>
          <a:prstGeom prst="rect">
            <a:avLst/>
          </a:prstGeom>
          <a:noFill/>
          <a:ln w="9525">
            <a:noFill/>
            <a:miter lim="800000"/>
            <a:headEnd/>
            <a:tailEnd/>
          </a:ln>
        </p:spPr>
      </p:pic>
      <p:sp>
        <p:nvSpPr>
          <p:cNvPr id="3" name="TextBox 2"/>
          <p:cNvSpPr txBox="1"/>
          <p:nvPr/>
        </p:nvSpPr>
        <p:spPr>
          <a:xfrm>
            <a:off x="179512" y="188640"/>
            <a:ext cx="756084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0000"/>
                </a:solidFill>
              </a:rPr>
              <a:t>Comparison between data-driven and model results</a:t>
            </a:r>
            <a:endParaRPr lang="zh-CN" altLang="en-US" sz="2000" dirty="0">
              <a:solidFill>
                <a:srgbClr val="FF0000"/>
              </a:solidFill>
            </a:endParaRPr>
          </a:p>
        </p:txBody>
      </p:sp>
      <p:sp>
        <p:nvSpPr>
          <p:cNvPr id="4" name="TextBox 3"/>
          <p:cNvSpPr txBox="1"/>
          <p:nvPr/>
        </p:nvSpPr>
        <p:spPr>
          <a:xfrm>
            <a:off x="251520" y="1079158"/>
            <a:ext cx="3528392" cy="261610"/>
          </a:xfrm>
          <a:prstGeom prst="rect">
            <a:avLst/>
          </a:prstGeom>
          <a:solidFill>
            <a:schemeClr val="bg1"/>
          </a:solidFill>
        </p:spPr>
        <p:txBody>
          <a:bodyPr wrap="square" rtlCol="0">
            <a:spAutoFit/>
          </a:bodyPr>
          <a:lstStyle/>
          <a:p>
            <a:r>
              <a:rPr lang="en-US" altLang="zh-CN" sz="1100" dirty="0" smtClean="0"/>
              <a:t>Mean WUE derived from remote-sensing data </a:t>
            </a:r>
            <a:endParaRPr lang="zh-CN" altLang="en-US" sz="1100" dirty="0"/>
          </a:p>
        </p:txBody>
      </p:sp>
      <p:sp>
        <p:nvSpPr>
          <p:cNvPr id="5" name="TextBox 4"/>
          <p:cNvSpPr txBox="1"/>
          <p:nvPr/>
        </p:nvSpPr>
        <p:spPr>
          <a:xfrm>
            <a:off x="251520" y="3212976"/>
            <a:ext cx="3528392" cy="261610"/>
          </a:xfrm>
          <a:prstGeom prst="rect">
            <a:avLst/>
          </a:prstGeom>
          <a:solidFill>
            <a:schemeClr val="bg1"/>
          </a:solidFill>
        </p:spPr>
        <p:txBody>
          <a:bodyPr wrap="square" rtlCol="0">
            <a:spAutoFit/>
          </a:bodyPr>
          <a:lstStyle/>
          <a:p>
            <a:r>
              <a:rPr lang="en-US" altLang="zh-CN" sz="1100" dirty="0" smtClean="0"/>
              <a:t>Mean WUE derived from process models </a:t>
            </a:r>
            <a:endParaRPr lang="zh-CN" altLang="en-US" sz="1100" dirty="0"/>
          </a:p>
        </p:txBody>
      </p:sp>
      <p:sp>
        <p:nvSpPr>
          <p:cNvPr id="6" name="TextBox 5"/>
          <p:cNvSpPr txBox="1"/>
          <p:nvPr/>
        </p:nvSpPr>
        <p:spPr>
          <a:xfrm>
            <a:off x="4932040" y="1079158"/>
            <a:ext cx="3528392" cy="261610"/>
          </a:xfrm>
          <a:prstGeom prst="rect">
            <a:avLst/>
          </a:prstGeom>
          <a:solidFill>
            <a:schemeClr val="bg1"/>
          </a:solidFill>
        </p:spPr>
        <p:txBody>
          <a:bodyPr wrap="square" rtlCol="0">
            <a:spAutoFit/>
          </a:bodyPr>
          <a:lstStyle/>
          <a:p>
            <a:r>
              <a:rPr lang="en-US" altLang="zh-CN" sz="1100" dirty="0" smtClean="0"/>
              <a:t>Standard deviations of RS results </a:t>
            </a:r>
            <a:endParaRPr lang="zh-CN" altLang="en-US" sz="1100" dirty="0"/>
          </a:p>
        </p:txBody>
      </p:sp>
      <p:sp>
        <p:nvSpPr>
          <p:cNvPr id="7" name="TextBox 6"/>
          <p:cNvSpPr txBox="1"/>
          <p:nvPr/>
        </p:nvSpPr>
        <p:spPr>
          <a:xfrm>
            <a:off x="4932040" y="3186000"/>
            <a:ext cx="3456384" cy="261610"/>
          </a:xfrm>
          <a:prstGeom prst="rect">
            <a:avLst/>
          </a:prstGeom>
          <a:solidFill>
            <a:schemeClr val="bg1"/>
          </a:solidFill>
        </p:spPr>
        <p:txBody>
          <a:bodyPr wrap="square" rtlCol="0">
            <a:spAutoFit/>
          </a:bodyPr>
          <a:lstStyle/>
          <a:p>
            <a:r>
              <a:rPr lang="en-US" altLang="zh-CN" sz="1100" dirty="0" smtClean="0"/>
              <a:t>Standard deviations of model results </a:t>
            </a:r>
            <a:endParaRPr lang="zh-CN" alt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3" cstate="print"/>
          <a:srcRect/>
          <a:stretch>
            <a:fillRect/>
          </a:stretch>
        </p:blipFill>
        <p:spPr bwMode="auto">
          <a:xfrm>
            <a:off x="143639" y="1796960"/>
            <a:ext cx="3954780" cy="323469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693101" y="1803153"/>
            <a:ext cx="3983355" cy="3228975"/>
          </a:xfrm>
          <a:prstGeom prst="rect">
            <a:avLst/>
          </a:prstGeom>
          <a:noFill/>
          <a:ln w="9525">
            <a:noFill/>
            <a:miter lim="800000"/>
            <a:headEnd/>
            <a:tailEnd/>
          </a:ln>
        </p:spPr>
      </p:pic>
      <p:sp>
        <p:nvSpPr>
          <p:cNvPr id="4" name="TextBox 2"/>
          <p:cNvSpPr txBox="1"/>
          <p:nvPr/>
        </p:nvSpPr>
        <p:spPr>
          <a:xfrm>
            <a:off x="179512" y="188640"/>
            <a:ext cx="849694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0000"/>
                </a:solidFill>
              </a:rPr>
              <a:t>Overestimated GPP lead to higher WUE simulated by models</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2317" y="1603603"/>
            <a:ext cx="3937635" cy="369760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21676" y="1620748"/>
            <a:ext cx="3954780" cy="3680460"/>
          </a:xfrm>
          <a:prstGeom prst="rect">
            <a:avLst/>
          </a:prstGeom>
          <a:noFill/>
          <a:ln w="9525">
            <a:noFill/>
            <a:miter lim="800000"/>
            <a:headEnd/>
            <a:tailEnd/>
          </a:ln>
        </p:spPr>
      </p:pic>
      <p:sp>
        <p:nvSpPr>
          <p:cNvPr id="4" name="TextBox 2"/>
          <p:cNvSpPr txBox="1"/>
          <p:nvPr/>
        </p:nvSpPr>
        <p:spPr>
          <a:xfrm>
            <a:off x="179512" y="188640"/>
            <a:ext cx="849694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0000"/>
                </a:solidFill>
              </a:rPr>
              <a:t>Distribution of WUE in MAT-MAP domain</a:t>
            </a:r>
            <a:endParaRPr lang="zh-CN" altLang="en-US" sz="2000" dirty="0">
              <a:solidFill>
                <a:srgbClr val="FF0000"/>
              </a:solidFill>
            </a:endParaRPr>
          </a:p>
        </p:txBody>
      </p:sp>
      <p:cxnSp>
        <p:nvCxnSpPr>
          <p:cNvPr id="6" name="直接连接符 5"/>
          <p:cNvCxnSpPr/>
          <p:nvPr/>
        </p:nvCxnSpPr>
        <p:spPr>
          <a:xfrm flipV="1">
            <a:off x="2195736" y="1700808"/>
            <a:ext cx="1080120" cy="194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804248" y="1772816"/>
            <a:ext cx="1080120" cy="194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2664296"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Background</a:t>
            </a:r>
            <a:endParaRPr lang="zh-CN" altLang="en-US" sz="2800" dirty="0">
              <a:solidFill>
                <a:srgbClr val="21836C"/>
              </a:solidFill>
            </a:endParaRPr>
          </a:p>
        </p:txBody>
      </p:sp>
      <p:graphicFrame>
        <p:nvGraphicFramePr>
          <p:cNvPr id="1027" name="Object 3"/>
          <p:cNvGraphicFramePr>
            <a:graphicFrameLocks noChangeAspect="1"/>
          </p:cNvGraphicFramePr>
          <p:nvPr/>
        </p:nvGraphicFramePr>
        <p:xfrm>
          <a:off x="6300192" y="476672"/>
          <a:ext cx="1584325" cy="947738"/>
        </p:xfrm>
        <a:graphic>
          <a:graphicData uri="http://schemas.openxmlformats.org/presentationml/2006/ole">
            <p:oleObj spid="_x0000_s1027" name="Equation" r:id="rId5" imgW="660113" imgH="393529" progId="Equation.KSEE3">
              <p:embed/>
            </p:oleObj>
          </a:graphicData>
        </a:graphic>
      </p:graphicFrame>
      <p:sp>
        <p:nvSpPr>
          <p:cNvPr id="10" name="TextBox 9"/>
          <p:cNvSpPr txBox="1"/>
          <p:nvPr/>
        </p:nvSpPr>
        <p:spPr>
          <a:xfrm>
            <a:off x="2123728" y="5363924"/>
            <a:ext cx="2664296" cy="369332"/>
          </a:xfrm>
          <a:prstGeom prst="rect">
            <a:avLst/>
          </a:prstGeom>
          <a:noFill/>
        </p:spPr>
        <p:txBody>
          <a:bodyPr wrap="square" rtlCol="0">
            <a:spAutoFit/>
          </a:bodyPr>
          <a:lstStyle/>
          <a:p>
            <a:r>
              <a:rPr lang="en-US" altLang="zh-CN" dirty="0" smtClean="0">
                <a:solidFill>
                  <a:srgbClr val="FF0000"/>
                </a:solidFill>
              </a:rPr>
              <a:t>Stomata conductance</a:t>
            </a:r>
            <a:endParaRPr lang="zh-CN" altLang="en-US" dirty="0">
              <a:solidFill>
                <a:srgbClr val="FF0000"/>
              </a:solidFill>
            </a:endParaRPr>
          </a:p>
        </p:txBody>
      </p:sp>
      <p:cxnSp>
        <p:nvCxnSpPr>
          <p:cNvPr id="12" name="直接箭头连接符 11"/>
          <p:cNvCxnSpPr/>
          <p:nvPr/>
        </p:nvCxnSpPr>
        <p:spPr>
          <a:xfrm>
            <a:off x="4716016" y="5589240"/>
            <a:ext cx="72008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6136" y="4437112"/>
            <a:ext cx="2520280" cy="2169825"/>
          </a:xfrm>
          <a:prstGeom prst="rect">
            <a:avLst/>
          </a:prstGeom>
          <a:noFill/>
        </p:spPr>
        <p:txBody>
          <a:bodyPr wrap="square" rtlCol="0">
            <a:spAutoFit/>
          </a:bodyPr>
          <a:lstStyle/>
          <a:p>
            <a:pPr>
              <a:lnSpc>
                <a:spcPct val="150000"/>
              </a:lnSpc>
            </a:pPr>
            <a:r>
              <a:rPr lang="en-US" altLang="zh-CN" dirty="0" smtClean="0"/>
              <a:t>Precipitation</a:t>
            </a:r>
          </a:p>
          <a:p>
            <a:pPr>
              <a:lnSpc>
                <a:spcPct val="150000"/>
              </a:lnSpc>
            </a:pPr>
            <a:r>
              <a:rPr lang="en-US" altLang="zh-CN" dirty="0" smtClean="0"/>
              <a:t>Temperature</a:t>
            </a:r>
          </a:p>
          <a:p>
            <a:pPr>
              <a:lnSpc>
                <a:spcPct val="150000"/>
              </a:lnSpc>
            </a:pPr>
            <a:r>
              <a:rPr lang="en-US" altLang="zh-CN" dirty="0" smtClean="0"/>
              <a:t>Radiation</a:t>
            </a:r>
          </a:p>
          <a:p>
            <a:pPr>
              <a:lnSpc>
                <a:spcPct val="150000"/>
              </a:lnSpc>
            </a:pPr>
            <a:r>
              <a:rPr lang="en-US" altLang="zh-CN" dirty="0" smtClean="0"/>
              <a:t>Soil nutrient status</a:t>
            </a:r>
          </a:p>
          <a:p>
            <a:pPr>
              <a:lnSpc>
                <a:spcPct val="150000"/>
              </a:lnSpc>
            </a:pPr>
            <a:r>
              <a:rPr lang="en-US" altLang="zh-CN" dirty="0" smtClean="0"/>
              <a:t>…</a:t>
            </a:r>
            <a:endParaRPr lang="zh-CN" altLang="en-US" dirty="0"/>
          </a:p>
        </p:txBody>
      </p:sp>
      <p:sp>
        <p:nvSpPr>
          <p:cNvPr id="14" name="TextBox 13"/>
          <p:cNvSpPr txBox="1"/>
          <p:nvPr/>
        </p:nvSpPr>
        <p:spPr>
          <a:xfrm>
            <a:off x="539552" y="5373216"/>
            <a:ext cx="864096" cy="369332"/>
          </a:xfrm>
          <a:prstGeom prst="rect">
            <a:avLst/>
          </a:prstGeom>
          <a:noFill/>
        </p:spPr>
        <p:txBody>
          <a:bodyPr wrap="square" rtlCol="0">
            <a:spAutoFit/>
          </a:bodyPr>
          <a:lstStyle/>
          <a:p>
            <a:r>
              <a:rPr lang="en-US" altLang="zh-CN" dirty="0" smtClean="0"/>
              <a:t>WUE</a:t>
            </a:r>
            <a:endParaRPr lang="zh-CN" altLang="en-US" dirty="0"/>
          </a:p>
        </p:txBody>
      </p:sp>
      <p:cxnSp>
        <p:nvCxnSpPr>
          <p:cNvPr id="15" name="直接箭头连接符 14"/>
          <p:cNvCxnSpPr/>
          <p:nvPr/>
        </p:nvCxnSpPr>
        <p:spPr>
          <a:xfrm>
            <a:off x="1403648" y="5589240"/>
            <a:ext cx="72008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0" name="左大括号 19"/>
          <p:cNvSpPr/>
          <p:nvPr/>
        </p:nvSpPr>
        <p:spPr>
          <a:xfrm>
            <a:off x="5508104" y="4725144"/>
            <a:ext cx="216024" cy="172819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圆角矩形 20"/>
          <p:cNvSpPr/>
          <p:nvPr/>
        </p:nvSpPr>
        <p:spPr>
          <a:xfrm>
            <a:off x="5724128" y="4581128"/>
            <a:ext cx="1800200" cy="360040"/>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6" cstate="print"/>
          <a:srcRect/>
          <a:stretch>
            <a:fillRect/>
          </a:stretch>
        </p:blipFill>
        <p:spPr bwMode="auto">
          <a:xfrm>
            <a:off x="2267744" y="1196751"/>
            <a:ext cx="3096344" cy="4105477"/>
          </a:xfrm>
          <a:prstGeom prst="rect">
            <a:avLst/>
          </a:prstGeom>
          <a:noFill/>
          <a:ln w="9525">
            <a:noFill/>
            <a:miter lim="800000"/>
            <a:headEnd/>
            <a:tailEnd/>
          </a:ln>
        </p:spPr>
      </p:pic>
      <p:sp>
        <p:nvSpPr>
          <p:cNvPr id="16" name="TextBox 15"/>
          <p:cNvSpPr txBox="1"/>
          <p:nvPr/>
        </p:nvSpPr>
        <p:spPr>
          <a:xfrm>
            <a:off x="179512" y="692696"/>
            <a:ext cx="5328592" cy="369332"/>
          </a:xfrm>
          <a:prstGeom prst="rect">
            <a:avLst/>
          </a:prstGeom>
          <a:noFill/>
        </p:spPr>
        <p:txBody>
          <a:bodyPr wrap="square" rtlCol="0">
            <a:spAutoFit/>
          </a:bodyPr>
          <a:lstStyle/>
          <a:p>
            <a:r>
              <a:rPr lang="en-US" altLang="zh-CN" b="1" dirty="0" smtClean="0">
                <a:solidFill>
                  <a:srgbClr val="FF0000"/>
                </a:solidFill>
              </a:rPr>
              <a:t>What is Water-use efficiency (WUE) ?</a:t>
            </a:r>
            <a:endParaRPr lang="zh-CN" altLang="en-US" b="1" dirty="0">
              <a:solidFill>
                <a:srgbClr val="FF0000"/>
              </a:solidFill>
            </a:endParaRPr>
          </a:p>
        </p:txBody>
      </p:sp>
      <p:sp>
        <p:nvSpPr>
          <p:cNvPr id="17" name="椭圆 16"/>
          <p:cNvSpPr/>
          <p:nvPr/>
        </p:nvSpPr>
        <p:spPr>
          <a:xfrm>
            <a:off x="4283968" y="2564904"/>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4427984" y="2636912"/>
            <a:ext cx="1152128"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cstate="print"/>
          <a:srcRect/>
          <a:stretch>
            <a:fillRect/>
          </a:stretch>
        </p:blipFill>
        <p:spPr bwMode="auto">
          <a:xfrm>
            <a:off x="251520" y="1628800"/>
            <a:ext cx="1608179" cy="2376264"/>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652120" y="1412776"/>
            <a:ext cx="3095997" cy="2722550"/>
          </a:xfrm>
          <a:prstGeom prst="rect">
            <a:avLst/>
          </a:prstGeom>
          <a:noFill/>
          <a:ln w="9525">
            <a:noFill/>
            <a:miter lim="800000"/>
            <a:headEnd/>
            <a:tailEnd/>
          </a:ln>
        </p:spPr>
      </p:pic>
    </p:spTree>
    <p:custDataLst>
      <p:tags r:id="rId2"/>
    </p:custDataLst>
  </p:cSld>
  <p:clrMapOvr>
    <a:masterClrMapping/>
  </p:clrMapOvr>
  <p:transition advTm="945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endParaRPr lang="en-US" altLang="zh-CN" dirty="0" smtClean="0"/>
          </a:p>
          <a:p>
            <a:pPr>
              <a:buNone/>
            </a:pPr>
            <a:endParaRPr lang="en-US" altLang="zh-CN" dirty="0" smtClean="0"/>
          </a:p>
        </p:txBody>
      </p:sp>
      <p:graphicFrame>
        <p:nvGraphicFramePr>
          <p:cNvPr id="31746" name="Object 2"/>
          <p:cNvGraphicFramePr>
            <a:graphicFrameLocks noChangeAspect="1"/>
          </p:cNvGraphicFramePr>
          <p:nvPr/>
        </p:nvGraphicFramePr>
        <p:xfrm>
          <a:off x="2915816" y="3717032"/>
          <a:ext cx="1933575" cy="865188"/>
        </p:xfrm>
        <a:graphic>
          <a:graphicData uri="http://schemas.openxmlformats.org/presentationml/2006/ole">
            <p:oleObj spid="_x0000_s31746" name="Equation" r:id="rId4" imgW="876240" imgH="393480" progId="Equation.KSEE3">
              <p:embed/>
            </p:oleObj>
          </a:graphicData>
        </a:graphic>
      </p:graphicFrame>
      <p:sp>
        <p:nvSpPr>
          <p:cNvPr id="6" name="TextBox 5"/>
          <p:cNvSpPr txBox="1"/>
          <p:nvPr/>
        </p:nvSpPr>
        <p:spPr>
          <a:xfrm>
            <a:off x="179512" y="620688"/>
            <a:ext cx="8640960" cy="830997"/>
          </a:xfrm>
          <a:prstGeom prst="rect">
            <a:avLst/>
          </a:prstGeom>
          <a:noFill/>
        </p:spPr>
        <p:txBody>
          <a:bodyPr wrap="square" rtlCol="0">
            <a:spAutoFit/>
          </a:bodyPr>
          <a:lstStyle/>
          <a:p>
            <a:r>
              <a:rPr lang="en-US" altLang="zh-CN" sz="2400" dirty="0" smtClean="0">
                <a:solidFill>
                  <a:srgbClr val="FF0000"/>
                </a:solidFill>
              </a:rPr>
              <a:t>The highest values are generally found in wetter ecosystems with high GPP!</a:t>
            </a:r>
            <a:endParaRPr lang="zh-CN" altLang="en-US" sz="2400" dirty="0">
              <a:solidFill>
                <a:srgbClr val="FF0000"/>
              </a:solidFill>
            </a:endParaRPr>
          </a:p>
        </p:txBody>
      </p:sp>
      <p:sp>
        <p:nvSpPr>
          <p:cNvPr id="7" name="TextBox 6"/>
          <p:cNvSpPr txBox="1"/>
          <p:nvPr/>
        </p:nvSpPr>
        <p:spPr>
          <a:xfrm>
            <a:off x="251520" y="1844824"/>
            <a:ext cx="7560840" cy="461665"/>
          </a:xfrm>
          <a:prstGeom prst="rect">
            <a:avLst/>
          </a:prstGeom>
          <a:noFill/>
        </p:spPr>
        <p:txBody>
          <a:bodyPr wrap="square" rtlCol="0">
            <a:spAutoFit/>
          </a:bodyPr>
          <a:lstStyle/>
          <a:p>
            <a:r>
              <a:rPr lang="en-US" altLang="zh-CN" sz="2400" dirty="0" smtClean="0">
                <a:solidFill>
                  <a:srgbClr val="FF0000"/>
                </a:solidFill>
              </a:rPr>
              <a:t>Contradict with leaf-level conclusions? </a:t>
            </a:r>
            <a:endParaRPr lang="zh-CN" altLang="en-US" sz="2400" dirty="0">
              <a:solidFill>
                <a:srgbClr val="FF0000"/>
              </a:solidFill>
            </a:endParaRPr>
          </a:p>
        </p:txBody>
      </p:sp>
      <p:sp>
        <p:nvSpPr>
          <p:cNvPr id="8" name="TextBox 7"/>
          <p:cNvSpPr txBox="1"/>
          <p:nvPr/>
        </p:nvSpPr>
        <p:spPr>
          <a:xfrm>
            <a:off x="323528" y="2780928"/>
            <a:ext cx="2088232" cy="461665"/>
          </a:xfrm>
          <a:prstGeom prst="rect">
            <a:avLst/>
          </a:prstGeom>
          <a:noFill/>
        </p:spPr>
        <p:txBody>
          <a:bodyPr wrap="square" rtlCol="0">
            <a:spAutoFit/>
          </a:bodyPr>
          <a:lstStyle/>
          <a:p>
            <a:r>
              <a:rPr lang="en-US" altLang="zh-CN" sz="2400" dirty="0" smtClean="0"/>
              <a:t>Evaporation?</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anim calcmode="lin" valueType="num">
                                      <p:cBhvr additive="base">
                                        <p:cTn id="19" dur="500" fill="hold"/>
                                        <p:tgtEl>
                                          <p:spTgt spid="31746"/>
                                        </p:tgtEl>
                                        <p:attrNameLst>
                                          <p:attrName>ppt_x</p:attrName>
                                        </p:attrNameLst>
                                      </p:cBhvr>
                                      <p:tavLst>
                                        <p:tav tm="0">
                                          <p:val>
                                            <p:strVal val="#ppt_x"/>
                                          </p:val>
                                        </p:tav>
                                        <p:tav tm="100000">
                                          <p:val>
                                            <p:strVal val="#ppt_x"/>
                                          </p:val>
                                        </p:tav>
                                      </p:tavLst>
                                    </p:anim>
                                    <p:anim calcmode="lin" valueType="num">
                                      <p:cBhvr additive="base">
                                        <p:cTn id="20"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234255" y="1052661"/>
            <a:ext cx="8658225" cy="5400675"/>
          </a:xfrm>
          <a:prstGeom prst="rect">
            <a:avLst/>
          </a:prstGeom>
          <a:noFill/>
          <a:ln w="9525">
            <a:noFill/>
            <a:miter lim="800000"/>
            <a:headEnd/>
            <a:tailEnd/>
          </a:ln>
        </p:spPr>
      </p:pic>
      <p:sp>
        <p:nvSpPr>
          <p:cNvPr id="6" name="TextBox 2"/>
          <p:cNvSpPr txBox="1"/>
          <p:nvPr/>
        </p:nvSpPr>
        <p:spPr>
          <a:xfrm>
            <a:off x="179512" y="188640"/>
            <a:ext cx="849694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0000"/>
                </a:solidFill>
              </a:rPr>
              <a:t>Global pattern of </a:t>
            </a:r>
            <a:r>
              <a:rPr lang="en-US" altLang="zh-CN" sz="2000" dirty="0" err="1" smtClean="0">
                <a:solidFill>
                  <a:srgbClr val="FF0000"/>
                </a:solidFill>
              </a:rPr>
              <a:t>WUE</a:t>
            </a:r>
            <a:r>
              <a:rPr lang="en-US" altLang="zh-CN" sz="2000" baseline="-25000" dirty="0" err="1" smtClean="0">
                <a:solidFill>
                  <a:srgbClr val="FF0000"/>
                </a:solidFill>
              </a:rPr>
              <a:t>t</a:t>
            </a:r>
            <a:r>
              <a:rPr lang="en-US" altLang="zh-CN" sz="2000" dirty="0" smtClean="0">
                <a:solidFill>
                  <a:srgbClr val="FF0000"/>
                </a:solidFill>
              </a:rPr>
              <a:t> derived from models</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4" cstate="print"/>
          <a:srcRect/>
          <a:stretch>
            <a:fillRect/>
          </a:stretch>
        </p:blipFill>
        <p:spPr bwMode="auto">
          <a:xfrm>
            <a:off x="3203848" y="548680"/>
            <a:ext cx="5448300" cy="6029325"/>
          </a:xfrm>
          <a:prstGeom prst="rect">
            <a:avLst/>
          </a:prstGeom>
          <a:noFill/>
          <a:ln w="9525">
            <a:noFill/>
            <a:miter lim="800000"/>
            <a:headEnd/>
            <a:tailEnd/>
          </a:ln>
        </p:spPr>
      </p:pic>
      <p:graphicFrame>
        <p:nvGraphicFramePr>
          <p:cNvPr id="31747" name="Object 3"/>
          <p:cNvGraphicFramePr>
            <a:graphicFrameLocks noChangeAspect="1"/>
          </p:cNvGraphicFramePr>
          <p:nvPr/>
        </p:nvGraphicFramePr>
        <p:xfrm>
          <a:off x="4572000" y="2996952"/>
          <a:ext cx="2914650" cy="865188"/>
        </p:xfrm>
        <a:graphic>
          <a:graphicData uri="http://schemas.openxmlformats.org/presentationml/2006/ole">
            <p:oleObj spid="_x0000_s46083" name="Equation" r:id="rId5" imgW="1320480" imgH="393480" progId="Equation.KSEE3">
              <p:embed/>
            </p:oleObj>
          </a:graphicData>
        </a:graphic>
      </p:graphicFrame>
      <p:sp>
        <p:nvSpPr>
          <p:cNvPr id="7" name="TextBox 6"/>
          <p:cNvSpPr txBox="1"/>
          <p:nvPr/>
        </p:nvSpPr>
        <p:spPr>
          <a:xfrm>
            <a:off x="539552" y="188640"/>
            <a:ext cx="6984776" cy="738664"/>
          </a:xfrm>
          <a:prstGeom prst="rect">
            <a:avLst/>
          </a:prstGeom>
          <a:noFill/>
        </p:spPr>
        <p:txBody>
          <a:bodyPr wrap="square" rtlCol="0">
            <a:spAutoFit/>
          </a:bodyPr>
          <a:lstStyle/>
          <a:p>
            <a:r>
              <a:rPr lang="en-US" altLang="zh-CN" sz="2400" dirty="0" smtClean="0"/>
              <a:t>The influence of Vapor pressure deficit (VPD)?</a:t>
            </a:r>
            <a:endParaRPr lang="zh-CN" altLang="en-US" sz="2400" dirty="0" smtClean="0"/>
          </a:p>
          <a:p>
            <a:endParaRPr lang="zh-CN" altLang="en-US" dirty="0"/>
          </a:p>
        </p:txBody>
      </p:sp>
      <p:pic>
        <p:nvPicPr>
          <p:cNvPr id="8" name="Picture 2"/>
          <p:cNvPicPr>
            <a:picLocks noGrp="1" noChangeAspect="1" noChangeArrowheads="1"/>
          </p:cNvPicPr>
          <p:nvPr>
            <p:ph idx="1"/>
          </p:nvPr>
        </p:nvPicPr>
        <p:blipFill>
          <a:blip r:embed="rId6" cstate="print"/>
          <a:srcRect/>
          <a:stretch>
            <a:fillRect/>
          </a:stretch>
        </p:blipFill>
        <p:spPr bwMode="auto">
          <a:xfrm>
            <a:off x="323528" y="620688"/>
            <a:ext cx="3024336" cy="5959063"/>
          </a:xfrm>
          <a:prstGeom prst="rect">
            <a:avLst/>
          </a:prstGeom>
          <a:noFill/>
          <a:ln w="9525">
            <a:noFill/>
            <a:miter lim="800000"/>
            <a:headEnd/>
            <a:tailEnd/>
          </a:ln>
        </p:spPr>
      </p:pic>
      <p:sp>
        <p:nvSpPr>
          <p:cNvPr id="9" name="TextBox 8"/>
          <p:cNvSpPr txBox="1"/>
          <p:nvPr/>
        </p:nvSpPr>
        <p:spPr>
          <a:xfrm>
            <a:off x="755576" y="6550223"/>
            <a:ext cx="2376264" cy="307777"/>
          </a:xfrm>
          <a:prstGeom prst="rect">
            <a:avLst/>
          </a:prstGeom>
          <a:noFill/>
        </p:spPr>
        <p:txBody>
          <a:bodyPr wrap="square" rtlCol="0">
            <a:spAutoFit/>
          </a:bodyPr>
          <a:lstStyle/>
          <a:p>
            <a:r>
              <a:rPr lang="en-US" altLang="zh-CN" sz="1400" dirty="0" err="1" smtClean="0"/>
              <a:t>Ponton</a:t>
            </a:r>
            <a:r>
              <a:rPr lang="en-US" altLang="zh-CN" sz="1400" dirty="0" smtClean="0"/>
              <a:t> et al., 2006, GCB</a:t>
            </a:r>
            <a:endParaRPr lang="zh-CN" altLang="en-US" sz="1400" dirty="0"/>
          </a:p>
        </p:txBody>
      </p:sp>
      <p:sp>
        <p:nvSpPr>
          <p:cNvPr id="11" name="TextBox 10"/>
          <p:cNvSpPr txBox="1"/>
          <p:nvPr/>
        </p:nvSpPr>
        <p:spPr>
          <a:xfrm>
            <a:off x="6300192" y="6550223"/>
            <a:ext cx="2376264" cy="307777"/>
          </a:xfrm>
          <a:prstGeom prst="rect">
            <a:avLst/>
          </a:prstGeom>
          <a:noFill/>
        </p:spPr>
        <p:txBody>
          <a:bodyPr wrap="square" rtlCol="0">
            <a:spAutoFit/>
          </a:bodyPr>
          <a:lstStyle/>
          <a:p>
            <a:r>
              <a:rPr lang="en-US" altLang="zh-CN" sz="1400" dirty="0" smtClean="0"/>
              <a:t>Beer et al., 2009, GBC</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3074" name="Picture 2"/>
          <p:cNvPicPr>
            <a:picLocks noChangeAspect="1" noChangeArrowheads="1"/>
          </p:cNvPicPr>
          <p:nvPr/>
        </p:nvPicPr>
        <p:blipFill>
          <a:blip r:embed="rId3" cstate="print"/>
          <a:srcRect/>
          <a:stretch>
            <a:fillRect/>
          </a:stretch>
        </p:blipFill>
        <p:spPr bwMode="auto">
          <a:xfrm>
            <a:off x="225682" y="1035516"/>
            <a:ext cx="8666798" cy="5417820"/>
          </a:xfrm>
          <a:prstGeom prst="rect">
            <a:avLst/>
          </a:prstGeom>
          <a:noFill/>
          <a:ln w="9525">
            <a:noFill/>
            <a:miter lim="800000"/>
            <a:headEnd/>
            <a:tailEnd/>
          </a:ln>
        </p:spPr>
      </p:pic>
      <p:sp>
        <p:nvSpPr>
          <p:cNvPr id="5" name="TextBox 2"/>
          <p:cNvSpPr txBox="1"/>
          <p:nvPr/>
        </p:nvSpPr>
        <p:spPr>
          <a:xfrm>
            <a:off x="179512" y="188640"/>
            <a:ext cx="849694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0000"/>
                </a:solidFill>
              </a:rPr>
              <a:t>Global pattern of IWUE derived from models</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412776"/>
            <a:ext cx="7467600" cy="1143000"/>
          </a:xfrm>
        </p:spPr>
        <p:txBody>
          <a:bodyPr/>
          <a:lstStyle/>
          <a:p>
            <a:r>
              <a:rPr lang="en-US" altLang="zh-CN" dirty="0" smtClean="0"/>
              <a:t>Results &amp; Discussion</a:t>
            </a:r>
            <a:endParaRPr lang="zh-CN" altLang="en-US" dirty="0"/>
          </a:p>
        </p:txBody>
      </p:sp>
      <p:sp>
        <p:nvSpPr>
          <p:cNvPr id="3" name="内容占位符 2"/>
          <p:cNvSpPr>
            <a:spLocks noGrp="1"/>
          </p:cNvSpPr>
          <p:nvPr>
            <p:ph sz="quarter" idx="1"/>
          </p:nvPr>
        </p:nvSpPr>
        <p:spPr/>
        <p:txBody>
          <a:bodyPr/>
          <a:lstStyle/>
          <a:p>
            <a:endParaRPr lang="en-US" altLang="zh-CN" dirty="0" smtClean="0"/>
          </a:p>
          <a:p>
            <a:endParaRPr lang="en-US" altLang="zh-CN" dirty="0" smtClean="0"/>
          </a:p>
          <a:p>
            <a:endParaRPr lang="en-US" altLang="zh-CN" dirty="0" smtClean="0"/>
          </a:p>
          <a:p>
            <a:r>
              <a:rPr lang="en-US" altLang="zh-CN" dirty="0" smtClean="0"/>
              <a:t>PART II: Partial correlation with climate variables     </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shab_pre.tif"/>
          <p:cNvPicPr>
            <a:picLocks noGrp="1" noChangeAspect="1"/>
          </p:cNvPicPr>
          <p:nvPr>
            <p:ph sz="quarter" idx="1"/>
          </p:nvPr>
        </p:nvPicPr>
        <p:blipFill>
          <a:blip r:embed="rId3" cstate="print"/>
          <a:srcRect t="7874" r="36417" b="7874"/>
          <a:stretch>
            <a:fillRect/>
          </a:stretch>
        </p:blipFill>
        <p:spPr>
          <a:xfrm>
            <a:off x="1475655" y="755176"/>
            <a:ext cx="5734483" cy="5698160"/>
          </a:xfrm>
        </p:spPr>
      </p:pic>
      <p:sp>
        <p:nvSpPr>
          <p:cNvPr id="8" name="TextBox 7"/>
          <p:cNvSpPr txBox="1"/>
          <p:nvPr/>
        </p:nvSpPr>
        <p:spPr>
          <a:xfrm>
            <a:off x="0" y="0"/>
            <a:ext cx="7560840" cy="400110"/>
          </a:xfrm>
          <a:prstGeom prst="rect">
            <a:avLst/>
          </a:prstGeom>
          <a:noFill/>
        </p:spPr>
        <p:txBody>
          <a:bodyPr wrap="square" rtlCol="0">
            <a:spAutoFit/>
          </a:bodyPr>
          <a:lstStyle/>
          <a:p>
            <a:r>
              <a:rPr lang="en-US" altLang="zh-CN" sz="2000" dirty="0" smtClean="0">
                <a:solidFill>
                  <a:srgbClr val="FF0000"/>
                </a:solidFill>
              </a:rPr>
              <a:t>Partial correlation of mean WUE and precipitation </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433673" y="1052736"/>
            <a:ext cx="5442583" cy="3312368"/>
          </a:xfrm>
          <a:prstGeom prst="rect">
            <a:avLst/>
          </a:prstGeom>
          <a:noFill/>
          <a:ln w="9525">
            <a:noFill/>
            <a:miter lim="800000"/>
            <a:headEnd/>
            <a:tailEnd/>
          </a:ln>
        </p:spPr>
      </p:pic>
      <p:sp>
        <p:nvSpPr>
          <p:cNvPr id="5" name="TextBox 4"/>
          <p:cNvSpPr txBox="1"/>
          <p:nvPr/>
        </p:nvSpPr>
        <p:spPr>
          <a:xfrm>
            <a:off x="5508104" y="6165304"/>
            <a:ext cx="2376264" cy="307777"/>
          </a:xfrm>
          <a:prstGeom prst="rect">
            <a:avLst/>
          </a:prstGeom>
          <a:noFill/>
        </p:spPr>
        <p:txBody>
          <a:bodyPr wrap="square" rtlCol="0">
            <a:spAutoFit/>
          </a:bodyPr>
          <a:lstStyle/>
          <a:p>
            <a:r>
              <a:rPr lang="en-US" altLang="zh-CN" sz="1400" dirty="0" smtClean="0"/>
              <a:t>Beer et al., 2010, Nature</a:t>
            </a:r>
            <a:endParaRPr lang="zh-CN" alt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shab_tmp.tif"/>
          <p:cNvPicPr>
            <a:picLocks noGrp="1" noChangeAspect="1"/>
          </p:cNvPicPr>
          <p:nvPr>
            <p:ph sz="quarter" idx="1"/>
          </p:nvPr>
        </p:nvPicPr>
        <p:blipFill>
          <a:blip r:embed="rId3" cstate="print"/>
          <a:srcRect t="7874" r="34449" b="7874"/>
          <a:stretch>
            <a:fillRect/>
          </a:stretch>
        </p:blipFill>
        <p:spPr>
          <a:xfrm>
            <a:off x="1475657" y="755176"/>
            <a:ext cx="5911975" cy="5698160"/>
          </a:xfrm>
        </p:spPr>
      </p:pic>
      <p:sp>
        <p:nvSpPr>
          <p:cNvPr id="5" name="TextBox 4"/>
          <p:cNvSpPr txBox="1"/>
          <p:nvPr/>
        </p:nvSpPr>
        <p:spPr>
          <a:xfrm>
            <a:off x="0" y="0"/>
            <a:ext cx="7560840" cy="400110"/>
          </a:xfrm>
          <a:prstGeom prst="rect">
            <a:avLst/>
          </a:prstGeom>
          <a:noFill/>
        </p:spPr>
        <p:txBody>
          <a:bodyPr wrap="square" rtlCol="0">
            <a:spAutoFit/>
          </a:bodyPr>
          <a:lstStyle/>
          <a:p>
            <a:r>
              <a:rPr lang="en-US" altLang="zh-CN" sz="2000" dirty="0" smtClean="0">
                <a:solidFill>
                  <a:srgbClr val="FF0000"/>
                </a:solidFill>
              </a:rPr>
              <a:t>Partial correlation of mean WUE and temperature </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a:t>
            </a:r>
            <a:endParaRPr lang="zh-CN" altLang="en-US" dirty="0"/>
          </a:p>
        </p:txBody>
      </p:sp>
      <p:sp>
        <p:nvSpPr>
          <p:cNvPr id="3" name="内容占位符 2"/>
          <p:cNvSpPr>
            <a:spLocks noGrp="1"/>
          </p:cNvSpPr>
          <p:nvPr>
            <p:ph sz="quarter" idx="1"/>
          </p:nvPr>
        </p:nvSpPr>
        <p:spPr>
          <a:xfrm>
            <a:off x="457200" y="1600200"/>
            <a:ext cx="8435280" cy="4873752"/>
          </a:xfrm>
        </p:spPr>
        <p:txBody>
          <a:bodyPr>
            <a:normAutofit fontScale="92500" lnSpcReduction="20000"/>
          </a:bodyPr>
          <a:lstStyle/>
          <a:p>
            <a:r>
              <a:rPr lang="en-US" altLang="zh-CN" dirty="0" smtClean="0"/>
              <a:t>Both data-driven and model results show generally similar WUE patterns characterized by higher value of WUE in wetter regions with higher ecosystem GPP.</a:t>
            </a:r>
          </a:p>
          <a:p>
            <a:r>
              <a:rPr lang="en-US" altLang="zh-CN" dirty="0" smtClean="0"/>
              <a:t>Process models systematically overestimate by about 25% on average and even by about 50% for boreal biomes.</a:t>
            </a:r>
          </a:p>
          <a:p>
            <a:r>
              <a:rPr lang="en-US" altLang="zh-CN" dirty="0" err="1" smtClean="0"/>
              <a:t>WUEt</a:t>
            </a:r>
            <a:r>
              <a:rPr lang="en-US" altLang="zh-CN" dirty="0" smtClean="0"/>
              <a:t> and IWUE exhibit similar patterns with WUE except for IWUE of Amazon Rain forest showing as low value as arid ecosystem.</a:t>
            </a:r>
          </a:p>
          <a:p>
            <a:r>
              <a:rPr lang="en-US" altLang="zh-CN" dirty="0" smtClean="0"/>
              <a:t>Increased precipitation appears to be associated with high WUE in low and mid- latitudes but with low value in high latitude regions.</a:t>
            </a:r>
          </a:p>
          <a:p>
            <a:r>
              <a:rPr lang="en-US" altLang="zh-CN" dirty="0" smtClean="0"/>
              <a:t>Increased temperature enhance WUE, while WUE of low and mid- latitudes declines with temperature and presents stronger and more consistent negative response to temperature in dryer ecosystems.</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628800"/>
            <a:ext cx="6949280" cy="854080"/>
          </a:xfrm>
          <a:prstGeom prst="rect">
            <a:avLst/>
          </a:prstGeom>
          <a:noFill/>
        </p:spPr>
        <p:txBody>
          <a:bodyPr wrap="square" rtlCol="0">
            <a:spAutoFit/>
          </a:bodyPr>
          <a:lstStyle/>
          <a:p>
            <a:pPr algn="ctr">
              <a:lnSpc>
                <a:spcPct val="150000"/>
              </a:lnSpc>
            </a:pPr>
            <a:r>
              <a:rPr lang="en-US" altLang="zh-CN" sz="3600" b="1" dirty="0" smtClean="0">
                <a:solidFill>
                  <a:srgbClr val="21836C"/>
                </a:solidFill>
                <a:latin typeface="David" pitchFamily="34" charset="-79"/>
                <a:cs typeface="David" pitchFamily="34" charset="-79"/>
              </a:rPr>
              <a:t>Thanks!</a:t>
            </a: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692696"/>
            <a:ext cx="7200800" cy="523220"/>
          </a:xfrm>
          <a:prstGeom prst="rect">
            <a:avLst/>
          </a:prstGeom>
          <a:noFill/>
        </p:spPr>
        <p:txBody>
          <a:bodyPr wrap="square" rtlCol="0">
            <a:spAutoFit/>
          </a:bodyPr>
          <a:lstStyle/>
          <a:p>
            <a:r>
              <a:rPr lang="en-US" altLang="zh-CN" sz="2800" dirty="0" smtClean="0">
                <a:solidFill>
                  <a:srgbClr val="FF0000"/>
                </a:solidFill>
              </a:rPr>
              <a:t>Leaf scale theory of gas exchange </a:t>
            </a:r>
            <a:endParaRPr lang="zh-CN" altLang="en-US" sz="2800" dirty="0">
              <a:solidFill>
                <a:srgbClr val="FF0000"/>
              </a:solidFill>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TextBox 9"/>
          <p:cNvSpPr txBox="1"/>
          <p:nvPr/>
        </p:nvSpPr>
        <p:spPr>
          <a:xfrm>
            <a:off x="144016" y="1340768"/>
            <a:ext cx="3707904" cy="877163"/>
          </a:xfrm>
          <a:prstGeom prst="rect">
            <a:avLst/>
          </a:prstGeom>
          <a:noFill/>
          <a:ln>
            <a:solidFill>
              <a:srgbClr val="FF6600"/>
            </a:solidFill>
          </a:ln>
        </p:spPr>
        <p:txBody>
          <a:bodyPr wrap="square" rtlCol="0">
            <a:spAutoFit/>
          </a:bodyPr>
          <a:lstStyle/>
          <a:p>
            <a:pPr>
              <a:lnSpc>
                <a:spcPct val="150000"/>
              </a:lnSpc>
            </a:pPr>
            <a:r>
              <a:rPr lang="en-US" altLang="zh-CN" sz="1700" dirty="0" smtClean="0"/>
              <a:t>The conductance of water vapor is 1.6 times than that of CO</a:t>
            </a:r>
            <a:r>
              <a:rPr lang="en-US" altLang="zh-CN" sz="1700" baseline="-25000" dirty="0" smtClean="0"/>
              <a:t>2</a:t>
            </a:r>
            <a:r>
              <a:rPr lang="en-US" altLang="zh-CN" sz="1700" dirty="0" smtClean="0"/>
              <a:t>.</a:t>
            </a:r>
            <a:endParaRPr lang="zh-CN" altLang="en-US" sz="1700" dirty="0"/>
          </a:p>
        </p:txBody>
      </p:sp>
      <p:sp>
        <p:nvSpPr>
          <p:cNvPr id="11" name="下箭头 10"/>
          <p:cNvSpPr/>
          <p:nvPr/>
        </p:nvSpPr>
        <p:spPr>
          <a:xfrm>
            <a:off x="1547664" y="2348880"/>
            <a:ext cx="720080" cy="432048"/>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2" name="TextBox 11"/>
          <p:cNvSpPr txBox="1"/>
          <p:nvPr/>
        </p:nvSpPr>
        <p:spPr>
          <a:xfrm>
            <a:off x="144016" y="2780928"/>
            <a:ext cx="3779912" cy="877163"/>
          </a:xfrm>
          <a:prstGeom prst="rect">
            <a:avLst/>
          </a:prstGeom>
          <a:noFill/>
          <a:ln>
            <a:solidFill>
              <a:srgbClr val="FF6600"/>
            </a:solidFill>
          </a:ln>
        </p:spPr>
        <p:txBody>
          <a:bodyPr wrap="square" rtlCol="0">
            <a:spAutoFit/>
          </a:bodyPr>
          <a:lstStyle/>
          <a:p>
            <a:pPr>
              <a:lnSpc>
                <a:spcPct val="150000"/>
              </a:lnSpc>
            </a:pPr>
            <a:r>
              <a:rPr lang="en-US" altLang="zh-CN" sz="1700" dirty="0" smtClean="0"/>
              <a:t>Low conductance leads to high leaf WUE.</a:t>
            </a:r>
            <a:endParaRPr lang="zh-CN" altLang="en-US" sz="1700" dirty="0"/>
          </a:p>
        </p:txBody>
      </p:sp>
      <p:sp>
        <p:nvSpPr>
          <p:cNvPr id="13" name="TextBox 12"/>
          <p:cNvSpPr txBox="1"/>
          <p:nvPr/>
        </p:nvSpPr>
        <p:spPr>
          <a:xfrm>
            <a:off x="144016" y="4391670"/>
            <a:ext cx="3779912" cy="1269578"/>
          </a:xfrm>
          <a:prstGeom prst="rect">
            <a:avLst/>
          </a:prstGeom>
          <a:noFill/>
          <a:ln>
            <a:solidFill>
              <a:srgbClr val="FF6600"/>
            </a:solidFill>
          </a:ln>
        </p:spPr>
        <p:txBody>
          <a:bodyPr wrap="square" rtlCol="0">
            <a:spAutoFit/>
          </a:bodyPr>
          <a:lstStyle/>
          <a:p>
            <a:pPr>
              <a:lnSpc>
                <a:spcPct val="150000"/>
              </a:lnSpc>
            </a:pPr>
            <a:r>
              <a:rPr lang="en-US" altLang="zh-CN" sz="1700" dirty="0" smtClean="0"/>
              <a:t>Leaf WUE is generally thought to </a:t>
            </a:r>
            <a:r>
              <a:rPr lang="en-US" altLang="zh-CN" sz="1700" dirty="0" smtClean="0">
                <a:solidFill>
                  <a:srgbClr val="FF0000"/>
                </a:solidFill>
              </a:rPr>
              <a:t>increase</a:t>
            </a:r>
            <a:r>
              <a:rPr lang="en-US" altLang="zh-CN" sz="1700" dirty="0" smtClean="0"/>
              <a:t> under </a:t>
            </a:r>
            <a:r>
              <a:rPr lang="en-US" altLang="zh-CN" sz="1700" dirty="0" smtClean="0">
                <a:solidFill>
                  <a:srgbClr val="FF0000"/>
                </a:solidFill>
              </a:rPr>
              <a:t>water stress</a:t>
            </a:r>
            <a:r>
              <a:rPr lang="en-US" altLang="zh-CN" sz="1700" dirty="0" smtClean="0"/>
              <a:t> due to reduced leaf stomata conductance.</a:t>
            </a:r>
            <a:endParaRPr lang="zh-CN" altLang="en-US" sz="1700" dirty="0"/>
          </a:p>
        </p:txBody>
      </p:sp>
      <p:sp>
        <p:nvSpPr>
          <p:cNvPr id="14" name="下箭头 13"/>
          <p:cNvSpPr/>
          <p:nvPr/>
        </p:nvSpPr>
        <p:spPr>
          <a:xfrm>
            <a:off x="1547664" y="3789040"/>
            <a:ext cx="720080" cy="432048"/>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5" name="五边形 14"/>
          <p:cNvSpPr/>
          <p:nvPr/>
        </p:nvSpPr>
        <p:spPr>
          <a:xfrm>
            <a:off x="0" y="0"/>
            <a:ext cx="2664296"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Background</a:t>
            </a:r>
            <a:endParaRPr lang="zh-CN" altLang="en-US" sz="2800" dirty="0">
              <a:solidFill>
                <a:srgbClr val="21836C"/>
              </a:solidFill>
            </a:endParaRPr>
          </a:p>
        </p:txBody>
      </p:sp>
      <p:pic>
        <p:nvPicPr>
          <p:cNvPr id="16" name="内容占位符 3" descr="STOMA-237x300.png"/>
          <p:cNvPicPr>
            <a:picLocks noGrp="1" noChangeAspect="1"/>
          </p:cNvPicPr>
          <p:nvPr>
            <p:ph idx="1"/>
          </p:nvPr>
        </p:nvPicPr>
        <p:blipFill>
          <a:blip r:embed="rId3" cstate="print"/>
          <a:stretch>
            <a:fillRect/>
          </a:stretch>
        </p:blipFill>
        <p:spPr>
          <a:xfrm>
            <a:off x="7648624" y="0"/>
            <a:ext cx="1099840" cy="1484784"/>
          </a:xfrm>
        </p:spPr>
      </p:pic>
      <p:pic>
        <p:nvPicPr>
          <p:cNvPr id="29697" name="Picture 1"/>
          <p:cNvPicPr>
            <a:picLocks noChangeAspect="1" noChangeArrowheads="1"/>
          </p:cNvPicPr>
          <p:nvPr/>
        </p:nvPicPr>
        <p:blipFill>
          <a:blip r:embed="rId4" cstate="print"/>
          <a:srcRect/>
          <a:stretch>
            <a:fillRect/>
          </a:stretch>
        </p:blipFill>
        <p:spPr bwMode="auto">
          <a:xfrm>
            <a:off x="4067944" y="2060848"/>
            <a:ext cx="4536504" cy="3380979"/>
          </a:xfrm>
          <a:prstGeom prst="rect">
            <a:avLst/>
          </a:prstGeom>
          <a:noFill/>
          <a:ln w="9525">
            <a:noFill/>
            <a:miter lim="800000"/>
            <a:headEnd/>
            <a:tailEnd/>
          </a:ln>
        </p:spPr>
      </p:pic>
      <p:sp>
        <p:nvSpPr>
          <p:cNvPr id="21" name="下箭头 20"/>
          <p:cNvSpPr/>
          <p:nvPr/>
        </p:nvSpPr>
        <p:spPr>
          <a:xfrm rot="16200000">
            <a:off x="6715051" y="3014141"/>
            <a:ext cx="337850" cy="591503"/>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2" name="TextBox 21"/>
          <p:cNvSpPr txBox="1"/>
          <p:nvPr/>
        </p:nvSpPr>
        <p:spPr>
          <a:xfrm>
            <a:off x="251520" y="6309320"/>
            <a:ext cx="3888432" cy="523220"/>
          </a:xfrm>
          <a:prstGeom prst="rect">
            <a:avLst/>
          </a:prstGeom>
          <a:noFill/>
        </p:spPr>
        <p:txBody>
          <a:bodyPr wrap="square" rtlCol="0">
            <a:spAutoFit/>
          </a:bodyPr>
          <a:lstStyle/>
          <a:p>
            <a:r>
              <a:rPr lang="en-US" altLang="zh-CN" sz="1400" dirty="0" smtClean="0"/>
              <a:t>Farquhar&amp; Sharkey et al., 1982,</a:t>
            </a:r>
            <a:r>
              <a:rPr lang="en-US" altLang="zh-CN" sz="1400" i="1" dirty="0" smtClean="0"/>
              <a:t> </a:t>
            </a:r>
            <a:r>
              <a:rPr lang="en-US" altLang="zh-CN" sz="1400" dirty="0" smtClean="0"/>
              <a:t>Annual review of plant physiology</a:t>
            </a:r>
            <a:endParaRPr lang="zh-CN" altLang="en-US" sz="1400" dirty="0" smtClean="0"/>
          </a:p>
        </p:txBody>
      </p:sp>
      <p:sp>
        <p:nvSpPr>
          <p:cNvPr id="23" name="TextBox 22"/>
          <p:cNvSpPr txBox="1"/>
          <p:nvPr/>
        </p:nvSpPr>
        <p:spPr>
          <a:xfrm>
            <a:off x="5076056" y="5661249"/>
            <a:ext cx="2664296" cy="646331"/>
          </a:xfrm>
          <a:prstGeom prst="rect">
            <a:avLst/>
          </a:prstGeom>
          <a:noFill/>
        </p:spPr>
        <p:txBody>
          <a:bodyPr wrap="square" rtlCol="0">
            <a:spAutoFit/>
          </a:bodyPr>
          <a:lstStyle/>
          <a:p>
            <a:r>
              <a:rPr lang="en-US" altLang="zh-CN" b="1" dirty="0" smtClean="0">
                <a:solidFill>
                  <a:srgbClr val="008080"/>
                </a:solidFill>
              </a:rPr>
              <a:t>Drought-resistance</a:t>
            </a:r>
          </a:p>
          <a:p>
            <a:endParaRPr lang="zh-CN" altLang="en-US" b="1" dirty="0">
              <a:solidFill>
                <a:srgbClr val="FF0000"/>
              </a:solidFill>
            </a:endParaRPr>
          </a:p>
        </p:txBody>
      </p:sp>
      <p:sp>
        <p:nvSpPr>
          <p:cNvPr id="24" name="TextBox 23"/>
          <p:cNvSpPr txBox="1"/>
          <p:nvPr/>
        </p:nvSpPr>
        <p:spPr>
          <a:xfrm>
            <a:off x="5076056" y="6021288"/>
            <a:ext cx="2664296" cy="646331"/>
          </a:xfrm>
          <a:prstGeom prst="rect">
            <a:avLst/>
          </a:prstGeom>
          <a:noFill/>
        </p:spPr>
        <p:txBody>
          <a:bodyPr wrap="square" rtlCol="0">
            <a:spAutoFit/>
          </a:bodyPr>
          <a:lstStyle/>
          <a:p>
            <a:r>
              <a:rPr lang="en-US" altLang="zh-CN" b="1" dirty="0" smtClean="0">
                <a:solidFill>
                  <a:srgbClr val="FF0000"/>
                </a:solidFill>
              </a:rPr>
              <a:t>Threshold</a:t>
            </a:r>
          </a:p>
          <a:p>
            <a:endParaRPr lang="zh-CN" altLang="en-US" b="1"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1" name="Picture 9"/>
          <p:cNvPicPr>
            <a:picLocks noChangeAspect="1" noChangeArrowheads="1"/>
          </p:cNvPicPr>
          <p:nvPr/>
        </p:nvPicPr>
        <p:blipFill>
          <a:blip r:embed="rId4" cstate="print"/>
          <a:srcRect/>
          <a:stretch>
            <a:fillRect/>
          </a:stretch>
        </p:blipFill>
        <p:spPr bwMode="auto">
          <a:xfrm>
            <a:off x="4716016" y="1772816"/>
            <a:ext cx="3672408" cy="2808312"/>
          </a:xfrm>
          <a:prstGeom prst="rect">
            <a:avLst/>
          </a:prstGeom>
          <a:noFill/>
          <a:ln w="9525">
            <a:noFill/>
            <a:miter lim="800000"/>
            <a:headEnd/>
            <a:tailEnd/>
          </a:ln>
        </p:spPr>
      </p:pic>
      <p:sp>
        <p:nvSpPr>
          <p:cNvPr id="6" name="五边形 5"/>
          <p:cNvSpPr/>
          <p:nvPr/>
        </p:nvSpPr>
        <p:spPr>
          <a:xfrm>
            <a:off x="0" y="0"/>
            <a:ext cx="2664296"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Background</a:t>
            </a:r>
            <a:endParaRPr lang="zh-CN" altLang="en-US" sz="2800" dirty="0">
              <a:solidFill>
                <a:srgbClr val="21836C"/>
              </a:solidFill>
            </a:endParaRPr>
          </a:p>
        </p:txBody>
      </p:sp>
      <p:pic>
        <p:nvPicPr>
          <p:cNvPr id="5" name="内容占位符 3" descr="STOMA-237x300.png"/>
          <p:cNvPicPr>
            <a:picLocks noGrp="1" noChangeAspect="1"/>
          </p:cNvPicPr>
          <p:nvPr>
            <p:ph idx="1"/>
          </p:nvPr>
        </p:nvPicPr>
        <p:blipFill>
          <a:blip r:embed="rId5" cstate="print"/>
          <a:stretch>
            <a:fillRect/>
          </a:stretch>
        </p:blipFill>
        <p:spPr>
          <a:xfrm>
            <a:off x="1115616" y="1700808"/>
            <a:ext cx="1440160" cy="1944216"/>
          </a:xfrm>
        </p:spPr>
      </p:pic>
      <p:graphicFrame>
        <p:nvGraphicFramePr>
          <p:cNvPr id="28675" name="Object 3"/>
          <p:cNvGraphicFramePr>
            <a:graphicFrameLocks noChangeAspect="1"/>
          </p:cNvGraphicFramePr>
          <p:nvPr/>
        </p:nvGraphicFramePr>
        <p:xfrm>
          <a:off x="1475656" y="4144119"/>
          <a:ext cx="971550" cy="581025"/>
        </p:xfrm>
        <a:graphic>
          <a:graphicData uri="http://schemas.openxmlformats.org/presentationml/2006/ole">
            <p:oleObj spid="_x0000_s28675" name="Equation" r:id="rId6" imgW="660240" imgH="393480" progId="Equation.KSEE3">
              <p:embed/>
            </p:oleObj>
          </a:graphicData>
        </a:graphic>
      </p:graphicFrame>
      <p:graphicFrame>
        <p:nvGraphicFramePr>
          <p:cNvPr id="28676" name="Object 4"/>
          <p:cNvGraphicFramePr>
            <a:graphicFrameLocks noChangeAspect="1"/>
          </p:cNvGraphicFramePr>
          <p:nvPr/>
        </p:nvGraphicFramePr>
        <p:xfrm>
          <a:off x="1403648" y="4735041"/>
          <a:ext cx="1085850" cy="638175"/>
        </p:xfrm>
        <a:graphic>
          <a:graphicData uri="http://schemas.openxmlformats.org/presentationml/2006/ole">
            <p:oleObj spid="_x0000_s28676" name="Equation" r:id="rId7" imgW="710891" imgH="418918" progId="Equation.KSEE3">
              <p:embed/>
            </p:oleObj>
          </a:graphicData>
        </a:graphic>
      </p:graphicFrame>
      <p:graphicFrame>
        <p:nvGraphicFramePr>
          <p:cNvPr id="28679" name="Object 7"/>
          <p:cNvGraphicFramePr>
            <a:graphicFrameLocks noChangeAspect="1"/>
          </p:cNvGraphicFramePr>
          <p:nvPr/>
        </p:nvGraphicFramePr>
        <p:xfrm>
          <a:off x="5796136" y="5118323"/>
          <a:ext cx="1162050" cy="542925"/>
        </p:xfrm>
        <a:graphic>
          <a:graphicData uri="http://schemas.openxmlformats.org/presentationml/2006/ole">
            <p:oleObj spid="_x0000_s28679" name="Equation" r:id="rId8" imgW="838080" imgH="393480" progId="Equation.KSEE3">
              <p:embed/>
            </p:oleObj>
          </a:graphicData>
        </a:graphic>
      </p:graphicFrame>
      <p:sp>
        <p:nvSpPr>
          <p:cNvPr id="31" name="TextBox 30"/>
          <p:cNvSpPr txBox="1"/>
          <p:nvPr/>
        </p:nvSpPr>
        <p:spPr>
          <a:xfrm>
            <a:off x="1259632" y="836712"/>
            <a:ext cx="1584176" cy="369332"/>
          </a:xfrm>
          <a:prstGeom prst="rect">
            <a:avLst/>
          </a:prstGeom>
          <a:noFill/>
        </p:spPr>
        <p:txBody>
          <a:bodyPr wrap="square" rtlCol="0">
            <a:spAutoFit/>
          </a:bodyPr>
          <a:lstStyle/>
          <a:p>
            <a:r>
              <a:rPr lang="en-US" altLang="zh-CN" dirty="0" smtClean="0">
                <a:solidFill>
                  <a:srgbClr val="FF0000"/>
                </a:solidFill>
              </a:rPr>
              <a:t>Leaf scale</a:t>
            </a:r>
            <a:endParaRPr lang="zh-CN" altLang="en-US" dirty="0">
              <a:solidFill>
                <a:srgbClr val="FF0000"/>
              </a:solidFill>
            </a:endParaRPr>
          </a:p>
        </p:txBody>
      </p:sp>
      <p:sp>
        <p:nvSpPr>
          <p:cNvPr id="32" name="TextBox 22"/>
          <p:cNvSpPr txBox="1"/>
          <p:nvPr/>
        </p:nvSpPr>
        <p:spPr>
          <a:xfrm>
            <a:off x="5220072" y="827420"/>
            <a:ext cx="229470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rPr>
              <a:t>Ecosystem scale</a:t>
            </a:r>
            <a:endParaRPr lang="zh-CN" altLang="en-US" dirty="0">
              <a:solidFill>
                <a:srgbClr val="FF0000"/>
              </a:solidFill>
            </a:endParaRPr>
          </a:p>
        </p:txBody>
      </p:sp>
      <p:sp>
        <p:nvSpPr>
          <p:cNvPr id="33" name="下箭头 32"/>
          <p:cNvSpPr/>
          <p:nvPr/>
        </p:nvSpPr>
        <p:spPr>
          <a:xfrm rot="16200000">
            <a:off x="3347865" y="2636912"/>
            <a:ext cx="720080" cy="864096"/>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4" name="下箭头 33"/>
          <p:cNvSpPr/>
          <p:nvPr/>
        </p:nvSpPr>
        <p:spPr>
          <a:xfrm>
            <a:off x="7884368" y="1628800"/>
            <a:ext cx="504056" cy="864096"/>
          </a:xfrm>
          <a:prstGeom prst="downArrow">
            <a:avLst/>
          </a:prstGeom>
          <a:solidFill>
            <a:srgbClr val="FF0000">
              <a:alpha val="39000"/>
            </a:srgbClr>
          </a:solidFill>
          <a:ln>
            <a:solidFill>
              <a:srgbClr val="FF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5" name="下箭头 34"/>
          <p:cNvSpPr/>
          <p:nvPr/>
        </p:nvSpPr>
        <p:spPr>
          <a:xfrm rot="10800000">
            <a:off x="7020272" y="1916832"/>
            <a:ext cx="432048" cy="864096"/>
          </a:xfrm>
          <a:prstGeom prst="downArrow">
            <a:avLst/>
          </a:prstGeom>
          <a:solidFill>
            <a:srgbClr val="23519D">
              <a:alpha val="50000"/>
            </a:srgbClr>
          </a:solidFill>
          <a:ln>
            <a:solidFill>
              <a:srgbClr val="23519D">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7" name="TextBox 36"/>
          <p:cNvSpPr txBox="1"/>
          <p:nvPr/>
        </p:nvSpPr>
        <p:spPr>
          <a:xfrm>
            <a:off x="7812360" y="1187460"/>
            <a:ext cx="720080" cy="369332"/>
          </a:xfrm>
          <a:prstGeom prst="rect">
            <a:avLst/>
          </a:prstGeom>
          <a:noFill/>
        </p:spPr>
        <p:txBody>
          <a:bodyPr wrap="square" rtlCol="0">
            <a:spAutoFit/>
          </a:bodyPr>
          <a:lstStyle/>
          <a:p>
            <a:r>
              <a:rPr lang="en-US" altLang="zh-CN" dirty="0" smtClean="0">
                <a:solidFill>
                  <a:srgbClr val="FF6600"/>
                </a:solidFill>
              </a:rPr>
              <a:t>GPP</a:t>
            </a:r>
            <a:endParaRPr lang="zh-CN" altLang="en-US" dirty="0">
              <a:solidFill>
                <a:srgbClr val="FF6600"/>
              </a:solidFill>
            </a:endParaRPr>
          </a:p>
        </p:txBody>
      </p:sp>
      <p:sp>
        <p:nvSpPr>
          <p:cNvPr id="38" name="下箭头 37"/>
          <p:cNvSpPr/>
          <p:nvPr/>
        </p:nvSpPr>
        <p:spPr>
          <a:xfrm rot="10800000">
            <a:off x="6084168" y="2852936"/>
            <a:ext cx="432048" cy="720080"/>
          </a:xfrm>
          <a:prstGeom prst="downArrow">
            <a:avLst/>
          </a:prstGeom>
          <a:solidFill>
            <a:srgbClr val="23519D">
              <a:alpha val="50000"/>
            </a:srgbClr>
          </a:solidFill>
          <a:ln>
            <a:solidFill>
              <a:srgbClr val="23519D">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9" name="TextBox 38"/>
          <p:cNvSpPr txBox="1"/>
          <p:nvPr/>
        </p:nvSpPr>
        <p:spPr>
          <a:xfrm>
            <a:off x="6444208" y="1196752"/>
            <a:ext cx="504056" cy="369332"/>
          </a:xfrm>
          <a:prstGeom prst="rect">
            <a:avLst/>
          </a:prstGeom>
          <a:noFill/>
        </p:spPr>
        <p:txBody>
          <a:bodyPr wrap="square" rtlCol="0">
            <a:spAutoFit/>
          </a:bodyPr>
          <a:lstStyle/>
          <a:p>
            <a:r>
              <a:rPr lang="en-US" altLang="zh-CN" dirty="0" smtClean="0">
                <a:solidFill>
                  <a:srgbClr val="0070C0"/>
                </a:solidFill>
              </a:rPr>
              <a:t>ET</a:t>
            </a:r>
            <a:endParaRPr lang="zh-CN" altLang="en-US" dirty="0">
              <a:solidFill>
                <a:srgbClr val="0070C0"/>
              </a:solidFill>
            </a:endParaRPr>
          </a:p>
        </p:txBody>
      </p:sp>
      <p:sp>
        <p:nvSpPr>
          <p:cNvPr id="40" name="TextBox 39"/>
          <p:cNvSpPr txBox="1"/>
          <p:nvPr/>
        </p:nvSpPr>
        <p:spPr>
          <a:xfrm>
            <a:off x="5796136" y="2492896"/>
            <a:ext cx="1296144" cy="288032"/>
          </a:xfrm>
          <a:prstGeom prst="rect">
            <a:avLst/>
          </a:prstGeom>
          <a:noFill/>
        </p:spPr>
        <p:txBody>
          <a:bodyPr wrap="square" rtlCol="0">
            <a:spAutoFit/>
          </a:bodyPr>
          <a:lstStyle/>
          <a:p>
            <a:r>
              <a:rPr lang="en-US" altLang="zh-CN" sz="1200" dirty="0" smtClean="0">
                <a:solidFill>
                  <a:srgbClr val="0070C0"/>
                </a:solidFill>
              </a:rPr>
              <a:t>Evaporation</a:t>
            </a:r>
            <a:endParaRPr lang="zh-CN" altLang="en-US" sz="1200" dirty="0">
              <a:solidFill>
                <a:srgbClr val="0070C0"/>
              </a:solidFill>
            </a:endParaRPr>
          </a:p>
        </p:txBody>
      </p:sp>
      <p:sp>
        <p:nvSpPr>
          <p:cNvPr id="41" name="TextBox 40"/>
          <p:cNvSpPr txBox="1"/>
          <p:nvPr/>
        </p:nvSpPr>
        <p:spPr>
          <a:xfrm>
            <a:off x="6588224" y="1700808"/>
            <a:ext cx="1152128" cy="276999"/>
          </a:xfrm>
          <a:prstGeom prst="rect">
            <a:avLst/>
          </a:prstGeom>
          <a:noFill/>
        </p:spPr>
        <p:txBody>
          <a:bodyPr wrap="square" rtlCol="0">
            <a:spAutoFit/>
          </a:bodyPr>
          <a:lstStyle/>
          <a:p>
            <a:r>
              <a:rPr lang="en-US" altLang="zh-CN" sz="1200" dirty="0" smtClean="0">
                <a:solidFill>
                  <a:srgbClr val="0070C0"/>
                </a:solidFill>
              </a:rPr>
              <a:t>Transpiration</a:t>
            </a:r>
            <a:endParaRPr lang="zh-CN" altLang="en-US" sz="1200" dirty="0">
              <a:solidFill>
                <a:srgbClr val="0070C0"/>
              </a:solidFill>
            </a:endParaRPr>
          </a:p>
        </p:txBody>
      </p:sp>
      <p:sp>
        <p:nvSpPr>
          <p:cNvPr id="42" name="左大括号 41"/>
          <p:cNvSpPr/>
          <p:nvPr/>
        </p:nvSpPr>
        <p:spPr>
          <a:xfrm rot="5400000">
            <a:off x="6552220" y="1160747"/>
            <a:ext cx="216024" cy="100811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2664296"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Background</a:t>
            </a:r>
            <a:endParaRPr lang="zh-CN" altLang="en-US" sz="2800" dirty="0">
              <a:solidFill>
                <a:srgbClr val="21836C"/>
              </a:solidFill>
            </a:endParaRPr>
          </a:p>
        </p:txBody>
      </p:sp>
      <p:sp>
        <p:nvSpPr>
          <p:cNvPr id="4" name="TextBox 3"/>
          <p:cNvSpPr txBox="1"/>
          <p:nvPr/>
        </p:nvSpPr>
        <p:spPr>
          <a:xfrm>
            <a:off x="611560" y="692696"/>
            <a:ext cx="7200800" cy="523220"/>
          </a:xfrm>
          <a:prstGeom prst="rect">
            <a:avLst/>
          </a:prstGeom>
          <a:noFill/>
        </p:spPr>
        <p:txBody>
          <a:bodyPr wrap="square" rtlCol="0">
            <a:spAutoFit/>
          </a:bodyPr>
          <a:lstStyle/>
          <a:p>
            <a:r>
              <a:rPr lang="en-US" altLang="zh-CN" sz="2800" dirty="0" smtClean="0">
                <a:solidFill>
                  <a:srgbClr val="FF0000"/>
                </a:solidFill>
              </a:rPr>
              <a:t>Ecosystem WUE   </a:t>
            </a:r>
            <a:endParaRPr lang="zh-CN" altLang="en-US" sz="2800" dirty="0">
              <a:solidFill>
                <a:srgbClr val="FF0000"/>
              </a:solidFill>
            </a:endParaRPr>
          </a:p>
        </p:txBody>
      </p:sp>
      <p:sp>
        <p:nvSpPr>
          <p:cNvPr id="5" name="内容占位符 2"/>
          <p:cNvSpPr>
            <a:spLocks noGrp="1"/>
          </p:cNvSpPr>
          <p:nvPr>
            <p:ph sz="quarter" idx="1"/>
          </p:nvPr>
        </p:nvSpPr>
        <p:spPr>
          <a:xfrm>
            <a:off x="395536" y="1268760"/>
            <a:ext cx="8507288" cy="4873752"/>
          </a:xfrm>
        </p:spPr>
        <p:txBody>
          <a:bodyPr/>
          <a:lstStyle/>
          <a:p>
            <a:pPr>
              <a:lnSpc>
                <a:spcPct val="150000"/>
              </a:lnSpc>
            </a:pPr>
            <a:r>
              <a:rPr lang="en-US" altLang="zh-CN" dirty="0" smtClean="0"/>
              <a:t>Stomata conductance per unit of leaf area</a:t>
            </a:r>
          </a:p>
          <a:p>
            <a:pPr>
              <a:lnSpc>
                <a:spcPct val="150000"/>
              </a:lnSpc>
            </a:pPr>
            <a:r>
              <a:rPr lang="en-US" altLang="zh-CN" dirty="0" smtClean="0"/>
              <a:t>Vegetation structure, age and composition (ecosystem properties of vegetation-atmosphere interaction as the </a:t>
            </a:r>
          </a:p>
          <a:p>
            <a:pPr>
              <a:lnSpc>
                <a:spcPct val="150000"/>
              </a:lnSpc>
              <a:buNone/>
            </a:pPr>
            <a:r>
              <a:rPr lang="en-US" altLang="zh-CN" dirty="0" smtClean="0"/>
              <a:t>   result of long-term adaptation to the climate conditions)</a:t>
            </a:r>
            <a:endParaRPr lang="zh-CN" altLang="en-US" dirty="0"/>
          </a:p>
        </p:txBody>
      </p:sp>
      <p:pic>
        <p:nvPicPr>
          <p:cNvPr id="7" name="Picture 9"/>
          <p:cNvPicPr>
            <a:picLocks noChangeAspect="1" noChangeArrowheads="1"/>
          </p:cNvPicPr>
          <p:nvPr/>
        </p:nvPicPr>
        <p:blipFill>
          <a:blip r:embed="rId3" cstate="print"/>
          <a:srcRect/>
          <a:stretch>
            <a:fillRect/>
          </a:stretch>
        </p:blipFill>
        <p:spPr bwMode="auto">
          <a:xfrm>
            <a:off x="5004048" y="3827191"/>
            <a:ext cx="3744416" cy="2598761"/>
          </a:xfrm>
          <a:prstGeom prst="rect">
            <a:avLst/>
          </a:prstGeom>
          <a:noFill/>
          <a:ln w="9525">
            <a:noFill/>
            <a:miter lim="800000"/>
            <a:headEnd/>
            <a:tailEnd/>
          </a:ln>
        </p:spPr>
      </p:pic>
      <p:sp>
        <p:nvSpPr>
          <p:cNvPr id="8" name="TextBox 7"/>
          <p:cNvSpPr txBox="1"/>
          <p:nvPr/>
        </p:nvSpPr>
        <p:spPr>
          <a:xfrm>
            <a:off x="467544" y="4365104"/>
            <a:ext cx="4392488" cy="646331"/>
          </a:xfrm>
          <a:prstGeom prst="rect">
            <a:avLst/>
          </a:prstGeom>
          <a:noFill/>
        </p:spPr>
        <p:txBody>
          <a:bodyPr wrap="square" rtlCol="0">
            <a:spAutoFit/>
          </a:bodyPr>
          <a:lstStyle/>
          <a:p>
            <a:r>
              <a:rPr lang="en-US" altLang="zh-CN" dirty="0" smtClean="0">
                <a:solidFill>
                  <a:srgbClr val="FF6600"/>
                </a:solidFill>
              </a:rPr>
              <a:t>What about the relationship between ecosystem WUE and precipitation?</a:t>
            </a:r>
            <a:endParaRPr lang="zh-CN" altLang="en-US"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3347864"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Previous studies</a:t>
            </a:r>
            <a:endParaRPr lang="zh-CN" altLang="en-US" sz="2800" dirty="0">
              <a:solidFill>
                <a:srgbClr val="21836C"/>
              </a:solidFill>
            </a:endParaRPr>
          </a:p>
        </p:txBody>
      </p:sp>
      <p:sp>
        <p:nvSpPr>
          <p:cNvPr id="4" name="TextBox 3"/>
          <p:cNvSpPr txBox="1"/>
          <p:nvPr/>
        </p:nvSpPr>
        <p:spPr>
          <a:xfrm>
            <a:off x="611560" y="692696"/>
            <a:ext cx="8064896" cy="954107"/>
          </a:xfrm>
          <a:prstGeom prst="rect">
            <a:avLst/>
          </a:prstGeom>
          <a:noFill/>
        </p:spPr>
        <p:txBody>
          <a:bodyPr wrap="square" rtlCol="0">
            <a:spAutoFit/>
          </a:bodyPr>
          <a:lstStyle/>
          <a:p>
            <a:r>
              <a:rPr lang="en-US" altLang="zh-CN" sz="2800" dirty="0" smtClean="0">
                <a:solidFill>
                  <a:srgbClr val="FF0000"/>
                </a:solidFill>
              </a:rPr>
              <a:t>There is no consistent conclusion in WUE variability along precipitation gradients!</a:t>
            </a:r>
            <a:endParaRPr lang="zh-CN" altLang="en-US" sz="2800" dirty="0">
              <a:solidFill>
                <a:srgbClr val="FF0000"/>
              </a:solidFill>
            </a:endParaRPr>
          </a:p>
        </p:txBody>
      </p:sp>
      <p:sp>
        <p:nvSpPr>
          <p:cNvPr id="5" name="内容占位符 2"/>
          <p:cNvSpPr>
            <a:spLocks noGrp="1"/>
          </p:cNvSpPr>
          <p:nvPr>
            <p:ph sz="quarter" idx="1"/>
          </p:nvPr>
        </p:nvSpPr>
        <p:spPr>
          <a:xfrm>
            <a:off x="395536" y="1628800"/>
            <a:ext cx="8208912" cy="4873752"/>
          </a:xfrm>
        </p:spPr>
        <p:txBody>
          <a:bodyPr>
            <a:normAutofit/>
          </a:bodyPr>
          <a:lstStyle/>
          <a:p>
            <a:pPr>
              <a:lnSpc>
                <a:spcPct val="150000"/>
              </a:lnSpc>
            </a:pPr>
            <a:r>
              <a:rPr lang="en-US" altLang="zh-CN" sz="1900" dirty="0" smtClean="0"/>
              <a:t>Xiao</a:t>
            </a:r>
            <a:r>
              <a:rPr lang="en-US" altLang="zh-CN" sz="1900" i="1" dirty="0" smtClean="0"/>
              <a:t> et al.</a:t>
            </a:r>
            <a:r>
              <a:rPr lang="en-US" altLang="zh-CN" sz="1900" dirty="0" smtClean="0"/>
              <a:t> (2013) showed that WUE increases with precipitation. </a:t>
            </a:r>
            <a:r>
              <a:rPr lang="en-US" altLang="zh-CN" sz="1900" dirty="0" err="1" smtClean="0"/>
              <a:t>Hu</a:t>
            </a:r>
            <a:r>
              <a:rPr lang="en-US" altLang="zh-CN" sz="1900" dirty="0" smtClean="0"/>
              <a:t> </a:t>
            </a:r>
            <a:r>
              <a:rPr lang="en-US" altLang="zh-CN" sz="1900" i="1" dirty="0" smtClean="0"/>
              <a:t>et al</a:t>
            </a:r>
            <a:r>
              <a:rPr lang="en-US" altLang="zh-CN" sz="1900" dirty="0" smtClean="0"/>
              <a:t>.(2008) pointed out that high LAI associated with sufficient precipitation leads to high WUE for grassland. </a:t>
            </a:r>
          </a:p>
          <a:p>
            <a:pPr>
              <a:lnSpc>
                <a:spcPct val="150000"/>
              </a:lnSpc>
            </a:pPr>
            <a:r>
              <a:rPr lang="en-US" altLang="zh-CN" sz="1900" dirty="0" smtClean="0"/>
              <a:t>Yu</a:t>
            </a:r>
            <a:r>
              <a:rPr lang="en-US" altLang="zh-CN" sz="1900" i="1" dirty="0" smtClean="0"/>
              <a:t> et al.</a:t>
            </a:r>
            <a:r>
              <a:rPr lang="en-US" altLang="zh-CN" sz="1900" dirty="0" smtClean="0"/>
              <a:t> (2008) and Ito &amp; </a:t>
            </a:r>
            <a:r>
              <a:rPr lang="en-US" altLang="zh-CN" sz="1900" dirty="0" err="1" smtClean="0"/>
              <a:t>Inatomi</a:t>
            </a:r>
            <a:r>
              <a:rPr lang="en-US" altLang="zh-CN" sz="1900" dirty="0" smtClean="0"/>
              <a:t> </a:t>
            </a:r>
            <a:r>
              <a:rPr lang="en-US" altLang="zh-CN" sz="1900" i="1" dirty="0" smtClean="0"/>
              <a:t>et al. </a:t>
            </a:r>
            <a:r>
              <a:rPr lang="en-US" altLang="zh-CN" sz="1900" dirty="0" smtClean="0"/>
              <a:t>(2012) reported that vegetations in dryer ecosystems tend to have higher WUE values. </a:t>
            </a:r>
          </a:p>
        </p:txBody>
      </p:sp>
      <p:pic>
        <p:nvPicPr>
          <p:cNvPr id="35841" name="Picture 1"/>
          <p:cNvPicPr>
            <a:picLocks noChangeAspect="1" noChangeArrowheads="1"/>
          </p:cNvPicPr>
          <p:nvPr/>
        </p:nvPicPr>
        <p:blipFill>
          <a:blip r:embed="rId3" cstate="print"/>
          <a:srcRect/>
          <a:stretch>
            <a:fillRect/>
          </a:stretch>
        </p:blipFill>
        <p:spPr bwMode="auto">
          <a:xfrm>
            <a:off x="4554053" y="4077072"/>
            <a:ext cx="3402323" cy="2417440"/>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srcRect/>
          <a:stretch>
            <a:fillRect/>
          </a:stretch>
        </p:blipFill>
        <p:spPr bwMode="auto">
          <a:xfrm>
            <a:off x="870595" y="3933056"/>
            <a:ext cx="2693293" cy="2744922"/>
          </a:xfrm>
          <a:prstGeom prst="rect">
            <a:avLst/>
          </a:prstGeom>
          <a:noFill/>
          <a:ln w="9525">
            <a:noFill/>
            <a:miter lim="800000"/>
            <a:headEnd/>
            <a:tailEnd/>
          </a:ln>
        </p:spPr>
      </p:pic>
      <p:sp>
        <p:nvSpPr>
          <p:cNvPr id="7" name="TextBox 6"/>
          <p:cNvSpPr txBox="1"/>
          <p:nvPr/>
        </p:nvSpPr>
        <p:spPr>
          <a:xfrm>
            <a:off x="3419872" y="6381328"/>
            <a:ext cx="1728192" cy="523220"/>
          </a:xfrm>
          <a:prstGeom prst="rect">
            <a:avLst/>
          </a:prstGeom>
          <a:noFill/>
        </p:spPr>
        <p:txBody>
          <a:bodyPr wrap="square" rtlCol="0">
            <a:spAutoFit/>
          </a:bodyPr>
          <a:lstStyle/>
          <a:p>
            <a:r>
              <a:rPr lang="en-US" altLang="zh-CN" sz="1400" dirty="0" smtClean="0"/>
              <a:t>Xiao et al.,2013, New </a:t>
            </a:r>
            <a:r>
              <a:rPr lang="en-US" altLang="zh-CN" sz="1400" dirty="0" err="1" smtClean="0"/>
              <a:t>Phytologist</a:t>
            </a:r>
            <a:r>
              <a:rPr lang="en-US" altLang="zh-CN" sz="1400" dirty="0" smtClean="0"/>
              <a:t> </a:t>
            </a:r>
            <a:endParaRPr lang="zh-CN" altLang="en-US" sz="1400" dirty="0"/>
          </a:p>
        </p:txBody>
      </p:sp>
      <p:sp>
        <p:nvSpPr>
          <p:cNvPr id="8" name="TextBox 7"/>
          <p:cNvSpPr txBox="1"/>
          <p:nvPr/>
        </p:nvSpPr>
        <p:spPr>
          <a:xfrm>
            <a:off x="7020272" y="6505599"/>
            <a:ext cx="1872208" cy="307777"/>
          </a:xfrm>
          <a:prstGeom prst="rect">
            <a:avLst/>
          </a:prstGeom>
          <a:noFill/>
        </p:spPr>
        <p:txBody>
          <a:bodyPr wrap="square" rtlCol="0">
            <a:spAutoFit/>
          </a:bodyPr>
          <a:lstStyle/>
          <a:p>
            <a:r>
              <a:rPr lang="en-US" altLang="zh-CN" sz="1400" dirty="0" smtClean="0"/>
              <a:t>Yu et al.,2007, AFM</a:t>
            </a:r>
            <a:endParaRPr lang="zh-CN"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4973314" y="2860328"/>
            <a:ext cx="2767038" cy="172080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5004048" y="4725145"/>
            <a:ext cx="2771800" cy="1728191"/>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179512" y="72008"/>
            <a:ext cx="8712968" cy="2564904"/>
          </a:xfrm>
          <a:prstGeom prst="rect">
            <a:avLst/>
          </a:prstGeom>
          <a:noFill/>
          <a:ln w="9525">
            <a:noFill/>
            <a:miter lim="800000"/>
            <a:headEnd/>
            <a:tailEnd/>
          </a:ln>
        </p:spPr>
      </p:pic>
      <p:pic>
        <p:nvPicPr>
          <p:cNvPr id="52229" name="Picture 5"/>
          <p:cNvPicPr>
            <a:picLocks noChangeAspect="1" noChangeArrowheads="1"/>
          </p:cNvPicPr>
          <p:nvPr/>
        </p:nvPicPr>
        <p:blipFill>
          <a:blip r:embed="rId6" cstate="print"/>
          <a:srcRect/>
          <a:stretch>
            <a:fillRect/>
          </a:stretch>
        </p:blipFill>
        <p:spPr bwMode="auto">
          <a:xfrm>
            <a:off x="683568" y="2780928"/>
            <a:ext cx="3672408" cy="3888432"/>
          </a:xfrm>
          <a:prstGeom prst="rect">
            <a:avLst/>
          </a:prstGeom>
          <a:noFill/>
          <a:ln w="9525">
            <a:noFill/>
            <a:miter lim="800000"/>
            <a:headEnd/>
            <a:tailEnd/>
          </a:ln>
        </p:spPr>
      </p:pic>
      <p:sp>
        <p:nvSpPr>
          <p:cNvPr id="11" name="TextBox 10"/>
          <p:cNvSpPr txBox="1"/>
          <p:nvPr/>
        </p:nvSpPr>
        <p:spPr>
          <a:xfrm>
            <a:off x="6228184" y="6488668"/>
            <a:ext cx="2736304" cy="307777"/>
          </a:xfrm>
          <a:prstGeom prst="rect">
            <a:avLst/>
          </a:prstGeom>
          <a:noFill/>
        </p:spPr>
        <p:txBody>
          <a:bodyPr wrap="square" rtlCol="0">
            <a:spAutoFit/>
          </a:bodyPr>
          <a:lstStyle/>
          <a:p>
            <a:r>
              <a:rPr lang="en-US" altLang="zh-CN" sz="1400" dirty="0" smtClean="0"/>
              <a:t>Campos et al.,2013,nature</a:t>
            </a:r>
            <a:endParaRPr lang="zh-CN" altLang="en-US" sz="1400" dirty="0"/>
          </a:p>
        </p:txBody>
      </p:sp>
      <p:sp>
        <p:nvSpPr>
          <p:cNvPr id="12" name="矩形 11"/>
          <p:cNvSpPr/>
          <p:nvPr/>
        </p:nvSpPr>
        <p:spPr>
          <a:xfrm>
            <a:off x="611560" y="4653136"/>
            <a:ext cx="3960440"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67544" y="2276872"/>
            <a:ext cx="8100392" cy="923330"/>
          </a:xfrm>
          <a:prstGeom prst="rect">
            <a:avLst/>
          </a:prstGeom>
          <a:solidFill>
            <a:srgbClr val="FF6600">
              <a:alpha val="79000"/>
            </a:srgbClr>
          </a:solidFill>
        </p:spPr>
        <p:txBody>
          <a:bodyPr wrap="square" rtlCol="0">
            <a:spAutoFit/>
          </a:bodyPr>
          <a:lstStyle/>
          <a:p>
            <a:r>
              <a:rPr lang="en-US" altLang="zh-CN" dirty="0" smtClean="0">
                <a:solidFill>
                  <a:schemeClr val="bg1"/>
                </a:solidFill>
              </a:rPr>
              <a:t>Campos</a:t>
            </a:r>
            <a:r>
              <a:rPr lang="en-US" altLang="zh-CN" i="1" dirty="0" smtClean="0">
                <a:solidFill>
                  <a:schemeClr val="bg1"/>
                </a:solidFill>
              </a:rPr>
              <a:t> et al.</a:t>
            </a:r>
            <a:r>
              <a:rPr lang="en-US" altLang="zh-CN" dirty="0" smtClean="0">
                <a:solidFill>
                  <a:schemeClr val="bg1"/>
                </a:solidFill>
              </a:rPr>
              <a:t>(2013) concluded to a constant WUE across different biomes, which they explained by ecosystem resilience. (WUE=ANPP/ET)</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additive="base">
                                        <p:cTn id="1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8">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3" cstate="print"/>
          <a:srcRect/>
          <a:stretch>
            <a:fillRect/>
          </a:stretch>
        </p:blipFill>
        <p:spPr bwMode="auto">
          <a:xfrm>
            <a:off x="539552" y="2420888"/>
            <a:ext cx="4499992" cy="4032448"/>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539552" y="6425953"/>
            <a:ext cx="4716016" cy="243407"/>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5076056" y="2780928"/>
            <a:ext cx="3635896" cy="3024336"/>
          </a:xfrm>
          <a:prstGeom prst="rect">
            <a:avLst/>
          </a:prstGeom>
          <a:noFill/>
          <a:ln w="9525">
            <a:noFill/>
            <a:miter lim="800000"/>
            <a:headEnd/>
            <a:tailEnd/>
          </a:ln>
        </p:spPr>
      </p:pic>
      <p:pic>
        <p:nvPicPr>
          <p:cNvPr id="74758" name="Picture 6"/>
          <p:cNvPicPr>
            <a:picLocks noChangeAspect="1" noChangeArrowheads="1"/>
          </p:cNvPicPr>
          <p:nvPr/>
        </p:nvPicPr>
        <p:blipFill>
          <a:blip r:embed="rId6" cstate="print"/>
          <a:srcRect/>
          <a:stretch>
            <a:fillRect/>
          </a:stretch>
        </p:blipFill>
        <p:spPr bwMode="auto">
          <a:xfrm>
            <a:off x="792089" y="0"/>
            <a:ext cx="7452319" cy="2359596"/>
          </a:xfrm>
          <a:prstGeom prst="rect">
            <a:avLst/>
          </a:prstGeom>
          <a:noFill/>
          <a:ln w="9525">
            <a:noFill/>
            <a:miter lim="800000"/>
            <a:headEnd/>
            <a:tailEnd/>
          </a:ln>
        </p:spPr>
      </p:pic>
      <p:sp>
        <p:nvSpPr>
          <p:cNvPr id="9" name="TextBox 6"/>
          <p:cNvSpPr txBox="1"/>
          <p:nvPr/>
        </p:nvSpPr>
        <p:spPr>
          <a:xfrm>
            <a:off x="6588224" y="6093296"/>
            <a:ext cx="1728192"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err="1" smtClean="0"/>
              <a:t>Tian</a:t>
            </a:r>
            <a:r>
              <a:rPr lang="en-US" altLang="zh-CN" sz="1400" dirty="0" smtClean="0"/>
              <a:t> et al.,2010</a:t>
            </a:r>
            <a:endParaRPr lang="zh-CN" altLang="en-US" sz="1400" dirty="0"/>
          </a:p>
        </p:txBody>
      </p:sp>
      <p:sp>
        <p:nvSpPr>
          <p:cNvPr id="7" name="TextBox 6"/>
          <p:cNvSpPr txBox="1"/>
          <p:nvPr/>
        </p:nvSpPr>
        <p:spPr>
          <a:xfrm>
            <a:off x="467544" y="1988840"/>
            <a:ext cx="8100392" cy="646331"/>
          </a:xfrm>
          <a:prstGeom prst="rect">
            <a:avLst/>
          </a:prstGeom>
          <a:solidFill>
            <a:srgbClr val="FF6600">
              <a:alpha val="79000"/>
            </a:srgbClr>
          </a:solidFill>
        </p:spPr>
        <p:txBody>
          <a:bodyPr wrap="square" rtlCol="0">
            <a:spAutoFit/>
          </a:bodyPr>
          <a:lstStyle/>
          <a:p>
            <a:r>
              <a:rPr lang="en-US" altLang="zh-CN" dirty="0" err="1" smtClean="0">
                <a:solidFill>
                  <a:schemeClr val="bg1"/>
                </a:solidFill>
              </a:rPr>
              <a:t>Tian</a:t>
            </a:r>
            <a:r>
              <a:rPr lang="en-US" altLang="zh-CN" i="1" dirty="0" smtClean="0">
                <a:solidFill>
                  <a:schemeClr val="bg1"/>
                </a:solidFill>
              </a:rPr>
              <a:t> et al.</a:t>
            </a:r>
            <a:r>
              <a:rPr lang="en-US" altLang="zh-CN" dirty="0" smtClean="0">
                <a:solidFill>
                  <a:schemeClr val="bg1"/>
                </a:solidFill>
              </a:rPr>
              <a:t>(2013) found the relationship between WUE and precipitation is ecosystem-specific. (WUE=NPP/ET)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3347864" cy="648072"/>
          </a:xfrm>
          <a:prstGeom prst="homePlat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21836C"/>
                </a:solidFill>
              </a:rPr>
              <a:t>Previous studies</a:t>
            </a:r>
            <a:endParaRPr lang="zh-CN" altLang="en-US" sz="2800" dirty="0">
              <a:solidFill>
                <a:srgbClr val="21836C"/>
              </a:solidFill>
            </a:endParaRPr>
          </a:p>
        </p:txBody>
      </p:sp>
      <p:sp>
        <p:nvSpPr>
          <p:cNvPr id="4" name="TextBox 3"/>
          <p:cNvSpPr txBox="1"/>
          <p:nvPr/>
        </p:nvSpPr>
        <p:spPr>
          <a:xfrm>
            <a:off x="611560" y="692696"/>
            <a:ext cx="7200800" cy="523220"/>
          </a:xfrm>
          <a:prstGeom prst="rect">
            <a:avLst/>
          </a:prstGeom>
          <a:noFill/>
        </p:spPr>
        <p:txBody>
          <a:bodyPr wrap="square" rtlCol="0">
            <a:spAutoFit/>
          </a:bodyPr>
          <a:lstStyle/>
          <a:p>
            <a:r>
              <a:rPr lang="en-US" altLang="zh-CN" sz="2800" dirty="0" smtClean="0">
                <a:solidFill>
                  <a:srgbClr val="FF0000"/>
                </a:solidFill>
              </a:rPr>
              <a:t>   </a:t>
            </a:r>
            <a:endParaRPr lang="zh-CN" altLang="en-US" sz="2800" dirty="0">
              <a:solidFill>
                <a:srgbClr val="FF0000"/>
              </a:solidFill>
            </a:endParaRPr>
          </a:p>
        </p:txBody>
      </p:sp>
      <p:sp>
        <p:nvSpPr>
          <p:cNvPr id="5" name="内容占位符 2"/>
          <p:cNvSpPr>
            <a:spLocks noGrp="1"/>
          </p:cNvSpPr>
          <p:nvPr>
            <p:ph sz="quarter" idx="1"/>
          </p:nvPr>
        </p:nvSpPr>
        <p:spPr>
          <a:xfrm>
            <a:off x="323528" y="1268760"/>
            <a:ext cx="8507288" cy="4873752"/>
          </a:xfrm>
        </p:spPr>
        <p:txBody>
          <a:bodyPr/>
          <a:lstStyle/>
          <a:p>
            <a:pPr>
              <a:lnSpc>
                <a:spcPct val="150000"/>
              </a:lnSpc>
            </a:pPr>
            <a:r>
              <a:rPr lang="en-US" altLang="zh-CN" dirty="0" smtClean="0"/>
              <a:t>Different definitions of WUE</a:t>
            </a:r>
          </a:p>
          <a:p>
            <a:pPr>
              <a:lnSpc>
                <a:spcPct val="150000"/>
              </a:lnSpc>
            </a:pPr>
            <a:r>
              <a:rPr lang="en-US" altLang="zh-CN" dirty="0" smtClean="0"/>
              <a:t>Local results</a:t>
            </a:r>
          </a:p>
          <a:p>
            <a:pPr>
              <a:lnSpc>
                <a:spcPct val="150000"/>
              </a:lnSpc>
            </a:pPr>
            <a:r>
              <a:rPr lang="en-US" altLang="zh-CN" dirty="0" smtClean="0"/>
              <a:t>Confounding effect of temperature</a:t>
            </a:r>
          </a:p>
          <a:p>
            <a:pPr>
              <a:lnSpc>
                <a:spcPct val="150000"/>
              </a:lnSpc>
            </a:pPr>
            <a:r>
              <a:rPr lang="en-US" altLang="zh-CN" dirty="0" smtClean="0"/>
              <a:t>Site-level observations</a:t>
            </a:r>
          </a:p>
          <a:p>
            <a:pPr>
              <a:lnSpc>
                <a:spcPct val="150000"/>
              </a:lnSpc>
            </a:pPr>
            <a:endParaRPr lang="zh-CN" altLang="en-US" dirty="0"/>
          </a:p>
        </p:txBody>
      </p:sp>
      <p:sp>
        <p:nvSpPr>
          <p:cNvPr id="7" name="TextBox 6"/>
          <p:cNvSpPr txBox="1"/>
          <p:nvPr/>
        </p:nvSpPr>
        <p:spPr>
          <a:xfrm>
            <a:off x="611560" y="692696"/>
            <a:ext cx="8064896" cy="523220"/>
          </a:xfrm>
          <a:prstGeom prst="rect">
            <a:avLst/>
          </a:prstGeom>
          <a:noFill/>
        </p:spPr>
        <p:txBody>
          <a:bodyPr wrap="square" rtlCol="0">
            <a:spAutoFit/>
          </a:bodyPr>
          <a:lstStyle/>
          <a:p>
            <a:r>
              <a:rPr lang="en-US" altLang="zh-CN" sz="2800" dirty="0" smtClean="0">
                <a:solidFill>
                  <a:srgbClr val="FF0000"/>
                </a:solidFill>
              </a:rPr>
              <a:t>Problem</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自定义 2">
      <a:dk1>
        <a:sysClr val="windowText" lastClr="000000"/>
      </a:dk1>
      <a:lt1>
        <a:sysClr val="window" lastClr="FFFFFF"/>
      </a:lt1>
      <a:dk2>
        <a:srgbClr val="676A55"/>
      </a:dk2>
      <a:lt2>
        <a:srgbClr val="EAEBDE"/>
      </a:lt2>
      <a:accent1>
        <a:srgbClr val="72A376"/>
      </a:accent1>
      <a:accent2>
        <a:srgbClr val="FFFFFF"/>
      </a:accent2>
      <a:accent3>
        <a:srgbClr val="A8CDD7"/>
      </a:accent3>
      <a:accent4>
        <a:srgbClr val="C0BEAF"/>
      </a:accent4>
      <a:accent5>
        <a:srgbClr val="CEC597"/>
      </a:accent5>
      <a:accent6>
        <a:srgbClr val="E8B7B7"/>
      </a:accent6>
      <a:hlink>
        <a:srgbClr val="DB5353"/>
      </a:hlink>
      <a:folHlink>
        <a:srgbClr val="903638"/>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2723</Words>
  <Application>Microsoft Office PowerPoint</Application>
  <PresentationFormat>全屏显示(4:3)</PresentationFormat>
  <Paragraphs>256</Paragraphs>
  <Slides>29</Slides>
  <Notes>27</Notes>
  <HiddenSlides>0</HiddenSlides>
  <MMClips>0</MMClips>
  <ScaleCrop>false</ScaleCrop>
  <HeadingPairs>
    <vt:vector size="8" baseType="variant">
      <vt:variant>
        <vt:lpstr>主题</vt:lpstr>
      </vt:variant>
      <vt:variant>
        <vt:i4>1</vt:i4>
      </vt:variant>
      <vt:variant>
        <vt:lpstr>嵌入 OLE 服务器</vt:lpstr>
      </vt:variant>
      <vt:variant>
        <vt:i4>1</vt:i4>
      </vt:variant>
      <vt:variant>
        <vt:lpstr>幻灯片标题</vt:lpstr>
      </vt:variant>
      <vt:variant>
        <vt:i4>29</vt:i4>
      </vt:variant>
      <vt:variant>
        <vt:lpstr>自定义放映</vt:lpstr>
      </vt:variant>
      <vt:variant>
        <vt:i4>1</vt:i4>
      </vt:variant>
    </vt:vector>
  </HeadingPairs>
  <TitlesOfParts>
    <vt:vector size="32" baseType="lpstr">
      <vt:lpstr>凸显</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Material and methods  </vt:lpstr>
      <vt:lpstr>Material and methods  </vt:lpstr>
      <vt:lpstr>Material and methods  </vt:lpstr>
      <vt:lpstr>Results &amp; Discussion</vt:lpstr>
      <vt:lpstr>幻灯片 15</vt:lpstr>
      <vt:lpstr>幻灯片 16</vt:lpstr>
      <vt:lpstr>幻灯片 17</vt:lpstr>
      <vt:lpstr>幻灯片 18</vt:lpstr>
      <vt:lpstr>幻灯片 19</vt:lpstr>
      <vt:lpstr>幻灯片 20</vt:lpstr>
      <vt:lpstr>幻灯片 21</vt:lpstr>
      <vt:lpstr>幻灯片 22</vt:lpstr>
      <vt:lpstr>lo</vt:lpstr>
      <vt:lpstr>Results &amp; Discussion</vt:lpstr>
      <vt:lpstr>幻灯片 25</vt:lpstr>
      <vt:lpstr>幻灯片 26</vt:lpstr>
      <vt:lpstr>幻灯片 27</vt:lpstr>
      <vt:lpstr>Conclusions</vt:lpstr>
      <vt:lpstr>幻灯片 29</vt:lpstr>
      <vt:lpstr>自定义放映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521</cp:revision>
  <dcterms:modified xsi:type="dcterms:W3CDTF">2014-05-14T20:15:40Z</dcterms:modified>
</cp:coreProperties>
</file>