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256" r:id="rId2"/>
    <p:sldId id="260" r:id="rId3"/>
    <p:sldId id="268" r:id="rId4"/>
    <p:sldId id="282" r:id="rId5"/>
    <p:sldId id="283" r:id="rId6"/>
    <p:sldId id="280" r:id="rId7"/>
    <p:sldId id="285" r:id="rId8"/>
    <p:sldId id="264" r:id="rId9"/>
    <p:sldId id="263" r:id="rId10"/>
    <p:sldId id="287" r:id="rId11"/>
    <p:sldId id="266" r:id="rId12"/>
    <p:sldId id="288" r:id="rId13"/>
    <p:sldId id="306" r:id="rId14"/>
    <p:sldId id="307" r:id="rId15"/>
    <p:sldId id="290" r:id="rId16"/>
    <p:sldId id="289" r:id="rId17"/>
    <p:sldId id="302" r:id="rId18"/>
    <p:sldId id="267" r:id="rId19"/>
    <p:sldId id="293" r:id="rId20"/>
    <p:sldId id="291" r:id="rId21"/>
    <p:sldId id="296" r:id="rId22"/>
    <p:sldId id="292" r:id="rId23"/>
    <p:sldId id="305" r:id="rId24"/>
    <p:sldId id="297" r:id="rId25"/>
    <p:sldId id="299" r:id="rId26"/>
    <p:sldId id="286" r:id="rId27"/>
    <p:sldId id="304" r:id="rId28"/>
    <p:sldId id="284" r:id="rId29"/>
    <p:sldId id="300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99" d="100"/>
          <a:sy n="99" d="100"/>
        </p:scale>
        <p:origin x="-1920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576B4F-58C9-0145-8E64-CE49657BC247}" type="datetimeFigureOut">
              <a:rPr lang="en-US" smtClean="0"/>
              <a:t>4/5/13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93D648-6EF6-D048-BBD0-0AA6E1E4A3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502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3D648-6EF6-D048-BBD0-0AA6E1E4A38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5556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3D648-6EF6-D048-BBD0-0AA6E1E4A38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5556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3D648-6EF6-D048-BBD0-0AA6E1E4A38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555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7C2CB-127E-094D-A4DF-DF79C1573E3F}" type="datetimeFigureOut">
              <a:rPr lang="en-US" smtClean="0"/>
              <a:t>4/5/13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8EFA2-5511-7146-A099-5CF26CF74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376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7C2CB-127E-094D-A4DF-DF79C1573E3F}" type="datetimeFigureOut">
              <a:rPr lang="en-US" smtClean="0"/>
              <a:t>4/5/13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8EFA2-5511-7146-A099-5CF26CF74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079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7C2CB-127E-094D-A4DF-DF79C1573E3F}" type="datetimeFigureOut">
              <a:rPr lang="en-US" smtClean="0"/>
              <a:t>4/5/13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8EFA2-5511-7146-A099-5CF26CF74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7949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de-CH"/>
              <a:t>6th Ginkgo Workshop, 2010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8AAE892-F602-C44D-B413-2AC556C7B4EE}" type="slidenum">
              <a:rPr lang="de-CH"/>
              <a:pPr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0543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7C2CB-127E-094D-A4DF-DF79C1573E3F}" type="datetimeFigureOut">
              <a:rPr lang="en-US" smtClean="0"/>
              <a:t>4/5/13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8EFA2-5511-7146-A099-5CF26CF74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085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7C2CB-127E-094D-A4DF-DF79C1573E3F}" type="datetimeFigureOut">
              <a:rPr lang="en-US" smtClean="0"/>
              <a:t>4/5/13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8EFA2-5511-7146-A099-5CF26CF74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726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7C2CB-127E-094D-A4DF-DF79C1573E3F}" type="datetimeFigureOut">
              <a:rPr lang="en-US" smtClean="0"/>
              <a:t>4/5/13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8EFA2-5511-7146-A099-5CF26CF74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556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7C2CB-127E-094D-A4DF-DF79C1573E3F}" type="datetimeFigureOut">
              <a:rPr lang="en-US" smtClean="0"/>
              <a:t>4/5/13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8EFA2-5511-7146-A099-5CF26CF74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391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7C2CB-127E-094D-A4DF-DF79C1573E3F}" type="datetimeFigureOut">
              <a:rPr lang="en-US" smtClean="0"/>
              <a:t>4/5/13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8EFA2-5511-7146-A099-5CF26CF74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112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7C2CB-127E-094D-A4DF-DF79C1573E3F}" type="datetimeFigureOut">
              <a:rPr lang="en-US" smtClean="0"/>
              <a:t>4/5/13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8EFA2-5511-7146-A099-5CF26CF74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960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7C2CB-127E-094D-A4DF-DF79C1573E3F}" type="datetimeFigureOut">
              <a:rPr lang="en-US" smtClean="0"/>
              <a:t>4/5/13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8EFA2-5511-7146-A099-5CF26CF74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840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7C2CB-127E-094D-A4DF-DF79C1573E3F}" type="datetimeFigureOut">
              <a:rPr lang="en-US" smtClean="0"/>
              <a:t>4/5/13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8EFA2-5511-7146-A099-5CF26CF74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652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7C2CB-127E-094D-A4DF-DF79C1573E3F}" type="datetimeFigureOut">
              <a:rPr lang="en-US" smtClean="0"/>
              <a:t>4/5/13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8EFA2-5511-7146-A099-5CF26CF74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659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Relationship Id="rId3" Type="http://schemas.openxmlformats.org/officeDocument/2006/relationships/image" Target="../media/image15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wmf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40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72621"/>
            <a:ext cx="7772400" cy="1430163"/>
          </a:xfrm>
        </p:spPr>
        <p:txBody>
          <a:bodyPr>
            <a:normAutofit/>
          </a:bodyPr>
          <a:lstStyle/>
          <a:p>
            <a:r>
              <a:rPr lang="en-US" sz="4800" dirty="0" smtClean="0"/>
              <a:t>From Gaps to the Globe:</a:t>
            </a:r>
            <a:r>
              <a:rPr lang="en-US" sz="4600" dirty="0" smtClean="0"/>
              <a:t/>
            </a:r>
            <a:br>
              <a:rPr lang="en-US" sz="4600" dirty="0" smtClean="0"/>
            </a:br>
            <a:r>
              <a:rPr lang="en-US" sz="2200" dirty="0" smtClean="0"/>
              <a:t>Vegetation dynamics in global carbon cycle models</a:t>
            </a:r>
            <a:endParaRPr lang="en-US" sz="2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76260"/>
            <a:ext cx="6400800" cy="1193343"/>
          </a:xfrm>
        </p:spPr>
        <p:txBody>
          <a:bodyPr/>
          <a:lstStyle/>
          <a:p>
            <a:r>
              <a:rPr lang="en-US" dirty="0" smtClean="0"/>
              <a:t>Ben </a:t>
            </a:r>
            <a:r>
              <a:rPr lang="en-US" dirty="0" smtClean="0"/>
              <a:t>Poulter</a:t>
            </a: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SOFIE Winter School 2013 - LSCE-PKU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9325" y="4490063"/>
            <a:ext cx="2025654" cy="23746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27807"/>
          <a:stretch/>
        </p:blipFill>
        <p:spPr>
          <a:xfrm>
            <a:off x="0" y="4490063"/>
            <a:ext cx="2463800" cy="23746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r="14671"/>
          <a:stretch/>
        </p:blipFill>
        <p:spPr>
          <a:xfrm>
            <a:off x="2463801" y="4490063"/>
            <a:ext cx="3183194" cy="23679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l="26378" t="5573" r="20244" b="11129"/>
          <a:stretch/>
        </p:blipFill>
        <p:spPr>
          <a:xfrm>
            <a:off x="7631037" y="4490063"/>
            <a:ext cx="1525293" cy="2380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740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305" y="1587872"/>
            <a:ext cx="8971385" cy="2725296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400" dirty="0" smtClean="0"/>
              <a:t>Documenting biome and community changes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400" dirty="0" smtClean="0"/>
              <a:t>Challenges in scaling ecological knowledge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400" dirty="0" smtClean="0"/>
              <a:t>Survey of forest gap models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400" dirty="0" smtClean="0"/>
              <a:t>Future of global vegetation modeling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80138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dirty="0" smtClean="0"/>
              <a:t>Overview </a:t>
            </a:r>
            <a:r>
              <a:rPr lang="en-US" sz="3400" smtClean="0"/>
              <a:t>of today’s </a:t>
            </a:r>
            <a:r>
              <a:rPr lang="en-US" sz="3400" dirty="0" smtClean="0"/>
              <a:t>lecture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1549594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80138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dirty="0" smtClean="0"/>
              <a:t>The forest gap model</a:t>
            </a:r>
            <a:endParaRPr lang="en-US" sz="3400" dirty="0"/>
          </a:p>
        </p:txBody>
      </p:sp>
      <p:sp>
        <p:nvSpPr>
          <p:cNvPr id="16" name="Text Box 27"/>
          <p:cNvSpPr txBox="1">
            <a:spLocks noChangeArrowheads="1"/>
          </p:cNvSpPr>
          <p:nvPr/>
        </p:nvSpPr>
        <p:spPr bwMode="auto">
          <a:xfrm>
            <a:off x="146735" y="897995"/>
            <a:ext cx="8821812" cy="369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800" b="1" dirty="0" smtClean="0">
                <a:latin typeface="Arial" charset="0"/>
              </a:rPr>
              <a:t>Key features of the forest gap model</a:t>
            </a:r>
            <a:endParaRPr lang="en-US" b="1" dirty="0">
              <a:latin typeface="Arial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800" dirty="0" smtClean="0">
                <a:latin typeface="Arial" charset="0"/>
              </a:rPr>
              <a:t>The ‘gap’ or ‘patch’ represents forest stand dynamics in a landscape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 smtClean="0">
                <a:latin typeface="Arial" charset="0"/>
              </a:rPr>
              <a:t>The size of the gap is defined as the largest area that can be influenced by a single tree (~100-1000 m</a:t>
            </a:r>
            <a:r>
              <a:rPr lang="en-US" sz="1800" baseline="30000" dirty="0" smtClean="0">
                <a:latin typeface="Arial" charset="0"/>
              </a:rPr>
              <a:t>2</a:t>
            </a:r>
            <a:r>
              <a:rPr lang="en-US" sz="1800" dirty="0" smtClean="0">
                <a:latin typeface="Arial" charset="0"/>
              </a:rPr>
              <a:t>)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>
              <a:latin typeface="Arial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latin typeface="Arial" charset="0"/>
              </a:rPr>
              <a:t>Three ecological processes: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>
                <a:latin typeface="Arial" charset="0"/>
              </a:rPr>
              <a:t>Establishment (birth) - stochastic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>
                <a:latin typeface="Arial" charset="0"/>
              </a:rPr>
              <a:t>Growth - </a:t>
            </a:r>
            <a:r>
              <a:rPr lang="en-US" dirty="0" smtClean="0">
                <a:latin typeface="Arial" charset="0"/>
              </a:rPr>
              <a:t>deterministic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>
                <a:latin typeface="Arial" charset="0"/>
              </a:rPr>
              <a:t>Mortality </a:t>
            </a:r>
            <a:r>
              <a:rPr lang="en-US" dirty="0" smtClean="0">
                <a:latin typeface="Arial" charset="0"/>
              </a:rPr>
              <a:t>– stochastic</a:t>
            </a:r>
          </a:p>
          <a:p>
            <a:endParaRPr lang="en-US" dirty="0">
              <a:latin typeface="Arial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dirty="0" smtClean="0">
              <a:latin typeface="Arial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latin typeface="Arial" charset="0"/>
              </a:rPr>
              <a:t>Spatial </a:t>
            </a:r>
            <a:r>
              <a:rPr lang="en-US" dirty="0">
                <a:latin typeface="Arial" charset="0"/>
              </a:rPr>
              <a:t>position of a tree is not considered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latin typeface="Arial" charset="0"/>
              </a:rPr>
              <a:t>Forest gap models must be run 10-100 times to represent a landscape</a:t>
            </a:r>
            <a:endParaRPr lang="en-US" sz="1800" dirty="0" smtClean="0"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66113" y="3695996"/>
            <a:ext cx="3685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Stochasticity</a:t>
            </a:r>
            <a:r>
              <a:rPr lang="en-US" dirty="0" smtClean="0"/>
              <a:t> &amp; successive repetitions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46735" y="5259795"/>
            <a:ext cx="60112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1972: The first forest gap model, JABOWA (</a:t>
            </a:r>
            <a:r>
              <a:rPr lang="en-US" dirty="0" err="1" smtClean="0"/>
              <a:t>Botkin</a:t>
            </a:r>
            <a:r>
              <a:rPr lang="en-US" dirty="0" smtClean="0"/>
              <a:t> et al 1972)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Written in FORTRAN IV, ran on IBM 2741/TSS r.7 w. 50 kb memory</a:t>
            </a:r>
            <a:endParaRPr lang="en-US" dirty="0"/>
          </a:p>
        </p:txBody>
      </p:sp>
      <p:pic>
        <p:nvPicPr>
          <p:cNvPr id="20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45997" y="5033308"/>
            <a:ext cx="2622550" cy="1745635"/>
          </a:xfrm>
          <a:noFill/>
          <a:ln/>
        </p:spPr>
      </p:pic>
      <p:pic>
        <p:nvPicPr>
          <p:cNvPr id="22" name="Picture 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75094" y="2044994"/>
            <a:ext cx="1448347" cy="1506640"/>
          </a:xfrm>
          <a:noFill/>
          <a:ln/>
        </p:spPr>
      </p:pic>
      <p:pic>
        <p:nvPicPr>
          <p:cNvPr id="23" name="Picture 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1789" y="2753605"/>
            <a:ext cx="681194" cy="708611"/>
          </a:xfrm>
          <a:noFill/>
          <a:ln/>
        </p:spPr>
      </p:pic>
      <p:pic>
        <p:nvPicPr>
          <p:cNvPr id="24" name="Picture 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48830" y="2297433"/>
            <a:ext cx="1119717" cy="1164784"/>
          </a:xfrm>
          <a:noFill/>
          <a:ln/>
        </p:spPr>
      </p:pic>
      <p:sp>
        <p:nvSpPr>
          <p:cNvPr id="2" name="Rectangle 1"/>
          <p:cNvSpPr/>
          <p:nvPr/>
        </p:nvSpPr>
        <p:spPr>
          <a:xfrm>
            <a:off x="5175094" y="1821531"/>
            <a:ext cx="3876643" cy="2243797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517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80138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dirty="0" smtClean="0"/>
              <a:t>The forest gap model</a:t>
            </a:r>
            <a:endParaRPr lang="en-US" sz="3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831489"/>
            <a:ext cx="91440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Introduction to JABOWA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Almost all forest gap models are based on JABOWA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JABOWA uses an individual-tree based approach to track establishment, growth, mortality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0165" y="2029318"/>
            <a:ext cx="5442516" cy="1477328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u="sng" dirty="0" smtClean="0"/>
              <a:t>Establishment: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Assumes unlimited seed source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Initializes the only state variable (diameter, ~0.5 cm)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Options: light, water, temperature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Random establishment (0-7500 individuals ha</a:t>
            </a:r>
            <a:r>
              <a:rPr lang="en-US" baseline="30000" dirty="0" smtClean="0"/>
              <a:t>-1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0165" y="3933625"/>
            <a:ext cx="5442516" cy="286232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u="sng" dirty="0" smtClean="0"/>
              <a:t>Growth: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Potential tree diameter change scaled by</a:t>
            </a:r>
          </a:p>
          <a:p>
            <a:pPr marL="742950" lvl="1" indent="-285750">
              <a:buFontTx/>
              <a:buChar char="-"/>
            </a:pPr>
            <a:r>
              <a:rPr lang="en-US" dirty="0" smtClean="0"/>
              <a:t>Temperature, soil moisture, light availability, nutrients</a:t>
            </a:r>
          </a:p>
          <a:p>
            <a:pPr marL="742950" lvl="1" indent="-285750">
              <a:buFontTx/>
              <a:buChar char="-"/>
            </a:pPr>
            <a:endParaRPr lang="en-US" dirty="0"/>
          </a:p>
          <a:p>
            <a:pPr marL="742950" lvl="1" indent="-285750">
              <a:buFontTx/>
              <a:buChar char="-"/>
            </a:pPr>
            <a:endParaRPr lang="en-US" dirty="0" smtClean="0"/>
          </a:p>
          <a:p>
            <a:pPr marL="742950" lvl="1" indent="-285750">
              <a:buFontTx/>
              <a:buChar char="-"/>
            </a:pPr>
            <a:endParaRPr lang="en-US" dirty="0"/>
          </a:p>
          <a:p>
            <a:pPr lvl="1"/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smtClean="0"/>
              <a:t>Change in diameter updated annually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Triggers </a:t>
            </a:r>
            <a:r>
              <a:rPr lang="en-US" dirty="0" err="1" smtClean="0"/>
              <a:t>allometric</a:t>
            </a:r>
            <a:r>
              <a:rPr lang="en-US" dirty="0" smtClean="0"/>
              <a:t> changes in height, LAI</a:t>
            </a:r>
          </a:p>
        </p:txBody>
      </p:sp>
      <p:pic>
        <p:nvPicPr>
          <p:cNvPr id="18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641" y="4223160"/>
            <a:ext cx="3438668" cy="2518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8103133" y="6581001"/>
            <a:ext cx="9480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 smtClean="0"/>
              <a:t>Botkin</a:t>
            </a:r>
            <a:r>
              <a:rPr lang="en-US" sz="1200" b="1" dirty="0" smtClean="0"/>
              <a:t> 1972</a:t>
            </a:r>
            <a:endParaRPr lang="en-US" sz="1200" b="1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1321" y="1918357"/>
            <a:ext cx="3285025" cy="2197728"/>
          </a:xfrm>
          <a:prstGeom prst="rect">
            <a:avLst/>
          </a:prstGeom>
        </p:spPr>
      </p:pic>
      <p:pic>
        <p:nvPicPr>
          <p:cNvPr id="21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4276" y="5081298"/>
            <a:ext cx="3810000" cy="596900"/>
          </a:xfrm>
          <a:noFill/>
          <a:ln/>
        </p:spPr>
      </p:pic>
      <p:pic>
        <p:nvPicPr>
          <p:cNvPr id="22" name="Picture 6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6976" y="5717596"/>
            <a:ext cx="3009900" cy="369888"/>
          </a:xfrm>
          <a:prstGeom prst="rect">
            <a:avLst/>
          </a:prstGeom>
          <a:noFill/>
          <a:ln/>
        </p:spPr>
      </p:pic>
      <p:sp>
        <p:nvSpPr>
          <p:cNvPr id="23" name="Rectangle 22"/>
          <p:cNvSpPr/>
          <p:nvPr/>
        </p:nvSpPr>
        <p:spPr>
          <a:xfrm>
            <a:off x="7984414" y="3615476"/>
            <a:ext cx="113955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err="1" smtClean="0"/>
              <a:t>Bugmann</a:t>
            </a:r>
            <a:r>
              <a:rPr lang="en-US" sz="1200" b="1" dirty="0" smtClean="0"/>
              <a:t> 2001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679316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1" animBg="1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011" y="1013846"/>
            <a:ext cx="6916729" cy="575650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80138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dirty="0" smtClean="0"/>
              <a:t>The forest gap model</a:t>
            </a:r>
            <a:endParaRPr lang="en-US" sz="3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8132" y="2661550"/>
            <a:ext cx="2227271" cy="3837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6340" y="2613475"/>
            <a:ext cx="1930400" cy="431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8132" y="4490950"/>
            <a:ext cx="1957858" cy="43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908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81100"/>
            <a:ext cx="9144000" cy="449520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80138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dirty="0" smtClean="0"/>
              <a:t>The forest gap model</a:t>
            </a:r>
            <a:endParaRPr lang="en-US" sz="3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1457" y="5575300"/>
            <a:ext cx="3759200" cy="128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691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80138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dirty="0" smtClean="0"/>
              <a:t>The forest gap model</a:t>
            </a:r>
            <a:endParaRPr lang="en-US" sz="3400" dirty="0"/>
          </a:p>
        </p:txBody>
      </p:sp>
      <p:sp>
        <p:nvSpPr>
          <p:cNvPr id="10" name="TextBox 9"/>
          <p:cNvSpPr txBox="1"/>
          <p:nvPr/>
        </p:nvSpPr>
        <p:spPr>
          <a:xfrm>
            <a:off x="70165" y="822601"/>
            <a:ext cx="350608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/>
              <a:t>Introduction to JABOWA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49320" y="1590645"/>
            <a:ext cx="4975332" cy="1625568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en-US" sz="1800" u="sng" dirty="0" smtClean="0"/>
              <a:t>Stochastic Mortality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800" dirty="0" smtClean="0"/>
              <a:t>1. Background mortality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en-US" sz="1600" dirty="0" smtClean="0"/>
              <a:t>Age-related mortality (2% survive to max. tree age)</a:t>
            </a:r>
          </a:p>
          <a:p>
            <a:pPr lvl="1">
              <a:lnSpc>
                <a:spcPct val="80000"/>
              </a:lnSpc>
            </a:pPr>
            <a:endParaRPr lang="en-US" sz="1600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en-US" sz="1800" dirty="0" smtClean="0"/>
              <a:t>2. Stress / growth mortality (combined)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en-US" sz="1600" dirty="0" smtClean="0"/>
              <a:t>&lt;0.01 cm for any given year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5031" y="1337240"/>
            <a:ext cx="4048124" cy="2293443"/>
          </a:xfrm>
          <a:prstGeom prst="rect">
            <a:avLst/>
          </a:prstGeom>
        </p:spPr>
      </p:pic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7971423" y="3093975"/>
            <a:ext cx="10842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000" b="1" dirty="0" err="1"/>
              <a:t>Bugmann</a:t>
            </a:r>
            <a:r>
              <a:rPr lang="en-US" sz="1000" b="1" dirty="0"/>
              <a:t> 2001</a:t>
            </a:r>
            <a:endParaRPr lang="de-CH" sz="1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7103" y="4487752"/>
            <a:ext cx="4209227" cy="2160488"/>
          </a:xfrm>
          <a:prstGeom prst="rect">
            <a:avLst/>
          </a:prstGeom>
        </p:spPr>
      </p:pic>
      <p:sp>
        <p:nvSpPr>
          <p:cNvPr id="19" name="Rectangle 3"/>
          <p:cNvSpPr txBox="1">
            <a:spLocks noChangeArrowheads="1"/>
          </p:cNvSpPr>
          <p:nvPr/>
        </p:nvSpPr>
        <p:spPr>
          <a:xfrm>
            <a:off x="49320" y="4597660"/>
            <a:ext cx="4975332" cy="1625568"/>
          </a:xfrm>
          <a:prstGeom prst="rect">
            <a:avLst/>
          </a:prstGeom>
          <a:ln>
            <a:solidFill>
              <a:srgbClr val="0000FF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en-US" sz="1800" u="sng" dirty="0" smtClean="0"/>
              <a:t>Model simulations &amp; output variables</a:t>
            </a:r>
          </a:p>
          <a:p>
            <a:pPr>
              <a:lnSpc>
                <a:spcPct val="80000"/>
              </a:lnSpc>
              <a:buAutoNum type="arabicPeriod"/>
            </a:pPr>
            <a:r>
              <a:rPr lang="en-US" sz="1800" dirty="0" smtClean="0"/>
              <a:t>Species composition (10-30 species)</a:t>
            </a:r>
          </a:p>
          <a:p>
            <a:pPr>
              <a:lnSpc>
                <a:spcPct val="80000"/>
              </a:lnSpc>
              <a:buAutoNum type="arabicPeriod"/>
            </a:pPr>
            <a:r>
              <a:rPr lang="en-US" sz="1800" dirty="0" smtClean="0"/>
              <a:t>Basal area and wood volume or biomass</a:t>
            </a:r>
          </a:p>
          <a:p>
            <a:pPr>
              <a:lnSpc>
                <a:spcPct val="80000"/>
              </a:lnSpc>
              <a:buAutoNum type="arabicPeriod"/>
            </a:pPr>
            <a:r>
              <a:rPr lang="en-US" sz="1800" dirty="0" smtClean="0"/>
              <a:t>Stand density dynamics</a:t>
            </a:r>
          </a:p>
          <a:p>
            <a:pPr>
              <a:lnSpc>
                <a:spcPct val="80000"/>
              </a:lnSpc>
              <a:buAutoNum type="arabicPeriod"/>
            </a:pPr>
            <a:r>
              <a:rPr lang="en-US" sz="1800" dirty="0" smtClean="0"/>
              <a:t>Forest management and thinning or harvest</a:t>
            </a:r>
          </a:p>
          <a:p>
            <a:pPr>
              <a:lnSpc>
                <a:spcPct val="80000"/>
              </a:lnSpc>
              <a:buAutoNum type="arabicPeriod"/>
            </a:pPr>
            <a:r>
              <a:rPr lang="en-US" sz="1800" dirty="0" smtClean="0"/>
              <a:t>….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291457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811145"/>
            <a:ext cx="8574831" cy="55737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From FORET to FORECE to FORCLIM to FORSKA (and ZELIG)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80138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dirty="0" smtClean="0"/>
              <a:t>The forest gap model</a:t>
            </a:r>
            <a:endParaRPr lang="en-US" sz="3400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1254068"/>
            <a:ext cx="7928948" cy="55707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The framework of establishment, growth, mortality, is the same for all gap models</a:t>
            </a:r>
          </a:p>
          <a:p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FORET (</a:t>
            </a:r>
            <a:r>
              <a:rPr lang="en-US" sz="1600" dirty="0" err="1" smtClean="0"/>
              <a:t>Shugart</a:t>
            </a:r>
            <a:r>
              <a:rPr lang="en-US" sz="1600" dirty="0" smtClean="0"/>
              <a:t>  1977)</a:t>
            </a:r>
            <a:endParaRPr lang="en-US" sz="1600" dirty="0"/>
          </a:p>
          <a:p>
            <a:pPr marL="742950" lvl="1" indent="-285750">
              <a:buFont typeface="Arial"/>
              <a:buChar char="•"/>
            </a:pPr>
            <a:r>
              <a:rPr lang="en-US" sz="1600" dirty="0" smtClean="0"/>
              <a:t>Addition of </a:t>
            </a:r>
            <a:r>
              <a:rPr lang="en-US" sz="1600" dirty="0" err="1" smtClean="0"/>
              <a:t>resprouting</a:t>
            </a:r>
            <a:r>
              <a:rPr lang="en-US" sz="1600" dirty="0" smtClean="0"/>
              <a:t> or coppicing module specific for S. Appalachian forests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 smtClean="0"/>
              <a:t>33 species in first version (up from 13 in JABOWA)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FORECE</a:t>
            </a:r>
            <a:r>
              <a:rPr lang="en-US" sz="1600" dirty="0"/>
              <a:t> </a:t>
            </a:r>
            <a:r>
              <a:rPr lang="en-US" sz="1600" dirty="0" smtClean="0"/>
              <a:t>(</a:t>
            </a:r>
            <a:r>
              <a:rPr lang="en-US" sz="1600" dirty="0" err="1" smtClean="0"/>
              <a:t>Kienast</a:t>
            </a:r>
            <a:r>
              <a:rPr lang="en-US" sz="1600" dirty="0" smtClean="0"/>
              <a:t> 1989)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 smtClean="0"/>
              <a:t>Introduced </a:t>
            </a:r>
            <a:r>
              <a:rPr lang="en-US" sz="1600" dirty="0"/>
              <a:t>size </a:t>
            </a:r>
            <a:r>
              <a:rPr lang="en-US" sz="1600" dirty="0" smtClean="0"/>
              <a:t>dependent </a:t>
            </a:r>
            <a:r>
              <a:rPr lang="en-US" sz="1600" dirty="0" err="1"/>
              <a:t>masting</a:t>
            </a:r>
            <a:r>
              <a:rPr lang="en-US" sz="1600" dirty="0"/>
              <a:t>, frost </a:t>
            </a:r>
            <a:r>
              <a:rPr lang="en-US" sz="1600" dirty="0" smtClean="0"/>
              <a:t>events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 smtClean="0"/>
              <a:t>Scaling factor for CO2 effect on photosynthesis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 smtClean="0"/>
              <a:t>Browsing module to simulate deer-related mortality</a:t>
            </a:r>
            <a:endParaRPr lang="en-US" sz="1600" dirty="0"/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FORENA</a:t>
            </a:r>
            <a:r>
              <a:rPr lang="en-US" sz="1600" dirty="0"/>
              <a:t> </a:t>
            </a:r>
            <a:r>
              <a:rPr lang="en-US" sz="1600" dirty="0" smtClean="0"/>
              <a:t>(</a:t>
            </a:r>
            <a:r>
              <a:rPr lang="en-US" sz="1600" dirty="0" err="1" smtClean="0"/>
              <a:t>Soloman</a:t>
            </a:r>
            <a:r>
              <a:rPr lang="en-US" sz="1600" dirty="0" smtClean="0"/>
              <a:t> 1986)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 smtClean="0"/>
              <a:t>Soil </a:t>
            </a:r>
            <a:r>
              <a:rPr lang="en-US" sz="1600" dirty="0"/>
              <a:t>moisture / freezing </a:t>
            </a:r>
            <a:r>
              <a:rPr lang="en-US" sz="1600" dirty="0" smtClean="0"/>
              <a:t>threshold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 smtClean="0"/>
              <a:t>First application of climate change impacts (1986)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/>
              <a:t>FORSKA (Prentice)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/>
              <a:t>Chilling requirement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/>
              <a:t>Mechanistic based wood </a:t>
            </a:r>
            <a:r>
              <a:rPr lang="en-US" sz="1600" dirty="0" smtClean="0"/>
              <a:t>allocation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FORCLIM (</a:t>
            </a:r>
            <a:r>
              <a:rPr lang="en-US" sz="1600" dirty="0" err="1" smtClean="0"/>
              <a:t>Bugmann</a:t>
            </a:r>
            <a:r>
              <a:rPr lang="en-US" sz="1600" dirty="0" smtClean="0"/>
              <a:t> 1986)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 smtClean="0"/>
              <a:t>Based on FORECE, but with fewer parameters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 smtClean="0"/>
              <a:t>Inclusion of cohorts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 smtClean="0"/>
              <a:t>Mechanistic hydrology</a:t>
            </a:r>
            <a:endParaRPr lang="en-US" sz="1600" dirty="0"/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ZELIG (Urban 1991)</a:t>
            </a:r>
            <a:endParaRPr lang="en-US" sz="1600" dirty="0"/>
          </a:p>
          <a:p>
            <a:pPr marL="742950" lvl="1" indent="-285750">
              <a:buFont typeface="Arial"/>
              <a:buChar char="•"/>
            </a:pPr>
            <a:r>
              <a:rPr lang="en-US" sz="1600" dirty="0" smtClean="0"/>
              <a:t>FORET derived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 smtClean="0"/>
              <a:t>Light effects from neighboring patches</a:t>
            </a:r>
            <a:endParaRPr lang="en-US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3973" y="2899056"/>
            <a:ext cx="3363389" cy="3363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750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8958" y="3627579"/>
            <a:ext cx="4076501" cy="2139261"/>
          </a:xfrm>
          <a:prstGeom prst="rect">
            <a:avLst/>
          </a:prstGeom>
        </p:spPr>
      </p:pic>
      <p:sp>
        <p:nvSpPr>
          <p:cNvPr id="9" name="Text Box 26"/>
          <p:cNvSpPr txBox="1">
            <a:spLocks noChangeArrowheads="1"/>
          </p:cNvSpPr>
          <p:nvPr/>
        </p:nvSpPr>
        <p:spPr bwMode="auto">
          <a:xfrm>
            <a:off x="7954222" y="3699176"/>
            <a:ext cx="101123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 dirty="0" err="1"/>
              <a:t>Lischke</a:t>
            </a:r>
            <a:r>
              <a:rPr lang="en-US" sz="1200" b="1" dirty="0"/>
              <a:t> 1998</a:t>
            </a:r>
            <a:endParaRPr lang="de-CH" sz="1200" b="1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80138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dirty="0" smtClean="0"/>
              <a:t>The forest gap model</a:t>
            </a:r>
            <a:endParaRPr lang="en-US" sz="3400" dirty="0"/>
          </a:p>
        </p:txBody>
      </p:sp>
      <p:sp>
        <p:nvSpPr>
          <p:cNvPr id="14" name="TextBox 13"/>
          <p:cNvSpPr txBox="1"/>
          <p:nvPr/>
        </p:nvSpPr>
        <p:spPr>
          <a:xfrm>
            <a:off x="36990" y="1244303"/>
            <a:ext cx="91486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Computational efficiency</a:t>
            </a:r>
          </a:p>
          <a:p>
            <a:pPr marL="342900" indent="-342900">
              <a:buAutoNum type="arabicPeriod"/>
            </a:pPr>
            <a:r>
              <a:rPr lang="en-US" dirty="0" smtClean="0"/>
              <a:t>Tracking all individual trees is memory intensive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Solved by introduction of cohorts with same age &amp;diameter (FORCLIM: </a:t>
            </a:r>
            <a:r>
              <a:rPr lang="en-US" dirty="0" err="1" smtClean="0"/>
              <a:t>Bugmann</a:t>
            </a:r>
            <a:r>
              <a:rPr lang="en-US" dirty="0" smtClean="0"/>
              <a:t> 1996)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52964" y="3845650"/>
            <a:ext cx="486324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2. Stochastic repetitions</a:t>
            </a:r>
            <a:endParaRPr lang="en-US" dirty="0"/>
          </a:p>
          <a:p>
            <a:pPr marL="800100" lvl="1" indent="-342900">
              <a:buFont typeface="Arial"/>
              <a:buChar char="•"/>
            </a:pPr>
            <a:r>
              <a:rPr lang="en-US" dirty="0"/>
              <a:t>Solved by aggregating patches into height </a:t>
            </a:r>
            <a:r>
              <a:rPr lang="en-US" dirty="0" smtClean="0"/>
              <a:t>distribution (TREEMIG: </a:t>
            </a:r>
            <a:r>
              <a:rPr lang="en-US" dirty="0" err="1" smtClean="0"/>
              <a:t>Lischke</a:t>
            </a:r>
            <a:r>
              <a:rPr lang="en-US" dirty="0" smtClean="0"/>
              <a:t> 1998)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Only 1 simulation is needed to represent the landscape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7876" y="2253585"/>
            <a:ext cx="4027182" cy="137399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6990" y="852694"/>
            <a:ext cx="58266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Limitations of the forest gap model approach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20730" y="5766840"/>
            <a:ext cx="67890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3. Empirical growth models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Very little biology or biogeochemistry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Not valid under unique atmospheric conditions (CO</a:t>
            </a:r>
            <a:r>
              <a:rPr lang="en-US" baseline="-25000" dirty="0" smtClean="0"/>
              <a:t>2</a:t>
            </a:r>
            <a:r>
              <a:rPr lang="en-US" dirty="0" smtClean="0"/>
              <a:t>, O</a:t>
            </a:r>
            <a:r>
              <a:rPr lang="en-US" baseline="-25000" dirty="0" smtClean="0"/>
              <a:t>3</a:t>
            </a:r>
            <a:r>
              <a:rPr lang="en-US" dirty="0" smtClean="0"/>
              <a:t>, climate,…)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718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80138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dirty="0" smtClean="0"/>
              <a:t>The forest gap model</a:t>
            </a:r>
            <a:endParaRPr lang="en-US" sz="3400" dirty="0"/>
          </a:p>
        </p:txBody>
      </p:sp>
      <p:sp>
        <p:nvSpPr>
          <p:cNvPr id="3" name="TextBox 2"/>
          <p:cNvSpPr txBox="1"/>
          <p:nvPr/>
        </p:nvSpPr>
        <p:spPr>
          <a:xfrm>
            <a:off x="109747" y="1323999"/>
            <a:ext cx="482216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A closer look at GAP model growth and allocation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Fixed potential growth rates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Fixed carbon allocation ratios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Fixed parameters rather than processes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Sensitive to shape of response functions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54393" y="1923856"/>
            <a:ext cx="3389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DGVM is a process-based model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224957" y="2108522"/>
            <a:ext cx="1413912" cy="0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09747" y="3264933"/>
            <a:ext cx="528562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2 Key Developments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Species are replaced by plant functional types (PFTs)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Detailed ‘fast’ physiological calculations performed on the ‘mean individual’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The fast processes are scaled to the number of individuals to set up slow processes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A single, deterministic simulation represents landscape-scale processes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371" y="3400105"/>
            <a:ext cx="3719996" cy="245015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055311" y="5850256"/>
            <a:ext cx="10600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Prentice 2004</a:t>
            </a:r>
            <a:endParaRPr lang="en-US" sz="1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6990" y="852694"/>
            <a:ext cx="6252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Emergence of dynamic global vegetation models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57411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80138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dirty="0" smtClean="0"/>
              <a:t>The forest gap model</a:t>
            </a:r>
            <a:endParaRPr lang="en-US" sz="3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4816" y="846625"/>
            <a:ext cx="4544068" cy="59800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16200000">
            <a:off x="6770792" y="3476303"/>
            <a:ext cx="4248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Plant functional type fractional coverage (-)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457924" y="6522035"/>
            <a:ext cx="17215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Poulter et al. 2011 GMD</a:t>
            </a:r>
            <a:endParaRPr lang="en-US" sz="1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0" y="1058682"/>
            <a:ext cx="267767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Plant functional types</a:t>
            </a:r>
            <a:endParaRPr lang="en-US" sz="2200" dirty="0"/>
          </a:p>
        </p:txBody>
      </p:sp>
      <p:sp>
        <p:nvSpPr>
          <p:cNvPr id="8" name="Rectangle 7"/>
          <p:cNvSpPr/>
          <p:nvPr/>
        </p:nvSpPr>
        <p:spPr>
          <a:xfrm>
            <a:off x="100956" y="1394609"/>
            <a:ext cx="4572000" cy="5078314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2950" lvl="1" indent="-285750">
              <a:buFont typeface="Arial"/>
              <a:buChar char="•"/>
            </a:pPr>
            <a:r>
              <a:rPr lang="en-US" dirty="0"/>
              <a:t>Grouping of 1000's plant species with similar </a:t>
            </a:r>
            <a:r>
              <a:rPr lang="en-US" i="1" dirty="0"/>
              <a:t>functional</a:t>
            </a:r>
            <a:r>
              <a:rPr lang="en-US" dirty="0"/>
              <a:t> traits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N</a:t>
            </a:r>
            <a:r>
              <a:rPr lang="en-US" dirty="0" smtClean="0"/>
              <a:t>on</a:t>
            </a:r>
            <a:r>
              <a:rPr lang="en-US" dirty="0"/>
              <a:t>-phylogenetic </a:t>
            </a:r>
            <a:r>
              <a:rPr lang="en-US" dirty="0" smtClean="0"/>
              <a:t>classification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Fixed physiological and structural traits</a:t>
            </a:r>
          </a:p>
          <a:p>
            <a:pPr marL="1200150" lvl="2" indent="-285750">
              <a:buFont typeface="Arial"/>
              <a:buChar char="•"/>
            </a:pPr>
            <a:r>
              <a:rPr lang="en-US" dirty="0" smtClean="0"/>
              <a:t>Physiognomy</a:t>
            </a:r>
          </a:p>
          <a:p>
            <a:pPr marL="1657350" lvl="3" indent="-285750">
              <a:buFont typeface="Arial"/>
              <a:buChar char="•"/>
            </a:pPr>
            <a:r>
              <a:rPr lang="en-US" dirty="0" smtClean="0"/>
              <a:t>Tree or grass</a:t>
            </a:r>
            <a:endParaRPr lang="en-US" dirty="0"/>
          </a:p>
          <a:p>
            <a:pPr marL="1200150" lvl="2" indent="-285750">
              <a:buFont typeface="Arial"/>
              <a:buChar char="•"/>
            </a:pPr>
            <a:r>
              <a:rPr lang="en-US" dirty="0"/>
              <a:t>Photosynthetic pathway</a:t>
            </a:r>
          </a:p>
          <a:p>
            <a:pPr marL="1657350" lvl="3" indent="-285750">
              <a:buFont typeface="Arial"/>
              <a:buChar char="•"/>
            </a:pPr>
            <a:r>
              <a:rPr lang="en-US" dirty="0" smtClean="0"/>
              <a:t>C3 or C4</a:t>
            </a:r>
          </a:p>
          <a:p>
            <a:pPr marL="1200150" lvl="2" indent="-285750">
              <a:buFont typeface="Arial"/>
              <a:buChar char="•"/>
            </a:pPr>
            <a:r>
              <a:rPr lang="en-US" dirty="0" smtClean="0"/>
              <a:t>Phenology</a:t>
            </a:r>
          </a:p>
          <a:p>
            <a:pPr marL="1657350" lvl="3" indent="-285750">
              <a:buFont typeface="Arial"/>
              <a:buChar char="•"/>
            </a:pPr>
            <a:r>
              <a:rPr lang="en-US" dirty="0" smtClean="0"/>
              <a:t>Leaf type, deciduousness</a:t>
            </a:r>
            <a:endParaRPr lang="en-US" dirty="0"/>
          </a:p>
          <a:p>
            <a:pPr marL="1200150" lvl="2" indent="-285750">
              <a:buFont typeface="Arial"/>
              <a:buChar char="•"/>
            </a:pPr>
            <a:r>
              <a:rPr lang="en-US" dirty="0" smtClean="0"/>
              <a:t>Rooting distribution</a:t>
            </a:r>
          </a:p>
          <a:p>
            <a:pPr marL="1200150" lvl="2" indent="-285750">
              <a:buFont typeface="Arial"/>
              <a:buChar char="•"/>
            </a:pPr>
            <a:r>
              <a:rPr lang="en-US" dirty="0" smtClean="0"/>
              <a:t>Farquhar temperature and CO2 specificity</a:t>
            </a:r>
          </a:p>
          <a:p>
            <a:pPr marL="1200150" lvl="2" indent="-285750">
              <a:buFont typeface="Arial"/>
              <a:buChar char="•"/>
            </a:pPr>
            <a:r>
              <a:rPr lang="en-US" dirty="0" smtClean="0"/>
              <a:t>C:N ratios</a:t>
            </a:r>
          </a:p>
          <a:p>
            <a:pPr marL="1200150" lvl="2" indent="-285750">
              <a:buFont typeface="Arial"/>
              <a:buChar char="•"/>
            </a:pPr>
            <a:r>
              <a:rPr lang="en-US" dirty="0" smtClean="0"/>
              <a:t>Bioclimatic limits</a:t>
            </a:r>
          </a:p>
          <a:p>
            <a:pPr marL="1200150" lvl="2" indent="-285750">
              <a:buFont typeface="Arial"/>
              <a:buChar char="•"/>
            </a:pPr>
            <a:r>
              <a:rPr lang="en-US" dirty="0" smtClean="0"/>
              <a:t>Resilience to fire</a:t>
            </a:r>
          </a:p>
          <a:p>
            <a:pPr marL="1200150" lvl="2" indent="-285750">
              <a:buFont typeface="Arial"/>
              <a:buChar char="•"/>
            </a:pPr>
            <a:r>
              <a:rPr lang="en-US" dirty="0" smtClean="0"/>
              <a:t>Phenology</a:t>
            </a:r>
          </a:p>
          <a:p>
            <a:pPr marL="1200150" lvl="2" indent="-285750">
              <a:buFont typeface="Arial"/>
              <a:buChar char="•"/>
            </a:pPr>
            <a:r>
              <a:rPr lang="en-US" dirty="0" smtClean="0"/>
              <a:t>….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971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305" y="1587872"/>
            <a:ext cx="8971385" cy="2725296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400" dirty="0" smtClean="0"/>
              <a:t>Documenting biome and community changes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400" dirty="0" smtClean="0"/>
              <a:t>Challenges in scaling ecological knowledge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400" dirty="0" smtClean="0"/>
              <a:t>Survey of forest gap models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400" dirty="0" smtClean="0"/>
              <a:t>Future of global vegetation modeling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80138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dirty="0" smtClean="0"/>
              <a:t>Overview of todays lecture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1358216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80138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dirty="0" smtClean="0"/>
              <a:t>The forest gap model</a:t>
            </a:r>
            <a:endParaRPr lang="en-US" sz="3400" dirty="0"/>
          </a:p>
        </p:txBody>
      </p:sp>
      <p:sp>
        <p:nvSpPr>
          <p:cNvPr id="3" name="TextBox 2"/>
          <p:cNvSpPr txBox="1"/>
          <p:nvPr/>
        </p:nvSpPr>
        <p:spPr>
          <a:xfrm>
            <a:off x="109747" y="949870"/>
            <a:ext cx="8878591" cy="26468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u="sng" dirty="0" smtClean="0"/>
              <a:t>The ‘mean individual’ &amp; establishment, growth, mortality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Establishment of seedlings is limited by space or light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Maximum establishment rate is scaled deterministically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New seedlings merge with the existing tree population and biomass redistributed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Growth occurs via physiological processes for photosynthesis, carbon allocation, respiration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Mortality </a:t>
            </a:r>
            <a:r>
              <a:rPr lang="en-US" dirty="0"/>
              <a:t>of seedlings is caused by </a:t>
            </a:r>
            <a:r>
              <a:rPr lang="en-US" dirty="0" smtClean="0"/>
              <a:t>several factors; growth </a:t>
            </a:r>
            <a:r>
              <a:rPr lang="en-US" dirty="0"/>
              <a:t>efficiency, temperature stress, light competition, disturbance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/>
              <a:t>Reduction of individuals adjusts existing biomass </a:t>
            </a:r>
            <a:r>
              <a:rPr lang="en-US" dirty="0" smtClean="0"/>
              <a:t>pools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732" y="3788775"/>
            <a:ext cx="4434061" cy="292046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490737" y="6432241"/>
            <a:ext cx="10600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Prentice 2004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395020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305" y="1587872"/>
            <a:ext cx="8971385" cy="2725296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400" dirty="0" smtClean="0"/>
              <a:t>Documenting biome and community changes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400" dirty="0" smtClean="0"/>
              <a:t>Challenges in scaling ecological knowledge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400" dirty="0" smtClean="0"/>
              <a:t>Survey of forest gap models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400" dirty="0" smtClean="0"/>
              <a:t>Future of global vegetation modeling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80138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dirty="0" smtClean="0"/>
              <a:t>Overview of todays lecture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718827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88558"/>
            <a:ext cx="9143999" cy="1806248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US" sz="4600" u="sng" dirty="0" smtClean="0"/>
              <a:t>Limitations of the mean individual approach</a:t>
            </a:r>
          </a:p>
          <a:p>
            <a:r>
              <a:rPr lang="en-US" sz="5200" dirty="0" smtClean="0"/>
              <a:t>No explicit age structure as a consequence of merging approach</a:t>
            </a:r>
          </a:p>
          <a:p>
            <a:r>
              <a:rPr lang="en-US" sz="5200" dirty="0" smtClean="0"/>
              <a:t>Forest recovery from disturbance is too fast because of averaging of new with existing individuals</a:t>
            </a:r>
          </a:p>
          <a:p>
            <a:pPr lvl="1">
              <a:buFontTx/>
              <a:buChar char="-"/>
            </a:pPr>
            <a:r>
              <a:rPr lang="en-US" sz="5200" dirty="0" smtClean="0"/>
              <a:t>Implications for natural and human disturbance (fire, </a:t>
            </a:r>
            <a:r>
              <a:rPr lang="en-US" sz="5200" dirty="0" err="1" smtClean="0"/>
              <a:t>windthrow</a:t>
            </a:r>
            <a:r>
              <a:rPr lang="en-US" sz="5200" dirty="0" smtClean="0"/>
              <a:t>, ice storms, insects, disease)</a:t>
            </a:r>
          </a:p>
          <a:p>
            <a:r>
              <a:rPr lang="en-US" sz="5200" dirty="0" smtClean="0"/>
              <a:t>PFT approach reduces functional diversity causing models to be too sensitive to climate change</a:t>
            </a:r>
          </a:p>
          <a:p>
            <a:r>
              <a:rPr lang="en-US" sz="5200" dirty="0" smtClean="0"/>
              <a:t>PFT traits are also fixed in time and space, where variability and adaptability is observed</a:t>
            </a:r>
          </a:p>
        </p:txBody>
      </p:sp>
      <p:sp>
        <p:nvSpPr>
          <p:cNvPr id="4" name="Rectangle 3"/>
          <p:cNvSpPr/>
          <p:nvPr/>
        </p:nvSpPr>
        <p:spPr>
          <a:xfrm>
            <a:off x="12829" y="-12828"/>
            <a:ext cx="9144000" cy="80138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dirty="0" smtClean="0"/>
              <a:t>Future of global vegetation modeling</a:t>
            </a:r>
            <a:endParaRPr lang="en-US" sz="3400" dirty="0"/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138" y="2672926"/>
            <a:ext cx="6364287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228600" y="3274306"/>
            <a:ext cx="21859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/>
              <a:t>No age initialization</a:t>
            </a: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161925" y="5484106"/>
            <a:ext cx="2352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With age initialization</a:t>
            </a:r>
          </a:p>
        </p:txBody>
      </p: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3283946" y="2594805"/>
            <a:ext cx="125189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400" b="1" dirty="0"/>
              <a:t>LPJ</a:t>
            </a:r>
          </a:p>
          <a:p>
            <a:pPr algn="ctr"/>
            <a:r>
              <a:rPr lang="en-US" sz="1400" b="1" dirty="0"/>
              <a:t>(pipe model)</a:t>
            </a:r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5131796" y="2555117"/>
            <a:ext cx="164129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400" b="1"/>
              <a:t>ORCHIDEE</a:t>
            </a:r>
          </a:p>
          <a:p>
            <a:pPr algn="ctr"/>
            <a:r>
              <a:rPr lang="en-US" sz="1400" b="1"/>
              <a:t>(resource model)</a:t>
            </a:r>
          </a:p>
        </p:txBody>
      </p: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7419383" y="2555117"/>
            <a:ext cx="11323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400" b="1"/>
              <a:t>ORCHIDEE</a:t>
            </a:r>
          </a:p>
          <a:p>
            <a:pPr algn="ctr"/>
            <a:r>
              <a:rPr lang="en-US" sz="1400" b="1"/>
              <a:t>(FM model)</a:t>
            </a:r>
          </a:p>
        </p:txBody>
      </p:sp>
    </p:spTree>
    <p:extLst>
      <p:ext uri="{BB962C8B-B14F-4D97-AF65-F5344CB8AC3E}">
        <p14:creationId xmlns:p14="http://schemas.microsoft.com/office/powerpoint/2010/main" val="3376105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291" y="814213"/>
            <a:ext cx="8900247" cy="583052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4000" u="sng" dirty="0" smtClean="0"/>
              <a:t>Recent Advances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Ecosystem Demography model</a:t>
            </a:r>
          </a:p>
          <a:p>
            <a:pPr lvl="1"/>
            <a:r>
              <a:rPr lang="en-US" dirty="0" smtClean="0"/>
              <a:t>Deterministic solution for gap dynamics</a:t>
            </a:r>
          </a:p>
          <a:p>
            <a:pPr lvl="1"/>
            <a:r>
              <a:rPr lang="en-US" dirty="0" smtClean="0"/>
              <a:t>Grid cell has ‘tiles’ that represent age cohorts</a:t>
            </a:r>
          </a:p>
          <a:p>
            <a:pPr lvl="1"/>
            <a:r>
              <a:rPr lang="en-US" dirty="0" smtClean="0"/>
              <a:t>But highly parameterized and unable to </a:t>
            </a:r>
            <a:r>
              <a:rPr lang="en-US" dirty="0"/>
              <a:t>run globally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LPJ-GUESS</a:t>
            </a:r>
          </a:p>
          <a:p>
            <a:pPr lvl="1"/>
            <a:r>
              <a:rPr lang="en-US" dirty="0"/>
              <a:t>Biogeochemical  and species based model</a:t>
            </a:r>
          </a:p>
          <a:p>
            <a:pPr lvl="1"/>
            <a:r>
              <a:rPr lang="en-US" dirty="0"/>
              <a:t>Uses gap approach with cohorts – 20 to 100 replications </a:t>
            </a:r>
            <a:r>
              <a:rPr lang="en-US" dirty="0" smtClean="0"/>
              <a:t>needed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ORCHIDEE-FM</a:t>
            </a:r>
          </a:p>
          <a:p>
            <a:pPr lvl="1"/>
            <a:r>
              <a:rPr lang="en-US" dirty="0" smtClean="0"/>
              <a:t>Scaling of stand biomass increment to distribution of diameters using growth and yield concept</a:t>
            </a:r>
          </a:p>
          <a:p>
            <a:pPr lvl="1"/>
            <a:r>
              <a:rPr lang="en-US" dirty="0" smtClean="0"/>
              <a:t>Only suitable for even age cohorts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TREEM-LPJ</a:t>
            </a:r>
          </a:p>
          <a:p>
            <a:pPr lvl="1"/>
            <a:r>
              <a:rPr lang="en-US" dirty="0" smtClean="0"/>
              <a:t>Coupling biogeochemistry to height-structured </a:t>
            </a:r>
            <a:r>
              <a:rPr lang="en-US" dirty="0" err="1" smtClean="0"/>
              <a:t>TreeMig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GFDL-Princeton</a:t>
            </a:r>
          </a:p>
          <a:p>
            <a:pPr lvl="1"/>
            <a:r>
              <a:rPr lang="en-US" dirty="0" smtClean="0"/>
              <a:t>Combining sub-grid cell tiling with mean individual</a:t>
            </a:r>
          </a:p>
        </p:txBody>
      </p:sp>
      <p:sp>
        <p:nvSpPr>
          <p:cNvPr id="4" name="Rectangle 3"/>
          <p:cNvSpPr/>
          <p:nvPr/>
        </p:nvSpPr>
        <p:spPr>
          <a:xfrm>
            <a:off x="12829" y="-12828"/>
            <a:ext cx="9144000" cy="80138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dirty="0" smtClean="0"/>
              <a:t>Future of global vegetation modeling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2365761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6th Ginkgo Workshop, 2010</a:t>
            </a:r>
          </a:p>
        </p:txBody>
      </p:sp>
      <p:pic>
        <p:nvPicPr>
          <p:cNvPr id="624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287463"/>
            <a:ext cx="9144000" cy="5503862"/>
          </a:xfrm>
          <a:noFill/>
          <a:ln/>
        </p:spPr>
      </p:pic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7086600" y="2057400"/>
            <a:ext cx="108743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latin typeface="Arial" charset="0"/>
              </a:rPr>
              <a:t>Lake Geneva</a:t>
            </a:r>
            <a:endParaRPr lang="de-CH" sz="1200">
              <a:latin typeface="Arial" charset="0"/>
            </a:endParaRPr>
          </a:p>
        </p:txBody>
      </p:sp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2438400" y="2362200"/>
            <a:ext cx="9191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latin typeface="Arial" charset="0"/>
              </a:rPr>
              <a:t>Matterhorn</a:t>
            </a:r>
            <a:endParaRPr lang="de-CH" sz="1200">
              <a:latin typeface="Arial" charset="0"/>
            </a:endParaRPr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 rot="-2081709">
            <a:off x="5691188" y="3824288"/>
            <a:ext cx="481012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b="1">
                <a:latin typeface="Arial" charset="0"/>
              </a:rPr>
              <a:t>Valais</a:t>
            </a:r>
            <a:endParaRPr lang="de-CH" sz="800" b="1">
              <a:latin typeface="Arial" charset="0"/>
            </a:endParaRPr>
          </a:p>
        </p:txBody>
      </p:sp>
      <p:sp>
        <p:nvSpPr>
          <p:cNvPr id="62471" name="Line 7"/>
          <p:cNvSpPr>
            <a:spLocks noChangeShapeType="1"/>
          </p:cNvSpPr>
          <p:nvPr/>
        </p:nvSpPr>
        <p:spPr bwMode="auto">
          <a:xfrm flipV="1">
            <a:off x="7010400" y="4800600"/>
            <a:ext cx="0" cy="6858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72" name="Text Box 8"/>
          <p:cNvSpPr txBox="1">
            <a:spLocks noChangeArrowheads="1"/>
          </p:cNvSpPr>
          <p:nvPr/>
        </p:nvSpPr>
        <p:spPr bwMode="auto">
          <a:xfrm>
            <a:off x="6705600" y="4525963"/>
            <a:ext cx="5810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latin typeface="Arial" charset="0"/>
              </a:rPr>
              <a:t>South</a:t>
            </a:r>
            <a:endParaRPr lang="de-CH" sz="1200">
              <a:latin typeface="Arial" charset="0"/>
            </a:endParaRPr>
          </a:p>
        </p:txBody>
      </p:sp>
      <p:sp>
        <p:nvSpPr>
          <p:cNvPr id="62473" name="Oval 9"/>
          <p:cNvSpPr>
            <a:spLocks noChangeArrowheads="1"/>
          </p:cNvSpPr>
          <p:nvPr/>
        </p:nvSpPr>
        <p:spPr bwMode="auto">
          <a:xfrm>
            <a:off x="5486400" y="4983163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74" name="Text Box 10"/>
          <p:cNvSpPr txBox="1">
            <a:spLocks noChangeArrowheads="1"/>
          </p:cNvSpPr>
          <p:nvPr/>
        </p:nvSpPr>
        <p:spPr bwMode="auto">
          <a:xfrm>
            <a:off x="5624513" y="4937125"/>
            <a:ext cx="9286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latin typeface="Arial" charset="0"/>
              </a:rPr>
              <a:t>Study sites</a:t>
            </a:r>
            <a:endParaRPr lang="de-CH" sz="1200">
              <a:latin typeface="Arial" charset="0"/>
            </a:endParaRPr>
          </a:p>
        </p:txBody>
      </p:sp>
      <p:sp>
        <p:nvSpPr>
          <p:cNvPr id="62475" name="Line 11"/>
          <p:cNvSpPr>
            <a:spLocks noChangeShapeType="1"/>
          </p:cNvSpPr>
          <p:nvPr/>
        </p:nvSpPr>
        <p:spPr bwMode="auto">
          <a:xfrm>
            <a:off x="5486400" y="5516563"/>
            <a:ext cx="12192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76" name="Text Box 12"/>
          <p:cNvSpPr txBox="1">
            <a:spLocks noChangeArrowheads="1"/>
          </p:cNvSpPr>
          <p:nvPr/>
        </p:nvSpPr>
        <p:spPr bwMode="auto">
          <a:xfrm>
            <a:off x="5715000" y="5516563"/>
            <a:ext cx="6873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latin typeface="Arial" charset="0"/>
              </a:rPr>
              <a:t>~30 km</a:t>
            </a:r>
            <a:endParaRPr lang="de-CH" sz="1200">
              <a:latin typeface="Arial" charset="0"/>
            </a:endParaRPr>
          </a:p>
        </p:txBody>
      </p:sp>
      <p:sp>
        <p:nvSpPr>
          <p:cNvPr id="62477" name="Oval 13"/>
          <p:cNvSpPr>
            <a:spLocks noChangeArrowheads="1"/>
          </p:cNvSpPr>
          <p:nvPr/>
        </p:nvSpPr>
        <p:spPr bwMode="auto">
          <a:xfrm>
            <a:off x="6553200" y="31242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78" name="Oval 14"/>
          <p:cNvSpPr>
            <a:spLocks noChangeArrowheads="1"/>
          </p:cNvSpPr>
          <p:nvPr/>
        </p:nvSpPr>
        <p:spPr bwMode="auto">
          <a:xfrm>
            <a:off x="3429000" y="5334000"/>
            <a:ext cx="1524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79" name="Oval 15"/>
          <p:cNvSpPr>
            <a:spLocks noChangeArrowheads="1"/>
          </p:cNvSpPr>
          <p:nvPr/>
        </p:nvSpPr>
        <p:spPr bwMode="auto">
          <a:xfrm>
            <a:off x="3429000" y="4724400"/>
            <a:ext cx="1524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80" name="Oval 16"/>
          <p:cNvSpPr>
            <a:spLocks noChangeArrowheads="1"/>
          </p:cNvSpPr>
          <p:nvPr/>
        </p:nvSpPr>
        <p:spPr bwMode="auto">
          <a:xfrm>
            <a:off x="3276600" y="4114800"/>
            <a:ext cx="1524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81" name="Oval 17"/>
          <p:cNvSpPr>
            <a:spLocks noChangeArrowheads="1"/>
          </p:cNvSpPr>
          <p:nvPr/>
        </p:nvSpPr>
        <p:spPr bwMode="auto">
          <a:xfrm>
            <a:off x="3124200" y="3657600"/>
            <a:ext cx="1524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82" name="Oval 18"/>
          <p:cNvSpPr>
            <a:spLocks noChangeArrowheads="1"/>
          </p:cNvSpPr>
          <p:nvPr/>
        </p:nvSpPr>
        <p:spPr bwMode="auto">
          <a:xfrm>
            <a:off x="3124200" y="2895600"/>
            <a:ext cx="1524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2487" name="Picture 23"/>
          <p:cNvPicPr>
            <a:picLocks noGrp="1" noChangeAspect="1" noChangeArrowheads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48" b="51157"/>
          <a:stretch>
            <a:fillRect/>
          </a:stretch>
        </p:blipFill>
        <p:spPr>
          <a:xfrm>
            <a:off x="152400" y="1014413"/>
            <a:ext cx="1981200" cy="1317625"/>
          </a:xfrm>
          <a:noFill/>
          <a:ln/>
        </p:spPr>
      </p:pic>
      <p:sp>
        <p:nvSpPr>
          <p:cNvPr id="62488" name="Text Box 24"/>
          <p:cNvSpPr txBox="1">
            <a:spLocks noChangeArrowheads="1"/>
          </p:cNvSpPr>
          <p:nvPr/>
        </p:nvSpPr>
        <p:spPr bwMode="auto">
          <a:xfrm>
            <a:off x="2743200" y="997744"/>
            <a:ext cx="54229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dirty="0"/>
              <a:t>Study Area: Valais, Switzerland</a:t>
            </a:r>
            <a:endParaRPr lang="de-CH" sz="3200" dirty="0"/>
          </a:p>
        </p:txBody>
      </p:sp>
      <p:sp>
        <p:nvSpPr>
          <p:cNvPr id="22" name="Rectangle 21"/>
          <p:cNvSpPr/>
          <p:nvPr/>
        </p:nvSpPr>
        <p:spPr>
          <a:xfrm>
            <a:off x="12829" y="-12828"/>
            <a:ext cx="9144000" cy="80138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dirty="0" smtClean="0"/>
              <a:t>Future of global vegetation modeling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1382365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mass_ano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40914" y="914400"/>
            <a:ext cx="6324600" cy="57848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2829" y="-12828"/>
            <a:ext cx="9144000" cy="80138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dirty="0" smtClean="0"/>
              <a:t>Future of global vegetation modeling</a:t>
            </a:r>
            <a:endParaRPr lang="en-US" sz="3400" dirty="0"/>
          </a:p>
        </p:txBody>
      </p:sp>
      <p:sp>
        <p:nvSpPr>
          <p:cNvPr id="2" name="TextBox 1"/>
          <p:cNvSpPr txBox="1"/>
          <p:nvPr/>
        </p:nvSpPr>
        <p:spPr>
          <a:xfrm rot="16200000">
            <a:off x="-439583" y="3382982"/>
            <a:ext cx="5077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Sensitivity of modeling approaches to climate variability and change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229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573016" y="310690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86" y="4404588"/>
            <a:ext cx="3940091" cy="22373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6901" y="4389120"/>
            <a:ext cx="3553018" cy="2188453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0" y="0"/>
            <a:ext cx="9144000" cy="80138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dirty="0" smtClean="0"/>
              <a:t>Summary</a:t>
            </a:r>
            <a:endParaRPr lang="en-US" sz="3400" dirty="0"/>
          </a:p>
        </p:txBody>
      </p:sp>
      <p:sp>
        <p:nvSpPr>
          <p:cNvPr id="17" name="TextBox 16"/>
          <p:cNvSpPr txBox="1"/>
          <p:nvPr/>
        </p:nvSpPr>
        <p:spPr>
          <a:xfrm>
            <a:off x="0" y="901819"/>
            <a:ext cx="494420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000" dirty="0" smtClean="0"/>
              <a:t>Dynamic vegetation is a key component of understanding the past, present and future of the earth system</a:t>
            </a:r>
          </a:p>
          <a:p>
            <a:pPr marL="285750" indent="-285750">
              <a:buFontTx/>
              <a:buChar char="-"/>
            </a:pPr>
            <a:endParaRPr lang="en-US" sz="2000" dirty="0" smtClean="0"/>
          </a:p>
          <a:p>
            <a:pPr marL="285750" indent="-285750">
              <a:buFontTx/>
              <a:buChar char="-"/>
            </a:pPr>
            <a:r>
              <a:rPr lang="en-US" sz="2000" dirty="0" smtClean="0"/>
              <a:t>To meet the 3 S’s, trade-offs in model complexity and computing efficiency are required</a:t>
            </a:r>
          </a:p>
          <a:p>
            <a:pPr marL="285750" indent="-285750">
              <a:buFontTx/>
              <a:buChar char="-"/>
            </a:pPr>
            <a:endParaRPr lang="en-US" sz="2000" dirty="0"/>
          </a:p>
          <a:p>
            <a:pPr marL="285750" indent="-285750">
              <a:buFontTx/>
              <a:buChar char="-"/>
            </a:pPr>
            <a:r>
              <a:rPr lang="en-US" sz="2000" dirty="0" smtClean="0"/>
              <a:t>AR5 IPCC Report includes static veg. models</a:t>
            </a:r>
            <a:endParaRPr lang="en-US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5252526" y="3735683"/>
            <a:ext cx="3891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Simulation of loss of tree cover (green) with a 3 degree warming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4024" y="4136058"/>
            <a:ext cx="3891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Change in 2000-2009 NPP (LUE model)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3903618" y="4968582"/>
            <a:ext cx="1557542" cy="234251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5031360" y="1023306"/>
            <a:ext cx="3988559" cy="2354298"/>
            <a:chOff x="3757219" y="505489"/>
            <a:chExt cx="4836569" cy="2419564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4"/>
            <a:srcRect t="82157" r="8318"/>
            <a:stretch/>
          </p:blipFill>
          <p:spPr>
            <a:xfrm>
              <a:off x="3757219" y="1701401"/>
              <a:ext cx="4762856" cy="1223652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4"/>
            <a:srcRect r="6899" b="82562"/>
            <a:stretch/>
          </p:blipFill>
          <p:spPr>
            <a:xfrm>
              <a:off x="3757219" y="505489"/>
              <a:ext cx="4836569" cy="1195912"/>
            </a:xfrm>
            <a:prstGeom prst="rect">
              <a:avLst/>
            </a:prstGeom>
          </p:spPr>
        </p:pic>
        <p:sp>
          <p:nvSpPr>
            <p:cNvPr id="28" name="Rectangle 27"/>
            <p:cNvSpPr/>
            <p:nvPr/>
          </p:nvSpPr>
          <p:spPr>
            <a:xfrm>
              <a:off x="4278399" y="1886335"/>
              <a:ext cx="554836" cy="1232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899325" y="1730509"/>
              <a:ext cx="650030" cy="2791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586345" y="1701402"/>
              <a:ext cx="554836" cy="1849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8164245" y="3124188"/>
            <a:ext cx="9797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Liu, 2010, QI</a:t>
            </a:r>
            <a:endParaRPr lang="en-US" sz="1200" b="1" dirty="0"/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3903618" y="3124188"/>
            <a:ext cx="1040584" cy="1844394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 rot="18007888">
            <a:off x="3721700" y="3829110"/>
            <a:ext cx="1706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Paleovegetation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 rot="470805">
            <a:off x="3673823" y="5067075"/>
            <a:ext cx="1751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Future-vegetation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7809239" y="6364889"/>
            <a:ext cx="14340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 smtClean="0"/>
              <a:t>Scholze</a:t>
            </a:r>
            <a:r>
              <a:rPr lang="en-US" sz="1200" b="1" dirty="0" smtClean="0"/>
              <a:t>, 2006 PNAS</a:t>
            </a:r>
            <a:endParaRPr lang="en-US" sz="12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2765820" y="6439073"/>
            <a:ext cx="21963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Zhao and Running 2010 Science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780174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4" grpId="0"/>
      <p:bldP spid="2" grpId="0"/>
      <p:bldP spid="20" grpId="0"/>
      <p:bldP spid="2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9144000" cy="80138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dirty="0" smtClean="0"/>
              <a:t>Summary</a:t>
            </a:r>
            <a:endParaRPr lang="en-US" sz="34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3947766"/>
              </p:ext>
            </p:extLst>
          </p:nvPr>
        </p:nvGraphicFramePr>
        <p:xfrm>
          <a:off x="1501014" y="1316118"/>
          <a:ext cx="7189125" cy="56573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8" name="Document" r:id="rId3" imgW="6311900" imgH="5245100" progId="Word.Document.12">
                  <p:embed/>
                </p:oleObj>
              </mc:Choice>
              <mc:Fallback>
                <p:oleObj name="Document" r:id="rId3" imgW="6311900" imgH="52451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01014" y="1316118"/>
                        <a:ext cx="7189125" cy="56573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0" y="885231"/>
            <a:ext cx="736778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DGVM trends in LAI from migration and growing season length</a:t>
            </a:r>
            <a:endParaRPr lang="en-US" sz="2200" dirty="0"/>
          </a:p>
        </p:txBody>
      </p:sp>
      <p:sp>
        <p:nvSpPr>
          <p:cNvPr id="4" name="Rectangle 3"/>
          <p:cNvSpPr/>
          <p:nvPr/>
        </p:nvSpPr>
        <p:spPr>
          <a:xfrm>
            <a:off x="4952065" y="4823209"/>
            <a:ext cx="1860231" cy="1872842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401087" y="4779646"/>
            <a:ext cx="1084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Observed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-423363" y="3745682"/>
            <a:ext cx="2993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Attribution to climate, CO2, 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366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2969" y="826925"/>
            <a:ext cx="7911032" cy="60310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80138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dirty="0" smtClean="0"/>
              <a:t>Summary</a:t>
            </a:r>
            <a:endParaRPr lang="en-US" sz="3400" dirty="0"/>
          </a:p>
        </p:txBody>
      </p:sp>
      <p:sp>
        <p:nvSpPr>
          <p:cNvPr id="2" name="TextBox 1"/>
          <p:cNvSpPr txBox="1"/>
          <p:nvPr/>
        </p:nvSpPr>
        <p:spPr>
          <a:xfrm rot="16200000">
            <a:off x="-2058202" y="3403172"/>
            <a:ext cx="59361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A history of dynamic global vegetation models (DGVM) (years)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2047727" y="973990"/>
            <a:ext cx="6496742" cy="320553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302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80138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dirty="0" smtClean="0"/>
              <a:t>Recommended reading</a:t>
            </a:r>
            <a:endParaRPr lang="en-US" sz="3400" dirty="0"/>
          </a:p>
        </p:txBody>
      </p:sp>
      <p:sp>
        <p:nvSpPr>
          <p:cNvPr id="5" name="Rectangle 4"/>
          <p:cNvSpPr/>
          <p:nvPr/>
        </p:nvSpPr>
        <p:spPr>
          <a:xfrm>
            <a:off x="346387" y="910205"/>
            <a:ext cx="8518577" cy="4847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Forest </a:t>
            </a:r>
            <a:r>
              <a:rPr lang="en-US" b="1" dirty="0" smtClean="0"/>
              <a:t>Gap Models</a:t>
            </a:r>
          </a:p>
          <a:p>
            <a:pPr marL="285750" indent="-285750">
              <a:buFont typeface="Arial"/>
              <a:buChar char="•"/>
            </a:pPr>
            <a:r>
              <a:rPr lang="en-US" sz="1700" dirty="0" err="1"/>
              <a:t>Botkin</a:t>
            </a:r>
            <a:r>
              <a:rPr lang="en-US" sz="1700" dirty="0"/>
              <a:t>, D.B., </a:t>
            </a:r>
            <a:r>
              <a:rPr lang="en-US" sz="1700" dirty="0" err="1"/>
              <a:t>Janak</a:t>
            </a:r>
            <a:r>
              <a:rPr lang="en-US" sz="1700" dirty="0"/>
              <a:t>, J.F. and Wallis, J.R., 1972. Some ecological consequences of a computer model of forest growth. J. Ecol., 60(3): 849-872.</a:t>
            </a:r>
          </a:p>
          <a:p>
            <a:pPr marL="285750" indent="-285750">
              <a:buFont typeface="Arial"/>
              <a:buChar char="•"/>
            </a:pPr>
            <a:r>
              <a:rPr lang="en-US" sz="1700" dirty="0" err="1"/>
              <a:t>Bugmann</a:t>
            </a:r>
            <a:r>
              <a:rPr lang="en-US" sz="1700" dirty="0"/>
              <a:t>, H., 2001. A review of gap models. </a:t>
            </a:r>
            <a:r>
              <a:rPr lang="en-US" sz="1700" dirty="0" err="1"/>
              <a:t>Clim</a:t>
            </a:r>
            <a:r>
              <a:rPr lang="en-US" sz="1700" dirty="0"/>
              <a:t>. Change, 51: 259-305.</a:t>
            </a:r>
          </a:p>
          <a:p>
            <a:pPr marL="285750" indent="-285750">
              <a:buFont typeface="Arial"/>
              <a:buChar char="•"/>
            </a:pPr>
            <a:r>
              <a:rPr lang="en-US" sz="1700" dirty="0" err="1" smtClean="0"/>
              <a:t>Lischke</a:t>
            </a:r>
            <a:r>
              <a:rPr lang="en-US" sz="1700" dirty="0"/>
              <a:t>, H., Loffler, T.J. and </a:t>
            </a:r>
            <a:r>
              <a:rPr lang="en-US" sz="1700" dirty="0" err="1"/>
              <a:t>Fischlin</a:t>
            </a:r>
            <a:r>
              <a:rPr lang="en-US" sz="1700" dirty="0"/>
              <a:t>, A., 1998. Aggregation of Individual Trees and Patches in Forest Succession Models: Capturing Variability with Height Structured, Random, Spatial Distributions. </a:t>
            </a:r>
            <a:r>
              <a:rPr lang="en-US" sz="1700" dirty="0" err="1"/>
              <a:t>Theor</a:t>
            </a:r>
            <a:r>
              <a:rPr lang="en-US" sz="1700" dirty="0"/>
              <a:t>. </a:t>
            </a:r>
            <a:r>
              <a:rPr lang="en-US" sz="1700" dirty="0" err="1"/>
              <a:t>Popul</a:t>
            </a:r>
            <a:r>
              <a:rPr lang="en-US" sz="1700" dirty="0"/>
              <a:t>. Biol., 54: 213-226.</a:t>
            </a:r>
          </a:p>
          <a:p>
            <a:endParaRPr lang="en-US" dirty="0" smtClean="0"/>
          </a:p>
          <a:p>
            <a:r>
              <a:rPr lang="en-US" b="1" dirty="0" smtClean="0"/>
              <a:t>Dynamic global vegetation models</a:t>
            </a:r>
          </a:p>
          <a:p>
            <a:pPr marL="285750" indent="-285750">
              <a:buFont typeface="Arial"/>
              <a:buChar char="•"/>
            </a:pPr>
            <a:r>
              <a:rPr lang="en-US" sz="1700" dirty="0" smtClean="0"/>
              <a:t>Prentice</a:t>
            </a:r>
            <a:r>
              <a:rPr lang="en-US" sz="1700" dirty="0"/>
              <a:t>, I.C., </a:t>
            </a:r>
            <a:r>
              <a:rPr lang="en-US" sz="1700" dirty="0" err="1"/>
              <a:t>Bondeau</a:t>
            </a:r>
            <a:r>
              <a:rPr lang="en-US" sz="1700" dirty="0"/>
              <a:t>, A., Cramer, W., Harrison, S.P., </a:t>
            </a:r>
            <a:r>
              <a:rPr lang="en-US" sz="1700" dirty="0" err="1"/>
              <a:t>Hickler</a:t>
            </a:r>
            <a:r>
              <a:rPr lang="en-US" sz="1700" dirty="0"/>
              <a:t>, T., </a:t>
            </a:r>
            <a:r>
              <a:rPr lang="en-US" sz="1700" dirty="0" err="1"/>
              <a:t>Lucht</a:t>
            </a:r>
            <a:r>
              <a:rPr lang="en-US" sz="1700" dirty="0"/>
              <a:t>, W., </a:t>
            </a:r>
            <a:r>
              <a:rPr lang="en-US" sz="1700" dirty="0" err="1"/>
              <a:t>Sitch</a:t>
            </a:r>
            <a:r>
              <a:rPr lang="en-US" sz="1700" dirty="0"/>
              <a:t>, S., Smith, B. and Sykes, M.T., 2007. Dynamic global vegetation modeling: Quantifying terrestrial ecosystem responses to large-scale environmental change. In: P. </a:t>
            </a:r>
            <a:r>
              <a:rPr lang="en-US" sz="1700" dirty="0" err="1"/>
              <a:t>Canadell</a:t>
            </a:r>
            <a:r>
              <a:rPr lang="en-US" sz="1700" dirty="0"/>
              <a:t>, D.E. Pataki and L.F. </a:t>
            </a:r>
            <a:r>
              <a:rPr lang="en-US" sz="1700" dirty="0" err="1"/>
              <a:t>Pitelka</a:t>
            </a:r>
            <a:r>
              <a:rPr lang="en-US" sz="1700" dirty="0"/>
              <a:t> (Editors), Terrestrial Ecosystems in a Changing World. Springer-</a:t>
            </a:r>
            <a:r>
              <a:rPr lang="en-US" sz="1700" dirty="0" err="1"/>
              <a:t>Verlag</a:t>
            </a:r>
            <a:r>
              <a:rPr lang="en-US" sz="1700" dirty="0"/>
              <a:t>, Berlin, Heidelberg, DE, pp. 175-192</a:t>
            </a:r>
            <a:r>
              <a:rPr lang="en-US" sz="1700" dirty="0" smtClean="0"/>
              <a:t>.</a:t>
            </a:r>
          </a:p>
          <a:p>
            <a:pPr marL="285750" indent="-285750">
              <a:buFont typeface="Arial"/>
              <a:buChar char="•"/>
            </a:pPr>
            <a:r>
              <a:rPr lang="en-US" sz="1700" dirty="0" err="1"/>
              <a:t>Sitch</a:t>
            </a:r>
            <a:r>
              <a:rPr lang="en-US" sz="1700" dirty="0"/>
              <a:t>, S., Smith, B., Prentice, I.C., </a:t>
            </a:r>
            <a:r>
              <a:rPr lang="en-US" sz="1700" dirty="0" err="1"/>
              <a:t>Arneth</a:t>
            </a:r>
            <a:r>
              <a:rPr lang="en-US" sz="1700" dirty="0"/>
              <a:t>, A., </a:t>
            </a:r>
            <a:r>
              <a:rPr lang="en-US" sz="1700" dirty="0" err="1"/>
              <a:t>Bondeau</a:t>
            </a:r>
            <a:r>
              <a:rPr lang="en-US" sz="1700" dirty="0"/>
              <a:t>, A., Cramer, W., Kaplan, J.O., Levis, S., </a:t>
            </a:r>
            <a:r>
              <a:rPr lang="en-US" sz="1700" dirty="0" err="1"/>
              <a:t>Lucht</a:t>
            </a:r>
            <a:r>
              <a:rPr lang="en-US" sz="1700" dirty="0"/>
              <a:t>, W., Sykes, M.T., </a:t>
            </a:r>
            <a:r>
              <a:rPr lang="en-US" sz="1700" dirty="0" err="1"/>
              <a:t>Thonicke</a:t>
            </a:r>
            <a:r>
              <a:rPr lang="en-US" sz="1700" dirty="0"/>
              <a:t>, K. and </a:t>
            </a:r>
            <a:r>
              <a:rPr lang="en-US" sz="1700" dirty="0" err="1"/>
              <a:t>Venevsky</a:t>
            </a:r>
            <a:r>
              <a:rPr lang="en-US" sz="1700" dirty="0"/>
              <a:t>, S., 2003. Evaluation of ecosystem dynamics, plant geography and terrestrial carbon cycling in the LPJ dynamic global vegetation model. Global Change Biol., 9: 161-185</a:t>
            </a:r>
            <a:r>
              <a:rPr lang="en-US" sz="1700" dirty="0" smtClean="0"/>
              <a:t>.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10833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80138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dirty="0" smtClean="0"/>
              <a:t>Documenting biome and community</a:t>
            </a:r>
            <a:r>
              <a:rPr lang="en-US" sz="3400" dirty="0"/>
              <a:t> </a:t>
            </a:r>
            <a:r>
              <a:rPr lang="en-US" sz="3400" dirty="0" smtClean="0"/>
              <a:t>change</a:t>
            </a:r>
            <a:endParaRPr lang="en-US" sz="3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292" y="2687872"/>
            <a:ext cx="3669145" cy="360449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8292" y="943247"/>
            <a:ext cx="53014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Evidence for recent changes in plant communities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Global extent, from boreal to temperate to tropical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2303904"/>
            <a:ext cx="4168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30-years of boreal greening and browning</a:t>
            </a:r>
            <a:endParaRPr lang="en-US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2331170" y="6262514"/>
            <a:ext cx="14662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Bunn et al 2007 EOS</a:t>
            </a:r>
            <a:endParaRPr lang="en-US" sz="1200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3776" y="3309541"/>
            <a:ext cx="4978882" cy="256553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474122" y="5847015"/>
            <a:ext cx="16924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Saatchi et al 2013 PNAS</a:t>
            </a:r>
            <a:endParaRPr lang="en-US" sz="1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428626" y="2844680"/>
            <a:ext cx="4664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Successive (2005 &amp; 2010) droughts in Amazonia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645088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80138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dirty="0" smtClean="0"/>
              <a:t>Documenting biome and community</a:t>
            </a:r>
            <a:r>
              <a:rPr lang="en-US" sz="3400" dirty="0"/>
              <a:t> </a:t>
            </a:r>
            <a:r>
              <a:rPr lang="en-US" sz="3400" dirty="0" smtClean="0"/>
              <a:t>change</a:t>
            </a:r>
            <a:endParaRPr lang="en-US" sz="3400" dirty="0"/>
          </a:p>
        </p:txBody>
      </p:sp>
      <p:sp>
        <p:nvSpPr>
          <p:cNvPr id="2" name="TextBox 1"/>
          <p:cNvSpPr txBox="1"/>
          <p:nvPr/>
        </p:nvSpPr>
        <p:spPr>
          <a:xfrm>
            <a:off x="128292" y="943247"/>
            <a:ext cx="71352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Evidence for recent changes in plant communities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Global extent, from boreal to temperate to tropical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An array of drivers (CO</a:t>
            </a:r>
            <a:r>
              <a:rPr lang="en-US" baseline="-25000" dirty="0" smtClean="0"/>
              <a:t>2</a:t>
            </a:r>
            <a:r>
              <a:rPr lang="en-US" dirty="0" smtClean="0"/>
              <a:t>, climate, nutrients, disturbance, management)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292" y="2404669"/>
            <a:ext cx="5831768" cy="289339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470575" y="5020713"/>
            <a:ext cx="14894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Allen et al 2010 FEM</a:t>
            </a:r>
            <a:endParaRPr lang="en-US" sz="1200" b="1" dirty="0">
              <a:solidFill>
                <a:schemeClr val="bg1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1193" y="4599037"/>
            <a:ext cx="2819148" cy="20376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708" y="2392094"/>
            <a:ext cx="6173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Observed forest mortality from drought and temperature stress</a:t>
            </a:r>
            <a:endParaRPr lang="en-US" i="1" dirty="0"/>
          </a:p>
        </p:txBody>
      </p:sp>
      <p:sp>
        <p:nvSpPr>
          <p:cNvPr id="7" name="TextBox 6"/>
          <p:cNvSpPr txBox="1"/>
          <p:nvPr/>
        </p:nvSpPr>
        <p:spPr>
          <a:xfrm>
            <a:off x="5997779" y="4288657"/>
            <a:ext cx="3284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Forest retreat from sea-level rise</a:t>
            </a:r>
            <a:endParaRPr lang="en-US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7349391" y="6359698"/>
            <a:ext cx="16709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Poulter et al 2009 OCM</a:t>
            </a:r>
            <a:endParaRPr lang="en-US" sz="1200" b="1" dirty="0">
              <a:solidFill>
                <a:schemeClr val="bg1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1193" y="2404669"/>
            <a:ext cx="2792195" cy="1832835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997779" y="2016990"/>
            <a:ext cx="3229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Altitudinal migration from </a:t>
            </a:r>
            <a:r>
              <a:rPr lang="en-US" i="1" dirty="0" err="1" smtClean="0"/>
              <a:t>inc.</a:t>
            </a:r>
            <a:r>
              <a:rPr lang="en-US" i="1" dirty="0" smtClean="0"/>
              <a:t> T</a:t>
            </a:r>
            <a:endParaRPr lang="en-US" i="1" dirty="0"/>
          </a:p>
        </p:txBody>
      </p:sp>
      <p:sp>
        <p:nvSpPr>
          <p:cNvPr id="23" name="TextBox 22"/>
          <p:cNvSpPr txBox="1"/>
          <p:nvPr/>
        </p:nvSpPr>
        <p:spPr>
          <a:xfrm>
            <a:off x="7273953" y="2366944"/>
            <a:ext cx="17575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Lenoir et al 2008 Science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562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0" grpId="0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80138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dirty="0" smtClean="0"/>
              <a:t>Documenting biome and community</a:t>
            </a:r>
            <a:r>
              <a:rPr lang="en-US" sz="3400" dirty="0"/>
              <a:t> </a:t>
            </a:r>
            <a:r>
              <a:rPr lang="en-US" sz="3400" dirty="0" smtClean="0"/>
              <a:t>change</a:t>
            </a:r>
            <a:endParaRPr lang="en-US" sz="3400" dirty="0"/>
          </a:p>
        </p:txBody>
      </p:sp>
      <p:sp>
        <p:nvSpPr>
          <p:cNvPr id="2" name="TextBox 1"/>
          <p:cNvSpPr txBox="1"/>
          <p:nvPr/>
        </p:nvSpPr>
        <p:spPr>
          <a:xfrm>
            <a:off x="128292" y="943247"/>
            <a:ext cx="713528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Evidence for recent changes in plant communities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Global extent, from boreal to temperate to tropical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An array of drivers (CO</a:t>
            </a:r>
            <a:r>
              <a:rPr lang="en-US" baseline="-25000" dirty="0" smtClean="0"/>
              <a:t>2</a:t>
            </a:r>
            <a:r>
              <a:rPr lang="en-US" dirty="0" smtClean="0"/>
              <a:t>, climate, nutrients, disturbance, management)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Acceleration of population dynamics in response to changing resources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4817" y="2318591"/>
            <a:ext cx="3419788" cy="42095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326631" y="6499229"/>
            <a:ext cx="22635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Van </a:t>
            </a:r>
            <a:r>
              <a:rPr lang="en-US" sz="1200" b="1" dirty="0" err="1" smtClean="0"/>
              <a:t>Mantgem</a:t>
            </a:r>
            <a:r>
              <a:rPr lang="en-US" sz="1200" b="1" dirty="0" smtClean="0"/>
              <a:t> et al 2009 Science </a:t>
            </a:r>
            <a:endParaRPr lang="en-US" sz="1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144817" y="5801188"/>
            <a:ext cx="31341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87% increase in mortality</a:t>
            </a:r>
          </a:p>
          <a:p>
            <a:pPr marL="285750" indent="-285750">
              <a:buFont typeface="Arial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53% increase in recruitment</a:t>
            </a:r>
            <a:endParaRPr lang="en-US" b="1" dirty="0">
              <a:solidFill>
                <a:srgbClr val="FF000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54287" y="2653859"/>
            <a:ext cx="3158376" cy="3406372"/>
            <a:chOff x="5017592" y="2827579"/>
            <a:chExt cx="3924300" cy="38481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17592" y="2827579"/>
              <a:ext cx="3924300" cy="3848100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6771025" y="6318462"/>
              <a:ext cx="2072242" cy="31291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Wright et al. 2005 TREE</a:t>
              </a:r>
              <a:endParaRPr lang="en-US" sz="1200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627565" y="2885746"/>
              <a:ext cx="2215702" cy="4172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Amazon Basin</a:t>
              </a:r>
              <a:endParaRPr lang="en-US" b="1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7233573" y="2408385"/>
            <a:ext cx="1464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Pacific NW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15586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80138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dirty="0" smtClean="0"/>
              <a:t>Documenting biome and community change</a:t>
            </a:r>
            <a:endParaRPr lang="en-US" sz="3400" dirty="0"/>
          </a:p>
        </p:txBody>
      </p:sp>
      <p:sp>
        <p:nvSpPr>
          <p:cNvPr id="10" name="Rectangle 9"/>
          <p:cNvSpPr/>
          <p:nvPr/>
        </p:nvSpPr>
        <p:spPr>
          <a:xfrm>
            <a:off x="128291" y="2664426"/>
            <a:ext cx="8798818" cy="29823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u="sng" dirty="0" smtClean="0"/>
              <a:t>To address these issues, we need vegetation models</a:t>
            </a:r>
          </a:p>
          <a:p>
            <a:pPr marL="285750" indent="-285750">
              <a:lnSpc>
                <a:spcPct val="80000"/>
              </a:lnSpc>
              <a:buFontTx/>
              <a:buChar char="-"/>
            </a:pPr>
            <a:r>
              <a:rPr lang="en-US" dirty="0" smtClean="0"/>
              <a:t>Simplicity</a:t>
            </a:r>
          </a:p>
          <a:p>
            <a:pPr marL="742950" lvl="1" indent="-285750">
              <a:lnSpc>
                <a:spcPct val="80000"/>
              </a:lnSpc>
              <a:buFontTx/>
              <a:buChar char="-"/>
            </a:pPr>
            <a:r>
              <a:rPr lang="en-US" dirty="0" smtClean="0"/>
              <a:t>Occam's razor remains good advice for reasonable hypothesis testing</a:t>
            </a:r>
          </a:p>
          <a:p>
            <a:pPr marL="742950" lvl="1" indent="-285750">
              <a:lnSpc>
                <a:spcPct val="80000"/>
              </a:lnSpc>
              <a:buFontTx/>
              <a:buChar char="-"/>
            </a:pPr>
            <a:r>
              <a:rPr lang="en-US" dirty="0" smtClean="0"/>
              <a:t>Constrained by datasets for model calibration and benchmarking</a:t>
            </a:r>
          </a:p>
          <a:p>
            <a:pPr marL="742950" lvl="1" indent="-285750">
              <a:lnSpc>
                <a:spcPct val="80000"/>
              </a:lnSpc>
              <a:buFontTx/>
              <a:buChar char="-"/>
            </a:pPr>
            <a:r>
              <a:rPr lang="en-US" dirty="0" smtClean="0"/>
              <a:t>Computational limitations (I/O, disk space…), even with super computers….</a:t>
            </a:r>
          </a:p>
          <a:p>
            <a:pPr marL="742950" lvl="1" indent="-285750">
              <a:lnSpc>
                <a:spcPct val="80000"/>
              </a:lnSpc>
              <a:buFontTx/>
              <a:buChar char="-"/>
            </a:pPr>
            <a:endParaRPr lang="en-US" dirty="0" smtClean="0"/>
          </a:p>
          <a:p>
            <a:pPr marL="285750" indent="-285750">
              <a:lnSpc>
                <a:spcPct val="80000"/>
              </a:lnSpc>
              <a:buFontTx/>
              <a:buChar char="-"/>
            </a:pPr>
            <a:r>
              <a:rPr lang="en-US" dirty="0" smtClean="0"/>
              <a:t>Scalability in space and time</a:t>
            </a:r>
          </a:p>
          <a:p>
            <a:pPr marL="742950" lvl="1" indent="-285750">
              <a:lnSpc>
                <a:spcPct val="80000"/>
              </a:lnSpc>
              <a:buFontTx/>
              <a:buChar char="-"/>
            </a:pPr>
            <a:r>
              <a:rPr lang="en-US" dirty="0" smtClean="0"/>
              <a:t>Principles of vegetation dynamics should transferable spatially</a:t>
            </a:r>
          </a:p>
          <a:p>
            <a:pPr marL="742950" lvl="1" indent="-285750">
              <a:lnSpc>
                <a:spcPct val="80000"/>
              </a:lnSpc>
              <a:buFontTx/>
              <a:buChar char="-"/>
            </a:pPr>
            <a:r>
              <a:rPr lang="en-US" dirty="0" smtClean="0"/>
              <a:t>Vegetation interactions should be temporally flexible (i.e., ‘non-analogs’)</a:t>
            </a:r>
          </a:p>
          <a:p>
            <a:pPr marL="742950" lvl="1" indent="-285750">
              <a:lnSpc>
                <a:spcPct val="80000"/>
              </a:lnSpc>
              <a:buFontTx/>
              <a:buChar char="-"/>
            </a:pPr>
            <a:endParaRPr lang="en-US" dirty="0" smtClean="0"/>
          </a:p>
          <a:p>
            <a:pPr marL="285750" indent="-285750">
              <a:lnSpc>
                <a:spcPct val="80000"/>
              </a:lnSpc>
              <a:buFontTx/>
              <a:buChar char="-"/>
            </a:pPr>
            <a:r>
              <a:rPr lang="en-US" dirty="0" smtClean="0"/>
              <a:t>Similarity</a:t>
            </a:r>
          </a:p>
          <a:p>
            <a:pPr marL="742950" lvl="1" indent="-285750">
              <a:lnSpc>
                <a:spcPct val="80000"/>
              </a:lnSpc>
              <a:buFontTx/>
              <a:buChar char="-"/>
            </a:pPr>
            <a:r>
              <a:rPr lang="en-US" dirty="0" smtClean="0"/>
              <a:t>Models should reflect reality</a:t>
            </a:r>
          </a:p>
          <a:p>
            <a:pPr marL="742950" lvl="1" indent="-285750">
              <a:lnSpc>
                <a:spcPct val="80000"/>
              </a:lnSpc>
              <a:buFontTx/>
              <a:buChar char="-"/>
            </a:pPr>
            <a:r>
              <a:rPr lang="en-US" dirty="0" smtClean="0"/>
              <a:t>Benchmarked under a range of circumstances (observations and experiments)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28292" y="943247"/>
            <a:ext cx="713528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Evidence for recent changes in plant communities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Global extent, from boreal to temperate to tropical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An array of drivers (CO</a:t>
            </a:r>
            <a:r>
              <a:rPr lang="en-US" baseline="-25000" dirty="0" smtClean="0"/>
              <a:t>2</a:t>
            </a:r>
            <a:r>
              <a:rPr lang="en-US" dirty="0" smtClean="0"/>
              <a:t>, climate, nutrients, disturbance, management)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Acceleration of population dynamics in response to changing resources</a:t>
            </a:r>
          </a:p>
        </p:txBody>
      </p:sp>
    </p:spTree>
    <p:extLst>
      <p:ext uri="{BB962C8B-B14F-4D97-AF65-F5344CB8AC3E}">
        <p14:creationId xmlns:p14="http://schemas.microsoft.com/office/powerpoint/2010/main" val="865178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305" y="1587872"/>
            <a:ext cx="8971385" cy="2725296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400" dirty="0" smtClean="0"/>
              <a:t>Documenting biome and community changes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400" dirty="0" smtClean="0"/>
              <a:t>Challenges in scaling ecological knowledge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400" dirty="0" smtClean="0"/>
              <a:t>Survey of forest gap models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400" dirty="0" smtClean="0"/>
              <a:t>Future of global vegetation modeling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80138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dirty="0" smtClean="0"/>
              <a:t>Overview of todays lecture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2566734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80138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dirty="0" smtClean="0"/>
              <a:t>Challenges in scaling ecological knowledge</a:t>
            </a:r>
            <a:endParaRPr lang="en-US" sz="3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0410" y="2585526"/>
            <a:ext cx="4278903" cy="3735683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5978370" y="2770842"/>
            <a:ext cx="1163039" cy="2125147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41532" y="1203420"/>
            <a:ext cx="4455066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/>
              <a:t>DGVM models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Biogeography with dynamic vegetation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Carbon, water, energy, and nutrient cycles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38639" y="1209284"/>
            <a:ext cx="4056503" cy="4893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Classes of terrestrial models</a:t>
            </a:r>
          </a:p>
          <a:p>
            <a:r>
              <a:rPr lang="en-US" sz="2200" i="1" dirty="0" smtClean="0"/>
              <a:t>Biogeography models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Equilibrium with climate (BIOME)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r>
              <a:rPr lang="en-US" sz="2200" i="1" dirty="0" smtClean="0"/>
              <a:t>Biogeochemistry models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Light-use efficiency (CASA)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Satellite era only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r>
              <a:rPr lang="en-US" sz="2200" i="1" dirty="0" smtClean="0"/>
              <a:t>Land surface models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Biophysics (</a:t>
            </a:r>
            <a:r>
              <a:rPr lang="en-US" dirty="0" err="1" smtClean="0"/>
              <a:t>SiB</a:t>
            </a:r>
            <a:r>
              <a:rPr lang="en-US" dirty="0" smtClean="0"/>
              <a:t>)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Satellite era only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r>
              <a:rPr lang="en-US" sz="2200" i="1" dirty="0" smtClean="0"/>
              <a:t>Dynamic Global Veg. Models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Prognostic/forward models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Numerical equations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Deterministic</a:t>
            </a:r>
          </a:p>
        </p:txBody>
      </p:sp>
    </p:spTree>
    <p:extLst>
      <p:ext uri="{BB962C8B-B14F-4D97-AF65-F5344CB8AC3E}">
        <p14:creationId xmlns:p14="http://schemas.microsoft.com/office/powerpoint/2010/main" val="4113718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2969" y="826925"/>
            <a:ext cx="7911032" cy="60310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80138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dirty="0"/>
              <a:t>Challenges in scaling ecological knowledge</a:t>
            </a:r>
          </a:p>
        </p:txBody>
      </p:sp>
      <p:sp>
        <p:nvSpPr>
          <p:cNvPr id="2" name="TextBox 1"/>
          <p:cNvSpPr txBox="1"/>
          <p:nvPr/>
        </p:nvSpPr>
        <p:spPr>
          <a:xfrm rot="16200000">
            <a:off x="-2058202" y="3403172"/>
            <a:ext cx="59361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A history of dynamic global vegetation models (DGVM) (years)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3144069" y="2367166"/>
            <a:ext cx="1454902" cy="3698696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947350" y="1508589"/>
            <a:ext cx="1454902" cy="2486003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402252" y="1217145"/>
            <a:ext cx="1454902" cy="582887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498186" y="1295571"/>
            <a:ext cx="2449163" cy="582887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047727" y="973990"/>
            <a:ext cx="6496742" cy="320553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602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3" animBg="1"/>
      <p:bldP spid="8" grpId="2" animBg="1"/>
      <p:bldP spid="8" grpId="3" animBg="1"/>
      <p:bldP spid="9" grpId="6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1834</TotalTime>
  <Words>2006</Words>
  <Application>Microsoft Macintosh PowerPoint</Application>
  <PresentationFormat>On-screen Show (4:3)</PresentationFormat>
  <Paragraphs>296</Paragraphs>
  <Slides>29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Office Theme</vt:lpstr>
      <vt:lpstr>Document</vt:lpstr>
      <vt:lpstr>From Gaps to the Globe: Vegetation dynamics in global carbon cycle models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LSCE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From whittacker to prentice</dc:title>
  <dc:creator>Benjamin Poulter</dc:creator>
  <cp:lastModifiedBy>Benjamin Poulter</cp:lastModifiedBy>
  <cp:revision>113</cp:revision>
  <dcterms:created xsi:type="dcterms:W3CDTF">2013-02-19T09:30:35Z</dcterms:created>
  <dcterms:modified xsi:type="dcterms:W3CDTF">2013-04-05T22:05:23Z</dcterms:modified>
</cp:coreProperties>
</file>