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6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1" r:id="rId4"/>
    <p:sldId id="263" r:id="rId5"/>
    <p:sldId id="29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9" r:id="rId17"/>
    <p:sldId id="280" r:id="rId18"/>
    <p:sldId id="291" r:id="rId19"/>
    <p:sldId id="292" r:id="rId20"/>
    <p:sldId id="293" r:id="rId21"/>
    <p:sldId id="294" r:id="rId22"/>
    <p:sldId id="297" r:id="rId23"/>
    <p:sldId id="298" r:id="rId24"/>
    <p:sldId id="299" r:id="rId25"/>
    <p:sldId id="30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747"/>
    <a:srgbClr val="00C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86232" autoAdjust="0"/>
  </p:normalViewPr>
  <p:slideViewPr>
    <p:cSldViewPr>
      <p:cViewPr varScale="1">
        <p:scale>
          <a:sx n="60" d="100"/>
          <a:sy n="60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77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EB01E-6732-442A-BE79-F3914392711C}" type="datetimeFigureOut">
              <a:rPr lang="fr-FR" smtClean="0"/>
              <a:pPr/>
              <a:t>13/10/2014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1D842-0842-417D-92A7-29F1C4C6B6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236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872B9-6B29-4D3B-81C2-3779B0EB87C8}" type="datetimeFigureOut">
              <a:rPr lang="fr-FR" smtClean="0"/>
              <a:pPr/>
              <a:t>13/10/2014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FEEE4-F9DD-4372-9B1B-124BD48505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272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quel impact grand projet radial</a:t>
            </a:r>
          </a:p>
          <a:p>
            <a:r>
              <a:rPr lang="fr-FR" dirty="0" smtClean="0"/>
              <a:t>effets complexes</a:t>
            </a:r>
          </a:p>
          <a:p>
            <a:r>
              <a:rPr lang="en-US" dirty="0" err="1" smtClean="0"/>
              <a:t>Financement</a:t>
            </a:r>
            <a:r>
              <a:rPr lang="en-US" dirty="0" smtClean="0"/>
              <a:t> TC? </a:t>
            </a:r>
            <a:r>
              <a:rPr lang="en-US" dirty="0" err="1" smtClean="0"/>
              <a:t>Rente</a:t>
            </a:r>
            <a:r>
              <a:rPr lang="en-US" dirty="0" smtClean="0"/>
              <a:t> </a:t>
            </a:r>
            <a:r>
              <a:rPr lang="en-US" dirty="0" err="1" smtClean="0"/>
              <a:t>fonciere</a:t>
            </a:r>
            <a:endParaRPr lang="en-US" dirty="0" smtClean="0"/>
          </a:p>
          <a:p>
            <a:r>
              <a:rPr lang="en-US" dirty="0" err="1" smtClean="0"/>
              <a:t>Effet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reconfiguration </a:t>
            </a:r>
            <a:r>
              <a:rPr lang="en-US" baseline="0" dirty="0" err="1" smtClean="0"/>
              <a:t>urbanisation</a:t>
            </a:r>
            <a:r>
              <a:rPr lang="en-US" baseline="0" dirty="0" smtClean="0"/>
              <a:t>?</a:t>
            </a:r>
          </a:p>
          <a:p>
            <a:r>
              <a:rPr lang="en-US" baseline="0" dirty="0" err="1" smtClean="0"/>
              <a:t>Coute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cher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efficace</a:t>
            </a:r>
            <a:r>
              <a:rPr lang="en-US" baseline="0" dirty="0" smtClean="0"/>
              <a:t>?</a:t>
            </a:r>
            <a:endParaRPr lang="fr-FR" dirty="0" smtClean="0"/>
          </a:p>
          <a:p>
            <a:r>
              <a:rPr lang="fr-FR" dirty="0" smtClean="0"/>
              <a:t>projet </a:t>
            </a:r>
            <a:r>
              <a:rPr lang="fr-FR" dirty="0" err="1" smtClean="0"/>
              <a:t>tc</a:t>
            </a:r>
            <a:r>
              <a:rPr lang="fr-FR" dirty="0" smtClean="0"/>
              <a:t> favorise usage </a:t>
            </a:r>
            <a:r>
              <a:rPr lang="fr-FR" dirty="0" err="1" smtClean="0"/>
              <a:t>tc</a:t>
            </a:r>
            <a:r>
              <a:rPr lang="fr-FR" dirty="0" smtClean="0"/>
              <a:t> et </a:t>
            </a:r>
            <a:r>
              <a:rPr lang="fr-FR" dirty="0" err="1" smtClean="0"/>
              <a:t>eloignement</a:t>
            </a:r>
            <a:r>
              <a:rPr lang="fr-FR" dirty="0" smtClean="0"/>
              <a:t> lieu travail donc </a:t>
            </a:r>
            <a:r>
              <a:rPr lang="fr-FR" dirty="0" err="1" smtClean="0"/>
              <a:t>emissions</a:t>
            </a:r>
            <a:endParaRPr lang="fr-FR" dirty="0" smtClean="0"/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an estimated cost of approximately 23 billion €.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52C9-3A7C-4023-8A62-44ECC30150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3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Cout relatif transport diminue car croissance quasi exponentielle revenu</a:t>
            </a:r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B2C078-F16E-4E1D-ABF7-E5EEC17F36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Cout relatif transport diminue car croissance quasi exponentielle revenu</a:t>
            </a:r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B2C078-F16E-4E1D-ABF7-E5EEC17F36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Cout relatif transport diminue car croissance quasi exponentielle revenu</a:t>
            </a:r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B2C078-F16E-4E1D-ABF7-E5EEC17F36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Cout relatif transport diminue car croissance quasi exponentielle revenu</a:t>
            </a:r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B2C078-F16E-4E1D-ABF7-E5EEC17F36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Cout relatif transport diminue car croissance quasi exponentielle revenu</a:t>
            </a:r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B2C078-F16E-4E1D-ABF7-E5EEC17F36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0"/>
          <a:stretch>
            <a:fillRect/>
          </a:stretch>
        </p:blipFill>
        <p:spPr bwMode="auto">
          <a:xfrm>
            <a:off x="6619875" y="6400800"/>
            <a:ext cx="23717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ired-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12477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17"/>
          <a:stretch>
            <a:fillRect/>
          </a:stretch>
        </p:blipFill>
        <p:spPr bwMode="auto">
          <a:xfrm>
            <a:off x="5357813" y="5643563"/>
            <a:ext cx="3529012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rgbClr val="008080"/>
                </a:solidFill>
              </a:defRPr>
            </a:lvl1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cs typeface="+mn-cs"/>
              </a:defRPr>
            </a:lvl1pPr>
          </a:lstStyle>
          <a:p>
            <a:fld id="{9CCB4AB4-E3D1-4D01-AB89-6E5EF6A9BC8B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346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45AF7FBE-B5FE-4B61-9CD2-63819C584484}" type="datetime1">
              <a:rPr lang="fr-FR" smtClean="0"/>
              <a:t>13/10/2014</a:t>
            </a:fld>
            <a:endParaRPr lang="fr-BE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9BF696-47D5-4195-9BBC-044B9157B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49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D6331909-0447-4FC6-8B65-B09105B4DDEB}" type="datetime1">
              <a:rPr lang="fr-FR" smtClean="0"/>
              <a:t>13/10/2014</a:t>
            </a:fld>
            <a:endParaRPr lang="fr-BE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445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B8987E6F-E6A7-4634-81CF-E76D961CE7EB}" type="datetime1">
              <a:rPr lang="fr-FR" smtClean="0"/>
              <a:t>13/10/2014</a:t>
            </a:fld>
            <a:endParaRPr lang="fr-BE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9BF696-47D5-4195-9BBC-044B9157B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95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84213" y="2247900"/>
            <a:ext cx="7745412" cy="1828800"/>
          </a:xfrm>
          <a:prstGeom prst="rect">
            <a:avLst/>
          </a:prstGeom>
          <a:solidFill>
            <a:srgbClr val="00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i="1" smtClean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88" y="857250"/>
            <a:ext cx="8501062" cy="35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48272"/>
            <a:ext cx="7746057" cy="1828800"/>
          </a:xfrm>
        </p:spPr>
        <p:txBody>
          <a:bodyPr anchor="t"/>
          <a:lstStyle>
            <a:lvl1pPr algn="l">
              <a:defRPr sz="4000" b="1" cap="all">
                <a:solidFill>
                  <a:schemeClr val="accent3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69269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cs typeface="+mn-cs"/>
              </a:defRPr>
            </a:lvl1pPr>
          </a:lstStyle>
          <a:p>
            <a:fld id="{CB7C3092-723E-4717-9B39-72698F2C6EF9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527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822D8252-16F7-4D78-AB39-CD846CA44F6C}" type="datetime1">
              <a:rPr lang="fr-FR" smtClean="0"/>
              <a:t>13/10/2014</a:t>
            </a:fld>
            <a:endParaRPr lang="fr-BE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727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D9B3C590-2C60-4A07-B2C3-8656F2DF6A42}" type="datetime1">
              <a:rPr lang="fr-FR" smtClean="0"/>
              <a:t>13/10/2014</a:t>
            </a:fld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981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B3A0C101-FFC7-4CAD-90E5-7E5CEED4B00D}" type="datetime1">
              <a:rPr lang="fr-FR" smtClean="0"/>
              <a:t>13/10/2014</a:t>
            </a:fld>
            <a:endParaRPr lang="fr-BE"/>
          </a:p>
        </p:txBody>
      </p:sp>
      <p:sp>
        <p:nvSpPr>
          <p:cNvPr id="4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095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70EA1474-9581-454F-82A8-E93AC6F2E44E}" type="datetime1">
              <a:rPr lang="fr-FR" smtClean="0"/>
              <a:t>13/10/2014</a:t>
            </a:fld>
            <a:endParaRPr lang="fr-BE"/>
          </a:p>
        </p:txBody>
      </p:sp>
      <p:sp>
        <p:nvSpPr>
          <p:cNvPr id="3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190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853B298A-C79D-43DE-925E-3697496263B2}" type="datetime1">
              <a:rPr lang="fr-FR" smtClean="0"/>
              <a:t>13/10/2014</a:t>
            </a:fld>
            <a:endParaRPr lang="fr-BE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570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fld id="{68544E72-C81B-4611-864D-716E56B06F8B}" type="datetime1">
              <a:rPr lang="fr-FR" smtClean="0"/>
              <a:t>13/10/2014</a:t>
            </a:fld>
            <a:endParaRPr lang="fr-BE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9BF696-47D5-4195-9BBC-044B9157B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9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640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91680" y="6357939"/>
            <a:ext cx="1440160" cy="30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008080"/>
                </a:solidFill>
                <a:latin typeface="+mn-lt"/>
                <a:cs typeface="+mn-cs"/>
              </a:defRPr>
            </a:lvl1pPr>
          </a:lstStyle>
          <a:p>
            <a:fld id="{9AE01C7D-4B79-4F88-BBE1-3B31637E9122}" type="datetime1">
              <a:rPr lang="fr-FR" smtClean="0"/>
              <a:t>13/10/2014</a:t>
            </a:fld>
            <a:endParaRPr lang="fr-BE" dirty="0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457200" y="1066800"/>
            <a:ext cx="8229600" cy="0"/>
          </a:xfrm>
          <a:prstGeom prst="line">
            <a:avLst/>
          </a:prstGeom>
          <a:noFill/>
          <a:ln w="38100">
            <a:solidFill>
              <a:srgbClr val="43878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0"/>
          <a:stretch>
            <a:fillRect/>
          </a:stretch>
        </p:blipFill>
        <p:spPr bwMode="auto">
          <a:xfrm>
            <a:off x="6619875" y="6400800"/>
            <a:ext cx="23717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 13" descr="cired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6286500"/>
            <a:ext cx="30003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500063" y="6350000"/>
            <a:ext cx="642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3419872" y="6359799"/>
            <a:ext cx="2304256" cy="30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b="1" kern="1200" smtClean="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 smtClean="0"/>
              <a:t>Vincent Viguié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8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8080"/>
        </a:buClr>
        <a:buFont typeface="Wingdings" pitchFamily="2" charset="2"/>
        <a:buChar char="§"/>
        <a:defRPr sz="2400" b="1">
          <a:solidFill>
            <a:srgbClr val="00808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Modélisation urbaine et climat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Vincent Viguié</a:t>
            </a:r>
          </a:p>
          <a:p>
            <a:endParaRPr lang="fr-FR" dirty="0"/>
          </a:p>
          <a:p>
            <a:r>
              <a:rPr lang="fr-FR" i="1" dirty="0"/>
              <a:t>Table ronde Modélisation </a:t>
            </a:r>
            <a:r>
              <a:rPr lang="fr-FR" i="1" dirty="0" smtClean="0"/>
              <a:t>Urbaine</a:t>
            </a:r>
          </a:p>
          <a:p>
            <a:r>
              <a:rPr lang="fr-FR" i="1" dirty="0"/>
              <a:t>Journées de l’ingénierie publique </a:t>
            </a:r>
            <a:endParaRPr lang="fr-FR" i="1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744A-CBE5-45BE-AE7C-CDDC9F17F25C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71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Paris, 1960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9" y="1824206"/>
            <a:ext cx="6981823" cy="3925550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10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A8B69-E96D-4F8E-A2EE-7963C9D3747D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72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Paris, </a:t>
            </a:r>
            <a:r>
              <a:rPr lang="en-US" dirty="0" smtClean="0"/>
              <a:t>1900</a:t>
            </a:r>
            <a:endParaRPr lang="fr-FR" dirty="0" smtClean="0"/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9" y="1824206"/>
            <a:ext cx="6981822" cy="3925550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11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8FD-B9D3-4747-BF11-7D539F167631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89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385050" cy="936625"/>
          </a:xfrm>
        </p:spPr>
        <p:txBody>
          <a:bodyPr/>
          <a:lstStyle/>
          <a:p>
            <a:pPr>
              <a:defRPr/>
            </a:pPr>
            <a:r>
              <a:rPr lang="fr-FR" dirty="0"/>
              <a:t>Model </a:t>
            </a:r>
            <a:r>
              <a:rPr lang="fr-FR" dirty="0" err="1" smtClean="0"/>
              <a:t>results</a:t>
            </a:r>
            <a:r>
              <a:rPr lang="fr-FR" dirty="0" smtClean="0"/>
              <a:t>: </a:t>
            </a:r>
            <a:r>
              <a:rPr lang="fr-FR" dirty="0" err="1" smtClean="0"/>
              <a:t>Rents</a:t>
            </a:r>
            <a:r>
              <a:rPr lang="fr-FR" dirty="0" smtClean="0"/>
              <a:t> (2008)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6" y="1268760"/>
            <a:ext cx="6918528" cy="518457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12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059832" y="1268760"/>
            <a:ext cx="3456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Average rent (€/m²/month)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2BD0-2462-4E4C-A1E5-A2E3E0F1EF77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37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385050" cy="936625"/>
          </a:xfrm>
        </p:spPr>
        <p:txBody>
          <a:bodyPr/>
          <a:lstStyle/>
          <a:p>
            <a:pPr>
              <a:defRPr/>
            </a:pPr>
            <a:r>
              <a:rPr lang="fr-FR" dirty="0"/>
              <a:t>Model </a:t>
            </a:r>
            <a:r>
              <a:rPr lang="fr-FR" dirty="0" err="1" smtClean="0"/>
              <a:t>results</a:t>
            </a:r>
            <a:r>
              <a:rPr lang="fr-FR" dirty="0" smtClean="0"/>
              <a:t>: </a:t>
            </a:r>
            <a:r>
              <a:rPr lang="fr-FR" dirty="0" err="1" smtClean="0"/>
              <a:t>Rents</a:t>
            </a:r>
            <a:r>
              <a:rPr lang="fr-FR" dirty="0" smtClean="0"/>
              <a:t> (2008)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6" y="1268760"/>
            <a:ext cx="6918528" cy="5184576"/>
          </a:xfr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13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059832" y="1268760"/>
            <a:ext cx="3456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Average rent (€/m²/month)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6A2B-9904-4C16-B0B6-80F3002987F1}" type="datetime1">
              <a:rPr lang="fr-FR" smtClean="0"/>
              <a:t>13/10/2014</a:t>
            </a:fld>
            <a:endParaRPr lang="fr-BE"/>
          </a:p>
        </p:txBody>
      </p:sp>
      <p:grpSp>
        <p:nvGrpSpPr>
          <p:cNvPr id="4" name="Groupe 3"/>
          <p:cNvGrpSpPr/>
          <p:nvPr/>
        </p:nvGrpSpPr>
        <p:grpSpPr>
          <a:xfrm>
            <a:off x="1120405" y="1268760"/>
            <a:ext cx="6364288" cy="4882831"/>
            <a:chOff x="1447800" y="1295400"/>
            <a:chExt cx="6364288" cy="477837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295400"/>
              <a:ext cx="6364288" cy="4778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6"/>
            <p:cNvSpPr txBox="1">
              <a:spLocks noChangeArrowheads="1"/>
            </p:cNvSpPr>
            <p:nvPr/>
          </p:nvSpPr>
          <p:spPr bwMode="auto">
            <a:xfrm>
              <a:off x="4284663" y="2997200"/>
              <a:ext cx="1973262" cy="522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>
                  <a:latin typeface="Tahoma" pitchFamily="34" charset="0"/>
                  <a:cs typeface="Tahoma" pitchFamily="34" charset="0"/>
                </a:rPr>
                <a:t>R²=51.8%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1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385050" cy="936625"/>
          </a:xfrm>
        </p:spPr>
        <p:txBody>
          <a:bodyPr/>
          <a:lstStyle/>
          <a:p>
            <a:pPr>
              <a:defRPr/>
            </a:pPr>
            <a:r>
              <a:rPr lang="fr-FR" dirty="0"/>
              <a:t>Model </a:t>
            </a:r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smtClean="0"/>
              <a:t>Population </a:t>
            </a:r>
            <a:r>
              <a:rPr lang="fr-FR" dirty="0" err="1" smtClean="0"/>
              <a:t>density</a:t>
            </a:r>
            <a:r>
              <a:rPr lang="fr-FR" dirty="0" smtClean="0"/>
              <a:t> (2006)</a:t>
            </a:r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09" y="1268760"/>
            <a:ext cx="6933781" cy="5196006"/>
          </a:xfr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14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85E8E-B45D-49D4-9E0D-8D0CB60B1CA7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17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385050" cy="936625"/>
          </a:xfrm>
        </p:spPr>
        <p:txBody>
          <a:bodyPr/>
          <a:lstStyle/>
          <a:p>
            <a:pPr>
              <a:defRPr/>
            </a:pPr>
            <a:r>
              <a:rPr lang="fr-FR" dirty="0"/>
              <a:t>Model </a:t>
            </a:r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smtClean="0"/>
              <a:t>Population </a:t>
            </a:r>
            <a:r>
              <a:rPr lang="fr-FR" dirty="0" err="1" smtClean="0"/>
              <a:t>density</a:t>
            </a:r>
            <a:r>
              <a:rPr lang="fr-FR" dirty="0" smtClean="0"/>
              <a:t> (2006)</a:t>
            </a:r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09" y="1268760"/>
            <a:ext cx="6933781" cy="5196006"/>
          </a:xfr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15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E2EF-1359-400C-99B6-3D2333730C88}" type="datetime1">
              <a:rPr lang="fr-FR" smtClean="0"/>
              <a:t>13/10/2014</a:t>
            </a:fld>
            <a:endParaRPr lang="fr-BE"/>
          </a:p>
        </p:txBody>
      </p:sp>
      <p:grpSp>
        <p:nvGrpSpPr>
          <p:cNvPr id="4" name="Groupe 3"/>
          <p:cNvGrpSpPr/>
          <p:nvPr/>
        </p:nvGrpSpPr>
        <p:grpSpPr>
          <a:xfrm>
            <a:off x="1348712" y="1412777"/>
            <a:ext cx="6446575" cy="4839840"/>
            <a:chOff x="1371600" y="1296988"/>
            <a:chExt cx="6254750" cy="46958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296988"/>
              <a:ext cx="6254750" cy="4695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6"/>
            <p:cNvSpPr txBox="1">
              <a:spLocks noChangeArrowheads="1"/>
            </p:cNvSpPr>
            <p:nvPr/>
          </p:nvSpPr>
          <p:spPr bwMode="auto">
            <a:xfrm>
              <a:off x="4651375" y="1773238"/>
              <a:ext cx="1974850" cy="5222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>
                  <a:latin typeface="Tahoma" pitchFamily="34" charset="0"/>
                  <a:cs typeface="Tahoma" pitchFamily="34" charset="0"/>
                </a:rPr>
                <a:t>R²=77.2%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71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policies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6D55-DD90-4F46-AF19-AE8E9439D361}" type="datetime1">
              <a:rPr lang="fr-FR" smtClean="0"/>
              <a:t>13/10/2014</a:t>
            </a:fld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0" y="6350000"/>
            <a:ext cx="642938" cy="365125"/>
          </a:xfrm>
        </p:spPr>
        <p:txBody>
          <a:bodyPr/>
          <a:lstStyle/>
          <a:p>
            <a:fld id="{3F9BF696-47D5-4195-9BBC-044B9157BD9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3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Financement des infrastructures de </a:t>
            </a:r>
            <a:r>
              <a:rPr lang="fr-FR" dirty="0" smtClean="0"/>
              <a:t>transport: cas du </a:t>
            </a:r>
            <a:r>
              <a:rPr lang="en-US" dirty="0" smtClean="0"/>
              <a:t>Grand </a:t>
            </a:r>
            <a:r>
              <a:rPr lang="en-US" dirty="0"/>
              <a:t>Paris Express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3F2-A192-4820-B696-503B2D1F8A1E}" type="datetime1">
              <a:rPr lang="en-US" smtClean="0"/>
              <a:t>10/13/2014</a:t>
            </a:fld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" y="1196752"/>
            <a:ext cx="70802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202108" y="1286271"/>
            <a:ext cx="6614524" cy="5001419"/>
            <a:chOff x="1264738" y="1124744"/>
            <a:chExt cx="6614524" cy="50014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Espace réservé du contenu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4738" y="1447800"/>
              <a:ext cx="6614524" cy="46783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2123728" y="1124744"/>
              <a:ext cx="489654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Average</a:t>
              </a:r>
              <a:r>
                <a:rPr lang="fr-FR" dirty="0"/>
                <a:t> </a:t>
              </a:r>
              <a:r>
                <a:rPr lang="fr-FR" dirty="0" err="1"/>
                <a:t>rent</a:t>
              </a:r>
              <a:r>
                <a:rPr lang="fr-FR" dirty="0"/>
                <a:t> variation, </a:t>
              </a:r>
            </a:p>
            <a:p>
              <a:pPr algn="ctr"/>
              <a:r>
                <a:rPr lang="fr-FR" dirty="0"/>
                <a:t>due to Grand Paris express 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77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err="1"/>
              <a:t>Example</a:t>
            </a:r>
            <a:r>
              <a:rPr lang="fr-FR" dirty="0"/>
              <a:t> of Paris </a:t>
            </a:r>
            <a:r>
              <a:rPr lang="fr-FR" dirty="0" err="1"/>
              <a:t>urban</a:t>
            </a:r>
            <a:r>
              <a:rPr lang="fr-FR" dirty="0"/>
              <a:t> area extension prospective scenario </a:t>
            </a:r>
            <a:br>
              <a:rPr lang="fr-FR" dirty="0"/>
            </a:br>
            <a:r>
              <a:rPr lang="fr-FR" dirty="0"/>
              <a:t>(high </a:t>
            </a:r>
            <a:r>
              <a:rPr lang="fr-FR" dirty="0" err="1"/>
              <a:t>demographic</a:t>
            </a:r>
            <a:r>
              <a:rPr lang="fr-FR" dirty="0"/>
              <a:t> scenario+scenario1)</a:t>
            </a:r>
            <a:endParaRPr lang="en-US" dirty="0"/>
          </a:p>
        </p:txBody>
      </p:sp>
      <p:pic>
        <p:nvPicPr>
          <p:cNvPr id="36867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6869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4E16D4-C49A-4160-AEA3-FD99D8B230B2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3124200" y="6309321"/>
            <a:ext cx="2895600" cy="3581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Vincent Viguié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7110-EAB4-4A8E-BA06-CEF51D727651}" type="datetime1">
              <a:rPr lang="fr-FR" smtClean="0"/>
              <a:t>13/10/2014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09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7892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F133AF-27F1-4E09-AE60-7504BB0A2DFC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err="1"/>
              <a:t>Example</a:t>
            </a:r>
            <a:r>
              <a:rPr lang="fr-FR" dirty="0"/>
              <a:t> of Paris </a:t>
            </a:r>
            <a:r>
              <a:rPr lang="fr-FR" dirty="0" err="1"/>
              <a:t>urban</a:t>
            </a:r>
            <a:r>
              <a:rPr lang="fr-FR" dirty="0"/>
              <a:t> area extension prospective scenario </a:t>
            </a:r>
            <a:br>
              <a:rPr lang="fr-FR" dirty="0"/>
            </a:br>
            <a:r>
              <a:rPr lang="fr-FR" dirty="0"/>
              <a:t>(high </a:t>
            </a:r>
            <a:r>
              <a:rPr lang="fr-FR" dirty="0" err="1"/>
              <a:t>demographic</a:t>
            </a:r>
            <a:r>
              <a:rPr lang="fr-FR" dirty="0"/>
              <a:t> scenario+scenario1)</a:t>
            </a:r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124200" y="6309321"/>
            <a:ext cx="2895600" cy="3581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Vincent Viguié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C694-B00A-4331-9419-CAAC3FEC65C2}" type="datetime1">
              <a:rPr lang="fr-FR" smtClean="0"/>
              <a:t>13/10/2014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477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forms matter for greenhouse gas emissions…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8948-C9EF-44FA-B267-E6B61FFFD0B3}" type="datetime1">
              <a:rPr lang="fr-FR" smtClean="0"/>
              <a:t>13/10/2014</a:t>
            </a:fld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9BF696-47D5-4195-9BBC-044B9157BD96}" type="slidenum">
              <a:rPr lang="fr-FR" smtClean="0"/>
              <a:t>2</a:t>
            </a:fld>
            <a:endParaRPr lang="fr-FR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3013"/>
            <a:ext cx="6256338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629400" y="1406525"/>
            <a:ext cx="23622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Lower emissions in Barcelona because of:</a:t>
            </a:r>
          </a:p>
          <a:p>
            <a:endParaRPr lang="en-US" b="1" dirty="0"/>
          </a:p>
          <a:p>
            <a:r>
              <a:rPr lang="en-US" b="1" dirty="0"/>
              <a:t>1 - Shorter travel distance;</a:t>
            </a:r>
          </a:p>
          <a:p>
            <a:endParaRPr lang="en-US" b="1" dirty="0"/>
          </a:p>
          <a:p>
            <a:r>
              <a:rPr lang="en-US" b="1" dirty="0"/>
              <a:t>2 – Easier use of public transport: </a:t>
            </a:r>
          </a:p>
          <a:p>
            <a:endParaRPr lang="en-US" b="1" dirty="0"/>
          </a:p>
          <a:p>
            <a:r>
              <a:rPr lang="en-US" sz="1600" dirty="0"/>
              <a:t>Barcelona has 99 km of metro line.</a:t>
            </a:r>
          </a:p>
          <a:p>
            <a:endParaRPr lang="en-US" sz="1600" dirty="0"/>
          </a:p>
          <a:p>
            <a:r>
              <a:rPr lang="en-US" sz="1600" dirty="0"/>
              <a:t>To provide the same accessibility to metro in Atlanta, 3400 km would be necessary.</a:t>
            </a:r>
          </a:p>
        </p:txBody>
      </p:sp>
    </p:spTree>
    <p:extLst>
      <p:ext uri="{BB962C8B-B14F-4D97-AF65-F5344CB8AC3E}">
        <p14:creationId xmlns:p14="http://schemas.microsoft.com/office/powerpoint/2010/main" val="41442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8916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D38F68-74BC-4875-96D8-7295939D51D1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err="1"/>
              <a:t>Example</a:t>
            </a:r>
            <a:r>
              <a:rPr lang="fr-FR" dirty="0"/>
              <a:t> of Paris </a:t>
            </a:r>
            <a:r>
              <a:rPr lang="fr-FR" dirty="0" err="1"/>
              <a:t>urban</a:t>
            </a:r>
            <a:r>
              <a:rPr lang="fr-FR" dirty="0"/>
              <a:t> area extension prospective scenario </a:t>
            </a:r>
            <a:br>
              <a:rPr lang="fr-FR" dirty="0"/>
            </a:br>
            <a:r>
              <a:rPr lang="fr-FR" dirty="0"/>
              <a:t>(high </a:t>
            </a:r>
            <a:r>
              <a:rPr lang="fr-FR" dirty="0" err="1"/>
              <a:t>demographic</a:t>
            </a:r>
            <a:r>
              <a:rPr lang="fr-FR" dirty="0"/>
              <a:t> scenario+scenario1)</a:t>
            </a:r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124200" y="6309321"/>
            <a:ext cx="2895600" cy="3581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Vincent Viguié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CC2C-809E-40A1-8A40-F88314659732}" type="datetime1">
              <a:rPr lang="fr-FR" smtClean="0"/>
              <a:t>13/10/2014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383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9940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731897-6B4A-4628-94AC-60DDB15F301C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err="1"/>
              <a:t>Example</a:t>
            </a:r>
            <a:r>
              <a:rPr lang="fr-FR" dirty="0"/>
              <a:t> of Paris </a:t>
            </a:r>
            <a:r>
              <a:rPr lang="fr-FR" dirty="0" err="1"/>
              <a:t>urban</a:t>
            </a:r>
            <a:r>
              <a:rPr lang="fr-FR" dirty="0"/>
              <a:t> area extension prospective scenario </a:t>
            </a:r>
            <a:br>
              <a:rPr lang="fr-FR" dirty="0"/>
            </a:br>
            <a:r>
              <a:rPr lang="fr-FR" dirty="0"/>
              <a:t>(high </a:t>
            </a:r>
            <a:r>
              <a:rPr lang="fr-FR" dirty="0" err="1"/>
              <a:t>demographic</a:t>
            </a:r>
            <a:r>
              <a:rPr lang="fr-FR" dirty="0"/>
              <a:t> scenario+scenario1)</a:t>
            </a:r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124200" y="6309321"/>
            <a:ext cx="2895600" cy="3581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Vincent Viguié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BCEA-A480-4162-9ABC-7DA9BABF0F1C}" type="datetime1">
              <a:rPr lang="fr-FR" smtClean="0"/>
              <a:t>13/10/2014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07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9940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731897-6B4A-4628-94AC-60DDB15F301C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scénario</a:t>
            </a:r>
            <a:r>
              <a:rPr lang="en-US" dirty="0"/>
              <a:t> </a:t>
            </a:r>
            <a:r>
              <a:rPr lang="en-US" dirty="0" err="1"/>
              <a:t>prospectif</a:t>
            </a:r>
            <a:r>
              <a:rPr lang="en-US" dirty="0"/>
              <a:t> </a:t>
            </a:r>
            <a:r>
              <a:rPr lang="en-US" dirty="0" err="1"/>
              <a:t>d’extension</a:t>
            </a:r>
            <a:r>
              <a:rPr lang="en-US" dirty="0"/>
              <a:t> de </a:t>
            </a:r>
            <a:r>
              <a:rPr lang="en-US" dirty="0" err="1"/>
              <a:t>l’agglomération</a:t>
            </a:r>
            <a:r>
              <a:rPr lang="en-US" dirty="0"/>
              <a:t> </a:t>
            </a:r>
            <a:r>
              <a:rPr lang="en-US" dirty="0" err="1"/>
              <a:t>parisienne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9317-1B89-4749-9D48-0F83ACAF695A}" type="datetime1">
              <a:rPr lang="fr-FR" smtClean="0"/>
              <a:t>13/10/2014</a:t>
            </a:fld>
            <a:endParaRPr lang="fr-BE"/>
          </a:p>
        </p:txBody>
      </p:sp>
      <p:grpSp>
        <p:nvGrpSpPr>
          <p:cNvPr id="6" name="Groupe 5"/>
          <p:cNvGrpSpPr/>
          <p:nvPr/>
        </p:nvGrpSpPr>
        <p:grpSpPr>
          <a:xfrm>
            <a:off x="7308304" y="1185725"/>
            <a:ext cx="1584176" cy="620821"/>
            <a:chOff x="1555552" y="620688"/>
            <a:chExt cx="1936328" cy="758825"/>
          </a:xfrm>
        </p:grpSpPr>
        <p:sp>
          <p:nvSpPr>
            <p:cNvPr id="7" name="Rectangle 6"/>
            <p:cNvSpPr/>
            <p:nvPr/>
          </p:nvSpPr>
          <p:spPr>
            <a:xfrm>
              <a:off x="1555552" y="620688"/>
              <a:ext cx="1936328" cy="7588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1052" descr="S:\lemonsu\DOCUMENTS\LOGO\VURCA-logo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20688"/>
              <a:ext cx="1676400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/>
          <p:cNvGrpSpPr/>
          <p:nvPr/>
        </p:nvGrpSpPr>
        <p:grpSpPr>
          <a:xfrm>
            <a:off x="7299107" y="2276872"/>
            <a:ext cx="1701307" cy="2736304"/>
            <a:chOff x="7299107" y="2276872"/>
            <a:chExt cx="1701307" cy="2736304"/>
          </a:xfrm>
        </p:grpSpPr>
        <p:pic>
          <p:nvPicPr>
            <p:cNvPr id="14" name="Picture 16" descr="LOGO_CIRED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871"/>
            <a:stretch>
              <a:fillRect/>
            </a:stretch>
          </p:blipFill>
          <p:spPr bwMode="auto">
            <a:xfrm>
              <a:off x="8039513" y="4255552"/>
              <a:ext cx="668229" cy="75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8" descr="logo-CSTB_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495" y="3605936"/>
              <a:ext cx="10287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CNRSfr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435" y="2276872"/>
              <a:ext cx="539750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3" descr="LOGO_MTO_coul_light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107" y="3230687"/>
              <a:ext cx="1701307" cy="254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 9"/>
          <p:cNvGrpSpPr/>
          <p:nvPr/>
        </p:nvGrpSpPr>
        <p:grpSpPr>
          <a:xfrm>
            <a:off x="1333500" y="476672"/>
            <a:ext cx="6477000" cy="6154144"/>
            <a:chOff x="1333500" y="476672"/>
            <a:chExt cx="6477000" cy="6154144"/>
          </a:xfrm>
        </p:grpSpPr>
        <p:pic>
          <p:nvPicPr>
            <p:cNvPr id="11" name="Picture 2" descr="D:\Admin\Mes Documents\aa- villes\AA-actif\13 12 article aude\Figures\temp SP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552" y="476672"/>
              <a:ext cx="5508030" cy="55080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rgbClr val="000000"/>
                  </a:solidFill>
                </a:rPr>
                <a:t>Simulation de l’effet d’îlot de chaleur urbain si Paris continue de s’étendre jusqu’en 2100  (cf. transparent précédent)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720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9940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731897-6B4A-4628-94AC-60DDB15F301C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scénario</a:t>
            </a:r>
            <a:r>
              <a:rPr lang="en-US" dirty="0"/>
              <a:t> </a:t>
            </a:r>
            <a:r>
              <a:rPr lang="en-US" dirty="0" err="1"/>
              <a:t>prospectif</a:t>
            </a:r>
            <a:r>
              <a:rPr lang="en-US" dirty="0"/>
              <a:t> </a:t>
            </a:r>
            <a:r>
              <a:rPr lang="en-US" dirty="0" err="1"/>
              <a:t>d’extension</a:t>
            </a:r>
            <a:r>
              <a:rPr lang="en-US" dirty="0"/>
              <a:t> de </a:t>
            </a:r>
            <a:r>
              <a:rPr lang="en-US" dirty="0" err="1"/>
              <a:t>l’agglomération</a:t>
            </a:r>
            <a:r>
              <a:rPr lang="en-US" dirty="0"/>
              <a:t> </a:t>
            </a:r>
            <a:r>
              <a:rPr lang="en-US" dirty="0" err="1"/>
              <a:t>parisienne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9317-1B89-4749-9D48-0F83ACAF695A}" type="datetime1">
              <a:rPr lang="fr-FR" smtClean="0"/>
              <a:t>13/10/2014</a:t>
            </a:fld>
            <a:endParaRPr lang="fr-BE"/>
          </a:p>
        </p:txBody>
      </p:sp>
      <p:grpSp>
        <p:nvGrpSpPr>
          <p:cNvPr id="6" name="Groupe 5"/>
          <p:cNvGrpSpPr/>
          <p:nvPr/>
        </p:nvGrpSpPr>
        <p:grpSpPr>
          <a:xfrm>
            <a:off x="7308304" y="1185725"/>
            <a:ext cx="1584176" cy="620821"/>
            <a:chOff x="1555552" y="620688"/>
            <a:chExt cx="1936328" cy="758825"/>
          </a:xfrm>
        </p:grpSpPr>
        <p:sp>
          <p:nvSpPr>
            <p:cNvPr id="7" name="Rectangle 6"/>
            <p:cNvSpPr/>
            <p:nvPr/>
          </p:nvSpPr>
          <p:spPr>
            <a:xfrm>
              <a:off x="1555552" y="620688"/>
              <a:ext cx="1936328" cy="7588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1052" descr="S:\lemonsu\DOCUMENTS\LOGO\VURCA-logo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20688"/>
              <a:ext cx="1676400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e 9"/>
          <p:cNvGrpSpPr/>
          <p:nvPr/>
        </p:nvGrpSpPr>
        <p:grpSpPr>
          <a:xfrm>
            <a:off x="1333500" y="476672"/>
            <a:ext cx="6477000" cy="6154144"/>
            <a:chOff x="1333500" y="476672"/>
            <a:chExt cx="6477000" cy="6154144"/>
          </a:xfrm>
        </p:grpSpPr>
        <p:pic>
          <p:nvPicPr>
            <p:cNvPr id="11" name="Picture 2" descr="D:\Admin\Mes Documents\aa- villes\AA-actif\13 12 article aude\Figures\temp SP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552" y="476672"/>
              <a:ext cx="5508030" cy="55080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rgbClr val="000000"/>
                  </a:solidFill>
                </a:rPr>
                <a:t>Simulation de l’effet d’îlot de chaleur urbain si Paris continue de s’étendre jusqu’en 2100  (cf. transparent précédent)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7299107" y="2276872"/>
            <a:ext cx="1701307" cy="2736304"/>
            <a:chOff x="7299107" y="2276872"/>
            <a:chExt cx="1701307" cy="2736304"/>
          </a:xfrm>
        </p:grpSpPr>
        <p:pic>
          <p:nvPicPr>
            <p:cNvPr id="23" name="Picture 16" descr="LOGO_CIRED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871"/>
            <a:stretch>
              <a:fillRect/>
            </a:stretch>
          </p:blipFill>
          <p:spPr bwMode="auto">
            <a:xfrm>
              <a:off x="8039513" y="4255552"/>
              <a:ext cx="668229" cy="75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logo-CSTB_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495" y="3605936"/>
              <a:ext cx="10287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2" descr="CNRSf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435" y="2276872"/>
              <a:ext cx="539750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3" descr="LOGO_MTO_coul_light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107" y="3230687"/>
              <a:ext cx="1701307" cy="254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e 12"/>
          <p:cNvGrpSpPr/>
          <p:nvPr/>
        </p:nvGrpSpPr>
        <p:grpSpPr>
          <a:xfrm>
            <a:off x="1331640" y="476672"/>
            <a:ext cx="6477000" cy="6154144"/>
            <a:chOff x="1333500" y="476672"/>
            <a:chExt cx="6477000" cy="615414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55552" y="476672"/>
              <a:ext cx="5508030" cy="550803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/>
                <a:t>Scenario </a:t>
              </a:r>
              <a:r>
                <a:rPr lang="en-US" dirty="0" err="1"/>
                <a:t>alternatif</a:t>
              </a:r>
              <a:r>
                <a:rPr lang="en-US" dirty="0"/>
                <a:t> avec </a:t>
              </a:r>
              <a:r>
                <a:rPr lang="en-US" dirty="0" err="1"/>
                <a:t>mise</a:t>
              </a:r>
              <a:r>
                <a:rPr lang="en-US" dirty="0"/>
                <a:t> en place </a:t>
              </a:r>
              <a:r>
                <a:rPr lang="en-US" dirty="0" err="1"/>
                <a:t>d’une</a:t>
              </a:r>
              <a:r>
                <a:rPr lang="en-US" dirty="0"/>
                <a:t> </a:t>
              </a:r>
              <a:r>
                <a:rPr lang="en-US" dirty="0" err="1"/>
                <a:t>limite</a:t>
              </a:r>
              <a:r>
                <a:rPr lang="en-US" dirty="0"/>
                <a:t> à la </a:t>
              </a:r>
              <a:r>
                <a:rPr lang="en-US" dirty="0" err="1"/>
                <a:t>croissance</a:t>
              </a:r>
              <a:r>
                <a:rPr lang="en-US" dirty="0"/>
                <a:t> </a:t>
              </a:r>
              <a:r>
                <a:rPr lang="en-US" dirty="0" err="1"/>
                <a:t>urbaine</a:t>
              </a:r>
              <a:r>
                <a:rPr lang="en-US" dirty="0"/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272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9940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731897-6B4A-4628-94AC-60DDB15F301C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scénario</a:t>
            </a:r>
            <a:r>
              <a:rPr lang="en-US" dirty="0"/>
              <a:t> </a:t>
            </a:r>
            <a:r>
              <a:rPr lang="en-US" dirty="0" err="1"/>
              <a:t>prospectif</a:t>
            </a:r>
            <a:r>
              <a:rPr lang="en-US" dirty="0"/>
              <a:t> </a:t>
            </a:r>
            <a:r>
              <a:rPr lang="en-US" dirty="0" err="1"/>
              <a:t>d’extension</a:t>
            </a:r>
            <a:r>
              <a:rPr lang="en-US" dirty="0"/>
              <a:t> de </a:t>
            </a:r>
            <a:r>
              <a:rPr lang="en-US" dirty="0" err="1"/>
              <a:t>l’agglomération</a:t>
            </a:r>
            <a:r>
              <a:rPr lang="en-US" dirty="0"/>
              <a:t> </a:t>
            </a:r>
            <a:r>
              <a:rPr lang="en-US" dirty="0" err="1"/>
              <a:t>parisienne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9317-1B89-4749-9D48-0F83ACAF695A}" type="datetime1">
              <a:rPr lang="fr-FR" smtClean="0"/>
              <a:t>13/10/2014</a:t>
            </a:fld>
            <a:endParaRPr lang="fr-BE"/>
          </a:p>
        </p:txBody>
      </p:sp>
      <p:grpSp>
        <p:nvGrpSpPr>
          <p:cNvPr id="6" name="Groupe 5"/>
          <p:cNvGrpSpPr/>
          <p:nvPr/>
        </p:nvGrpSpPr>
        <p:grpSpPr>
          <a:xfrm>
            <a:off x="7308304" y="1185725"/>
            <a:ext cx="1584176" cy="620821"/>
            <a:chOff x="1555552" y="620688"/>
            <a:chExt cx="1936328" cy="758825"/>
          </a:xfrm>
        </p:grpSpPr>
        <p:sp>
          <p:nvSpPr>
            <p:cNvPr id="7" name="Rectangle 6"/>
            <p:cNvSpPr/>
            <p:nvPr/>
          </p:nvSpPr>
          <p:spPr>
            <a:xfrm>
              <a:off x="1555552" y="620688"/>
              <a:ext cx="1936328" cy="7588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1052" descr="S:\lemonsu\DOCUMENTS\LOGO\VURCA-logo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20688"/>
              <a:ext cx="1676400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e 9"/>
          <p:cNvGrpSpPr/>
          <p:nvPr/>
        </p:nvGrpSpPr>
        <p:grpSpPr>
          <a:xfrm>
            <a:off x="1333500" y="476672"/>
            <a:ext cx="6477000" cy="6154144"/>
            <a:chOff x="1333500" y="476672"/>
            <a:chExt cx="6477000" cy="6154144"/>
          </a:xfrm>
        </p:grpSpPr>
        <p:pic>
          <p:nvPicPr>
            <p:cNvPr id="11" name="Picture 2" descr="D:\Admin\Mes Documents\aa- villes\AA-actif\13 12 article aude\Figures\temp SP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552" y="476672"/>
              <a:ext cx="5508030" cy="55080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rgbClr val="000000"/>
                  </a:solidFill>
                </a:rPr>
                <a:t>Simulation de l’effet d’îlot de chaleur urbain si Paris continue de s’étendre jusqu’en 2100  (cf. transparent précédent)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331640" y="476672"/>
            <a:ext cx="6477000" cy="6154144"/>
            <a:chOff x="1333500" y="476672"/>
            <a:chExt cx="6477000" cy="615414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55552" y="476672"/>
              <a:ext cx="5508030" cy="550803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/>
                <a:t>Scenario </a:t>
              </a:r>
              <a:r>
                <a:rPr lang="en-US" dirty="0" err="1"/>
                <a:t>alternatif</a:t>
              </a:r>
              <a:r>
                <a:rPr lang="en-US" dirty="0"/>
                <a:t> avec </a:t>
              </a:r>
              <a:r>
                <a:rPr lang="en-US" dirty="0" err="1"/>
                <a:t>mise</a:t>
              </a:r>
              <a:r>
                <a:rPr lang="en-US" dirty="0"/>
                <a:t> en place </a:t>
              </a:r>
              <a:r>
                <a:rPr lang="en-US" dirty="0" err="1"/>
                <a:t>d’une</a:t>
              </a:r>
              <a:r>
                <a:rPr lang="en-US" dirty="0"/>
                <a:t> </a:t>
              </a:r>
              <a:r>
                <a:rPr lang="en-US" dirty="0" err="1"/>
                <a:t>limite</a:t>
              </a:r>
              <a:r>
                <a:rPr lang="en-US" dirty="0"/>
                <a:t> à la </a:t>
              </a:r>
              <a:r>
                <a:rPr lang="en-US" dirty="0" err="1"/>
                <a:t>croissance</a:t>
              </a:r>
              <a:r>
                <a:rPr lang="en-US" dirty="0"/>
                <a:t> </a:t>
              </a:r>
              <a:r>
                <a:rPr lang="en-US" dirty="0" err="1"/>
                <a:t>urbaine</a:t>
              </a:r>
              <a:r>
                <a:rPr lang="en-US" dirty="0"/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299107" y="2276872"/>
            <a:ext cx="1701307" cy="2736304"/>
            <a:chOff x="7299107" y="2276872"/>
            <a:chExt cx="1701307" cy="2736304"/>
          </a:xfrm>
        </p:grpSpPr>
        <p:pic>
          <p:nvPicPr>
            <p:cNvPr id="20" name="Picture 16" descr="LOGO_CIRED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871"/>
            <a:stretch>
              <a:fillRect/>
            </a:stretch>
          </p:blipFill>
          <p:spPr bwMode="auto">
            <a:xfrm>
              <a:off x="8039513" y="4255552"/>
              <a:ext cx="668229" cy="75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8" descr="logo-CSTB_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495" y="3605936"/>
              <a:ext cx="10287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2" descr="CNRSfr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435" y="2276872"/>
              <a:ext cx="539750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3" descr="LOGO_MTO_coul_light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107" y="3230687"/>
              <a:ext cx="1701307" cy="254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e 15"/>
          <p:cNvGrpSpPr/>
          <p:nvPr/>
        </p:nvGrpSpPr>
        <p:grpSpPr>
          <a:xfrm>
            <a:off x="1331640" y="476672"/>
            <a:ext cx="6477000" cy="6154144"/>
            <a:chOff x="1333500" y="476672"/>
            <a:chExt cx="6477000" cy="615414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55552" y="476672"/>
              <a:ext cx="5508030" cy="550803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/>
                <a:t>Différence</a:t>
              </a:r>
              <a:r>
                <a:rPr lang="en-US" dirty="0"/>
                <a:t> entre les </a:t>
              </a:r>
              <a:r>
                <a:rPr lang="en-US" dirty="0" err="1"/>
                <a:t>températures</a:t>
              </a:r>
              <a:endParaRPr lang="en-US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1656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447800"/>
            <a:ext cx="6616700" cy="4678363"/>
          </a:xfrm>
        </p:spPr>
      </p:pic>
      <p:sp>
        <p:nvSpPr>
          <p:cNvPr id="39940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731897-6B4A-4628-94AC-60DDB15F301C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scénario</a:t>
            </a:r>
            <a:r>
              <a:rPr lang="en-US" dirty="0"/>
              <a:t> </a:t>
            </a:r>
            <a:r>
              <a:rPr lang="en-US" dirty="0" err="1"/>
              <a:t>prospectif</a:t>
            </a:r>
            <a:r>
              <a:rPr lang="en-US" dirty="0"/>
              <a:t> </a:t>
            </a:r>
            <a:r>
              <a:rPr lang="en-US" dirty="0" err="1"/>
              <a:t>d’extension</a:t>
            </a:r>
            <a:r>
              <a:rPr lang="en-US" dirty="0"/>
              <a:t> de </a:t>
            </a:r>
            <a:r>
              <a:rPr lang="en-US" dirty="0" err="1"/>
              <a:t>l’agglomération</a:t>
            </a:r>
            <a:r>
              <a:rPr lang="en-US" dirty="0"/>
              <a:t> </a:t>
            </a:r>
            <a:r>
              <a:rPr lang="en-US" dirty="0" err="1"/>
              <a:t>parisienne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9317-1B89-4749-9D48-0F83ACAF695A}" type="datetime1">
              <a:rPr lang="fr-FR" smtClean="0"/>
              <a:t>13/10/2014</a:t>
            </a:fld>
            <a:endParaRPr lang="fr-BE"/>
          </a:p>
        </p:txBody>
      </p:sp>
      <p:grpSp>
        <p:nvGrpSpPr>
          <p:cNvPr id="6" name="Groupe 5"/>
          <p:cNvGrpSpPr/>
          <p:nvPr/>
        </p:nvGrpSpPr>
        <p:grpSpPr>
          <a:xfrm>
            <a:off x="7308304" y="1185725"/>
            <a:ext cx="1584176" cy="620821"/>
            <a:chOff x="1555552" y="620688"/>
            <a:chExt cx="1936328" cy="758825"/>
          </a:xfrm>
        </p:grpSpPr>
        <p:sp>
          <p:nvSpPr>
            <p:cNvPr id="7" name="Rectangle 6"/>
            <p:cNvSpPr/>
            <p:nvPr/>
          </p:nvSpPr>
          <p:spPr>
            <a:xfrm>
              <a:off x="1555552" y="620688"/>
              <a:ext cx="1936328" cy="7588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1052" descr="S:\lemonsu\DOCUMENTS\LOGO\VURCA-logo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20688"/>
              <a:ext cx="1676400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e 9"/>
          <p:cNvGrpSpPr/>
          <p:nvPr/>
        </p:nvGrpSpPr>
        <p:grpSpPr>
          <a:xfrm>
            <a:off x="1333500" y="476672"/>
            <a:ext cx="6477000" cy="6154144"/>
            <a:chOff x="1333500" y="476672"/>
            <a:chExt cx="6477000" cy="6154144"/>
          </a:xfrm>
        </p:grpSpPr>
        <p:pic>
          <p:nvPicPr>
            <p:cNvPr id="11" name="Picture 2" descr="D:\Admin\Mes Documents\aa- villes\AA-actif\13 12 article aude\Figures\temp SP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552" y="476672"/>
              <a:ext cx="5508030" cy="55080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rgbClr val="000000"/>
                  </a:solidFill>
                </a:rPr>
                <a:t>Simulation de l’effet d’îlot de chaleur urbain si Paris continue de s’étendre jusqu’en 2100  (cf. transparent précédent)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331640" y="476672"/>
            <a:ext cx="6477000" cy="6154144"/>
            <a:chOff x="1333500" y="476672"/>
            <a:chExt cx="6477000" cy="615414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55552" y="476672"/>
              <a:ext cx="5508030" cy="550803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/>
            <p:cNvSpPr txBox="1"/>
            <p:nvPr/>
          </p:nvSpPr>
          <p:spPr bwMode="auto">
            <a:xfrm>
              <a:off x="1333500" y="5984703"/>
              <a:ext cx="6477000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/>
                <a:t>Scenario </a:t>
              </a:r>
              <a:r>
                <a:rPr lang="en-US" dirty="0" err="1"/>
                <a:t>alternatif</a:t>
              </a:r>
              <a:r>
                <a:rPr lang="en-US" dirty="0"/>
                <a:t> avec </a:t>
              </a:r>
              <a:r>
                <a:rPr lang="en-US" dirty="0" err="1"/>
                <a:t>mise</a:t>
              </a:r>
              <a:r>
                <a:rPr lang="en-US" dirty="0"/>
                <a:t> en place </a:t>
              </a:r>
              <a:r>
                <a:rPr lang="en-US" dirty="0" err="1"/>
                <a:t>d’une</a:t>
              </a:r>
              <a:r>
                <a:rPr lang="en-US" dirty="0"/>
                <a:t> </a:t>
              </a:r>
              <a:r>
                <a:rPr lang="en-US" dirty="0" err="1"/>
                <a:t>limite</a:t>
              </a:r>
              <a:r>
                <a:rPr lang="en-US" dirty="0"/>
                <a:t> à la </a:t>
              </a:r>
              <a:r>
                <a:rPr lang="en-US" dirty="0" err="1"/>
                <a:t>croissance</a:t>
              </a:r>
              <a:r>
                <a:rPr lang="en-US" dirty="0"/>
                <a:t> </a:t>
              </a:r>
              <a:r>
                <a:rPr lang="en-US" dirty="0" err="1"/>
                <a:t>urbaine</a:t>
              </a:r>
              <a:r>
                <a:rPr lang="en-US" dirty="0"/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299107" y="2276872"/>
            <a:ext cx="1701307" cy="2736304"/>
            <a:chOff x="7299107" y="2276872"/>
            <a:chExt cx="1701307" cy="2736304"/>
          </a:xfrm>
        </p:grpSpPr>
        <p:pic>
          <p:nvPicPr>
            <p:cNvPr id="20" name="Picture 16" descr="LOGO_CIRED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871"/>
            <a:stretch>
              <a:fillRect/>
            </a:stretch>
          </p:blipFill>
          <p:spPr bwMode="auto">
            <a:xfrm>
              <a:off x="8039513" y="4255552"/>
              <a:ext cx="668229" cy="75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8" descr="logo-CSTB_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495" y="3605936"/>
              <a:ext cx="10287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2" descr="CNRSfr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435" y="2276872"/>
              <a:ext cx="539750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3" descr="LOGO_MTO_coul_light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107" y="3230687"/>
              <a:ext cx="1701307" cy="254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e 15"/>
          <p:cNvGrpSpPr/>
          <p:nvPr/>
        </p:nvGrpSpPr>
        <p:grpSpPr>
          <a:xfrm>
            <a:off x="1331640" y="476672"/>
            <a:ext cx="6477000" cy="6154362"/>
            <a:chOff x="1333500" y="476672"/>
            <a:chExt cx="6477000" cy="615436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55552" y="476672"/>
              <a:ext cx="5508030" cy="550803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/>
            <p:cNvSpPr txBox="1"/>
            <p:nvPr/>
          </p:nvSpPr>
          <p:spPr bwMode="auto">
            <a:xfrm>
              <a:off x="1333500" y="5984703"/>
              <a:ext cx="64770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 smtClean="0"/>
                <a:t>Mise</a:t>
              </a:r>
              <a:r>
                <a:rPr lang="en-US" dirty="0" smtClean="0"/>
                <a:t> en place de </a:t>
              </a:r>
              <a:r>
                <a:rPr lang="en-US" dirty="0" err="1" smtClean="0"/>
                <a:t>mesures</a:t>
              </a:r>
              <a:r>
                <a:rPr lang="en-US" dirty="0" smtClean="0"/>
                <a:t> </a:t>
              </a:r>
              <a:r>
                <a:rPr lang="en-US" dirty="0" err="1" smtClean="0"/>
                <a:t>d’adaptation</a:t>
              </a:r>
              <a:r>
                <a:rPr lang="en-US" dirty="0" smtClean="0"/>
                <a:t> (</a:t>
              </a:r>
              <a:r>
                <a:rPr lang="en-US" dirty="0" err="1" smtClean="0"/>
                <a:t>parcs</a:t>
              </a:r>
              <a:r>
                <a:rPr lang="en-US" dirty="0" smtClean="0"/>
                <a:t>, </a:t>
              </a:r>
              <a:r>
                <a:rPr lang="en-US" dirty="0" err="1" smtClean="0"/>
                <a:t>toitures</a:t>
              </a:r>
              <a:r>
                <a:rPr lang="en-US" dirty="0" smtClean="0"/>
                <a:t> </a:t>
              </a:r>
              <a:r>
                <a:rPr lang="en-US" dirty="0" err="1" smtClean="0"/>
                <a:t>réfléchisssantes</a:t>
              </a:r>
              <a:r>
                <a:rPr lang="en-US" dirty="0" smtClean="0"/>
                <a:t>, isolation des </a:t>
              </a:r>
              <a:r>
                <a:rPr lang="en-US" dirty="0" err="1" smtClean="0"/>
                <a:t>bâtiments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8827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forms matter for climate-change vulnerability…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A4D2-0B95-4C92-88FF-7EBE01A15B24}" type="datetime1">
              <a:rPr lang="fr-FR" smtClean="0"/>
              <a:t>13/10/2014</a:t>
            </a:fld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9BF696-47D5-4195-9BBC-044B9157BD96}" type="slidenum">
              <a:rPr lang="fr-FR" smtClean="0"/>
              <a:t>3</a:t>
            </a:fld>
            <a:endParaRPr lang="fr-F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0"/>
            <a:ext cx="76009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8750" y="1676400"/>
            <a:ext cx="32607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 err="1"/>
              <a:t>Urban</a:t>
            </a:r>
            <a:r>
              <a:rPr lang="fr-FR" sz="2400" b="1" dirty="0"/>
              <a:t> </a:t>
            </a:r>
            <a:r>
              <a:rPr lang="fr-FR" sz="2400" b="1" dirty="0" err="1"/>
              <a:t>Heat</a:t>
            </a:r>
            <a:r>
              <a:rPr lang="fr-FR" sz="2400" b="1" dirty="0"/>
              <a:t> Island </a:t>
            </a:r>
            <a:r>
              <a:rPr lang="fr-FR" sz="2400" b="1" dirty="0" err="1"/>
              <a:t>effect</a:t>
            </a:r>
            <a:endParaRPr lang="fr-FR" sz="2400" b="1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 err="1"/>
              <a:t>Temperatures</a:t>
            </a:r>
            <a:r>
              <a:rPr lang="fr-FR" sz="2000" dirty="0"/>
              <a:t> are </a:t>
            </a:r>
            <a:r>
              <a:rPr lang="fr-FR" sz="2000" dirty="0" err="1"/>
              <a:t>higher</a:t>
            </a:r>
            <a:r>
              <a:rPr lang="fr-FR" sz="2000" dirty="0"/>
              <a:t> in </a:t>
            </a:r>
            <a:r>
              <a:rPr lang="fr-FR" sz="2000" dirty="0" err="1"/>
              <a:t>cities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in rural areas, </a:t>
            </a:r>
            <a:r>
              <a:rPr lang="fr-FR" sz="2000" dirty="0" err="1"/>
              <a:t>especially</a:t>
            </a:r>
            <a:r>
              <a:rPr lang="fr-FR" sz="2000" dirty="0"/>
              <a:t> at night.</a:t>
            </a:r>
          </a:p>
          <a:p>
            <a:endParaRPr lang="fr-FR" sz="2000" dirty="0"/>
          </a:p>
          <a:p>
            <a:r>
              <a:rPr lang="fr-FR" sz="2000" dirty="0" err="1"/>
              <a:t>Example</a:t>
            </a:r>
            <a:r>
              <a:rPr lang="fr-FR" sz="2000" dirty="0"/>
              <a:t> of the 2003 </a:t>
            </a:r>
            <a:r>
              <a:rPr lang="fr-FR" sz="2000" dirty="0" err="1"/>
              <a:t>heat</a:t>
            </a:r>
            <a:r>
              <a:rPr lang="fr-FR" sz="2000" dirty="0"/>
              <a:t> </a:t>
            </a:r>
            <a:r>
              <a:rPr lang="fr-FR" sz="2000" dirty="0" err="1"/>
              <a:t>wave</a:t>
            </a:r>
            <a:r>
              <a:rPr lang="fr-FR" sz="2000" dirty="0"/>
              <a:t>.</a:t>
            </a:r>
          </a:p>
          <a:p>
            <a:endParaRPr lang="fr-FR" sz="2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141413"/>
            <a:ext cx="5364162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95963" y="4941888"/>
            <a:ext cx="3330575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1600"/>
              <a:t>Source: CNRM, Météo-France </a:t>
            </a:r>
          </a:p>
          <a:p>
            <a:r>
              <a:rPr lang="fr-FR" sz="1600"/>
              <a:t>(V. Masson, G. Pigeon, A. Lemonsu, C. Marchadier)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1250" y="6256338"/>
            <a:ext cx="1530350" cy="601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urban </a:t>
            </a:r>
            <a:r>
              <a:rPr lang="en-US" dirty="0" smtClean="0"/>
              <a:t>form over the very long term?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  <a:defRPr/>
            </a:pPr>
            <a:r>
              <a:rPr lang="fr-FR" dirty="0"/>
              <a:t>Standard </a:t>
            </a:r>
            <a:r>
              <a:rPr lang="fr-FR" dirty="0" err="1"/>
              <a:t>urban</a:t>
            </a:r>
            <a:r>
              <a:rPr lang="fr-FR" dirty="0"/>
              <a:t> </a:t>
            </a:r>
            <a:r>
              <a:rPr lang="fr-FR" dirty="0" err="1"/>
              <a:t>economics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en-US" i="1" dirty="0"/>
              <a:t>(Alonso 1964, Mills 1967, </a:t>
            </a:r>
            <a:r>
              <a:rPr lang="fr-FR" i="1" dirty="0" err="1"/>
              <a:t>Muth</a:t>
            </a:r>
            <a:r>
              <a:rPr lang="en-US" i="1" dirty="0"/>
              <a:t> 1969)</a:t>
            </a:r>
            <a:endParaRPr lang="en-US" dirty="0"/>
          </a:p>
          <a:p>
            <a:pPr>
              <a:lnSpc>
                <a:spcPct val="90000"/>
              </a:lnSpc>
              <a:buFont typeface="Wingdings" charset="2"/>
              <a:buChar char="§"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dirty="0"/>
              <a:t>3 mechanisms :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/>
              <a:t>Households’ tradeoff: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900" dirty="0"/>
              <a:t>Lower transportation costs and shorter commuting time when living close to the city center, and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900" dirty="0"/>
              <a:t>Larger dwellings and lower rent in remote areas</a:t>
            </a:r>
          </a:p>
          <a:p>
            <a:pPr lvl="2">
              <a:lnSpc>
                <a:spcPct val="90000"/>
              </a:lnSpc>
              <a:defRPr/>
            </a:pPr>
            <a:endParaRPr lang="en-US" sz="1900" dirty="0"/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/>
              <a:t>Investors optimize the housing density as a function of rents and construction costs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  <a:defRPr/>
            </a:pPr>
            <a:endParaRPr lang="en-US" dirty="0"/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/>
              <a:t>Different evolution timescales for rents, population density, buildings etc.</a:t>
            </a:r>
          </a:p>
          <a:p>
            <a:pPr>
              <a:lnSpc>
                <a:spcPct val="90000"/>
              </a:lnSpc>
              <a:buFont typeface="Wingdings" charset="2"/>
              <a:buChar char="§"/>
              <a:defRPr/>
            </a:pPr>
            <a:endParaRPr lang="en-US" sz="1400" dirty="0"/>
          </a:p>
          <a:p>
            <a:pPr lvl="1">
              <a:lnSpc>
                <a:spcPct val="90000"/>
              </a:lnSpc>
              <a:buNone/>
              <a:defRPr/>
            </a:pPr>
            <a:endParaRPr lang="en-US" sz="1800" dirty="0"/>
          </a:p>
          <a:p>
            <a:pPr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dirty="0"/>
              <a:t>Simplifying hypotheses :</a:t>
            </a:r>
          </a:p>
          <a:p>
            <a:pPr lvl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dirty="0"/>
              <a:t>All households have the same income.</a:t>
            </a:r>
          </a:p>
          <a:p>
            <a:pPr lvl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dirty="0"/>
              <a:t>One trip per day towards </a:t>
            </a:r>
            <a:r>
              <a:rPr lang="en-US" dirty="0" err="1" smtClean="0"/>
              <a:t>jos.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F20C-F7B8-4B7A-83D2-FE8F0332B6DD}" type="datetime1">
              <a:rPr lang="fr-FR" smtClean="0"/>
              <a:t>13/10/2014</a:t>
            </a:fld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9BF696-47D5-4195-9BBC-044B9157BD9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0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NEDUM-2D model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87E6F-E6A7-4634-81CF-E76D961CE7EB}" type="datetime1">
              <a:rPr lang="fr-FR" smtClean="0"/>
              <a:t>13/10/2014</a:t>
            </a:fld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9BF696-47D5-4195-9BBC-044B9157BD96}" type="slidenum">
              <a:rPr lang="fr-FR" smtClean="0"/>
              <a:t>5</a:t>
            </a:fld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1590"/>
            <a:ext cx="8229600" cy="4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1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Paris, 2006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8" y="1824206"/>
            <a:ext cx="6981825" cy="3925551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6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6537B-C158-417A-8CD9-BA0F16777180}" type="datetime1">
              <a:rPr lang="fr-FR" smtClean="0"/>
              <a:t>13/10/2014</a:t>
            </a:fld>
            <a:endParaRPr lang="fr-BE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914400" y="2362200"/>
            <a:ext cx="7464425" cy="3046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Validation process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run the model from 1900 to 2010 using: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/>
              <a:t> Data on population;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/>
              <a:t> Data on average income;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/>
              <a:t> Data on transportation cost, speed, and localization;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dirty="0"/>
              <a:t> Construction costs change like income.</a:t>
            </a:r>
          </a:p>
          <a:p>
            <a:pPr eaLnBrk="1" hangingPunct="1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979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Paris, 2006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8" y="1824206"/>
            <a:ext cx="6981825" cy="3925551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7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2A5D-1D13-448D-834A-DD236092D635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23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Paris, 2006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9" y="1824206"/>
            <a:ext cx="6981823" cy="3925551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8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D805-4E4C-4E18-9A7B-428F6EEF49E7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13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Paris, 1990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9" y="1824206"/>
            <a:ext cx="6981823" cy="3925550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8EADF-02FE-471F-975A-46D5AB15E8D7}" type="slidenum">
              <a:rPr lang="en-US" smtClean="0"/>
              <a:t>9</a:t>
            </a:fld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B93-E178-48B3-998B-2982366646BA}" type="datetime1">
              <a:rPr lang="fr-FR" smtClean="0"/>
              <a:t>13/10/2014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01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RED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Template_CIRED</Template>
  <TotalTime>4849</TotalTime>
  <Words>702</Words>
  <Application>Microsoft Office PowerPoint</Application>
  <PresentationFormat>Affichage à l'écran (4:3)</PresentationFormat>
  <Paragraphs>154</Paragraphs>
  <Slides>25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CIRED</vt:lpstr>
      <vt:lpstr>Modélisation urbaine et climat</vt:lpstr>
      <vt:lpstr>Urban forms matter for greenhouse gas emissions…</vt:lpstr>
      <vt:lpstr>Urban forms matter for climate-change vulnerability…</vt:lpstr>
      <vt:lpstr>Modelling urban form over the very long term?</vt:lpstr>
      <vt:lpstr>NEDUM-2D model</vt:lpstr>
      <vt:lpstr>Paris, 2006</vt:lpstr>
      <vt:lpstr>Paris, 2006</vt:lpstr>
      <vt:lpstr>Paris, 2006</vt:lpstr>
      <vt:lpstr>Paris, 1990</vt:lpstr>
      <vt:lpstr>Paris, 1960</vt:lpstr>
      <vt:lpstr>Paris, 1900</vt:lpstr>
      <vt:lpstr>Model results: Rents (2008)</vt:lpstr>
      <vt:lpstr>Model results: Rents (2008)</vt:lpstr>
      <vt:lpstr>Model results: Population density (2006)</vt:lpstr>
      <vt:lpstr>Model results: Population density (2006)</vt:lpstr>
      <vt:lpstr>Climate policies analysis</vt:lpstr>
      <vt:lpstr>Financement des infrastructures de transport: cas du Grand Paris Express</vt:lpstr>
      <vt:lpstr>Example of Paris urban area extension prospective scenario  (high demographic scenario+scenario1)</vt:lpstr>
      <vt:lpstr>Example of Paris urban area extension prospective scenario  (high demographic scenario+scenario1)</vt:lpstr>
      <vt:lpstr>Example of Paris urban area extension prospective scenario  (high demographic scenario+scenario1)</vt:lpstr>
      <vt:lpstr>Example of Paris urban area extension prospective scenario  (high demographic scenario+scenario1)</vt:lpstr>
      <vt:lpstr>Exemple de scénario prospectif d’extension de l’agglomération parisienne</vt:lpstr>
      <vt:lpstr>Exemple de scénario prospectif d’extension de l’agglomération parisienne</vt:lpstr>
      <vt:lpstr>Exemple de scénario prospectif d’extension de l’agglomération parisienne</vt:lpstr>
      <vt:lpstr>Exemple de scénario prospectif d’extension de l’agglomération parisienne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politique d’urbanisme innovante: Le versement pour sous densité (VSD)</dc:title>
  <dc:creator>Admin</dc:creator>
  <cp:lastModifiedBy>Vincent viguié</cp:lastModifiedBy>
  <cp:revision>276</cp:revision>
  <dcterms:created xsi:type="dcterms:W3CDTF">2012-10-09T09:07:37Z</dcterms:created>
  <dcterms:modified xsi:type="dcterms:W3CDTF">2014-10-13T12:10:40Z</dcterms:modified>
</cp:coreProperties>
</file>