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22" r:id="rId3"/>
    <p:sldMasterId id="2147483737" r:id="rId4"/>
    <p:sldMasterId id="2147483752" r:id="rId5"/>
    <p:sldMasterId id="2147483767" r:id="rId6"/>
    <p:sldMasterId id="2147483781" r:id="rId7"/>
    <p:sldMasterId id="2147483797" r:id="rId8"/>
    <p:sldMasterId id="2147483813" r:id="rId9"/>
    <p:sldMasterId id="2147483829" r:id="rId10"/>
  </p:sldMasterIdLst>
  <p:notesMasterIdLst>
    <p:notesMasterId r:id="rId63"/>
  </p:notesMasterIdLst>
  <p:sldIdLst>
    <p:sldId id="506" r:id="rId11"/>
    <p:sldId id="391" r:id="rId12"/>
    <p:sldId id="579" r:id="rId13"/>
    <p:sldId id="580" r:id="rId14"/>
    <p:sldId id="561" r:id="rId15"/>
    <p:sldId id="540" r:id="rId16"/>
    <p:sldId id="562" r:id="rId17"/>
    <p:sldId id="563" r:id="rId18"/>
    <p:sldId id="566" r:id="rId19"/>
    <p:sldId id="564" r:id="rId20"/>
    <p:sldId id="567" r:id="rId21"/>
    <p:sldId id="568" r:id="rId22"/>
    <p:sldId id="570" r:id="rId23"/>
    <p:sldId id="569" r:id="rId24"/>
    <p:sldId id="574" r:id="rId25"/>
    <p:sldId id="575" r:id="rId26"/>
    <p:sldId id="576" r:id="rId27"/>
    <p:sldId id="582" r:id="rId28"/>
    <p:sldId id="583" r:id="rId29"/>
    <p:sldId id="584" r:id="rId30"/>
    <p:sldId id="578" r:id="rId31"/>
    <p:sldId id="571" r:id="rId32"/>
    <p:sldId id="572" r:id="rId33"/>
    <p:sldId id="573" r:id="rId34"/>
    <p:sldId id="581" r:id="rId35"/>
    <p:sldId id="542" r:id="rId36"/>
    <p:sldId id="606" r:id="rId37"/>
    <p:sldId id="610" r:id="rId38"/>
    <p:sldId id="592" r:id="rId39"/>
    <p:sldId id="587" r:id="rId40"/>
    <p:sldId id="593" r:id="rId41"/>
    <p:sldId id="588" r:id="rId42"/>
    <p:sldId id="607" r:id="rId43"/>
    <p:sldId id="611" r:id="rId44"/>
    <p:sldId id="612" r:id="rId45"/>
    <p:sldId id="614" r:id="rId46"/>
    <p:sldId id="613" r:id="rId47"/>
    <p:sldId id="594" r:id="rId48"/>
    <p:sldId id="595" r:id="rId49"/>
    <p:sldId id="596" r:id="rId50"/>
    <p:sldId id="597" r:id="rId51"/>
    <p:sldId id="598" r:id="rId52"/>
    <p:sldId id="599" r:id="rId53"/>
    <p:sldId id="600" r:id="rId54"/>
    <p:sldId id="601" r:id="rId55"/>
    <p:sldId id="602" r:id="rId56"/>
    <p:sldId id="603" r:id="rId57"/>
    <p:sldId id="604" r:id="rId58"/>
    <p:sldId id="605" r:id="rId59"/>
    <p:sldId id="609" r:id="rId60"/>
    <p:sldId id="445" r:id="rId61"/>
    <p:sldId id="615" r:id="rId62"/>
  </p:sldIdLst>
  <p:sldSz cx="9144000" cy="6858000" type="screen4x3"/>
  <p:notesSz cx="6858000" cy="9926638"/>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CC"/>
    <a:srgbClr val="000099"/>
    <a:srgbClr val="FFFF66"/>
    <a:srgbClr val="0000FF"/>
    <a:srgbClr val="FF9933"/>
    <a:srgbClr val="00FF99"/>
    <a:srgbClr val="FFCC99"/>
    <a:srgbClr val="0033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0" autoAdjust="0"/>
    <p:restoredTop sz="93759" autoAdjust="0"/>
  </p:normalViewPr>
  <p:slideViewPr>
    <p:cSldViewPr>
      <p:cViewPr varScale="1">
        <p:scale>
          <a:sx n="88" d="100"/>
          <a:sy n="88" d="100"/>
        </p:scale>
        <p:origin x="-180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6"/>
    </p:cViewPr>
  </p:sorterViewPr>
  <p:notesViewPr>
    <p:cSldViewPr>
      <p:cViewPr varScale="1">
        <p:scale>
          <a:sx n="61" d="100"/>
          <a:sy n="61" d="100"/>
        </p:scale>
        <p:origin x="-3342" y="-78"/>
      </p:cViewPr>
      <p:guideLst>
        <p:guide orient="horz" pos="3126"/>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defRPr>
            </a:lvl1pPr>
          </a:lstStyle>
          <a:p>
            <a:pPr>
              <a:defRPr/>
            </a:pPr>
            <a:endParaRPr lang="en-US" altLang="zh-CN"/>
          </a:p>
        </p:txBody>
      </p:sp>
      <p:sp>
        <p:nvSpPr>
          <p:cNvPr id="20483" name="Rectangle 3"/>
          <p:cNvSpPr>
            <a:spLocks noGrp="1" noChangeArrowheads="1"/>
          </p:cNvSpPr>
          <p:nvPr>
            <p:ph type="dt" idx="1"/>
          </p:nvPr>
        </p:nvSpPr>
        <p:spPr bwMode="auto">
          <a:xfrm>
            <a:off x="3884613"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endParaRPr lang="en-US" altLang="zh-CN"/>
          </a:p>
        </p:txBody>
      </p:sp>
      <p:sp>
        <p:nvSpPr>
          <p:cNvPr id="50180" name="Rectangle 4"/>
          <p:cNvSpPr>
            <a:spLocks noGrp="1" noRot="1" noChangeAspect="1" noChangeArrowheads="1" noTextEdit="1"/>
          </p:cNvSpPr>
          <p:nvPr>
            <p:ph type="sldImg" idx="2"/>
          </p:nvPr>
        </p:nvSpPr>
        <p:spPr bwMode="auto">
          <a:xfrm>
            <a:off x="947738" y="744538"/>
            <a:ext cx="4962525" cy="3722687"/>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714875"/>
            <a:ext cx="548640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486" name="Rectangle 6"/>
          <p:cNvSpPr>
            <a:spLocks noGrp="1" noChangeArrowheads="1"/>
          </p:cNvSpPr>
          <p:nvPr>
            <p:ph type="ftr" sz="quarter" idx="4"/>
          </p:nvPr>
        </p:nvSpPr>
        <p:spPr bwMode="auto">
          <a:xfrm>
            <a:off x="0" y="942816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defRPr>
            </a:lvl1pPr>
          </a:lstStyle>
          <a:p>
            <a:pPr>
              <a:defRPr/>
            </a:pPr>
            <a:endParaRPr lang="en-US" altLang="zh-CN"/>
          </a:p>
        </p:txBody>
      </p:sp>
      <p:sp>
        <p:nvSpPr>
          <p:cNvPr id="20487" name="Rectangle 7"/>
          <p:cNvSpPr>
            <a:spLocks noGrp="1" noChangeArrowheads="1"/>
          </p:cNvSpPr>
          <p:nvPr>
            <p:ph type="sldNum" sz="quarter" idx="5"/>
          </p:nvPr>
        </p:nvSpPr>
        <p:spPr bwMode="auto">
          <a:xfrm>
            <a:off x="3884613" y="942816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宋体" pitchFamily="2" charset="-122"/>
              </a:defRPr>
            </a:lvl1pPr>
          </a:lstStyle>
          <a:p>
            <a:pPr>
              <a:defRPr/>
            </a:pPr>
            <a:fld id="{0D5A5744-6A0C-446C-ACA2-5298DA2E883D}" type="slidenum">
              <a:rPr lang="en-US" altLang="zh-CN"/>
              <a:pPr>
                <a:defRPr/>
              </a:pPr>
              <a:t>‹#›</a:t>
            </a:fld>
            <a:endParaRPr lang="en-US" altLang="zh-CN"/>
          </a:p>
        </p:txBody>
      </p:sp>
    </p:spTree>
    <p:extLst>
      <p:ext uri="{BB962C8B-B14F-4D97-AF65-F5344CB8AC3E}">
        <p14:creationId xmlns:p14="http://schemas.microsoft.com/office/powerpoint/2010/main" val="1891707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latin typeface="Arial" charset="0"/>
              </a:rPr>
              <a:t>Thanks for the invitation. I am so happy that I can</a:t>
            </a:r>
            <a:r>
              <a:rPr lang="en-US" altLang="zh-CN" baseline="0" dirty="0" smtClean="0">
                <a:latin typeface="Arial" charset="0"/>
              </a:rPr>
              <a:t> have this chance</a:t>
            </a:r>
            <a:r>
              <a:rPr lang="en-US" altLang="zh-CN" dirty="0" smtClean="0">
                <a:latin typeface="Arial" charset="0"/>
              </a:rPr>
              <a:t> to</a:t>
            </a:r>
            <a:r>
              <a:rPr lang="en-US" altLang="zh-CN" baseline="0" dirty="0" smtClean="0">
                <a:latin typeface="Arial" charset="0"/>
              </a:rPr>
              <a:t> present </a:t>
            </a:r>
            <a:r>
              <a:rPr lang="en-US" altLang="zh-CN" dirty="0" smtClean="0">
                <a:latin typeface="Arial" charset="0"/>
              </a:rPr>
              <a:t>my research at WSL. This opportunity is really a</a:t>
            </a:r>
            <a:r>
              <a:rPr lang="en-US" altLang="zh-CN" baseline="0" dirty="0" smtClean="0">
                <a:latin typeface="Arial" charset="0"/>
              </a:rPr>
              <a:t> big </a:t>
            </a:r>
            <a:r>
              <a:rPr lang="en-US" altLang="zh-CN" dirty="0" smtClean="0">
                <a:latin typeface="Arial" charset="0"/>
              </a:rPr>
              <a:t>honor of me. in the last several years, I have been working on the large-scale patterns of plant diversity in Eastern Asia. In my research, I try to answer a classic</a:t>
            </a:r>
            <a:r>
              <a:rPr lang="en-US" altLang="zh-CN" baseline="0" dirty="0" smtClean="0">
                <a:latin typeface="Arial" charset="0"/>
              </a:rPr>
              <a:t> </a:t>
            </a:r>
            <a:r>
              <a:rPr lang="en-US" altLang="zh-CN" dirty="0" smtClean="0">
                <a:latin typeface="Arial" charset="0"/>
              </a:rPr>
              <a:t>question: why are there many species in warm and humid area, but few in cold and dry area? To answer this question, I have compiled </a:t>
            </a:r>
            <a:r>
              <a:rPr lang="en-US" altLang="zh-CN" baseline="0" dirty="0" smtClean="0">
                <a:latin typeface="Arial" charset="0"/>
              </a:rPr>
              <a:t>a</a:t>
            </a:r>
            <a:r>
              <a:rPr lang="en-US" altLang="zh-CN" dirty="0" smtClean="0">
                <a:latin typeface="Arial" charset="0"/>
              </a:rPr>
              <a:t> big database of woody plants in China. Using this database, I explored</a:t>
            </a:r>
            <a:r>
              <a:rPr lang="en-US" altLang="zh-CN" baseline="0" dirty="0" smtClean="0">
                <a:latin typeface="Arial" charset="0"/>
              </a:rPr>
              <a:t> how climatic and evolutionary processes influence species diversity patterns. </a:t>
            </a:r>
            <a:endParaRPr lang="en-US" dirty="0" smtClean="0">
              <a:latin typeface="Arial" charset="0"/>
            </a:endParaRPr>
          </a:p>
          <a:p>
            <a:endParaRPr lang="en-US" dirty="0" smtClean="0">
              <a:latin typeface="Arial" charset="0"/>
            </a:endParaRPr>
          </a:p>
        </p:txBody>
      </p:sp>
      <p:sp>
        <p:nvSpPr>
          <p:cNvPr id="51204" name="Slide Number Placeholder 3"/>
          <p:cNvSpPr>
            <a:spLocks noGrp="1"/>
          </p:cNvSpPr>
          <p:nvPr>
            <p:ph type="sldNum" sz="quarter" idx="5"/>
          </p:nvPr>
        </p:nvSpPr>
        <p:spPr>
          <a:noFill/>
        </p:spPr>
        <p:txBody>
          <a:bodyPr/>
          <a:lstStyle/>
          <a:p>
            <a:fld id="{F848DAAC-5593-4CFD-A6A3-B3DE75F4059B}" type="slidenum">
              <a:rPr lang="en-US" altLang="zh-CN" smtClean="0">
                <a:latin typeface="Arial" charset="0"/>
              </a:rPr>
              <a:pPr/>
              <a:t>1</a:t>
            </a:fld>
            <a:endParaRPr lang="en-US" altLang="zh-CN"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28163"/>
            <a:ext cx="2971800" cy="496887"/>
          </a:xfrm>
          <a:prstGeom prst="rect">
            <a:avLst/>
          </a:prstGeom>
          <a:noFill/>
          <a:ln w="9525">
            <a:noFill/>
            <a:miter lim="800000"/>
            <a:headEnd/>
            <a:tailEnd/>
          </a:ln>
        </p:spPr>
        <p:txBody>
          <a:bodyPr anchor="b"/>
          <a:lstStyle/>
          <a:p>
            <a:pPr algn="r"/>
            <a:fld id="{D3935FFD-F203-41DD-B515-F8BF703063D2}" type="slidenum">
              <a:rPr lang="en-US" altLang="zh-CN" sz="1200">
                <a:solidFill>
                  <a:prstClr val="black"/>
                </a:solidFill>
              </a:rPr>
              <a:pPr algn="r"/>
              <a:t>20</a:t>
            </a:fld>
            <a:endParaRPr lang="en-US" altLang="zh-CN"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b="1" smtClean="0">
                <a:solidFill>
                  <a:srgbClr val="FFFF00"/>
                </a:solidFill>
                <a:latin typeface="Arial" charset="0"/>
              </a:rPr>
              <a:t>Younger and more derived taxa will dominate the floras in temperate regions, whereas older and more basal taxa will be dominant in tropical/subtropical regions.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CN" altLang="en-US" dirty="0" smtClean="0"/>
          </a:p>
        </p:txBody>
      </p:sp>
      <p:sp>
        <p:nvSpPr>
          <p:cNvPr id="4" name="灯片编号占位符 3"/>
          <p:cNvSpPr>
            <a:spLocks noGrp="1"/>
          </p:cNvSpPr>
          <p:nvPr>
            <p:ph type="sldNum" sz="quarter" idx="5"/>
          </p:nvPr>
        </p:nvSpPr>
        <p:spPr/>
        <p:txBody>
          <a:bodyPr/>
          <a:lstStyle/>
          <a:p>
            <a:pPr>
              <a:defRPr/>
            </a:pPr>
            <a:fld id="{C040753F-C0BB-4A3B-8E35-A12C3A25AFF8}" type="slidenum">
              <a:rPr lang="zh-CN" altLang="en-US" smtClean="0">
                <a:solidFill>
                  <a:prstClr val="black"/>
                </a:solidFill>
                <a:latin typeface="Calibri"/>
                <a:ea typeface="宋体"/>
              </a:rPr>
              <a:pPr>
                <a:defRPr/>
              </a:pPr>
              <a:t>22</a:t>
            </a:fld>
            <a:endParaRPr lang="zh-CN" altLang="en-US">
              <a:solidFill>
                <a:prstClr val="black"/>
              </a:solidFill>
              <a:latin typeface="Calibri"/>
              <a:ea typeface="宋体"/>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bwMode="auto">
          <a:noFill/>
          <a:ln>
            <a:solidFill>
              <a:srgbClr val="000000"/>
            </a:solidFill>
            <a:miter lim="800000"/>
            <a:headEnd/>
            <a:tailEnd/>
          </a:ln>
        </p:spPr>
      </p:sp>
      <p:sp>
        <p:nvSpPr>
          <p:cNvPr id="849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
        <p:nvSpPr>
          <p:cNvPr id="4" name="灯片编号占位符 3"/>
          <p:cNvSpPr>
            <a:spLocks noGrp="1"/>
          </p:cNvSpPr>
          <p:nvPr>
            <p:ph type="sldNum" sz="quarter" idx="5"/>
          </p:nvPr>
        </p:nvSpPr>
        <p:spPr/>
        <p:txBody>
          <a:bodyPr/>
          <a:lstStyle/>
          <a:p>
            <a:pPr>
              <a:defRPr/>
            </a:pPr>
            <a:fld id="{6458C056-C8AB-4FD9-A06B-D26788FD2219}" type="slidenum">
              <a:rPr lang="zh-CN" altLang="en-US" smtClean="0">
                <a:solidFill>
                  <a:prstClr val="black"/>
                </a:solidFill>
              </a:rPr>
              <a:pPr>
                <a:defRPr/>
              </a:pPr>
              <a:t>23</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zh-CN" dirty="0" smtClean="0"/>
              <a:t>30-40</a:t>
            </a:r>
            <a:r>
              <a:rPr lang="zh-CN" altLang="en-US" dirty="0" smtClean="0"/>
              <a:t>对应的历史事件北美，气温下降明显，温带气候迅速扩张，温带植被快速分化</a:t>
            </a:r>
            <a:endParaRPr lang="en-US" altLang="zh-CN" dirty="0" smtClean="0"/>
          </a:p>
          <a:p>
            <a:pPr eaLnBrk="1" hangingPunct="1"/>
            <a:r>
              <a:rPr lang="en-US" altLang="zh-CN" dirty="0" smtClean="0"/>
              <a:t>10-20</a:t>
            </a:r>
            <a:r>
              <a:rPr lang="zh-CN" altLang="en-US" dirty="0" smtClean="0"/>
              <a:t>对应的历史事件东亚，喜马拉雅隆起，硬叶常绿类快速分化</a:t>
            </a:r>
          </a:p>
        </p:txBody>
      </p:sp>
      <p:sp>
        <p:nvSpPr>
          <p:cNvPr id="4" name="灯片编号占位符 3"/>
          <p:cNvSpPr>
            <a:spLocks noGrp="1"/>
          </p:cNvSpPr>
          <p:nvPr>
            <p:ph type="sldNum" sz="quarter" idx="5"/>
          </p:nvPr>
        </p:nvSpPr>
        <p:spPr/>
        <p:txBody>
          <a:bodyPr/>
          <a:lstStyle/>
          <a:p>
            <a:pPr>
              <a:defRPr/>
            </a:pPr>
            <a:fld id="{84EA82B6-1AB7-4E31-BD5D-E27BF8BCD168}" type="slidenum">
              <a:rPr lang="zh-CN" altLang="en-US" smtClean="0">
                <a:solidFill>
                  <a:prstClr val="black"/>
                </a:solidFill>
              </a:rPr>
              <a:pPr>
                <a:defRPr/>
              </a:pPr>
              <a:t>24</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25</a:t>
            </a:fld>
            <a:endParaRPr lang="en-US" altLang="zh-CN">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p:sp>
      <p:sp>
        <p:nvSpPr>
          <p:cNvPr id="47107" name="Rectangle 3"/>
          <p:cNvSpPr>
            <a:spLocks noGrp="1" noChangeArrowheads="1"/>
          </p:cNvSpPr>
          <p:nvPr>
            <p:ph type="body" idx="1"/>
          </p:nvPr>
        </p:nvSpPr>
        <p:spPr bwMode="auto">
          <a:xfrm>
            <a:off x="685800" y="4715153"/>
            <a:ext cx="5486400" cy="44669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smtClean="0">
                <a:latin typeface="Arial" charset="0"/>
              </a:rPr>
              <a:t>各气候变量的空间分布图</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26627" name="备注占位符 2"/>
          <p:cNvSpPr>
            <a:spLocks noGrp="1"/>
          </p:cNvSpPr>
          <p:nvPr>
            <p:ph type="body" idx="1"/>
          </p:nvPr>
        </p:nvSpPr>
        <p:spPr bwMode="auto">
          <a:xfrm>
            <a:off x="685800" y="4715153"/>
            <a:ext cx="548640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charset="0"/>
              </a:rPr>
              <a:t>单因素分析：（选择</a:t>
            </a:r>
            <a:r>
              <a:rPr lang="en-US" altLang="zh-CN" smtClean="0">
                <a:latin typeface="Arial" charset="0"/>
              </a:rPr>
              <a:t>20%</a:t>
            </a:r>
            <a:r>
              <a:rPr lang="zh-CN" altLang="en-US" smtClean="0">
                <a:latin typeface="Arial" charset="0"/>
              </a:rPr>
              <a:t>临近点作为带宽的数据）</a:t>
            </a:r>
          </a:p>
          <a:p>
            <a:r>
              <a:rPr lang="zh-CN" altLang="en-US" smtClean="0">
                <a:latin typeface="Arial" charset="0"/>
              </a:rPr>
              <a:t>左列分别为</a:t>
            </a:r>
            <a:r>
              <a:rPr lang="en-US" altLang="zh-CN" smtClean="0">
                <a:latin typeface="Arial" charset="0"/>
              </a:rPr>
              <a:t>anomaly</a:t>
            </a:r>
            <a:r>
              <a:rPr lang="zh-CN" altLang="en-US" smtClean="0">
                <a:latin typeface="Arial" charset="0"/>
              </a:rPr>
              <a:t>、</a:t>
            </a:r>
            <a:r>
              <a:rPr lang="en-US" altLang="zh-CN" smtClean="0">
                <a:latin typeface="Arial" charset="0"/>
              </a:rPr>
              <a:t>MTCQ</a:t>
            </a:r>
            <a:r>
              <a:rPr lang="zh-CN" altLang="en-US" smtClean="0">
                <a:latin typeface="Arial" charset="0"/>
              </a:rPr>
              <a:t>、</a:t>
            </a:r>
            <a:r>
              <a:rPr lang="en-US" altLang="zh-CN" smtClean="0">
                <a:latin typeface="Arial" charset="0"/>
              </a:rPr>
              <a:t>MAT</a:t>
            </a:r>
            <a:r>
              <a:rPr lang="zh-CN" altLang="en-US" smtClean="0">
                <a:latin typeface="Arial" charset="0"/>
              </a:rPr>
              <a:t>和</a:t>
            </a:r>
            <a:r>
              <a:rPr lang="en-US" altLang="zh-CN" smtClean="0">
                <a:latin typeface="Arial" charset="0"/>
              </a:rPr>
              <a:t>MAP</a:t>
            </a:r>
            <a:r>
              <a:rPr lang="zh-CN" altLang="en-US" smtClean="0">
                <a:latin typeface="Arial" charset="0"/>
              </a:rPr>
              <a:t>的</a:t>
            </a:r>
            <a:r>
              <a:rPr lang="en-US" altLang="zh-CN" smtClean="0">
                <a:latin typeface="Arial" charset="0"/>
              </a:rPr>
              <a:t>Local R^2</a:t>
            </a:r>
            <a:r>
              <a:rPr lang="zh-CN" altLang="en-US" smtClean="0">
                <a:latin typeface="Arial" charset="0"/>
              </a:rPr>
              <a:t>空间格局；右列为</a:t>
            </a:r>
            <a:r>
              <a:rPr lang="en-US" altLang="zh-CN" smtClean="0">
                <a:latin typeface="Arial" charset="0"/>
              </a:rPr>
              <a:t>anomaly</a:t>
            </a:r>
            <a:r>
              <a:rPr lang="zh-CN" altLang="en-US" smtClean="0">
                <a:latin typeface="Arial" charset="0"/>
              </a:rPr>
              <a:t>与其它单一气候变量空间解释率的差值</a:t>
            </a:r>
          </a:p>
        </p:txBody>
      </p:sp>
      <p:sp>
        <p:nvSpPr>
          <p:cNvPr id="26628" name="日期占位符 3"/>
          <p:cNvSpPr>
            <a:spLocks noGrp="1"/>
          </p:cNvSpPr>
          <p:nvPr>
            <p:ph type="dt" sz="quarter" idx="1"/>
          </p:nvPr>
        </p:nvSpPr>
        <p:spPr>
          <a:noFill/>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fld id="{23CB431E-C8A9-49ED-A7A6-346D105AB380}" type="datetime1">
              <a:rPr lang="zh-CN" altLang="en-US">
                <a:solidFill>
                  <a:prstClr val="black"/>
                </a:solidFill>
              </a:rPr>
              <a:pPr/>
              <a:t>15/5/14</a:t>
            </a:fld>
            <a:endParaRPr lang="en-US" altLang="zh-CN">
              <a:solidFill>
                <a:prstClr val="black"/>
              </a:solidFill>
            </a:endParaRPr>
          </a:p>
        </p:txBody>
      </p:sp>
      <p:sp>
        <p:nvSpPr>
          <p:cNvPr id="26629" name="灯片编号占位符 4"/>
          <p:cNvSpPr>
            <a:spLocks noGrp="1"/>
          </p:cNvSpPr>
          <p:nvPr>
            <p:ph type="sldNum" sz="quarter" idx="5"/>
          </p:nvPr>
        </p:nvSpPr>
        <p:spPr>
          <a:noFill/>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fld id="{A10CB356-8965-4E39-89F8-D395BE57117D}" type="slidenum">
              <a:rPr lang="zh-CN" altLang="en-US">
                <a:solidFill>
                  <a:prstClr val="black"/>
                </a:solidFill>
              </a:rPr>
              <a:pPr/>
              <a:t>30</a:t>
            </a:fld>
            <a:endParaRPr lang="en-US" altLang="zh-CN">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26627" name="备注占位符 2"/>
          <p:cNvSpPr>
            <a:spLocks noGrp="1"/>
          </p:cNvSpPr>
          <p:nvPr>
            <p:ph type="body" idx="1"/>
          </p:nvPr>
        </p:nvSpPr>
        <p:spPr bwMode="auto">
          <a:xfrm>
            <a:off x="685800" y="4715153"/>
            <a:ext cx="548640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latin typeface="Arial" charset="0"/>
              </a:rPr>
              <a:t>单因素分析：（选择</a:t>
            </a:r>
            <a:r>
              <a:rPr lang="en-US" altLang="zh-CN" smtClean="0">
                <a:latin typeface="Arial" charset="0"/>
              </a:rPr>
              <a:t>20%</a:t>
            </a:r>
            <a:r>
              <a:rPr lang="zh-CN" altLang="en-US" smtClean="0">
                <a:latin typeface="Arial" charset="0"/>
              </a:rPr>
              <a:t>临近点作为带宽的数据）</a:t>
            </a:r>
          </a:p>
          <a:p>
            <a:r>
              <a:rPr lang="zh-CN" altLang="en-US" smtClean="0">
                <a:latin typeface="Arial" charset="0"/>
              </a:rPr>
              <a:t>左列分别为</a:t>
            </a:r>
            <a:r>
              <a:rPr lang="en-US" altLang="zh-CN" smtClean="0">
                <a:latin typeface="Arial" charset="0"/>
              </a:rPr>
              <a:t>anomaly</a:t>
            </a:r>
            <a:r>
              <a:rPr lang="zh-CN" altLang="en-US" smtClean="0">
                <a:latin typeface="Arial" charset="0"/>
              </a:rPr>
              <a:t>、</a:t>
            </a:r>
            <a:r>
              <a:rPr lang="en-US" altLang="zh-CN" smtClean="0">
                <a:latin typeface="Arial" charset="0"/>
              </a:rPr>
              <a:t>MTCQ</a:t>
            </a:r>
            <a:r>
              <a:rPr lang="zh-CN" altLang="en-US" smtClean="0">
                <a:latin typeface="Arial" charset="0"/>
              </a:rPr>
              <a:t>、</a:t>
            </a:r>
            <a:r>
              <a:rPr lang="en-US" altLang="zh-CN" smtClean="0">
                <a:latin typeface="Arial" charset="0"/>
              </a:rPr>
              <a:t>MAT</a:t>
            </a:r>
            <a:r>
              <a:rPr lang="zh-CN" altLang="en-US" smtClean="0">
                <a:latin typeface="Arial" charset="0"/>
              </a:rPr>
              <a:t>和</a:t>
            </a:r>
            <a:r>
              <a:rPr lang="en-US" altLang="zh-CN" smtClean="0">
                <a:latin typeface="Arial" charset="0"/>
              </a:rPr>
              <a:t>MAP</a:t>
            </a:r>
            <a:r>
              <a:rPr lang="zh-CN" altLang="en-US" smtClean="0">
                <a:latin typeface="Arial" charset="0"/>
              </a:rPr>
              <a:t>的</a:t>
            </a:r>
            <a:r>
              <a:rPr lang="en-US" altLang="zh-CN" smtClean="0">
                <a:latin typeface="Arial" charset="0"/>
              </a:rPr>
              <a:t>Local R^2</a:t>
            </a:r>
            <a:r>
              <a:rPr lang="zh-CN" altLang="en-US" smtClean="0">
                <a:latin typeface="Arial" charset="0"/>
              </a:rPr>
              <a:t>空间格局；右列为</a:t>
            </a:r>
            <a:r>
              <a:rPr lang="en-US" altLang="zh-CN" smtClean="0">
                <a:latin typeface="Arial" charset="0"/>
              </a:rPr>
              <a:t>anomaly</a:t>
            </a:r>
            <a:r>
              <a:rPr lang="zh-CN" altLang="en-US" smtClean="0">
                <a:latin typeface="Arial" charset="0"/>
              </a:rPr>
              <a:t>与其它单一气候变量空间解释率的差值</a:t>
            </a:r>
          </a:p>
        </p:txBody>
      </p:sp>
      <p:sp>
        <p:nvSpPr>
          <p:cNvPr id="26628" name="日期占位符 3"/>
          <p:cNvSpPr>
            <a:spLocks noGrp="1"/>
          </p:cNvSpPr>
          <p:nvPr>
            <p:ph type="dt" sz="quarter" idx="1"/>
          </p:nvPr>
        </p:nvSpPr>
        <p:spPr>
          <a:noFill/>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fld id="{23CB431E-C8A9-49ED-A7A6-346D105AB380}" type="datetime1">
              <a:rPr lang="zh-CN" altLang="en-US">
                <a:solidFill>
                  <a:prstClr val="black"/>
                </a:solidFill>
              </a:rPr>
              <a:pPr/>
              <a:t>15/5/14</a:t>
            </a:fld>
            <a:endParaRPr lang="en-US" altLang="zh-CN">
              <a:solidFill>
                <a:prstClr val="black"/>
              </a:solidFill>
            </a:endParaRPr>
          </a:p>
        </p:txBody>
      </p:sp>
      <p:sp>
        <p:nvSpPr>
          <p:cNvPr id="26629" name="灯片编号占位符 4"/>
          <p:cNvSpPr>
            <a:spLocks noGrp="1"/>
          </p:cNvSpPr>
          <p:nvPr>
            <p:ph type="sldNum" sz="quarter" idx="5"/>
          </p:nvPr>
        </p:nvSpPr>
        <p:spPr>
          <a:noFill/>
        </p:spPr>
        <p:txBody>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fld id="{A10CB356-8965-4E39-89F8-D395BE57117D}" type="slidenum">
              <a:rPr lang="zh-CN" altLang="en-US">
                <a:solidFill>
                  <a:prstClr val="black"/>
                </a:solidFill>
              </a:rPr>
              <a:pPr/>
              <a:t>31</a:t>
            </a:fld>
            <a:endParaRPr lang="en-US" altLang="zh-CN">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p:sp>
      <p:sp>
        <p:nvSpPr>
          <p:cNvPr id="51203" name="Rectangle 3"/>
          <p:cNvSpPr>
            <a:spLocks noGrp="1" noChangeArrowheads="1"/>
          </p:cNvSpPr>
          <p:nvPr>
            <p:ph type="body" idx="1"/>
          </p:nvPr>
        </p:nvSpPr>
        <p:spPr bwMode="auto">
          <a:xfrm>
            <a:off x="685800" y="4715153"/>
            <a:ext cx="5486400" cy="44669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dirty="0" smtClean="0">
                <a:latin typeface="Arial" charset="0"/>
                <a:sym typeface="Calibri" pitchFamily="34" charset="0"/>
              </a:rPr>
              <a:t> </a:t>
            </a:r>
            <a:r>
              <a:rPr lang="en-US" altLang="zh-CN" b="1" dirty="0" smtClean="0">
                <a:solidFill>
                  <a:srgbClr val="FF0000"/>
                </a:solidFill>
                <a:latin typeface="Arial" charset="0"/>
                <a:sym typeface="Calibri" pitchFamily="34" charset="0"/>
              </a:rPr>
              <a:t>Energy</a:t>
            </a:r>
            <a:r>
              <a:rPr lang="zh-CN" altLang="en-US" b="1" dirty="0" smtClean="0">
                <a:solidFill>
                  <a:srgbClr val="FF0000"/>
                </a:solidFill>
                <a:latin typeface="Arial" charset="0"/>
                <a:sym typeface="Calibri" pitchFamily="34" charset="0"/>
              </a:rPr>
              <a:t>：</a:t>
            </a:r>
            <a:r>
              <a:rPr lang="zh-CN" altLang="en-US" dirty="0" smtClean="0">
                <a:solidFill>
                  <a:srgbClr val="000000"/>
                </a:solidFill>
                <a:latin typeface="Arial" charset="0"/>
                <a:sym typeface="Calibri" pitchFamily="34" charset="0"/>
              </a:rPr>
              <a:t> </a:t>
            </a:r>
            <a:r>
              <a:rPr lang="en-US" altLang="zh-CN" dirty="0" smtClean="0">
                <a:latin typeface="Arial" charset="0"/>
                <a:sym typeface="Calibri" pitchFamily="34" charset="0"/>
              </a:rPr>
              <a:t> </a:t>
            </a:r>
            <a:r>
              <a:rPr lang="en-US" altLang="zh-CN" dirty="0" smtClean="0">
                <a:solidFill>
                  <a:srgbClr val="000000"/>
                </a:solidFill>
                <a:latin typeface="Arial" charset="0"/>
                <a:sym typeface="Calibri" pitchFamily="34" charset="0"/>
              </a:rPr>
              <a:t>MAT_MEAN</a:t>
            </a:r>
            <a:r>
              <a:rPr lang="zh-CN" altLang="en-US" dirty="0" smtClean="0">
                <a:solidFill>
                  <a:srgbClr val="000000"/>
                </a:solidFill>
                <a:latin typeface="Arial" charset="0"/>
                <a:sym typeface="Calibri" pitchFamily="34" charset="0"/>
              </a:rPr>
              <a:t>、</a:t>
            </a:r>
            <a:r>
              <a:rPr lang="zh-CN" altLang="en-US" dirty="0" smtClean="0">
                <a:latin typeface="Arial" charset="0"/>
                <a:sym typeface="Calibri" pitchFamily="34" charset="0"/>
              </a:rPr>
              <a:t> </a:t>
            </a:r>
            <a:r>
              <a:rPr lang="en-US" altLang="zh-CN" dirty="0" smtClean="0">
                <a:solidFill>
                  <a:srgbClr val="000000"/>
                </a:solidFill>
                <a:latin typeface="Arial" charset="0"/>
                <a:sym typeface="Calibri" pitchFamily="34" charset="0"/>
              </a:rPr>
              <a:t>Bio4</a:t>
            </a:r>
            <a:r>
              <a:rPr lang="zh-CN" altLang="en-US" dirty="0" smtClean="0">
                <a:solidFill>
                  <a:srgbClr val="000000"/>
                </a:solidFill>
                <a:latin typeface="Arial" charset="0"/>
                <a:sym typeface="Calibri" pitchFamily="34" charset="0"/>
              </a:rPr>
              <a:t>、</a:t>
            </a:r>
            <a:r>
              <a:rPr lang="en-US" altLang="zh-CN" dirty="0" smtClean="0">
                <a:latin typeface="Arial" charset="0"/>
                <a:sym typeface="Calibri" pitchFamily="34" charset="0"/>
              </a:rPr>
              <a:t> </a:t>
            </a:r>
            <a:r>
              <a:rPr lang="en-US" altLang="zh-CN" b="1" dirty="0" err="1" smtClean="0">
                <a:solidFill>
                  <a:schemeClr val="hlink"/>
                </a:solidFill>
                <a:latin typeface="Arial" charset="0"/>
                <a:sym typeface="Calibri" pitchFamily="34" charset="0"/>
              </a:rPr>
              <a:t>Total_pe</a:t>
            </a:r>
            <a:r>
              <a:rPr lang="en-US" altLang="zh-CN" b="1" dirty="0" smtClean="0">
                <a:solidFill>
                  <a:schemeClr val="hlink"/>
                </a:solidFill>
                <a:latin typeface="Arial" charset="0"/>
                <a:sym typeface="Calibri" pitchFamily="34" charset="0"/>
              </a:rPr>
              <a:t> </a:t>
            </a:r>
            <a:r>
              <a:rPr lang="zh-CN" altLang="en-US" b="1" dirty="0" smtClean="0">
                <a:solidFill>
                  <a:schemeClr val="hlink"/>
                </a:solidFill>
                <a:latin typeface="Arial" charset="0"/>
                <a:sym typeface="Calibri" pitchFamily="34" charset="0"/>
              </a:rPr>
              <a:t>；  </a:t>
            </a:r>
            <a:r>
              <a:rPr lang="en-US" altLang="zh-CN" b="1" dirty="0" smtClean="0">
                <a:solidFill>
                  <a:srgbClr val="FF0000"/>
                </a:solidFill>
                <a:latin typeface="Arial" charset="0"/>
                <a:sym typeface="Calibri" pitchFamily="34" charset="0"/>
              </a:rPr>
              <a:t> Water</a:t>
            </a:r>
            <a:r>
              <a:rPr lang="zh-CN" altLang="en-US" b="1" dirty="0" smtClean="0">
                <a:solidFill>
                  <a:srgbClr val="FF0000"/>
                </a:solidFill>
                <a:latin typeface="Arial" charset="0"/>
                <a:sym typeface="Calibri" pitchFamily="34" charset="0"/>
              </a:rPr>
              <a:t>：</a:t>
            </a:r>
            <a:r>
              <a:rPr lang="en-US" altLang="zh-CN" dirty="0" smtClean="0">
                <a:latin typeface="Arial" charset="0"/>
                <a:sym typeface="Calibri" pitchFamily="34" charset="0"/>
              </a:rPr>
              <a:t> </a:t>
            </a:r>
            <a:r>
              <a:rPr lang="en-US" altLang="zh-CN" dirty="0" smtClean="0">
                <a:solidFill>
                  <a:srgbClr val="000000"/>
                </a:solidFill>
                <a:latin typeface="Arial" charset="0"/>
                <a:sym typeface="Calibri" pitchFamily="34" charset="0"/>
              </a:rPr>
              <a:t>AP_MEAN</a:t>
            </a:r>
            <a:r>
              <a:rPr lang="zh-CN" altLang="en-US" dirty="0" smtClean="0">
                <a:solidFill>
                  <a:srgbClr val="000000"/>
                </a:solidFill>
                <a:latin typeface="Arial" charset="0"/>
                <a:sym typeface="Calibri" pitchFamily="34" charset="0"/>
              </a:rPr>
              <a:t>、</a:t>
            </a:r>
            <a:r>
              <a:rPr lang="en-US" altLang="zh-CN" dirty="0" smtClean="0">
                <a:solidFill>
                  <a:srgbClr val="000000"/>
                </a:solidFill>
                <a:latin typeface="Arial" charset="0"/>
                <a:sym typeface="Calibri" pitchFamily="34" charset="0"/>
              </a:rPr>
              <a:t>Bio15</a:t>
            </a:r>
            <a:r>
              <a:rPr lang="zh-CN" altLang="en-US" dirty="0" smtClean="0">
                <a:solidFill>
                  <a:srgbClr val="000000"/>
                </a:solidFill>
                <a:latin typeface="Arial" charset="0"/>
                <a:sym typeface="Calibri" pitchFamily="34" charset="0"/>
              </a:rPr>
              <a:t>、</a:t>
            </a:r>
            <a:r>
              <a:rPr lang="en-US" altLang="zh-CN" b="1" dirty="0" err="1" smtClean="0">
                <a:solidFill>
                  <a:schemeClr val="hlink"/>
                </a:solidFill>
                <a:latin typeface="Arial" charset="0"/>
                <a:sym typeface="Calibri" pitchFamily="34" charset="0"/>
              </a:rPr>
              <a:t>total_ae</a:t>
            </a:r>
            <a:r>
              <a:rPr lang="en-US" altLang="zh-CN" b="1" dirty="0" smtClean="0">
                <a:solidFill>
                  <a:schemeClr val="hlink"/>
                </a:solidFill>
                <a:latin typeface="Arial" charset="0"/>
                <a:sym typeface="Calibri" pitchFamily="34" charset="0"/>
              </a:rPr>
              <a:t> </a:t>
            </a:r>
            <a:endParaRPr lang="zh-CN" altLang="en-US" b="1" dirty="0" smtClean="0">
              <a:solidFill>
                <a:schemeClr val="hlink"/>
              </a:solidFill>
              <a:latin typeface="Arial" charset="0"/>
              <a:sym typeface="Calibri" pitchFamily="34" charset="0"/>
            </a:endParaRPr>
          </a:p>
          <a:p>
            <a:endParaRPr lang="zh-CN" altLang="en-US" dirty="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孢粉在趋势图下较为对应，由于现代数据有部分农田地区未在预测范围内，有部分点未对应</a:t>
            </a:r>
            <a:endParaRPr lang="zh-CN" altLang="en-US" dirty="0"/>
          </a:p>
        </p:txBody>
      </p:sp>
      <p:sp>
        <p:nvSpPr>
          <p:cNvPr id="4" name="日期占位符 3"/>
          <p:cNvSpPr>
            <a:spLocks noGrp="1"/>
          </p:cNvSpPr>
          <p:nvPr>
            <p:ph type="dt" idx="10"/>
          </p:nvPr>
        </p:nvSpPr>
        <p:spPr/>
        <p:txBody>
          <a:bodyPr/>
          <a:lstStyle/>
          <a:p>
            <a:fld id="{8A3CF56A-BE6B-4DE2-B258-83DEB33CDF31}" type="datetime1">
              <a:rPr lang="zh-CN" altLang="en-US" smtClean="0">
                <a:solidFill>
                  <a:prstClr val="black"/>
                </a:solidFill>
              </a:rPr>
              <a:pPr/>
              <a:t>15/5/14</a:t>
            </a:fld>
            <a:endParaRPr lang="en-US" altLang="zh-CN">
              <a:solidFill>
                <a:prstClr val="black"/>
              </a:solidFill>
            </a:endParaRPr>
          </a:p>
        </p:txBody>
      </p:sp>
      <p:sp>
        <p:nvSpPr>
          <p:cNvPr id="5" name="页脚占位符 4"/>
          <p:cNvSpPr>
            <a:spLocks noGrp="1"/>
          </p:cNvSpPr>
          <p:nvPr>
            <p:ph type="ftr" sz="quarter" idx="11"/>
          </p:nvPr>
        </p:nvSpPr>
        <p:spPr/>
        <p:txBody>
          <a:bodyPr/>
          <a:lstStyle/>
          <a:p>
            <a:r>
              <a:rPr lang="en-US" altLang="zh-CN" smtClean="0">
                <a:solidFill>
                  <a:prstClr val="black"/>
                </a:solidFill>
              </a:rPr>
              <a:t>1</a:t>
            </a:r>
            <a:endParaRPr lang="en-US" altLang="zh-CN">
              <a:solidFill>
                <a:prstClr val="black"/>
              </a:solidFill>
            </a:endParaRPr>
          </a:p>
        </p:txBody>
      </p:sp>
      <p:sp>
        <p:nvSpPr>
          <p:cNvPr id="6" name="灯片编号占位符 5"/>
          <p:cNvSpPr>
            <a:spLocks noGrp="1"/>
          </p:cNvSpPr>
          <p:nvPr>
            <p:ph type="sldNum" sz="quarter" idx="12"/>
          </p:nvPr>
        </p:nvSpPr>
        <p:spPr/>
        <p:txBody>
          <a:bodyPr/>
          <a:lstStyle/>
          <a:p>
            <a:fld id="{C04325A4-8B5F-4CDE-B694-984D3FB272E7}" type="slidenum">
              <a:rPr lang="en-US" altLang="zh-CN" smtClean="0">
                <a:solidFill>
                  <a:prstClr val="black"/>
                </a:solidFill>
              </a:rPr>
              <a:pPr/>
              <a:t>34</a:t>
            </a:fld>
            <a:endParaRPr lang="en-US" altLang="zh-CN">
              <a:solidFill>
                <a:prstClr val="black"/>
              </a:solidFill>
            </a:endParaRPr>
          </a:p>
        </p:txBody>
      </p:sp>
    </p:spTree>
    <p:extLst>
      <p:ext uri="{BB962C8B-B14F-4D97-AF65-F5344CB8AC3E}">
        <p14:creationId xmlns:p14="http://schemas.microsoft.com/office/powerpoint/2010/main" val="56391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rPr>
              <a:t>My talk includes the following four parts. First I will give a brief introduction to the hypotheses of large-scale patterns of species diversity. I will also talk a bit about the challenges that we ecologists are facing with based on my knowledge. Then I will show you my database, and at last I will show you some research results based on these data. </a:t>
            </a: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pPr>
                <a:defRPr/>
              </a:pPr>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几乎消失的：</a:t>
            </a:r>
            <a:r>
              <a:rPr lang="en-US" altLang="zh-CN" dirty="0" smtClean="0"/>
              <a:t>veget5</a:t>
            </a:r>
            <a:r>
              <a:rPr lang="en-US" altLang="zh-CN" baseline="0" dirty="0" smtClean="0"/>
              <a:t> </a:t>
            </a:r>
            <a:r>
              <a:rPr lang="zh-CN" altLang="en-US" baseline="0" dirty="0" smtClean="0"/>
              <a:t>温带针叶落叶混交林，</a:t>
            </a:r>
            <a:r>
              <a:rPr lang="en-US" altLang="zh-CN" baseline="0" dirty="0" smtClean="0"/>
              <a:t>veget8 </a:t>
            </a:r>
            <a:r>
              <a:rPr lang="zh-CN" altLang="en-US" baseline="0" dirty="0" smtClean="0"/>
              <a:t>热带雨林季雨林， </a:t>
            </a:r>
            <a:r>
              <a:rPr lang="en-US" altLang="zh-CN" baseline="0" dirty="0" smtClean="0"/>
              <a:t>veget17 </a:t>
            </a:r>
            <a:r>
              <a:rPr lang="zh-CN" altLang="en-US" baseline="0" dirty="0" smtClean="0"/>
              <a:t>温带落叶灌丛</a:t>
            </a:r>
            <a:endParaRPr lang="en-US" altLang="zh-CN" baseline="0" dirty="0" smtClean="0"/>
          </a:p>
          <a:p>
            <a:r>
              <a:rPr lang="zh-CN" altLang="en-US" dirty="0" smtClean="0"/>
              <a:t>森林南移</a:t>
            </a:r>
            <a:endParaRPr lang="en-US" altLang="zh-CN" dirty="0" smtClean="0"/>
          </a:p>
          <a:p>
            <a:r>
              <a:rPr lang="zh-CN" altLang="en-US" dirty="0" smtClean="0"/>
              <a:t>荒漠扩张</a:t>
            </a:r>
            <a:endParaRPr lang="zh-CN" altLang="en-US" dirty="0"/>
          </a:p>
        </p:txBody>
      </p:sp>
      <p:sp>
        <p:nvSpPr>
          <p:cNvPr id="4" name="日期占位符 3"/>
          <p:cNvSpPr>
            <a:spLocks noGrp="1"/>
          </p:cNvSpPr>
          <p:nvPr>
            <p:ph type="dt" idx="10"/>
          </p:nvPr>
        </p:nvSpPr>
        <p:spPr/>
        <p:txBody>
          <a:bodyPr/>
          <a:lstStyle/>
          <a:p>
            <a:fld id="{8A3CF56A-BE6B-4DE2-B258-83DEB33CDF31}" type="datetime1">
              <a:rPr lang="zh-CN" altLang="en-US" smtClean="0">
                <a:solidFill>
                  <a:prstClr val="black"/>
                </a:solidFill>
              </a:rPr>
              <a:pPr/>
              <a:t>15/5/14</a:t>
            </a:fld>
            <a:endParaRPr lang="en-US" altLang="zh-CN">
              <a:solidFill>
                <a:prstClr val="black"/>
              </a:solidFill>
            </a:endParaRPr>
          </a:p>
        </p:txBody>
      </p:sp>
      <p:sp>
        <p:nvSpPr>
          <p:cNvPr id="5" name="页脚占位符 4"/>
          <p:cNvSpPr>
            <a:spLocks noGrp="1"/>
          </p:cNvSpPr>
          <p:nvPr>
            <p:ph type="ftr" sz="quarter" idx="11"/>
          </p:nvPr>
        </p:nvSpPr>
        <p:spPr/>
        <p:txBody>
          <a:bodyPr/>
          <a:lstStyle/>
          <a:p>
            <a:r>
              <a:rPr lang="en-US" altLang="zh-CN" smtClean="0">
                <a:solidFill>
                  <a:prstClr val="black"/>
                </a:solidFill>
              </a:rPr>
              <a:t>1</a:t>
            </a:r>
            <a:endParaRPr lang="en-US" altLang="zh-CN">
              <a:solidFill>
                <a:prstClr val="black"/>
              </a:solidFill>
            </a:endParaRPr>
          </a:p>
        </p:txBody>
      </p:sp>
      <p:sp>
        <p:nvSpPr>
          <p:cNvPr id="6" name="灯片编号占位符 5"/>
          <p:cNvSpPr>
            <a:spLocks noGrp="1"/>
          </p:cNvSpPr>
          <p:nvPr>
            <p:ph type="sldNum" sz="quarter" idx="12"/>
          </p:nvPr>
        </p:nvSpPr>
        <p:spPr/>
        <p:txBody>
          <a:bodyPr/>
          <a:lstStyle/>
          <a:p>
            <a:fld id="{C04325A4-8B5F-4CDE-B694-984D3FB272E7}" type="slidenum">
              <a:rPr lang="en-US" altLang="zh-CN" smtClean="0">
                <a:solidFill>
                  <a:prstClr val="black"/>
                </a:solidFill>
              </a:rPr>
              <a:pPr/>
              <a:t>35</a:t>
            </a:fld>
            <a:endParaRPr lang="en-US" altLang="zh-CN">
              <a:solidFill>
                <a:prstClr val="black"/>
              </a:solidFill>
            </a:endParaRPr>
          </a:p>
        </p:txBody>
      </p:sp>
    </p:spTree>
    <p:extLst>
      <p:ext uri="{BB962C8B-B14F-4D97-AF65-F5344CB8AC3E}">
        <p14:creationId xmlns:p14="http://schemas.microsoft.com/office/powerpoint/2010/main" val="399219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fld id="{8A3CF56A-BE6B-4DE2-B258-83DEB33CDF31}" type="datetime1">
              <a:rPr lang="zh-CN" altLang="en-US" smtClean="0"/>
              <a:pPr/>
              <a:t>15/5/14</a:t>
            </a:fld>
            <a:endParaRPr lang="en-US" altLang="zh-CN"/>
          </a:p>
        </p:txBody>
      </p:sp>
      <p:sp>
        <p:nvSpPr>
          <p:cNvPr id="5" name="页脚占位符 4"/>
          <p:cNvSpPr>
            <a:spLocks noGrp="1"/>
          </p:cNvSpPr>
          <p:nvPr>
            <p:ph type="ftr" sz="quarter" idx="11"/>
          </p:nvPr>
        </p:nvSpPr>
        <p:spPr/>
        <p:txBody>
          <a:bodyPr/>
          <a:lstStyle/>
          <a:p>
            <a:r>
              <a:rPr lang="en-US" altLang="zh-CN" smtClean="0"/>
              <a:t>1</a:t>
            </a:r>
            <a:endParaRPr lang="en-US" altLang="zh-CN"/>
          </a:p>
        </p:txBody>
      </p:sp>
      <p:sp>
        <p:nvSpPr>
          <p:cNvPr id="6" name="灯片编号占位符 5"/>
          <p:cNvSpPr>
            <a:spLocks noGrp="1"/>
          </p:cNvSpPr>
          <p:nvPr>
            <p:ph type="sldNum" sz="quarter" idx="12"/>
          </p:nvPr>
        </p:nvSpPr>
        <p:spPr/>
        <p:txBody>
          <a:bodyPr/>
          <a:lstStyle/>
          <a:p>
            <a:fld id="{C04325A4-8B5F-4CDE-B694-984D3FB272E7}" type="slidenum">
              <a:rPr lang="en-US" altLang="zh-CN" smtClean="0"/>
              <a:pPr/>
              <a:t>36</a:t>
            </a:fld>
            <a:endParaRPr lang="en-US" altLang="zh-CN"/>
          </a:p>
        </p:txBody>
      </p:sp>
    </p:spTree>
    <p:extLst>
      <p:ext uri="{BB962C8B-B14F-4D97-AF65-F5344CB8AC3E}">
        <p14:creationId xmlns:p14="http://schemas.microsoft.com/office/powerpoint/2010/main" val="1177315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绿色部分为预测分布，粉红色为现代分布，棕色为重叠部分（以下类推）</a:t>
            </a:r>
            <a:endParaRPr lang="en-US" altLang="zh-CN" dirty="0" smtClean="0"/>
          </a:p>
          <a:p>
            <a:r>
              <a:rPr lang="en-US" altLang="zh-CN" dirty="0" smtClean="0"/>
              <a:t>Veget1:</a:t>
            </a:r>
            <a:r>
              <a:rPr lang="zh-CN" altLang="en-US" dirty="0" smtClean="0"/>
              <a:t>寒温带和温带山地针叶林</a:t>
            </a:r>
            <a:endParaRPr lang="en-US" altLang="zh-CN" dirty="0" smtClean="0"/>
          </a:p>
          <a:p>
            <a:r>
              <a:rPr lang="en-US" altLang="zh-CN" dirty="0" smtClean="0"/>
              <a:t>Veget6:</a:t>
            </a:r>
            <a:r>
              <a:rPr lang="zh-CN" altLang="en-US" dirty="0" smtClean="0"/>
              <a:t>亚热带山地针叶、常绿阔叶、落叶阔叶混交林</a:t>
            </a:r>
            <a:endParaRPr lang="en-US" altLang="zh-CN" dirty="0" smtClean="0"/>
          </a:p>
          <a:p>
            <a:r>
              <a:rPr lang="en-US" altLang="zh-CN" dirty="0" smtClean="0"/>
              <a:t>Veget10:</a:t>
            </a:r>
            <a:r>
              <a:rPr lang="zh-CN" altLang="en-US" dirty="0" smtClean="0"/>
              <a:t>亚热带灌丛</a:t>
            </a:r>
            <a:endParaRPr lang="en-US" altLang="zh-CN" dirty="0" smtClean="0"/>
          </a:p>
          <a:p>
            <a:r>
              <a:rPr lang="en-US" altLang="zh-CN" dirty="0" smtClean="0"/>
              <a:t>Veget16</a:t>
            </a:r>
            <a:r>
              <a:rPr lang="zh-CN" altLang="en-US" baseline="0" dirty="0" smtClean="0"/>
              <a:t>：温带丛生禾草草原</a:t>
            </a:r>
            <a:endParaRPr lang="en-US" altLang="zh-CN" baseline="0" dirty="0" smtClean="0"/>
          </a:p>
          <a:p>
            <a:r>
              <a:rPr lang="en-US" altLang="zh-CN" baseline="0" dirty="0" smtClean="0"/>
              <a:t>Veget21:</a:t>
            </a:r>
            <a:r>
              <a:rPr lang="zh-CN" altLang="en-US" baseline="0" dirty="0" smtClean="0"/>
              <a:t>寒温带、温带沼泽</a:t>
            </a:r>
            <a:endParaRPr lang="en-US" altLang="zh-CN" baseline="0" dirty="0" smtClean="0"/>
          </a:p>
          <a:p>
            <a:r>
              <a:rPr lang="en-US" altLang="zh-CN" baseline="0" dirty="0" smtClean="0"/>
              <a:t>Veget22:</a:t>
            </a:r>
            <a:r>
              <a:rPr lang="zh-CN" altLang="en-US" baseline="0" dirty="0" smtClean="0"/>
              <a:t>高山苔原，高山稀疏植被</a:t>
            </a:r>
            <a:endParaRPr lang="zh-CN" altLang="en-US" dirty="0"/>
          </a:p>
        </p:txBody>
      </p:sp>
      <p:sp>
        <p:nvSpPr>
          <p:cNvPr id="4" name="日期占位符 3"/>
          <p:cNvSpPr>
            <a:spLocks noGrp="1"/>
          </p:cNvSpPr>
          <p:nvPr>
            <p:ph type="dt" idx="10"/>
          </p:nvPr>
        </p:nvSpPr>
        <p:spPr/>
        <p:txBody>
          <a:bodyPr/>
          <a:lstStyle/>
          <a:p>
            <a:fld id="{8A3CF56A-BE6B-4DE2-B258-83DEB33CDF31}" type="datetime1">
              <a:rPr lang="zh-CN" altLang="en-US" smtClean="0">
                <a:solidFill>
                  <a:prstClr val="black"/>
                </a:solidFill>
              </a:rPr>
              <a:pPr/>
              <a:t>15/5/14</a:t>
            </a:fld>
            <a:endParaRPr lang="en-US" altLang="zh-CN">
              <a:solidFill>
                <a:prstClr val="black"/>
              </a:solidFill>
            </a:endParaRPr>
          </a:p>
        </p:txBody>
      </p:sp>
      <p:sp>
        <p:nvSpPr>
          <p:cNvPr id="5" name="页脚占位符 4"/>
          <p:cNvSpPr>
            <a:spLocks noGrp="1"/>
          </p:cNvSpPr>
          <p:nvPr>
            <p:ph type="ftr" sz="quarter" idx="11"/>
          </p:nvPr>
        </p:nvSpPr>
        <p:spPr/>
        <p:txBody>
          <a:bodyPr/>
          <a:lstStyle/>
          <a:p>
            <a:r>
              <a:rPr lang="en-US" altLang="zh-CN" smtClean="0">
                <a:solidFill>
                  <a:prstClr val="black"/>
                </a:solidFill>
              </a:rPr>
              <a:t>1</a:t>
            </a:r>
            <a:endParaRPr lang="en-US" altLang="zh-CN">
              <a:solidFill>
                <a:prstClr val="black"/>
              </a:solidFill>
            </a:endParaRPr>
          </a:p>
        </p:txBody>
      </p:sp>
      <p:sp>
        <p:nvSpPr>
          <p:cNvPr id="6" name="灯片编号占位符 5"/>
          <p:cNvSpPr>
            <a:spLocks noGrp="1"/>
          </p:cNvSpPr>
          <p:nvPr>
            <p:ph type="sldNum" sz="quarter" idx="12"/>
          </p:nvPr>
        </p:nvSpPr>
        <p:spPr/>
        <p:txBody>
          <a:bodyPr/>
          <a:lstStyle/>
          <a:p>
            <a:fld id="{C04325A4-8B5F-4CDE-B694-984D3FB272E7}" type="slidenum">
              <a:rPr lang="en-US" altLang="zh-CN" smtClean="0">
                <a:solidFill>
                  <a:prstClr val="black"/>
                </a:solidFill>
              </a:rPr>
              <a:pPr/>
              <a:t>37</a:t>
            </a:fld>
            <a:endParaRPr lang="en-US" altLang="zh-CN">
              <a:solidFill>
                <a:prstClr val="black"/>
              </a:solidFill>
            </a:endParaRPr>
          </a:p>
        </p:txBody>
      </p:sp>
    </p:spTree>
    <p:extLst>
      <p:ext uri="{BB962C8B-B14F-4D97-AF65-F5344CB8AC3E}">
        <p14:creationId xmlns:p14="http://schemas.microsoft.com/office/powerpoint/2010/main" val="117731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38</a:t>
            </a:fld>
            <a:endParaRPr lang="en-US" altLang="zh-CN">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pPr>
                <a:defRPr/>
              </a:pPr>
              <a:t>41</a:t>
            </a:fld>
            <a:endParaRPr lang="en-US" altLang="zh-CN"/>
          </a:p>
        </p:txBody>
      </p:sp>
    </p:spTree>
    <p:extLst>
      <p:ext uri="{BB962C8B-B14F-4D97-AF65-F5344CB8AC3E}">
        <p14:creationId xmlns:p14="http://schemas.microsoft.com/office/powerpoint/2010/main" val="1084165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pPr>
                <a:defRPr/>
              </a:pPr>
              <a:t>42</a:t>
            </a:fld>
            <a:endParaRPr lang="en-US" altLang="zh-CN"/>
          </a:p>
        </p:txBody>
      </p:sp>
    </p:spTree>
    <p:extLst>
      <p:ext uri="{BB962C8B-B14F-4D97-AF65-F5344CB8AC3E}">
        <p14:creationId xmlns:p14="http://schemas.microsoft.com/office/powerpoint/2010/main" val="108416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pPr>
                <a:defRPr/>
              </a:pPr>
              <a:t>43</a:t>
            </a:fld>
            <a:endParaRPr lang="en-US" altLang="zh-CN"/>
          </a:p>
        </p:txBody>
      </p:sp>
    </p:spTree>
    <p:extLst>
      <p:ext uri="{BB962C8B-B14F-4D97-AF65-F5344CB8AC3E}">
        <p14:creationId xmlns:p14="http://schemas.microsoft.com/office/powerpoint/2010/main" val="1084165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45</a:t>
            </a:fld>
            <a:endParaRPr lang="en-US" altLang="zh-CN">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latin typeface="Arial" charset="0"/>
              </a:rPr>
              <a:t>以上两个方面主要是我博士期间的工作，主要侧重数据库的建设和基础理论研究。我博士后期间，将这些工作进一步扩展，评估了未来气候变化对中国木本植物多样性的潜在影响。过去一百年以来，全球正在经历一个快速温暖化过程。这一温暖化过程已经开始改变物种的生长和物候期，导致物种分布区的迁移，甚至使物种面临灭绝风险。欧洲和北美都开展了一些相关的研究，评估未来气候变化给物种多样性带来的潜在风险。但气候变化将如何影响中国的植物多样性，目前还是一个问号。我用上述木本植物分布数据库，对这个问题进行了评估。</a:t>
            </a:r>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46</a:t>
            </a:fld>
            <a:endParaRPr lang="en-US" altLang="zh-CN">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dirty="0" smtClean="0">
                <a:latin typeface="Arial" charset="0"/>
              </a:rPr>
              <a:t>China is a good representative for north hemisphere in terms of climate. </a:t>
            </a:r>
          </a:p>
        </p:txBody>
      </p:sp>
      <p:sp>
        <p:nvSpPr>
          <p:cNvPr id="63492" name="Slide Number Placeholder 3"/>
          <p:cNvSpPr>
            <a:spLocks noGrp="1"/>
          </p:cNvSpPr>
          <p:nvPr>
            <p:ph type="sldNum" sz="quarter" idx="5"/>
          </p:nvPr>
        </p:nvSpPr>
        <p:spPr>
          <a:noFill/>
        </p:spPr>
        <p:txBody>
          <a:bodyPr/>
          <a:lstStyle/>
          <a:p>
            <a:fld id="{C1B09158-6A60-4BD6-B348-46491233A35B}" type="slidenum">
              <a:rPr lang="en-US" altLang="zh-CN" smtClean="0">
                <a:solidFill>
                  <a:prstClr val="black"/>
                </a:solidFill>
              </a:rPr>
              <a:pPr/>
              <a:t>47</a:t>
            </a:fld>
            <a:endParaRPr lang="en-US" altLang="zh-CN"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宏观生态学是生态学中年轻但最活跃的分支之一。原因见下一张</a:t>
            </a:r>
            <a:endParaRPr lang="en-US" dirty="0"/>
          </a:p>
        </p:txBody>
      </p:sp>
      <p:sp>
        <p:nvSpPr>
          <p:cNvPr id="4" name="Slide Number Placeholder 3"/>
          <p:cNvSpPr>
            <a:spLocks noGrp="1"/>
          </p:cNvSpPr>
          <p:nvPr>
            <p:ph type="sldNum" sz="quarter" idx="10"/>
          </p:nvPr>
        </p:nvSpPr>
        <p:spPr/>
        <p:txBody>
          <a:bodyPr/>
          <a:lstStyle/>
          <a:p>
            <a:fld id="{ED52280F-217B-4693-BFC5-1032BCB8F64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4162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795FCD4B-1209-4086-982E-17A510D721E0}" type="slidenum">
              <a:rPr lang="en-US">
                <a:solidFill>
                  <a:prstClr val="black"/>
                </a:solidFill>
              </a:rPr>
              <a:pPr/>
              <a:t>48</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2459" y="4716192"/>
            <a:ext cx="5033085" cy="4465217"/>
          </a:xfrm>
          <a:noFill/>
        </p:spPr>
        <p:txBody>
          <a:bodyPr/>
          <a:lstStyle/>
          <a:p>
            <a:pPr eaLnBrk="1" hangingPunct="1"/>
            <a:endParaRPr lang="en-GB"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latin typeface="Arial" charset="0"/>
              </a:rPr>
              <a:t>我们使用多个物种分布模型</a:t>
            </a:r>
            <a:r>
              <a:rPr lang="en-US" altLang="zh-CN" dirty="0" smtClean="0">
                <a:latin typeface="Arial" charset="0"/>
              </a:rPr>
              <a:t>(species distribution model)</a:t>
            </a:r>
            <a:r>
              <a:rPr lang="zh-CN" altLang="en-US" dirty="0" smtClean="0">
                <a:latin typeface="Arial" charset="0"/>
              </a:rPr>
              <a:t>，对未来三个气候变化情景下中国木本植物的分布进行了预测，并进而预测了未来的物种多样性格局。这三个图显示在不同的情景下木本植物多样性格局，在不同排放情景下的格局是一致的。</a:t>
            </a:r>
            <a:endParaRPr lang="en-US" altLang="zh-CN" dirty="0" smtClean="0">
              <a:latin typeface="Arial" charset="0"/>
            </a:endParaRPr>
          </a:p>
          <a:p>
            <a:endParaRPr lang="en-US" altLang="zh-CN" dirty="0" smtClean="0">
              <a:latin typeface="Arial" charset="0"/>
            </a:endParaRPr>
          </a:p>
          <a:p>
            <a:r>
              <a:rPr lang="zh-CN" altLang="en-US" dirty="0" smtClean="0">
                <a:latin typeface="Arial" charset="0"/>
              </a:rPr>
              <a:t>与现在的格局相比，未来的物种多样性格局发生了很大的变化，这些变化具有很大的地理差异：有些地区是好的影响，有些地区则是坏的影响，真是可以用一半是天堂，一半是地狱来形容。其中，华中至华东、华南地区将有大量物种从本地区消失，因而将是未来的木本植物多样性脆弱区；与此相反，青藏高原地区物种多样性将大量增加。</a:t>
            </a:r>
            <a:endParaRPr lang="en-US" altLang="zh-CN" dirty="0" smtClean="0">
              <a:latin typeface="Arial" charset="0"/>
            </a:endParaRPr>
          </a:p>
          <a:p>
            <a:endParaRPr lang="en-US" altLang="zh-CN" dirty="0" smtClean="0">
              <a:latin typeface="Arial" charset="0"/>
            </a:endParaRPr>
          </a:p>
          <a:p>
            <a:r>
              <a:rPr lang="zh-CN" altLang="en-US" dirty="0" smtClean="0">
                <a:latin typeface="Arial" charset="0"/>
              </a:rPr>
              <a:t>那么，接下来的问题是，这些物种在未来将怎么移动？</a:t>
            </a:r>
            <a:endParaRPr lang="en-US" altLang="zh-CN" dirty="0" smtClean="0">
              <a:latin typeface="Arial" charset="0"/>
            </a:endParaRPr>
          </a:p>
          <a:p>
            <a:endParaRPr lang="en-US" altLang="zh-CN" dirty="0" smtClean="0">
              <a:latin typeface="Arial" charset="0"/>
            </a:endParaRPr>
          </a:p>
          <a:p>
            <a:r>
              <a:rPr lang="zh-CN" altLang="en-US" dirty="0" smtClean="0">
                <a:latin typeface="Arial" charset="0"/>
              </a:rPr>
              <a:t>为什么？有模型扩展到实验，研究机制</a:t>
            </a:r>
            <a:endParaRPr lang="en-US" altLang="zh-CN" dirty="0" smtClean="0">
              <a:latin typeface="Arial" charset="0"/>
            </a:endParaRPr>
          </a:p>
          <a:p>
            <a:endParaRPr lang="en-US"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情景的具体定义</a:t>
            </a:r>
            <a:endParaRPr lang="en-US" dirty="0" smtClean="0"/>
          </a:p>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49</a:t>
            </a:fld>
            <a:endParaRPr lang="en-US" altLang="zh-CN">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795FCD4B-1209-4086-982E-17A510D721E0}" type="slidenum">
              <a:rPr lang="en-US">
                <a:solidFill>
                  <a:prstClr val="black"/>
                </a:solidFill>
                <a:latin typeface="Calibri"/>
              </a:rPr>
              <a:pPr/>
              <a:t>50</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2459" y="4716192"/>
            <a:ext cx="5033085" cy="4465217"/>
          </a:xfrm>
          <a:noFill/>
        </p:spPr>
        <p:txBody>
          <a:bodyPr/>
          <a:lstStyle/>
          <a:p>
            <a:pPr eaLnBrk="1" hangingPunct="1"/>
            <a:r>
              <a:rPr lang="zh-CN" altLang="en-US" dirty="0" smtClean="0"/>
              <a:t>因此我们又进一步分析了木本植物未来的可能迁移方向。我们发现，在未来气候变化情景下，植物在总体上将向北或向高海拔地区移动，但移动方向也具有很强的地理差异。总体来说，物种都将向附近的山区与移动，比如横断山区、昆仑</a:t>
            </a:r>
            <a:r>
              <a:rPr lang="en-US" altLang="zh-CN" dirty="0" smtClean="0"/>
              <a:t>-</a:t>
            </a:r>
            <a:r>
              <a:rPr lang="zh-CN" altLang="en-US" dirty="0" smtClean="0"/>
              <a:t>祁连山一线、太行山等。这说明，山区可能是未来植物的避难所。</a:t>
            </a:r>
            <a:endParaRPr lang="en-US" altLang="zh-CN" dirty="0" smtClean="0"/>
          </a:p>
          <a:p>
            <a:pPr eaLnBrk="1" hangingPunct="1"/>
            <a:endParaRPr lang="en-US" altLang="zh-CN" dirty="0" smtClean="0"/>
          </a:p>
          <a:p>
            <a:pPr eaLnBrk="1" hangingPunct="1"/>
            <a:r>
              <a:rPr lang="zh-CN" altLang="en-US" dirty="0" smtClean="0"/>
              <a:t>这个研究在全国尺度评估了全部木本植物的多样性格局对气候变化的相应，为我国的植物多样性保护规划提供了重要的理论基础。目前，这一研究的部分结果以受邀在国际植被科学大会做特邀报告。</a:t>
            </a:r>
            <a:endParaRPr lang="en-US" altLang="zh-CN" dirty="0" smtClean="0"/>
          </a:p>
          <a:p>
            <a:pPr eaLnBrk="1" hangingPunct="1"/>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下一步的工作我希望能更深入的研究物种多样性减少对于当地生态系统功能的影响。</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histogram</a:t>
            </a:r>
            <a:r>
              <a:rPr lang="zh-CN" altLang="en-US" dirty="0" smtClean="0"/>
              <a:t>图删掉</a:t>
            </a:r>
            <a:endParaRPr lang="en-US" dirty="0" smtClean="0"/>
          </a:p>
          <a:p>
            <a:pPr eaLnBrk="1" hangingPunct="1"/>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发表宏观生态学文章的几个主流杂志，其影响因子在过去</a:t>
            </a:r>
            <a:r>
              <a:rPr lang="en-US" altLang="zh-CN" dirty="0" smtClean="0"/>
              <a:t>10</a:t>
            </a:r>
            <a:r>
              <a:rPr lang="zh-CN" altLang="en-US" dirty="0" smtClean="0"/>
              <a:t>年中的增长比其他杂志快的多。宏观生态学与生物地理学的差异在于其学科基础。学科基础的不同，使得二者的侧重点不同。</a:t>
            </a:r>
            <a:endParaRPr lang="en-US" dirty="0"/>
          </a:p>
        </p:txBody>
      </p:sp>
      <p:sp>
        <p:nvSpPr>
          <p:cNvPr id="4" name="Slide Number Placeholder 3"/>
          <p:cNvSpPr>
            <a:spLocks noGrp="1"/>
          </p:cNvSpPr>
          <p:nvPr>
            <p:ph type="sldNum" sz="quarter" idx="10"/>
          </p:nvPr>
        </p:nvSpPr>
        <p:spPr/>
        <p:txBody>
          <a:bodyPr/>
          <a:lstStyle/>
          <a:p>
            <a:fld id="{ED52280F-217B-4693-BFC5-1032BCB8F64F}"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4162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0D5A5744-6A0C-446C-ACA2-5298DA2E883D}" type="slidenum">
              <a:rPr lang="en-US" altLang="zh-CN" smtClean="0">
                <a:solidFill>
                  <a:prstClr val="black"/>
                </a:solidFill>
              </a:rPr>
              <a:pPr>
                <a:defRPr/>
              </a:pPr>
              <a:t>7</a:t>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28163"/>
            <a:ext cx="2971800" cy="496887"/>
          </a:xfrm>
          <a:prstGeom prst="rect">
            <a:avLst/>
          </a:prstGeom>
          <a:noFill/>
          <a:ln w="9525">
            <a:noFill/>
            <a:miter lim="800000"/>
            <a:headEnd/>
            <a:tailEnd/>
          </a:ln>
        </p:spPr>
        <p:txBody>
          <a:bodyPr anchor="b"/>
          <a:lstStyle/>
          <a:p>
            <a:pPr algn="r"/>
            <a:fld id="{D3935FFD-F203-41DD-B515-F8BF703063D2}" type="slidenum">
              <a:rPr lang="en-US" altLang="zh-CN" sz="1200">
                <a:solidFill>
                  <a:prstClr val="black"/>
                </a:solidFill>
              </a:rPr>
              <a:pPr algn="r"/>
              <a:t>16</a:t>
            </a:fld>
            <a:endParaRPr lang="en-US" altLang="zh-CN"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b="1" smtClean="0">
                <a:solidFill>
                  <a:srgbClr val="FFFF00"/>
                </a:solidFill>
                <a:latin typeface="Arial" charset="0"/>
              </a:rPr>
              <a:t>Younger and more derived taxa will dominate the floras in temperate regions, whereas older and more basal taxa will be dominant in tropical/subtropical regions.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28163"/>
            <a:ext cx="2971800" cy="496887"/>
          </a:xfrm>
          <a:prstGeom prst="rect">
            <a:avLst/>
          </a:prstGeom>
          <a:noFill/>
          <a:ln w="9525">
            <a:noFill/>
            <a:miter lim="800000"/>
            <a:headEnd/>
            <a:tailEnd/>
          </a:ln>
        </p:spPr>
        <p:txBody>
          <a:bodyPr anchor="b"/>
          <a:lstStyle/>
          <a:p>
            <a:pPr algn="r"/>
            <a:fld id="{D3935FFD-F203-41DD-B515-F8BF703063D2}" type="slidenum">
              <a:rPr lang="en-US" altLang="zh-CN" sz="1200">
                <a:solidFill>
                  <a:prstClr val="black"/>
                </a:solidFill>
              </a:rPr>
              <a:pPr algn="r"/>
              <a:t>17</a:t>
            </a:fld>
            <a:endParaRPr lang="en-US" altLang="zh-CN"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b="1" smtClean="0">
                <a:solidFill>
                  <a:srgbClr val="FFFF00"/>
                </a:solidFill>
                <a:latin typeface="Arial" charset="0"/>
              </a:rPr>
              <a:t>Younger and more derived taxa will dominate the floras in temperate regions, whereas older and more basal taxa will be dominant in tropical/subtropical regions.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28163"/>
            <a:ext cx="2971800" cy="496887"/>
          </a:xfrm>
          <a:prstGeom prst="rect">
            <a:avLst/>
          </a:prstGeom>
          <a:noFill/>
          <a:ln w="9525">
            <a:noFill/>
            <a:miter lim="800000"/>
            <a:headEnd/>
            <a:tailEnd/>
          </a:ln>
        </p:spPr>
        <p:txBody>
          <a:bodyPr anchor="b"/>
          <a:lstStyle/>
          <a:p>
            <a:pPr algn="r"/>
            <a:fld id="{D3935FFD-F203-41DD-B515-F8BF703063D2}" type="slidenum">
              <a:rPr lang="en-US" altLang="zh-CN" sz="1200">
                <a:solidFill>
                  <a:prstClr val="black"/>
                </a:solidFill>
              </a:rPr>
              <a:pPr algn="r"/>
              <a:t>18</a:t>
            </a:fld>
            <a:endParaRPr lang="en-US" altLang="zh-CN"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b="1" smtClean="0">
                <a:solidFill>
                  <a:srgbClr val="FFFF00"/>
                </a:solidFill>
                <a:latin typeface="Arial" charset="0"/>
              </a:rPr>
              <a:t>Younger and more derived taxa will dominate the floras in temperate regions, whereas older and more basal taxa will be dominant in tropical/subtropical regions.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9428163"/>
            <a:ext cx="2971800" cy="496887"/>
          </a:xfrm>
          <a:prstGeom prst="rect">
            <a:avLst/>
          </a:prstGeom>
          <a:noFill/>
          <a:ln w="9525">
            <a:noFill/>
            <a:miter lim="800000"/>
            <a:headEnd/>
            <a:tailEnd/>
          </a:ln>
        </p:spPr>
        <p:txBody>
          <a:bodyPr anchor="b"/>
          <a:lstStyle/>
          <a:p>
            <a:pPr algn="r"/>
            <a:fld id="{D3935FFD-F203-41DD-B515-F8BF703063D2}" type="slidenum">
              <a:rPr lang="en-US" altLang="zh-CN" sz="1200">
                <a:solidFill>
                  <a:prstClr val="black"/>
                </a:solidFill>
              </a:rPr>
              <a:pPr algn="r"/>
              <a:t>19</a:t>
            </a:fld>
            <a:endParaRPr lang="en-US" altLang="zh-CN"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b="1" smtClean="0">
                <a:solidFill>
                  <a:srgbClr val="FFFF00"/>
                </a:solidFill>
                <a:latin typeface="Arial" charset="0"/>
              </a:rPr>
              <a:t>Younger and more derived taxa will dominate the floras in temperate regions, whereas older and more basal taxa will be dominant in tropical/subtropical regions.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tif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65D0758-3676-4124-B724-8080E7C1F71E}"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2ADA523-541F-42AF-AF55-B5B6E5FEB49B}" type="slidenum">
              <a:rPr lang="en-US" altLang="zh-CN"/>
              <a:pPr>
                <a:defRPr/>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3592054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7010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75853"/>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90265"/>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27291980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726793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5"/>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16413873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6"/>
            <a:ext cx="2057400" cy="543346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92696"/>
            <a:ext cx="6019800" cy="543346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36885216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264542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ea typeface="+mn-ea"/>
              </a:rPr>
              <a:pPr fontAlgn="auto">
                <a:spcBef>
                  <a:spcPts val="0"/>
                </a:spcBef>
                <a:spcAft>
                  <a:spcPts val="0"/>
                </a:spcAft>
              </a:pPr>
              <a:t>15/5/14</a:t>
            </a:fld>
            <a:endParaRPr lang="en-US">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ea typeface="+mn-ea"/>
              </a:rPr>
              <a:pPr fontAlgn="auto">
                <a:spcBef>
                  <a:spcPts val="0"/>
                </a:spcBef>
                <a:spcAft>
                  <a:spcPts val="0"/>
                </a:spcAft>
              </a:pPr>
              <a:t>‹#›</a:t>
            </a:fld>
            <a:endParaRPr lang="en-US">
              <a:solidFill>
                <a:srgbClr val="000000"/>
              </a:solidFill>
              <a:latin typeface="Times New Roman"/>
              <a:ea typeface="+mn-ea"/>
            </a:endParaRPr>
          </a:p>
        </p:txBody>
      </p:sp>
    </p:spTree>
    <p:extLst>
      <p:ext uri="{BB962C8B-B14F-4D97-AF65-F5344CB8AC3E}">
        <p14:creationId xmlns:p14="http://schemas.microsoft.com/office/powerpoint/2010/main" val="1993086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altLang="zh-CN">
              <a:solidFill>
                <a:srgbClr val="000000"/>
              </a:solidFill>
              <a:latin typeface="Times New Roman"/>
              <a:ea typeface="+mn-ea"/>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altLang="zh-CN">
              <a:solidFill>
                <a:srgbClr val="000000"/>
              </a:solidFill>
              <a:latin typeface="Times New Roman"/>
              <a:ea typeface="+mn-ea"/>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auto">
              <a:spcBef>
                <a:spcPts val="0"/>
              </a:spcBef>
              <a:spcAft>
                <a:spcPts val="0"/>
              </a:spcAft>
              <a:defRPr/>
            </a:pPr>
            <a:fld id="{E6055AC6-DD85-482B-A229-5AFC3242FC13}" type="slidenum">
              <a:rPr lang="en-US" altLang="zh-CN">
                <a:solidFill>
                  <a:srgbClr val="000000"/>
                </a:solidFill>
                <a:latin typeface="Times New Roman"/>
                <a:ea typeface="+mn-ea"/>
              </a:rPr>
              <a:pPr fontAlgn="auto">
                <a:spcBef>
                  <a:spcPts val="0"/>
                </a:spcBef>
                <a:spcAft>
                  <a:spcPts val="0"/>
                </a:spcAft>
                <a:defRPr/>
              </a:pPr>
              <a:t>‹#›</a:t>
            </a:fld>
            <a:endParaRPr lang="en-US" altLang="zh-CN">
              <a:solidFill>
                <a:srgbClr val="000000"/>
              </a:solidFill>
              <a:latin typeface="Times New Roman"/>
              <a:ea typeface="+mn-ea"/>
            </a:endParaRPr>
          </a:p>
        </p:txBody>
      </p:sp>
    </p:spTree>
    <p:extLst>
      <p:ext uri="{BB962C8B-B14F-4D97-AF65-F5344CB8AC3E}">
        <p14:creationId xmlns:p14="http://schemas.microsoft.com/office/powerpoint/2010/main" val="28481686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ea typeface="+mn-ea"/>
              </a:rPr>
              <a:pPr fontAlgn="auto">
                <a:spcBef>
                  <a:spcPts val="0"/>
                </a:spcBef>
                <a:spcAft>
                  <a:spcPts val="0"/>
                </a:spcAft>
              </a:pPr>
              <a:t>15/5/14</a:t>
            </a:fld>
            <a:endParaRPr lang="en-US">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ea typeface="+mn-ea"/>
              </a:rPr>
              <a:pPr fontAlgn="auto">
                <a:spcBef>
                  <a:spcPts val="0"/>
                </a:spcBef>
                <a:spcAft>
                  <a:spcPts val="0"/>
                </a:spcAft>
              </a:pPr>
              <a:t>‹#›</a:t>
            </a:fld>
            <a:endParaRPr lang="en-US">
              <a:solidFill>
                <a:srgbClr val="000000"/>
              </a:solidFill>
              <a:latin typeface="Times New Roman"/>
              <a:ea typeface="+mn-ea"/>
            </a:endParaRPr>
          </a:p>
        </p:txBody>
      </p:sp>
    </p:spTree>
    <p:extLst>
      <p:ext uri="{BB962C8B-B14F-4D97-AF65-F5344CB8AC3E}">
        <p14:creationId xmlns:p14="http://schemas.microsoft.com/office/powerpoint/2010/main" val="292543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97D91C8-E966-4401-BD12-5F676D3811B3}" type="slidenum">
              <a:rPr lang="en-US" altLang="zh-CN"/>
              <a:pPr>
                <a:defRPr/>
              </a:pPr>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17" name="Content Placeholder 33"/>
          <p:cNvSpPr>
            <a:spLocks noGrp="1"/>
          </p:cNvSpPr>
          <p:nvPr>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9" name="Subtitle 2"/>
          <p:cNvSpPr txBox="1">
            <a:spLocks/>
          </p:cNvSpPr>
          <p:nvPr/>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ndParaRPr>
          </a:p>
        </p:txBody>
      </p:sp>
      <p:cxnSp>
        <p:nvCxnSpPr>
          <p:cNvPr id="21" name="Straight Connector 20"/>
          <p:cNvCxnSpPr/>
          <p:nvPr/>
        </p:nvCxnSpPr>
        <p:spPr>
          <a:xfrm>
            <a:off x="251520" y="649032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24" name="Picture 23" descr="CMEC_header copy.png"/>
          <p:cNvPicPr>
            <a:picLocks noChangeAspect="1"/>
          </p:cNvPicPr>
          <p:nvPr/>
        </p:nvPicPr>
        <p:blipFill>
          <a:blip r:embed="rId2" cstate="print"/>
          <a:stretch>
            <a:fillRect/>
          </a:stretch>
        </p:blipFill>
        <p:spPr>
          <a:xfrm>
            <a:off x="971600" y="0"/>
            <a:ext cx="9144000" cy="1232577"/>
          </a:xfrm>
          <a:prstGeom prst="rect">
            <a:avLst/>
          </a:prstGeom>
        </p:spPr>
      </p:pic>
    </p:spTree>
    <p:extLst>
      <p:ext uri="{BB962C8B-B14F-4D97-AF65-F5344CB8AC3E}">
        <p14:creationId xmlns:p14="http://schemas.microsoft.com/office/powerpoint/2010/main" val="1463821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153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1415332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9"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27367557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11"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12"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13"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4039223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2667618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737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75853"/>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90265"/>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29082944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412256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5"/>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397796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6055AC6-DD85-482B-A229-5AFC3242FC13}" type="slidenum">
              <a:rPr lang="en-US" altLang="zh-CN"/>
              <a:pPr>
                <a:defRPr/>
              </a:pPr>
              <a:t>‹#›</a:t>
            </a:fld>
            <a:endParaRPr lang="en-US" alt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6"/>
            <a:ext cx="2057400" cy="543346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92696"/>
            <a:ext cx="6019800" cy="543346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Tree>
    <p:extLst>
      <p:ext uri="{BB962C8B-B14F-4D97-AF65-F5344CB8AC3E}">
        <p14:creationId xmlns:p14="http://schemas.microsoft.com/office/powerpoint/2010/main" val="36978452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rPr>
              <a:pPr fontAlgn="auto">
                <a:spcBef>
                  <a:spcPts val="0"/>
                </a:spcBef>
                <a:spcAft>
                  <a:spcPts val="0"/>
                </a:spcAft>
              </a:pPr>
              <a:t>15/5/14</a:t>
            </a:fld>
            <a:endParaRPr lang="en-GB">
              <a:solidFill>
                <a:srgbClr val="000000"/>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rPr>
              <a:pPr fontAlgn="auto">
                <a:spcBef>
                  <a:spcPts val="0"/>
                </a:spcBef>
                <a:spcAft>
                  <a:spcPts val="0"/>
                </a:spcAft>
              </a:pPr>
              <a:t>‹#›</a:t>
            </a:fld>
            <a:endParaRPr lang="en-GB">
              <a:solidFill>
                <a:srgbClr val="000000"/>
              </a:solidFill>
              <a:latin typeface="Times New Roman"/>
            </a:endParaRPr>
          </a:p>
        </p:txBody>
      </p:sp>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527589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rPr>
              <a:pPr fontAlgn="auto">
                <a:spcBef>
                  <a:spcPts val="0"/>
                </a:spcBef>
                <a:spcAft>
                  <a:spcPts val="0"/>
                </a:spcAft>
              </a:pPr>
              <a:t>15/5/14</a:t>
            </a:fld>
            <a:endParaRPr lang="en-US">
              <a:solidFill>
                <a:srgbClr val="000000"/>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3751875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altLang="zh-CN">
              <a:solidFill>
                <a:srgbClr val="000000"/>
              </a:solidFill>
              <a:latin typeface="Times New Roman"/>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altLang="zh-CN">
              <a:solidFill>
                <a:srgbClr val="000000"/>
              </a:solidFill>
              <a:latin typeface="Times New Roman"/>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auto">
              <a:spcBef>
                <a:spcPts val="0"/>
              </a:spcBef>
              <a:spcAft>
                <a:spcPts val="0"/>
              </a:spcAft>
              <a:defRPr/>
            </a:pPr>
            <a:fld id="{E6055AC6-DD85-482B-A229-5AFC3242FC13}" type="slidenum">
              <a:rPr lang="en-US" altLang="zh-CN">
                <a:solidFill>
                  <a:srgbClr val="000000"/>
                </a:solidFill>
                <a:latin typeface="Times New Roman"/>
              </a:rPr>
              <a:pPr fontAlgn="auto">
                <a:spcBef>
                  <a:spcPts val="0"/>
                </a:spcBef>
                <a:spcAft>
                  <a:spcPts val="0"/>
                </a:spcAft>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20520935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rPr>
              <a:pPr fontAlgn="auto">
                <a:spcBef>
                  <a:spcPts val="0"/>
                </a:spcBef>
                <a:spcAft>
                  <a:spcPts val="0"/>
                </a:spcAft>
              </a:pPr>
              <a:t>15/5/14</a:t>
            </a:fld>
            <a:endParaRPr lang="en-US">
              <a:solidFill>
                <a:srgbClr val="000000"/>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6077231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8747283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18655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1393362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79421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3724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5522F0E2-5455-412A-82EB-52EE088938F3}" type="slidenum">
              <a:rPr lang="en-US" altLang="zh-CN"/>
              <a:pPr>
                <a:defRPr/>
              </a:pPr>
              <a:t>‹#›</a:t>
            </a:fld>
            <a:endParaRPr lang="en-US" altLang="zh-C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889293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7172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363521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6939273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1853159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3216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20" name="Content Placeholder 33"/>
          <p:cNvSpPr>
            <a:spLocks noGrp="1"/>
          </p:cNvSpPr>
          <p:nvPr userDrawn="1">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marL="457200" marR="0" lvl="1"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i="0" u="none" strike="noStrike" kern="1200" cap="none" spc="0" normalizeH="0" baseline="0" noProof="0" dirty="0" smtClean="0">
              <a:ln>
                <a:noFill/>
              </a:ln>
              <a:solidFill>
                <a:srgbClr val="2C5937"/>
              </a:solidFill>
              <a:effectLst/>
              <a:uLnTx/>
              <a:uFillTx/>
              <a:latin typeface="Frutiger LT Std 55 Roman" pitchFamily="34" charset="0"/>
              <a:ea typeface="+mn-ea"/>
              <a:cs typeface="+mn-cs"/>
            </a:endParaRPr>
          </a:p>
        </p:txBody>
      </p:sp>
      <p:cxnSp>
        <p:nvCxnSpPr>
          <p:cNvPr id="13" name="Straight Connector 12"/>
          <p:cNvCxnSpPr/>
          <p:nvPr userDrawn="1"/>
        </p:nvCxnSpPr>
        <p:spPr>
          <a:xfrm>
            <a:off x="251520" y="558924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18" name="Picture 17" descr="CMEC_header copy.png"/>
          <p:cNvPicPr>
            <a:picLocks noChangeAspect="1"/>
          </p:cNvPicPr>
          <p:nvPr userDrawn="1"/>
        </p:nvPicPr>
        <p:blipFill>
          <a:blip r:embed="rId2" cstate="print"/>
          <a:stretch>
            <a:fillRect/>
          </a:stretch>
        </p:blipFill>
        <p:spPr>
          <a:xfrm>
            <a:off x="3581400" y="0"/>
            <a:ext cx="6229400" cy="839700"/>
          </a:xfrm>
          <a:prstGeom prst="rect">
            <a:avLst/>
          </a:prstGeom>
          <a:noFill/>
          <a:ln>
            <a:noFill/>
          </a:ln>
        </p:spPr>
      </p:pic>
      <p:sp>
        <p:nvSpPr>
          <p:cNvPr id="16" name="Text Placeholder 15"/>
          <p:cNvSpPr>
            <a:spLocks noGrp="1"/>
          </p:cNvSpPr>
          <p:nvPr>
            <p:ph type="body" sz="quarter" idx="15" hasCustomPrompt="1"/>
          </p:nvPr>
        </p:nvSpPr>
        <p:spPr>
          <a:xfrm>
            <a:off x="4138935" y="5638800"/>
            <a:ext cx="4681537" cy="1066800"/>
          </a:xfrm>
          <a:prstGeom prst="rect">
            <a:avLst/>
          </a:prstGeom>
        </p:spPr>
        <p:txBody>
          <a:bodyPr/>
          <a:lstStyle>
            <a:lvl1pPr algn="r">
              <a:buNone/>
              <a:defRPr sz="1600">
                <a:solidFill>
                  <a:schemeClr val="bg1"/>
                </a:solidFill>
                <a:latin typeface="Times New Roman" pitchFamily="18" charset="0"/>
                <a:cs typeface="Times New Roman" pitchFamily="18" charset="0"/>
              </a:defRPr>
            </a:lvl1pPr>
          </a:lstStyle>
          <a:p>
            <a:pPr lvl="0"/>
            <a:r>
              <a:rPr lang="da-DK" dirty="0" smtClean="0"/>
              <a:t>Department</a:t>
            </a:r>
            <a:endParaRPr lang="da-DK"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949E855A-413B-45CD-8337-44C0ED8AAA4E}" type="datetimeFigureOut">
              <a:rPr lang="en-GB" smtClean="0">
                <a:solidFill>
                  <a:srgbClr val="000000"/>
                </a:solidFill>
              </a:rPr>
              <a:pPr/>
              <a:t>15/5/14</a:t>
            </a:fld>
            <a:endParaRPr lang="en-GB">
              <a:solidFill>
                <a:srgbClr val="000000"/>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srgbClr val="000000"/>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0DD82D-E43D-425B-ADBC-1CB492A5DDA4}"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30335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72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439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386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668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2469E68-540B-4E94-8568-59E7739A0FE9}"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4639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2321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3809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9731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92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0525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5FDCB5-4D97-48FD-84D2-4182AD0DDE49}" type="datetimeFigureOut">
              <a:rPr lang="zh-CN" altLang="en-US" smtClean="0">
                <a:solidFill>
                  <a:prstClr val="black">
                    <a:tint val="75000"/>
                  </a:prstClr>
                </a:solidFill>
              </a:rPr>
              <a:pPr/>
              <a:t>15/5/14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BDF64CC-CE9D-4A43-BCB7-3A23343E1DF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2996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5D0758-3676-4124-B724-8080E7C1F7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0898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69E68-540B-4E94-8568-59E7739A0F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71881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F1587-7505-4DF2-80F4-4FAD1AB2F32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751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46F1587-7505-4DF2-80F4-4FAD1AB2F326}"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95BA5-BF76-402F-8162-1CB37B63F9F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3979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8D1863-7565-49BB-A467-D22FF054F3F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67950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4FEE7D-8F38-4F81-AA23-B06E64EE0E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9566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4DC721-9DE1-45F8-833E-367A6D12CA8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15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4F9E01-127B-45EB-B321-CC1540A8060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697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B24E8-92D4-434E-A1CE-FE0029770C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823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DA523-541F-42AF-AF55-B5B6E5FEB4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02891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D91C8-E966-4401-BD12-5F676D3811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53685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55AC6-DD85-482B-A229-5AFC3242FC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8544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522F0E2-5455-412A-82EB-52EE088938F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360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4795BA5-BF76-402F-8162-1CB37B63F9FB}"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20" name="Content Placeholder 33"/>
          <p:cNvSpPr>
            <a:spLocks noGrp="1"/>
          </p:cNvSpPr>
          <p:nvPr userDrawn="1">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a typeface="宋体"/>
            </a:endParaRPr>
          </a:p>
        </p:txBody>
      </p:sp>
      <p:cxnSp>
        <p:nvCxnSpPr>
          <p:cNvPr id="13" name="Straight Connector 12"/>
          <p:cNvCxnSpPr/>
          <p:nvPr userDrawn="1"/>
        </p:nvCxnSpPr>
        <p:spPr>
          <a:xfrm>
            <a:off x="251520" y="558924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18" name="Picture 17" descr="CMEC_header copy.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1600" y="0"/>
            <a:ext cx="9144000" cy="1232577"/>
          </a:xfrm>
          <a:prstGeom prst="rect">
            <a:avLst/>
          </a:prstGeom>
        </p:spPr>
      </p:pic>
      <p:pic>
        <p:nvPicPr>
          <p:cNvPr id="12" name="Picture 11" descr="KU_Logo_groen_ren.ti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84368" y="4509120"/>
            <a:ext cx="1148502" cy="1255024"/>
          </a:xfrm>
          <a:prstGeom prst="rect">
            <a:avLst/>
          </a:prstGeom>
        </p:spPr>
      </p:pic>
    </p:spTree>
    <p:extLst>
      <p:ext uri="{BB962C8B-B14F-4D97-AF65-F5344CB8AC3E}">
        <p14:creationId xmlns:p14="http://schemas.microsoft.com/office/powerpoint/2010/main" val="907459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5D0758-3676-4124-B724-8080E7C1F7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7878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69E68-540B-4E94-8568-59E7739A0F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55078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F1587-7505-4DF2-80F4-4FAD1AB2F32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7407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95BA5-BF76-402F-8162-1CB37B63F9F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20678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8D1863-7565-49BB-A467-D22FF054F3F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1999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4FEE7D-8F38-4F81-AA23-B06E64EE0E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100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4DC721-9DE1-45F8-833E-367A6D12CA8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5985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4F9E01-127B-45EB-B321-CC1540A8060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0124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B24E8-92D4-434E-A1CE-FE0029770C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0498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B18D1863-7565-49BB-A467-D22FF054F3FF}" type="slidenum">
              <a:rPr lang="en-US" altLang="zh-CN"/>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DA523-541F-42AF-AF55-B5B6E5FEB4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5279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D91C8-E966-4401-BD12-5F676D3811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66187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55AC6-DD85-482B-A229-5AFC3242FC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95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522F0E2-5455-412A-82EB-52EE088938F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86389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20" name="Content Placeholder 33"/>
          <p:cNvSpPr>
            <a:spLocks noGrp="1"/>
          </p:cNvSpPr>
          <p:nvPr userDrawn="1">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a typeface="宋体"/>
            </a:endParaRPr>
          </a:p>
        </p:txBody>
      </p:sp>
      <p:cxnSp>
        <p:nvCxnSpPr>
          <p:cNvPr id="13" name="Straight Connector 12"/>
          <p:cNvCxnSpPr/>
          <p:nvPr userDrawn="1"/>
        </p:nvCxnSpPr>
        <p:spPr>
          <a:xfrm>
            <a:off x="251520" y="558924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18" name="Picture 17" descr="CMEC_header copy.png"/>
          <p:cNvPicPr>
            <a:picLocks noChangeAspect="1"/>
          </p:cNvPicPr>
          <p:nvPr userDrawn="1"/>
        </p:nvPicPr>
        <p:blipFill>
          <a:blip r:embed="rId2" cstate="print"/>
          <a:stretch>
            <a:fillRect/>
          </a:stretch>
        </p:blipFill>
        <p:spPr>
          <a:xfrm>
            <a:off x="3581400" y="0"/>
            <a:ext cx="6229400" cy="839700"/>
          </a:xfrm>
          <a:prstGeom prst="rect">
            <a:avLst/>
          </a:prstGeom>
          <a:noFill/>
          <a:ln>
            <a:noFill/>
          </a:ln>
        </p:spPr>
      </p:pic>
      <p:sp>
        <p:nvSpPr>
          <p:cNvPr id="16" name="Text Placeholder 15"/>
          <p:cNvSpPr>
            <a:spLocks noGrp="1"/>
          </p:cNvSpPr>
          <p:nvPr>
            <p:ph type="body" sz="quarter" idx="15" hasCustomPrompt="1"/>
          </p:nvPr>
        </p:nvSpPr>
        <p:spPr>
          <a:xfrm>
            <a:off x="4138935" y="5638800"/>
            <a:ext cx="4681537" cy="1066800"/>
          </a:xfrm>
          <a:prstGeom prst="rect">
            <a:avLst/>
          </a:prstGeom>
        </p:spPr>
        <p:txBody>
          <a:bodyPr/>
          <a:lstStyle>
            <a:lvl1pPr algn="r">
              <a:buNone/>
              <a:defRPr sz="1600">
                <a:solidFill>
                  <a:schemeClr val="bg1"/>
                </a:solidFill>
                <a:latin typeface="Times New Roman" pitchFamily="18" charset="0"/>
                <a:cs typeface="Times New Roman" pitchFamily="18" charset="0"/>
              </a:defRPr>
            </a:lvl1pPr>
          </a:lstStyle>
          <a:p>
            <a:pPr lvl="0"/>
            <a:r>
              <a:rPr lang="da-DK" dirty="0" smtClean="0"/>
              <a:t>Department</a:t>
            </a:r>
            <a:endParaRPr lang="da-DK" dirty="0"/>
          </a:p>
        </p:txBody>
      </p:sp>
    </p:spTree>
    <p:extLst>
      <p:ext uri="{BB962C8B-B14F-4D97-AF65-F5344CB8AC3E}">
        <p14:creationId xmlns:p14="http://schemas.microsoft.com/office/powerpoint/2010/main" val="4240698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5D0758-3676-4124-B724-8080E7C1F7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08662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469E68-540B-4E94-8568-59E7739A0F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072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F1587-7505-4DF2-80F4-4FAD1AB2F32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3947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95BA5-BF76-402F-8162-1CB37B63F9F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22738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8D1863-7565-49BB-A467-D22FF054F3F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0361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064FEE7D-8F38-4F81-AA23-B06E64EE0E59}" type="slidenum">
              <a:rPr lang="en-US" altLang="zh-CN"/>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4FEE7D-8F38-4F81-AA23-B06E64EE0E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52567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4DC721-9DE1-45F8-833E-367A6D12CA8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2543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4F9E01-127B-45EB-B321-CC1540A8060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9006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B24E8-92D4-434E-A1CE-FE0029770CC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5535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DA523-541F-42AF-AF55-B5B6E5FEB4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1959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D91C8-E966-4401-BD12-5F676D3811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2636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55AC6-DD85-482B-A229-5AFC3242FC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4876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522F0E2-5455-412A-82EB-52EE088938F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92017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20" name="Content Placeholder 33"/>
          <p:cNvSpPr>
            <a:spLocks noGrp="1"/>
          </p:cNvSpPr>
          <p:nvPr userDrawn="1">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a typeface="宋体"/>
            </a:endParaRPr>
          </a:p>
        </p:txBody>
      </p:sp>
      <p:cxnSp>
        <p:nvCxnSpPr>
          <p:cNvPr id="13" name="Straight Connector 12"/>
          <p:cNvCxnSpPr/>
          <p:nvPr userDrawn="1"/>
        </p:nvCxnSpPr>
        <p:spPr>
          <a:xfrm>
            <a:off x="251520" y="558924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18" name="Picture 17" descr="CMEC_header copy.png"/>
          <p:cNvPicPr>
            <a:picLocks noChangeAspect="1"/>
          </p:cNvPicPr>
          <p:nvPr userDrawn="1"/>
        </p:nvPicPr>
        <p:blipFill>
          <a:blip r:embed="rId2" cstate="print"/>
          <a:stretch>
            <a:fillRect/>
          </a:stretch>
        </p:blipFill>
        <p:spPr>
          <a:xfrm>
            <a:off x="3581400" y="0"/>
            <a:ext cx="6229400" cy="839700"/>
          </a:xfrm>
          <a:prstGeom prst="rect">
            <a:avLst/>
          </a:prstGeom>
          <a:noFill/>
          <a:ln>
            <a:noFill/>
          </a:ln>
        </p:spPr>
      </p:pic>
      <p:sp>
        <p:nvSpPr>
          <p:cNvPr id="16" name="Text Placeholder 15"/>
          <p:cNvSpPr>
            <a:spLocks noGrp="1"/>
          </p:cNvSpPr>
          <p:nvPr>
            <p:ph type="body" sz="quarter" idx="15" hasCustomPrompt="1"/>
          </p:nvPr>
        </p:nvSpPr>
        <p:spPr>
          <a:xfrm>
            <a:off x="4138935" y="5638800"/>
            <a:ext cx="4681537" cy="1066800"/>
          </a:xfrm>
          <a:prstGeom prst="rect">
            <a:avLst/>
          </a:prstGeom>
        </p:spPr>
        <p:txBody>
          <a:bodyPr/>
          <a:lstStyle>
            <a:lvl1pPr algn="r">
              <a:buNone/>
              <a:defRPr sz="1600">
                <a:solidFill>
                  <a:schemeClr val="bg1"/>
                </a:solidFill>
                <a:latin typeface="Times New Roman" pitchFamily="18" charset="0"/>
                <a:cs typeface="Times New Roman" pitchFamily="18" charset="0"/>
              </a:defRPr>
            </a:lvl1pPr>
          </a:lstStyle>
          <a:p>
            <a:pPr lvl="0"/>
            <a:r>
              <a:rPr lang="da-DK" dirty="0" smtClean="0"/>
              <a:t>Department</a:t>
            </a:r>
            <a:endParaRPr lang="da-DK" dirty="0"/>
          </a:p>
        </p:txBody>
      </p:sp>
    </p:spTree>
    <p:extLst>
      <p:ext uri="{BB962C8B-B14F-4D97-AF65-F5344CB8AC3E}">
        <p14:creationId xmlns:p14="http://schemas.microsoft.com/office/powerpoint/2010/main" val="2699053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367FCF9F-797F-4FCE-89E2-AEE43DA630FD}" type="datetime1">
              <a:rPr lang="zh-CN" altLang="en-US"/>
              <a:pPr>
                <a:defRPr/>
              </a:pPr>
              <a:t>15/5/14</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F55D17A9-1C0E-4509-A2B1-45FDF3C849A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10067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814DC721-9DE1-45F8-833E-367A6D12CA88}" type="slidenum">
              <a:rPr lang="en-US" altLang="zh-CN"/>
              <a:pPr>
                <a:defRPr/>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9C05F0C-B7D8-4C46-8B23-010DEC210C84}" type="datetime1">
              <a:rPr lang="zh-CN" altLang="en-US"/>
              <a:pPr>
                <a:defRPr/>
              </a:pPr>
              <a:t>15/5/14</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B5ECFCD9-DE04-45AC-A5B6-AD133340D12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170544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C86AC5DE-F87D-4336-A283-F89EDECAD623}" type="datetime1">
              <a:rPr lang="zh-CN" altLang="en-US"/>
              <a:pPr>
                <a:defRPr/>
              </a:pPr>
              <a:t>15/5/14</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B897108E-24EB-41EE-94F1-EF8A2E003DC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12399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D670EC3B-0371-4B2F-8776-6791C09912B8}" type="datetime1">
              <a:rPr lang="zh-CN" altLang="en-US"/>
              <a:pPr>
                <a:defRPr/>
              </a:pPr>
              <a:t>15/5/14</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A87941F8-0A4A-481D-82CC-B3C7740CB28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062333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B865565E-7870-4050-A510-BD76AACC91DC}" type="datetime1">
              <a:rPr lang="zh-CN" altLang="en-US"/>
              <a:pPr>
                <a:defRPr/>
              </a:pPr>
              <a:t>15/5/14</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a:ln/>
        </p:spPr>
        <p:txBody>
          <a:bodyPr/>
          <a:lstStyle>
            <a:lvl1pPr>
              <a:defRPr/>
            </a:lvl1pPr>
          </a:lstStyle>
          <a:p>
            <a:pPr>
              <a:defRPr/>
            </a:pPr>
            <a:fld id="{87AA647B-DF1E-41D7-8E9D-89091848F2E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482154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5FC7F810-440C-4D04-8BF2-864C7FEF981C}" type="datetime1">
              <a:rPr lang="zh-CN" altLang="en-US"/>
              <a:pPr>
                <a:defRPr/>
              </a:pPr>
              <a:t>15/5/14</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E4A41485-88D2-4808-93B9-E53B9BF7D41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302083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4E603BA5-6532-4CF3-A048-DA230602F524}" type="datetime1">
              <a:rPr lang="zh-CN" altLang="en-US"/>
              <a:pPr>
                <a:defRPr/>
              </a:pPr>
              <a:t>15/5/14</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a:ln/>
        </p:spPr>
        <p:txBody>
          <a:bodyPr/>
          <a:lstStyle>
            <a:lvl1pPr>
              <a:defRPr/>
            </a:lvl1pPr>
          </a:lstStyle>
          <a:p>
            <a:pPr>
              <a:defRPr/>
            </a:pPr>
            <a:fld id="{9BDEB9D2-A3C9-4D23-9CC8-E4ED1036548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37837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AC8470D0-485F-4D13-872C-526D3D49D100}" type="datetime1">
              <a:rPr lang="zh-CN" altLang="en-US"/>
              <a:pPr>
                <a:defRPr/>
              </a:pPr>
              <a:t>15/5/14</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FA0F0BFE-F042-44EF-9512-FE94252726D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342219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39A50221-7AA1-46A2-94EF-7D77E0017158}" type="datetime1">
              <a:rPr lang="zh-CN" altLang="en-US"/>
              <a:pPr>
                <a:defRPr/>
              </a:pPr>
              <a:t>15/5/14</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3587CBEE-1B3D-49EE-91DD-080DB0D8B23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81681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A50D100-5CA1-4255-BF89-80E4ECDC332B}" type="datetime1">
              <a:rPr lang="zh-CN" altLang="en-US"/>
              <a:pPr>
                <a:defRPr/>
              </a:pPr>
              <a:t>15/5/14</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3912673A-F768-4B0E-AAAE-C0E46F2BD27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786408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87D632E-043C-49C2-851C-792013BEEC73}" type="datetime1">
              <a:rPr lang="zh-CN" altLang="en-US"/>
              <a:pPr>
                <a:defRPr/>
              </a:pPr>
              <a:t>15/5/14</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E4C7759A-37AC-41DF-8F28-8DD398C36A4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181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94F9E01-127B-45EB-B321-CC1540A8060F}" type="slidenum">
              <a:rPr lang="en-US" altLang="zh-CN"/>
              <a:pPr>
                <a:defRPr/>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7D1C2AF7-21B3-41F5-B8C2-2CA250FDC992}" type="datetime1">
              <a:rPr lang="zh-CN" altLang="en-US"/>
              <a:pPr>
                <a:defRPr/>
              </a:pPr>
              <a:t>15/5/14</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0038C153-D7EF-4E18-A131-0D343CF9488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671114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17" name="Content Placeholder 33"/>
          <p:cNvSpPr>
            <a:spLocks noGrp="1"/>
          </p:cNvSpPr>
          <p:nvPr>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9" name="Subtitle 2"/>
          <p:cNvSpPr txBox="1">
            <a:spLocks/>
          </p:cNvSpPr>
          <p:nvPr/>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a typeface="+mn-ea"/>
            </a:endParaRPr>
          </a:p>
        </p:txBody>
      </p:sp>
      <p:cxnSp>
        <p:nvCxnSpPr>
          <p:cNvPr id="21" name="Straight Connector 20"/>
          <p:cNvCxnSpPr/>
          <p:nvPr/>
        </p:nvCxnSpPr>
        <p:spPr>
          <a:xfrm>
            <a:off x="251520" y="649032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24" name="Picture 23" descr="CMEC_header copy.png"/>
          <p:cNvPicPr>
            <a:picLocks noChangeAspect="1"/>
          </p:cNvPicPr>
          <p:nvPr/>
        </p:nvPicPr>
        <p:blipFill>
          <a:blip r:embed="rId2" cstate="print"/>
          <a:stretch>
            <a:fillRect/>
          </a:stretch>
        </p:blipFill>
        <p:spPr>
          <a:xfrm>
            <a:off x="971600" y="0"/>
            <a:ext cx="9144000" cy="1232577"/>
          </a:xfrm>
          <a:prstGeom prst="rect">
            <a:avLst/>
          </a:prstGeom>
        </p:spPr>
      </p:pic>
    </p:spTree>
    <p:extLst>
      <p:ext uri="{BB962C8B-B14F-4D97-AF65-F5344CB8AC3E}">
        <p14:creationId xmlns:p14="http://schemas.microsoft.com/office/powerpoint/2010/main" val="27058536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43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2660548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9"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4275258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11"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12"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13"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2027470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2362714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8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875853"/>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90265"/>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1077990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123375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6DB24E8-92D4-434E-A1CE-FE0029770CC7}" type="slidenum">
              <a:rPr lang="en-US" altLang="zh-CN"/>
              <a:pPr>
                <a:defRPr/>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5"/>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29165454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6"/>
            <a:ext cx="2057400" cy="543346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92696"/>
            <a:ext cx="6019800" cy="543346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3644910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smtClean="0"/>
              <a:t>Click to edit Master title style</a:t>
            </a:r>
            <a:endParaRPr lang="en-US" dirty="0"/>
          </a:p>
        </p:txBody>
      </p:sp>
    </p:spTree>
    <p:extLst>
      <p:ext uri="{BB962C8B-B14F-4D97-AF65-F5344CB8AC3E}">
        <p14:creationId xmlns:p14="http://schemas.microsoft.com/office/powerpoint/2010/main" val="1789446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ea typeface="+mn-ea"/>
              </a:rPr>
              <a:pPr fontAlgn="auto">
                <a:spcBef>
                  <a:spcPts val="0"/>
                </a:spcBef>
                <a:spcAft>
                  <a:spcPts val="0"/>
                </a:spcAft>
              </a:pPr>
              <a:t>15/5/14</a:t>
            </a:fld>
            <a:endParaRPr lang="en-US">
              <a:solidFill>
                <a:srgbClr val="000000"/>
              </a:solidFill>
              <a:latin typeface="Times New Roman"/>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ea typeface="+mn-ea"/>
              </a:rPr>
              <a:pPr fontAlgn="auto">
                <a:spcBef>
                  <a:spcPts val="0"/>
                </a:spcBef>
                <a:spcAft>
                  <a:spcPts val="0"/>
                </a:spcAft>
              </a:pPr>
              <a:t>‹#›</a:t>
            </a:fld>
            <a:endParaRPr lang="en-US">
              <a:solidFill>
                <a:srgbClr val="000000"/>
              </a:solidFill>
              <a:latin typeface="Times New Roman"/>
              <a:ea typeface="+mn-ea"/>
            </a:endParaRPr>
          </a:p>
        </p:txBody>
      </p:sp>
    </p:spTree>
    <p:extLst>
      <p:ext uri="{BB962C8B-B14F-4D97-AF65-F5344CB8AC3E}">
        <p14:creationId xmlns:p14="http://schemas.microsoft.com/office/powerpoint/2010/main" val="30912394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51061047-3402-48AC-A51D-DBB59EC6088E}" type="datetimeFigureOut">
              <a:rPr lang="en-US" smtClean="0">
                <a:solidFill>
                  <a:srgbClr val="000000"/>
                </a:solidFill>
                <a:latin typeface="Times New Roman"/>
                <a:ea typeface="+mn-ea"/>
              </a:rPr>
              <a:pPr fontAlgn="auto">
                <a:spcBef>
                  <a:spcPts val="0"/>
                </a:spcBef>
                <a:spcAft>
                  <a:spcPts val="0"/>
                </a:spcAft>
              </a:pPr>
              <a:t>15/5/14</a:t>
            </a:fld>
            <a:endParaRPr lang="en-US">
              <a:solidFill>
                <a:srgbClr val="000000"/>
              </a:solidFill>
              <a:latin typeface="Times New Roman"/>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srgbClr val="000000"/>
              </a:solidFill>
              <a:latin typeface="Times New Roman"/>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544CC43-0643-4279-AD88-DF1445588F86}" type="slidenum">
              <a:rPr lang="en-US" smtClean="0">
                <a:solidFill>
                  <a:srgbClr val="000000"/>
                </a:solidFill>
                <a:latin typeface="Times New Roman"/>
                <a:ea typeface="+mn-ea"/>
              </a:rPr>
              <a:pPr fontAlgn="auto">
                <a:spcBef>
                  <a:spcPts val="0"/>
                </a:spcBef>
                <a:spcAft>
                  <a:spcPts val="0"/>
                </a:spcAft>
              </a:pPr>
              <a:t>‹#›</a:t>
            </a:fld>
            <a:endParaRPr lang="en-US">
              <a:solidFill>
                <a:srgbClr val="000000"/>
              </a:solidFill>
              <a:latin typeface="Times New Roman"/>
              <a:ea typeface="+mn-ea"/>
            </a:endParaRPr>
          </a:p>
        </p:txBody>
      </p:sp>
    </p:spTree>
    <p:extLst>
      <p:ext uri="{BB962C8B-B14F-4D97-AF65-F5344CB8AC3E}">
        <p14:creationId xmlns:p14="http://schemas.microsoft.com/office/powerpoint/2010/main" val="11275043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smtClean="0"/>
              <a:t>Presentation title</a:t>
            </a:r>
            <a:endParaRPr lang="en-US" dirty="0"/>
          </a:p>
        </p:txBody>
      </p:sp>
      <p:sp>
        <p:nvSpPr>
          <p:cNvPr id="17" name="Content Placeholder 33"/>
          <p:cNvSpPr>
            <a:spLocks noGrp="1"/>
          </p:cNvSpPr>
          <p:nvPr>
            <p:ph sz="quarter" idx="14" hasCustomPrompt="1"/>
          </p:nvPr>
        </p:nvSpPr>
        <p:spPr>
          <a:xfrm>
            <a:off x="467544" y="3645024"/>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smtClean="0"/>
              <a:t>By: </a:t>
            </a:r>
            <a:r>
              <a:rPr lang="da-DK" dirty="0" err="1" smtClean="0"/>
              <a:t>name</a:t>
            </a:r>
            <a:r>
              <a:rPr lang="da-DK" dirty="0" smtClean="0"/>
              <a:t>(s)</a:t>
            </a:r>
            <a:endParaRPr lang="en-US" dirty="0"/>
          </a:p>
        </p:txBody>
      </p:sp>
      <p:sp>
        <p:nvSpPr>
          <p:cNvPr id="19" name="Subtitle 2"/>
          <p:cNvSpPr txBox="1">
            <a:spLocks/>
          </p:cNvSpPr>
          <p:nvPr/>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smtClean="0">
              <a:solidFill>
                <a:srgbClr val="2C5937"/>
              </a:solidFill>
              <a:latin typeface="Frutiger LT Std 55 Roman" pitchFamily="34" charset="0"/>
              <a:ea typeface="+mn-ea"/>
            </a:endParaRPr>
          </a:p>
        </p:txBody>
      </p:sp>
      <p:cxnSp>
        <p:nvCxnSpPr>
          <p:cNvPr id="21" name="Straight Connector 20"/>
          <p:cNvCxnSpPr/>
          <p:nvPr/>
        </p:nvCxnSpPr>
        <p:spPr>
          <a:xfrm>
            <a:off x="251520" y="6490320"/>
            <a:ext cx="864096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pic>
        <p:nvPicPr>
          <p:cNvPr id="24" name="Picture 23" descr="CMEC_header copy.png"/>
          <p:cNvPicPr>
            <a:picLocks noChangeAspect="1"/>
          </p:cNvPicPr>
          <p:nvPr/>
        </p:nvPicPr>
        <p:blipFill>
          <a:blip r:embed="rId2" cstate="print"/>
          <a:stretch>
            <a:fillRect/>
          </a:stretch>
        </p:blipFill>
        <p:spPr>
          <a:xfrm>
            <a:off x="971600" y="0"/>
            <a:ext cx="9144000" cy="1232577"/>
          </a:xfrm>
          <a:prstGeom prst="rect">
            <a:avLst/>
          </a:prstGeom>
        </p:spPr>
      </p:pic>
    </p:spTree>
    <p:extLst>
      <p:ext uri="{BB962C8B-B14F-4D97-AF65-F5344CB8AC3E}">
        <p14:creationId xmlns:p14="http://schemas.microsoft.com/office/powerpoint/2010/main" val="1776101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97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2014166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5536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9"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838410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smtClean="0"/>
              <a:t>Click to edit Master title style</a:t>
            </a:r>
            <a:endParaRPr lang="en-US" dirty="0"/>
          </a:p>
        </p:txBody>
      </p:sp>
      <p:sp>
        <p:nvSpPr>
          <p:cNvPr id="11"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49E855A-413B-45CD-8337-44C0ED8AAA4E}" type="datetimeFigureOut">
              <a:rPr lang="en-GB" smtClean="0">
                <a:solidFill>
                  <a:srgbClr val="000000"/>
                </a:solidFill>
                <a:latin typeface="Times New Roman"/>
                <a:ea typeface="+mn-ea"/>
              </a:rPr>
              <a:pPr fontAlgn="auto">
                <a:spcBef>
                  <a:spcPts val="0"/>
                </a:spcBef>
                <a:spcAft>
                  <a:spcPts val="0"/>
                </a:spcAft>
              </a:pPr>
              <a:t>15/5/14</a:t>
            </a:fld>
            <a:endParaRPr lang="en-GB">
              <a:solidFill>
                <a:srgbClr val="000000"/>
              </a:solidFill>
              <a:latin typeface="Times New Roman"/>
              <a:ea typeface="+mn-ea"/>
            </a:endParaRPr>
          </a:p>
        </p:txBody>
      </p:sp>
      <p:sp>
        <p:nvSpPr>
          <p:cNvPr id="12"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a:solidFill>
                <a:srgbClr val="000000"/>
              </a:solidFill>
              <a:latin typeface="Times New Roman"/>
              <a:ea typeface="+mn-ea"/>
            </a:endParaRPr>
          </a:p>
        </p:txBody>
      </p:sp>
      <p:sp>
        <p:nvSpPr>
          <p:cNvPr id="13"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B0DD82D-E43D-425B-ADBC-1CB492A5DDA4}" type="slidenum">
              <a:rPr lang="en-GB" smtClean="0">
                <a:solidFill>
                  <a:srgbClr val="000000"/>
                </a:solidFill>
                <a:latin typeface="Times New Roman"/>
                <a:ea typeface="+mn-ea"/>
              </a:rPr>
              <a:pPr fontAlgn="auto">
                <a:spcBef>
                  <a:spcPts val="0"/>
                </a:spcBef>
                <a:spcAft>
                  <a:spcPts val="0"/>
                </a:spcAft>
              </a:pPr>
              <a:t>‹#›</a:t>
            </a:fld>
            <a:endParaRPr lang="en-GB">
              <a:solidFill>
                <a:srgbClr val="000000"/>
              </a:solidFill>
              <a:latin typeface="Times New Roman"/>
              <a:ea typeface="+mn-ea"/>
            </a:endParaRPr>
          </a:p>
        </p:txBody>
      </p:sp>
    </p:spTree>
    <p:extLst>
      <p:ext uri="{BB962C8B-B14F-4D97-AF65-F5344CB8AC3E}">
        <p14:creationId xmlns:p14="http://schemas.microsoft.com/office/powerpoint/2010/main" val="17298490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0.xml"/><Relationship Id="rId13" Type="http://schemas.openxmlformats.org/officeDocument/2006/relationships/image" Target="../media/image5.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theme" Target="../theme/theme7.xml"/><Relationship Id="rId16" Type="http://schemas.openxmlformats.org/officeDocument/2006/relationships/image" Target="../media/image4.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Relationship Id="rId15" Type="http://schemas.openxmlformats.org/officeDocument/2006/relationships/slideLayout" Target="../slideLayouts/slideLayout109.xml"/><Relationship Id="rId16" Type="http://schemas.openxmlformats.org/officeDocument/2006/relationships/theme" Target="../theme/theme8.xml"/><Relationship Id="rId17" Type="http://schemas.openxmlformats.org/officeDocument/2006/relationships/image" Target="../media/image4.pn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slideLayout" Target="../slideLayouts/slideLayout123.xml"/><Relationship Id="rId15" Type="http://schemas.openxmlformats.org/officeDocument/2006/relationships/slideLayout" Target="../slideLayouts/slideLayout124.xml"/><Relationship Id="rId16" Type="http://schemas.openxmlformats.org/officeDocument/2006/relationships/theme" Target="../theme/theme9.xml"/><Relationship Id="rId17" Type="http://schemas.openxmlformats.org/officeDocument/2006/relationships/image" Target="../media/image4.png"/><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a:defRPr/>
            </a:pPr>
            <a:fld id="{586CC805-CE6D-4F6E-ACBD-85C3425DA83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8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PKU"/>
          <p:cNvPicPr>
            <a:picLocks noChangeAspect="1" noChangeArrowheads="1"/>
          </p:cNvPicPr>
          <p:nvPr/>
        </p:nvPicPr>
        <p:blipFill>
          <a:blip r:embed="rId13"/>
          <a:srcRect/>
          <a:stretch>
            <a:fillRect/>
          </a:stretch>
        </p:blipFill>
        <p:spPr bwMode="auto">
          <a:xfrm>
            <a:off x="0" y="0"/>
            <a:ext cx="9144000" cy="6864350"/>
          </a:xfrm>
          <a:prstGeom prst="rect">
            <a:avLst/>
          </a:prstGeom>
          <a:noFill/>
        </p:spPr>
      </p:pic>
      <p:sp>
        <p:nvSpPr>
          <p:cNvPr id="1026" name="Rectangle 2"/>
          <p:cNvSpPr>
            <a:spLocks noGrp="1" noChangeArrowheads="1"/>
          </p:cNvSpPr>
          <p:nvPr>
            <p:ph type="title"/>
          </p:nvPr>
        </p:nvSpPr>
        <p:spPr bwMode="auto">
          <a:xfrm>
            <a:off x="685800" y="6096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186278973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xmlns:p14="http://schemas.microsoft.com/office/powerpoint/2010/mai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eaLnBrk="1" fontAlgn="base" hangingPunct="1">
        <a:spcBef>
          <a:spcPct val="0"/>
        </a:spcBef>
        <a:spcAft>
          <a:spcPct val="0"/>
        </a:spcAft>
        <a:defRPr kumimoji="1" sz="4000" b="1">
          <a:solidFill>
            <a:srgbClr val="CC3300"/>
          </a:solidFill>
          <a:latin typeface="+mj-lt"/>
          <a:ea typeface="+mj-ea"/>
          <a:cs typeface="+mj-cs"/>
        </a:defRPr>
      </a:lvl1pPr>
      <a:lvl2pPr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2pPr>
      <a:lvl3pPr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3pPr>
      <a:lvl4pPr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4pPr>
      <a:lvl5pPr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5pPr>
      <a:lvl6pPr marL="457200"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6pPr>
      <a:lvl7pPr marL="914400"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7pPr>
      <a:lvl8pPr marL="1371600"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8pPr>
      <a:lvl9pPr marL="1828800" algn="ctr" rtl="0" eaLnBrk="1" fontAlgn="base" hangingPunct="1">
        <a:spcBef>
          <a:spcPct val="0"/>
        </a:spcBef>
        <a:spcAft>
          <a:spcPct val="0"/>
        </a:spcAft>
        <a:defRPr kumimoji="1" sz="4000" b="1">
          <a:solidFill>
            <a:srgbClr val="CC3300"/>
          </a:solidFill>
          <a:latin typeface="Times New Roman" pitchFamily="18" charset="0"/>
          <a:ea typeface="华文新魏" pitchFamily="2" charset="-122"/>
        </a:defRPr>
      </a:lvl9pPr>
    </p:titleStyle>
    <p:bodyStyle>
      <a:lvl1pPr marL="342900" indent="-342900" algn="l" rtl="0" eaLnBrk="1" fontAlgn="base" hangingPunct="1">
        <a:spcBef>
          <a:spcPct val="20000"/>
        </a:spcBef>
        <a:spcAft>
          <a:spcPct val="0"/>
        </a:spcAft>
        <a:buChar char="•"/>
        <a:defRPr kumimoji="1"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b="1">
          <a:solidFill>
            <a:schemeClr val="tx1"/>
          </a:solidFill>
          <a:latin typeface="+mn-lt"/>
          <a:ea typeface="+mn-ea"/>
        </a:defRPr>
      </a:lvl2pPr>
      <a:lvl3pPr marL="1143000" indent="-228600" algn="l" rtl="0" eaLnBrk="1" fontAlgn="base" hangingPunct="1">
        <a:spcBef>
          <a:spcPct val="20000"/>
        </a:spcBef>
        <a:spcAft>
          <a:spcPct val="0"/>
        </a:spcAft>
        <a:buChar char="•"/>
        <a:defRPr kumimoji="1" sz="2400" b="1">
          <a:solidFill>
            <a:schemeClr val="tx1"/>
          </a:solidFill>
          <a:latin typeface="+mn-lt"/>
          <a:ea typeface="+mn-ea"/>
        </a:defRPr>
      </a:lvl3pPr>
      <a:lvl4pPr marL="1600200" indent="-228600" algn="l" rtl="0" eaLnBrk="1" fontAlgn="base" hangingPunct="1">
        <a:spcBef>
          <a:spcPct val="20000"/>
        </a:spcBef>
        <a:spcAft>
          <a:spcPct val="0"/>
        </a:spcAft>
        <a:buChar char="–"/>
        <a:defRPr kumimoji="1" sz="2000" b="1">
          <a:solidFill>
            <a:schemeClr val="tx1"/>
          </a:solidFill>
          <a:latin typeface="+mn-lt"/>
          <a:ea typeface="+mn-ea"/>
        </a:defRPr>
      </a:lvl4pPr>
      <a:lvl5pPr marL="2057400" indent="-228600" algn="l" rtl="0" eaLnBrk="1" fontAlgn="base" hangingPunct="1">
        <a:spcBef>
          <a:spcPct val="20000"/>
        </a:spcBef>
        <a:spcAft>
          <a:spcPct val="0"/>
        </a:spcAft>
        <a:buChar char="»"/>
        <a:defRPr kumimoji="1" sz="2000" b="1">
          <a:solidFill>
            <a:schemeClr val="tx1"/>
          </a:solidFill>
          <a:latin typeface="+mn-lt"/>
          <a:ea typeface="+mn-ea"/>
        </a:defRPr>
      </a:lvl5pPr>
      <a:lvl6pPr marL="2514600" indent="-228600" algn="l" rtl="0" eaLnBrk="1" fontAlgn="base" hangingPunct="1">
        <a:spcBef>
          <a:spcPct val="20000"/>
        </a:spcBef>
        <a:spcAft>
          <a:spcPct val="0"/>
        </a:spcAft>
        <a:buChar char="»"/>
        <a:defRPr kumimoji="1" sz="2000" b="1">
          <a:solidFill>
            <a:schemeClr val="tx1"/>
          </a:solidFill>
          <a:latin typeface="+mn-lt"/>
          <a:ea typeface="+mn-ea"/>
        </a:defRPr>
      </a:lvl6pPr>
      <a:lvl7pPr marL="2971800" indent="-228600" algn="l" rtl="0" eaLnBrk="1" fontAlgn="base" hangingPunct="1">
        <a:spcBef>
          <a:spcPct val="20000"/>
        </a:spcBef>
        <a:spcAft>
          <a:spcPct val="0"/>
        </a:spcAft>
        <a:buChar char="»"/>
        <a:defRPr kumimoji="1" sz="2000" b="1">
          <a:solidFill>
            <a:schemeClr val="tx1"/>
          </a:solidFill>
          <a:latin typeface="+mn-lt"/>
          <a:ea typeface="+mn-ea"/>
        </a:defRPr>
      </a:lvl7pPr>
      <a:lvl8pPr marL="3429000" indent="-228600" algn="l" rtl="0" eaLnBrk="1" fontAlgn="base" hangingPunct="1">
        <a:spcBef>
          <a:spcPct val="20000"/>
        </a:spcBef>
        <a:spcAft>
          <a:spcPct val="0"/>
        </a:spcAft>
        <a:buChar char="»"/>
        <a:defRPr kumimoji="1" sz="2000" b="1">
          <a:solidFill>
            <a:schemeClr val="tx1"/>
          </a:solidFill>
          <a:latin typeface="+mn-lt"/>
          <a:ea typeface="+mn-ea"/>
        </a:defRPr>
      </a:lvl8pPr>
      <a:lvl9pPr marL="3886200" indent="-228600" algn="l" rtl="0" eaLnBrk="1" fontAlgn="base" hangingPunct="1">
        <a:spcBef>
          <a:spcPct val="20000"/>
        </a:spcBef>
        <a:spcAft>
          <a:spcPct val="0"/>
        </a:spcAft>
        <a:buChar char="»"/>
        <a:defRPr kumimoji="1" sz="2000" b="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5FDCB5-4D97-48FD-84D2-4182AD0DDE49}" type="datetimeFigureOut">
              <a:rPr lang="zh-CN" altLang="en-US" smtClean="0">
                <a:solidFill>
                  <a:prstClr val="black">
                    <a:tint val="75000"/>
                  </a:prstClr>
                </a:solidFill>
                <a:latin typeface="Calibri"/>
                <a:ea typeface="宋体"/>
              </a:rPr>
              <a:pPr fontAlgn="auto">
                <a:spcBef>
                  <a:spcPts val="0"/>
                </a:spcBef>
                <a:spcAft>
                  <a:spcPts val="0"/>
                </a:spcAft>
              </a:pPr>
              <a:t>15/5/14</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BDF64CC-CE9D-4A43-BCB7-3A23343E1DF4}" type="slidenum">
              <a:rPr lang="zh-CN" altLang="en-US" smtClean="0">
                <a:solidFill>
                  <a:prstClr val="black">
                    <a:tint val="75000"/>
                  </a:prstClr>
                </a:solidFill>
                <a:latin typeface="Calibri"/>
                <a:ea typeface="宋体"/>
              </a:rPr>
              <a:pPr fontAlgn="auto">
                <a:spcBef>
                  <a:spcPts val="0"/>
                </a:spcBef>
                <a:spcAft>
                  <a:spcPts val="0"/>
                </a:spcAft>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8142683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a:defRPr/>
            </a:pPr>
            <a:fld id="{586CC805-CE6D-4F6E-ACBD-85C3425DA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250865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a:defRPr/>
            </a:pPr>
            <a:fld id="{586CC805-CE6D-4F6E-ACBD-85C3425DA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576329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a:defRPr/>
            </a:pPr>
            <a:fld id="{586CC805-CE6D-4F6E-ACBD-85C3425DA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7717961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sym typeface="Calibri" pitchFamily="34" charset="0"/>
              </a:rPr>
              <a:t>单击此处编辑母版标题样式</a:t>
            </a:r>
          </a:p>
        </p:txBody>
      </p:sp>
      <p:sp>
        <p:nvSpPr>
          <p:cNvPr id="1027"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sym typeface="Calibri" pitchFamily="34" charset="0"/>
              </a:rPr>
              <a:t>单击此处编辑母版文本样式</a:t>
            </a:r>
          </a:p>
          <a:p>
            <a:pPr lvl="1"/>
            <a:r>
              <a:rPr lang="zh-CN" altLang="en-US" smtClean="0">
                <a:sym typeface="Calibri" pitchFamily="34" charset="0"/>
              </a:rPr>
              <a:t>第二级</a:t>
            </a:r>
          </a:p>
          <a:p>
            <a:pPr lvl="2"/>
            <a:r>
              <a:rPr lang="zh-CN" altLang="en-US" smtClean="0">
                <a:sym typeface="Calibri" pitchFamily="34" charset="0"/>
              </a:rPr>
              <a:t>第三级</a:t>
            </a:r>
          </a:p>
          <a:p>
            <a:pPr lvl="3"/>
            <a:r>
              <a:rPr lang="zh-CN" altLang="en-US" smtClean="0">
                <a:sym typeface="Calibri" pitchFamily="34" charset="0"/>
              </a:rPr>
              <a:t>第四级</a:t>
            </a:r>
          </a:p>
          <a:p>
            <a:pPr lvl="4"/>
            <a:r>
              <a:rPr lang="zh-CN" altLang="en-US" smtClean="0">
                <a:sym typeface="Calibri" pitchFamily="34" charset="0"/>
              </a:rPr>
              <a:t>第五级</a:t>
            </a:r>
          </a:p>
        </p:txBody>
      </p:sp>
      <p:sp>
        <p:nvSpPr>
          <p:cNvPr id="1028" name="日期占位符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lvl1pPr>
              <a:buFont typeface="Arial" pitchFamily="34" charset="0"/>
              <a:buNone/>
              <a:defRPr sz="1200">
                <a:solidFill>
                  <a:srgbClr val="898989"/>
                </a:solidFill>
                <a:latin typeface="Arial" pitchFamily="34" charset="0"/>
                <a:sym typeface="Arial" pitchFamily="34" charset="0"/>
              </a:defRPr>
            </a:lvl1pPr>
          </a:lstStyle>
          <a:p>
            <a:pPr eaLnBrk="0" hangingPunct="0">
              <a:defRPr/>
            </a:pPr>
            <a:fld id="{4B26131B-6C12-466A-B095-F4DED30F8B36}" type="datetime1">
              <a:rPr lang="zh-CN" altLang="en-US"/>
              <a:pPr eaLnBrk="0" hangingPunct="0">
                <a:defRPr/>
              </a:pPr>
              <a:t>15/5/14</a:t>
            </a:fld>
            <a:endParaRPr lang="zh-CN" altLang="en-US" sz="1800">
              <a:solidFill>
                <a:srgbClr val="000000"/>
              </a:solidFill>
            </a:endParaRPr>
          </a:p>
        </p:txBody>
      </p:sp>
      <p:sp>
        <p:nvSpPr>
          <p:cNvPr id="1029" name="页脚占位符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lvl1pPr algn="ctr">
              <a:buFont typeface="Arial" pitchFamily="34" charset="0"/>
              <a:buNone/>
              <a:defRPr sz="1200">
                <a:solidFill>
                  <a:srgbClr val="898989"/>
                </a:solidFill>
                <a:latin typeface="Arial" pitchFamily="34" charset="0"/>
                <a:sym typeface="Arial" pitchFamily="34" charset="0"/>
              </a:defRPr>
            </a:lvl1pPr>
          </a:lstStyle>
          <a:p>
            <a:pPr eaLnBrk="0" hangingPunct="0">
              <a:defRPr/>
            </a:pPr>
            <a:endParaRPr lang="zh-CN" altLang="zh-CN"/>
          </a:p>
        </p:txBody>
      </p:sp>
      <p:sp>
        <p:nvSpPr>
          <p:cNvPr id="1030" name="灯片编号占位符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vert="horz" wrap="square" lIns="91440" tIns="45720" rIns="91440" bIns="45720" numCol="1" anchor="ctr" anchorCtr="0" compatLnSpc="1">
            <a:prstTxWarp prst="textNoShape">
              <a:avLst/>
            </a:prstTxWarp>
          </a:bodyPr>
          <a:lstStyle>
            <a:lvl1pPr algn="r">
              <a:buFont typeface="Arial" pitchFamily="34" charset="0"/>
              <a:buNone/>
              <a:defRPr sz="1200">
                <a:solidFill>
                  <a:srgbClr val="898989"/>
                </a:solidFill>
                <a:latin typeface="Arial" pitchFamily="34" charset="0"/>
                <a:sym typeface="Arial" pitchFamily="34" charset="0"/>
              </a:defRPr>
            </a:lvl1pPr>
          </a:lstStyle>
          <a:p>
            <a:pPr eaLnBrk="0" hangingPunct="0">
              <a:defRPr/>
            </a:pPr>
            <a:fld id="{B2B55B9A-6F38-45B6-B084-CD2DC4D9FA71}" type="slidenum">
              <a:rPr lang="zh-CN" altLang="en-US"/>
              <a:pPr eaLnBrk="0" hangingPunct="0">
                <a:defRPr/>
              </a:pPr>
              <a:t>‹#›</a:t>
            </a:fld>
            <a:endParaRPr lang="zh-CN" altLang="en-US" sz="1800">
              <a:solidFill>
                <a:srgbClr val="000000"/>
              </a:solidFill>
            </a:endParaRPr>
          </a:p>
        </p:txBody>
      </p:sp>
    </p:spTree>
    <p:extLst>
      <p:ext uri="{BB962C8B-B14F-4D97-AF65-F5344CB8AC3E}">
        <p14:creationId xmlns:p14="http://schemas.microsoft.com/office/powerpoint/2010/main" val="222127563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sldNum="0" hdr="0" ftr="0"/>
  <p:txStyles>
    <p:titleStyle>
      <a:lvl1pPr marL="914400" indent="-914400" algn="ctr" defTabSz="0"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defTabSz="0"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defTabSz="0" rtl="0" eaLnBrk="0" fontAlgn="base" hangingPunct="0">
        <a:spcBef>
          <a:spcPct val="20000"/>
        </a:spcBef>
        <a:spcAft>
          <a:spcPct val="0"/>
        </a:spcAft>
        <a:buFont typeface="Arial" charset="0"/>
        <a:buChar char="•"/>
        <a:defRPr sz="3200">
          <a:solidFill>
            <a:schemeClr val="tx1"/>
          </a:solidFill>
          <a:latin typeface="+mn-lt"/>
          <a:ea typeface="+mn-ea"/>
          <a:cs typeface="+mn-cs"/>
          <a:sym typeface="Calibri" pitchFamily="34" charset="0"/>
        </a:defRPr>
      </a:lvl1pPr>
      <a:lvl2pPr marL="742950" indent="-285750" algn="l" defTabSz="0" rtl="0" eaLnBrk="0" fontAlgn="base" hangingPunct="0">
        <a:spcBef>
          <a:spcPct val="20000"/>
        </a:spcBef>
        <a:spcAft>
          <a:spcPct val="0"/>
        </a:spcAft>
        <a:buFont typeface="Arial" charset="0"/>
        <a:buChar char="–"/>
        <a:defRPr sz="2800">
          <a:solidFill>
            <a:schemeClr val="tx1"/>
          </a:solidFill>
          <a:latin typeface="+mn-lt"/>
          <a:ea typeface="+mn-ea"/>
          <a:sym typeface="Calibri" pitchFamily="34" charset="0"/>
        </a:defRPr>
      </a:lvl2pPr>
      <a:lvl3pPr marL="1143000" indent="-228600" algn="l" defTabSz="0" rtl="0" eaLnBrk="0" fontAlgn="base" hangingPunct="0">
        <a:spcBef>
          <a:spcPct val="20000"/>
        </a:spcBef>
        <a:spcAft>
          <a:spcPct val="0"/>
        </a:spcAft>
        <a:buFont typeface="Arial" charset="0"/>
        <a:buChar char="•"/>
        <a:defRPr sz="2400">
          <a:solidFill>
            <a:schemeClr val="tx1"/>
          </a:solidFill>
          <a:latin typeface="+mn-lt"/>
          <a:ea typeface="+mn-ea"/>
          <a:sym typeface="Calibri" pitchFamily="34" charset="0"/>
        </a:defRPr>
      </a:lvl3pPr>
      <a:lvl4pPr marL="1600200" indent="-228600" algn="l" defTabSz="0" rtl="0" eaLnBrk="0" fontAlgn="base" hangingPunct="0">
        <a:spcBef>
          <a:spcPct val="20000"/>
        </a:spcBef>
        <a:spcAft>
          <a:spcPct val="0"/>
        </a:spcAft>
        <a:buFont typeface="Arial" charset="0"/>
        <a:buChar char="–"/>
        <a:defRPr sz="2000">
          <a:solidFill>
            <a:schemeClr val="tx1"/>
          </a:solidFill>
          <a:latin typeface="+mn-lt"/>
          <a:ea typeface="+mn-ea"/>
          <a:sym typeface="Calibri" pitchFamily="34" charset="0"/>
        </a:defRPr>
      </a:lvl4pPr>
      <a:lvl5pPr marL="2057400" indent="-228600" algn="l" defTabSz="0" rtl="0" eaLnBrk="0" fontAlgn="base" hangingPunct="0">
        <a:spcBef>
          <a:spcPct val="20000"/>
        </a:spcBef>
        <a:spcAft>
          <a:spcPct val="0"/>
        </a:spcAft>
        <a:buFont typeface="Arial" charset="0"/>
        <a:buChar char="»"/>
        <a:defRPr sz="2000">
          <a:solidFill>
            <a:schemeClr val="tx1"/>
          </a:solidFill>
          <a:latin typeface="+mn-lt"/>
          <a:ea typeface="+mn-ea"/>
          <a:sym typeface="Calibri" pitchFamily="34" charset="0"/>
        </a:defRPr>
      </a:lvl5pPr>
      <a:lvl6pPr marL="25146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7"/>
          <p:cNvGrpSpPr/>
          <p:nvPr/>
        </p:nvGrpSpPr>
        <p:grpSpPr>
          <a:xfrm>
            <a:off x="0" y="0"/>
            <a:ext cx="9144000" cy="762000"/>
            <a:chOff x="0" y="0"/>
            <a:chExt cx="9144000" cy="762000"/>
          </a:xfrm>
        </p:grpSpPr>
        <p:pic>
          <p:nvPicPr>
            <p:cNvPr id="5" name="Picture 4" descr="CMEC_header copy.png"/>
            <p:cNvPicPr>
              <a:picLocks noChangeAspect="1"/>
            </p:cNvPicPr>
            <p:nvPr/>
          </p:nvPicPr>
          <p:blipFill>
            <a:blip r:embed="rId16" cstate="print"/>
            <a:srcRect/>
            <a:stretch>
              <a:fillRect/>
            </a:stretch>
          </p:blipFill>
          <p:spPr>
            <a:xfrm>
              <a:off x="4724400" y="0"/>
              <a:ext cx="4419600" cy="636831"/>
            </a:xfrm>
            <a:prstGeom prst="rect">
              <a:avLst/>
            </a:prstGeom>
          </p:spPr>
        </p:pic>
        <p:sp>
          <p:nvSpPr>
            <p:cNvPr id="6"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pPr fontAlgn="auto">
                <a:spcBef>
                  <a:spcPts val="0"/>
                </a:spcBef>
                <a:spcAft>
                  <a:spcPts val="0"/>
                </a:spcAft>
              </a:pPr>
              <a:endParaRPr lang="en-US">
                <a:solidFill>
                  <a:srgbClr val="000000"/>
                </a:solidFill>
                <a:latin typeface="Times New Roman"/>
                <a:ea typeface="+mn-ea"/>
              </a:endParaRPr>
            </a:p>
          </p:txBody>
        </p:sp>
      </p:grpSp>
    </p:spTree>
    <p:extLst>
      <p:ext uri="{BB962C8B-B14F-4D97-AF65-F5344CB8AC3E}">
        <p14:creationId xmlns:p14="http://schemas.microsoft.com/office/powerpoint/2010/main" val="338071462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7"/>
          <p:cNvGrpSpPr/>
          <p:nvPr/>
        </p:nvGrpSpPr>
        <p:grpSpPr>
          <a:xfrm>
            <a:off x="0" y="0"/>
            <a:ext cx="9144000" cy="762000"/>
            <a:chOff x="0" y="0"/>
            <a:chExt cx="9144000" cy="762000"/>
          </a:xfrm>
        </p:grpSpPr>
        <p:pic>
          <p:nvPicPr>
            <p:cNvPr id="5" name="Picture 4" descr="CMEC_header copy.png"/>
            <p:cNvPicPr>
              <a:picLocks noChangeAspect="1"/>
            </p:cNvPicPr>
            <p:nvPr/>
          </p:nvPicPr>
          <p:blipFill>
            <a:blip r:embed="rId17" cstate="print"/>
            <a:srcRect/>
            <a:stretch>
              <a:fillRect/>
            </a:stretch>
          </p:blipFill>
          <p:spPr>
            <a:xfrm>
              <a:off x="4724400" y="0"/>
              <a:ext cx="4419600" cy="636831"/>
            </a:xfrm>
            <a:prstGeom prst="rect">
              <a:avLst/>
            </a:prstGeom>
          </p:spPr>
        </p:pic>
        <p:sp>
          <p:nvSpPr>
            <p:cNvPr id="6"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pPr fontAlgn="auto">
                <a:spcBef>
                  <a:spcPts val="0"/>
                </a:spcBef>
                <a:spcAft>
                  <a:spcPts val="0"/>
                </a:spcAft>
              </a:pPr>
              <a:endParaRPr lang="en-US">
                <a:solidFill>
                  <a:srgbClr val="000000"/>
                </a:solidFill>
                <a:latin typeface="Times New Roman"/>
                <a:ea typeface="+mn-ea"/>
              </a:endParaRPr>
            </a:p>
          </p:txBody>
        </p:sp>
      </p:grpSp>
    </p:spTree>
    <p:extLst>
      <p:ext uri="{BB962C8B-B14F-4D97-AF65-F5344CB8AC3E}">
        <p14:creationId xmlns:p14="http://schemas.microsoft.com/office/powerpoint/2010/main" val="166107298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7"/>
          <p:cNvGrpSpPr/>
          <p:nvPr/>
        </p:nvGrpSpPr>
        <p:grpSpPr>
          <a:xfrm>
            <a:off x="0" y="0"/>
            <a:ext cx="9144000" cy="762000"/>
            <a:chOff x="0" y="0"/>
            <a:chExt cx="9144000" cy="762000"/>
          </a:xfrm>
        </p:grpSpPr>
        <p:pic>
          <p:nvPicPr>
            <p:cNvPr id="5" name="Picture 4" descr="CMEC_header copy.png"/>
            <p:cNvPicPr>
              <a:picLocks noChangeAspect="1"/>
            </p:cNvPicPr>
            <p:nvPr/>
          </p:nvPicPr>
          <p:blipFill>
            <a:blip r:embed="rId17" cstate="print"/>
            <a:srcRect/>
            <a:stretch>
              <a:fillRect/>
            </a:stretch>
          </p:blipFill>
          <p:spPr>
            <a:xfrm>
              <a:off x="4724400" y="0"/>
              <a:ext cx="4419600" cy="636831"/>
            </a:xfrm>
            <a:prstGeom prst="rect">
              <a:avLst/>
            </a:prstGeom>
          </p:spPr>
        </p:pic>
        <p:sp>
          <p:nvSpPr>
            <p:cNvPr id="6"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pPr fontAlgn="auto">
                <a:spcBef>
                  <a:spcPts val="0"/>
                </a:spcBef>
                <a:spcAft>
                  <a:spcPts val="0"/>
                </a:spcAft>
              </a:pPr>
              <a:endParaRPr lang="en-US">
                <a:solidFill>
                  <a:srgbClr val="000000"/>
                </a:solidFill>
                <a:latin typeface="Times New Roman"/>
              </a:endParaRPr>
            </a:p>
          </p:txBody>
        </p:sp>
      </p:grpSp>
    </p:spTree>
    <p:extLst>
      <p:ext uri="{BB962C8B-B14F-4D97-AF65-F5344CB8AC3E}">
        <p14:creationId xmlns:p14="http://schemas.microsoft.com/office/powerpoint/2010/main" val="240186129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hiheng.wang@pku.edu.cn" TargetMode="External"/><Relationship Id="rId4" Type="http://schemas.openxmlformats.org/officeDocument/2006/relationships/image" Target="../media/image6.gif"/><Relationship Id="rId5" Type="http://schemas.openxmlformats.org/officeDocument/2006/relationships/image" Target="../media/image7.gif"/><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8.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4.jpeg"/><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5.jpeg"/><Relationship Id="rId7"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6.jpeg"/><Relationship Id="rId6"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56.png"/><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4.png"/><Relationship Id="rId6" Type="http://schemas.openxmlformats.org/officeDocument/2006/relationships/image" Target="../media/image60.jpg"/><Relationship Id="rId7" Type="http://schemas.openxmlformats.org/officeDocument/2006/relationships/image" Target="../media/image61.jpg"/><Relationship Id="rId1" Type="http://schemas.openxmlformats.org/officeDocument/2006/relationships/slideLayout" Target="../slideLayouts/slideLayout80.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4.png"/><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80.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80.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 Type="http://schemas.openxmlformats.org/officeDocument/2006/relationships/slideLayout" Target="../slideLayouts/slideLayout80.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1" Type="http://schemas.openxmlformats.org/officeDocument/2006/relationships/image" Target="../media/image83.jpeg"/><Relationship Id="rId12" Type="http://schemas.openxmlformats.org/officeDocument/2006/relationships/image" Target="../media/image84.jpeg"/><Relationship Id="rId1" Type="http://schemas.openxmlformats.org/officeDocument/2006/relationships/slideLayout" Target="../slideLayouts/slideLayout125.xml"/><Relationship Id="rId2" Type="http://schemas.openxmlformats.org/officeDocument/2006/relationships/notesSlide" Target="../notesSlides/notesSlide19.xml"/><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jpeg"/><Relationship Id="rId10"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125.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slideLayout" Target="../slideLayouts/slideLayout125.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125.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5.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3.jpeg"/><Relationship Id="rId6" Type="http://schemas.openxmlformats.org/officeDocument/2006/relationships/image" Target="../media/image14.gif"/><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4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6.jpeg"/><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4.png"/><Relationship Id="rId5" Type="http://schemas.openxmlformats.org/officeDocument/2006/relationships/image" Target="../media/image98.pn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9.png"/><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0.pn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2.jpeg"/><Relationship Id="rId1" Type="http://schemas.openxmlformats.org/officeDocument/2006/relationships/slideLayout" Target="../slideLayouts/slideLayout17.xml"/><Relationship Id="rId2"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46.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jpeg"/><Relationship Id="rId14" Type="http://schemas.openxmlformats.org/officeDocument/2006/relationships/image" Target="../media/image4.png"/><Relationship Id="rId15"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3.jpe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jpeg"/><Relationship Id="rId10"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image" Target="../media/image119.jpeg"/><Relationship Id="rId9" Type="http://schemas.openxmlformats.org/officeDocument/2006/relationships/image" Target="../media/image120.jpeg"/><Relationship Id="rId10"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1.jpeg"/><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1" Type="http://schemas.openxmlformats.org/officeDocument/2006/relationships/image" Target="../media/image132.jpeg"/><Relationship Id="rId12"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1.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127.jpeg"/><Relationship Id="rId7" Type="http://schemas.openxmlformats.org/officeDocument/2006/relationships/image" Target="../media/image128.jpeg"/><Relationship Id="rId8" Type="http://schemas.openxmlformats.org/officeDocument/2006/relationships/image" Target="../media/image129.jpeg"/><Relationship Id="rId9" Type="http://schemas.openxmlformats.org/officeDocument/2006/relationships/image" Target="../media/image130.jpeg"/><Relationship Id="rId10"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109.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7" Type="http://schemas.openxmlformats.org/officeDocument/2006/relationships/image" Target="../media/image142.png"/><Relationship Id="rId8" Type="http://schemas.openxmlformats.org/officeDocument/2006/relationships/image" Target="../media/image121.jpeg"/><Relationship Id="rId9" Type="http://schemas.openxmlformats.org/officeDocument/2006/relationships/image" Target="../media/image143.jpeg"/><Relationship Id="rId1" Type="http://schemas.openxmlformats.org/officeDocument/2006/relationships/slideLayout" Target="../slideLayouts/slideLayout4.xml"/><Relationship Id="rId2" Type="http://schemas.openxmlformats.org/officeDocument/2006/relationships/image" Target="../media/image1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457200" y="838200"/>
            <a:ext cx="8153400" cy="2088232"/>
          </a:xfrm>
        </p:spPr>
        <p:txBody>
          <a:bodyPr/>
          <a:lstStyle/>
          <a:p>
            <a:pPr eaLnBrk="1" hangingPunct="1"/>
            <a:r>
              <a:rPr lang="zh-CN" altLang="en-US" sz="3600" b="1" dirty="0" smtClean="0">
                <a:solidFill>
                  <a:schemeClr val="tx1"/>
                </a:solidFill>
                <a:latin typeface="黑体" pitchFamily="49" charset="-122"/>
                <a:ea typeface="黑体" pitchFamily="49" charset="-122"/>
              </a:rPr>
              <a:t>气候变化对</a:t>
            </a:r>
            <a:r>
              <a:rPr lang="zh-CN" altLang="en-US" sz="3600" b="1" dirty="0">
                <a:solidFill>
                  <a:schemeClr val="tx1"/>
                </a:solidFill>
                <a:latin typeface="黑体" pitchFamily="49" charset="-122"/>
                <a:ea typeface="黑体" pitchFamily="49" charset="-122"/>
              </a:rPr>
              <a:t>植物</a:t>
            </a:r>
            <a:r>
              <a:rPr lang="zh-CN" altLang="en-US" sz="3600" b="1" dirty="0" smtClean="0">
                <a:solidFill>
                  <a:schemeClr val="tx1"/>
                </a:solidFill>
                <a:latin typeface="黑体" pitchFamily="49" charset="-122"/>
                <a:ea typeface="黑体" pitchFamily="49" charset="-122"/>
              </a:rPr>
              <a:t>分布与多样性的影响</a:t>
            </a:r>
            <a:r>
              <a:rPr lang="en-US" altLang="zh-CN" sz="3600" b="1" dirty="0" smtClean="0">
                <a:solidFill>
                  <a:schemeClr val="tx1"/>
                </a:solidFill>
                <a:latin typeface="黑体" pitchFamily="49" charset="-122"/>
                <a:ea typeface="黑体" pitchFamily="49" charset="-122"/>
              </a:rPr>
              <a:t/>
            </a:r>
            <a:br>
              <a:rPr lang="en-US" altLang="zh-CN" sz="3600" b="1" dirty="0" smtClean="0">
                <a:solidFill>
                  <a:schemeClr val="tx1"/>
                </a:solidFill>
                <a:latin typeface="黑体" pitchFamily="49" charset="-122"/>
                <a:ea typeface="黑体" pitchFamily="49" charset="-122"/>
              </a:rPr>
            </a:br>
            <a:r>
              <a:rPr lang="en-US" altLang="zh-CN" sz="2400" b="1" dirty="0" smtClean="0">
                <a:solidFill>
                  <a:srgbClr val="0000FF"/>
                </a:solidFill>
              </a:rPr>
              <a:t>Climate Change Impacts on Plant Distribution and Diversity</a:t>
            </a:r>
            <a:endParaRPr lang="en-US" altLang="zh-CN" sz="2200" b="1" dirty="0" smtClean="0">
              <a:solidFill>
                <a:srgbClr val="0000FF"/>
              </a:solidFill>
            </a:endParaRPr>
          </a:p>
        </p:txBody>
      </p:sp>
      <p:sp>
        <p:nvSpPr>
          <p:cNvPr id="2052" name="Rectangle 3"/>
          <p:cNvSpPr>
            <a:spLocks noGrp="1" noChangeArrowheads="1"/>
          </p:cNvSpPr>
          <p:nvPr>
            <p:ph sz="quarter" idx="14"/>
          </p:nvPr>
        </p:nvSpPr>
        <p:spPr>
          <a:xfrm>
            <a:off x="457200" y="2743200"/>
            <a:ext cx="6696075" cy="1841376"/>
          </a:xfrm>
        </p:spPr>
        <p:txBody>
          <a:bodyPr/>
          <a:lstStyle/>
          <a:p>
            <a:pPr algn="l" eaLnBrk="1" hangingPunct="1"/>
            <a:r>
              <a:rPr lang="en-US" altLang="zh-CN" sz="2400" b="1" dirty="0" err="1" smtClean="0">
                <a:latin typeface="Times New Roman"/>
                <a:ea typeface="楷体_GB2312" pitchFamily="49" charset="-122"/>
                <a:cs typeface="Times New Roman"/>
              </a:rPr>
              <a:t>Zhiheng</a:t>
            </a:r>
            <a:r>
              <a:rPr lang="en-US" altLang="zh-CN" sz="2400" b="1" dirty="0" smtClean="0">
                <a:latin typeface="Times New Roman"/>
                <a:ea typeface="楷体_GB2312" pitchFamily="49" charset="-122"/>
                <a:cs typeface="Times New Roman"/>
              </a:rPr>
              <a:t> Wang (</a:t>
            </a:r>
            <a:r>
              <a:rPr lang="zh-CN" altLang="en-US" sz="2400" b="1" dirty="0" smtClean="0">
                <a:latin typeface="Times New Roman"/>
                <a:ea typeface="楷体_GB2312" pitchFamily="49" charset="-122"/>
                <a:cs typeface="Times New Roman"/>
              </a:rPr>
              <a:t>王志恒</a:t>
            </a:r>
            <a:r>
              <a:rPr lang="en-US" altLang="zh-CN" sz="2400" b="1" dirty="0">
                <a:latin typeface="Times New Roman"/>
                <a:ea typeface="楷体_GB2312" pitchFamily="49" charset="-122"/>
                <a:cs typeface="Times New Roman"/>
              </a:rPr>
              <a:t>)</a:t>
            </a:r>
            <a:endParaRPr lang="en-US" altLang="zh-CN" sz="2400" b="1" dirty="0" smtClean="0">
              <a:latin typeface="Times New Roman"/>
              <a:ea typeface="楷体_GB2312" pitchFamily="49" charset="-122"/>
              <a:cs typeface="Times New Roman"/>
            </a:endParaRPr>
          </a:p>
          <a:p>
            <a:pPr algn="l" eaLnBrk="1" hangingPunct="1"/>
            <a:r>
              <a:rPr lang="en-US" altLang="zh-CN" sz="1400" b="1" dirty="0" err="1" smtClean="0">
                <a:latin typeface="Times New Roman"/>
                <a:cs typeface="Times New Roman"/>
                <a:hlinkClick r:id="rId3"/>
              </a:rPr>
              <a:t>Zhiheng.wang@pku.edu.cn</a:t>
            </a:r>
            <a:endParaRPr lang="en-US" altLang="zh-CN" sz="1400" b="1" dirty="0" smtClean="0">
              <a:latin typeface="Times New Roman"/>
              <a:cs typeface="Times New Roman"/>
            </a:endParaRPr>
          </a:p>
          <a:p>
            <a:pPr algn="l" eaLnBrk="1" hangingPunct="1"/>
            <a:r>
              <a:rPr lang="en-US" altLang="zh-CN" sz="1400" b="1" dirty="0" smtClean="0">
                <a:latin typeface="Times New Roman"/>
                <a:cs typeface="Times New Roman"/>
              </a:rPr>
              <a:t>15.05.2014 @ PKU, Beijing</a:t>
            </a:r>
          </a:p>
        </p:txBody>
      </p:sp>
      <p:sp>
        <p:nvSpPr>
          <p:cNvPr id="8" name="Text Placeholder 7"/>
          <p:cNvSpPr>
            <a:spLocks noGrp="1"/>
          </p:cNvSpPr>
          <p:nvPr>
            <p:ph type="body" sz="quarter" idx="15"/>
          </p:nvPr>
        </p:nvSpPr>
        <p:spPr/>
        <p:txBody>
          <a:bodyPr/>
          <a:lstStyle/>
          <a:p>
            <a:r>
              <a:rPr lang="en-US" b="1" dirty="0" smtClean="0">
                <a:solidFill>
                  <a:schemeClr val="tx1"/>
                </a:solidFill>
                <a:latin typeface="Arial" pitchFamily="34" charset="0"/>
                <a:cs typeface="Arial" pitchFamily="34" charset="0"/>
              </a:rPr>
              <a:t>Department of Ecology</a:t>
            </a:r>
          </a:p>
          <a:p>
            <a:r>
              <a:rPr lang="en-US" b="1" dirty="0" smtClean="0">
                <a:solidFill>
                  <a:schemeClr val="tx1"/>
                </a:solidFill>
                <a:latin typeface="Arial" pitchFamily="34" charset="0"/>
                <a:cs typeface="Arial" pitchFamily="34" charset="0"/>
              </a:rPr>
              <a:t>College of Urban and Environmental Sciences</a:t>
            </a:r>
          </a:p>
          <a:p>
            <a:r>
              <a:rPr lang="en-US" b="1" dirty="0" smtClean="0">
                <a:solidFill>
                  <a:schemeClr val="tx1"/>
                </a:solidFill>
                <a:latin typeface="Arial" pitchFamily="34" charset="0"/>
                <a:cs typeface="Arial" pitchFamily="34" charset="0"/>
              </a:rPr>
              <a:t>Peking University</a:t>
            </a:r>
            <a:endParaRPr lang="en-US" b="1" dirty="0">
              <a:solidFill>
                <a:schemeClr val="tx1"/>
              </a:solidFill>
              <a:latin typeface="Arial" pitchFamily="34" charset="0"/>
              <a:cs typeface="Arial" pitchFamily="34" charset="0"/>
            </a:endParaRPr>
          </a:p>
        </p:txBody>
      </p:sp>
      <p:pic>
        <p:nvPicPr>
          <p:cNvPr id="4110" name="Picture 14" descr="E:\My_Seminar\木本植物分布数据库\pic\logo.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3590" y="4953000"/>
            <a:ext cx="375181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titled-1.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5614708"/>
            <a:ext cx="2362200" cy="666348"/>
          </a:xfrm>
          <a:prstGeom prst="rect">
            <a:avLst/>
          </a:prstGeom>
          <a:solidFill>
            <a:schemeClr val="bg1">
              <a:lumMod val="75000"/>
            </a:schemeClr>
          </a:solidFill>
        </p:spPr>
      </p:pic>
    </p:spTree>
    <p:extLst>
      <p:ext uri="{BB962C8B-B14F-4D97-AF65-F5344CB8AC3E}">
        <p14:creationId xmlns:p14="http://schemas.microsoft.com/office/powerpoint/2010/main" val="34261762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1295400" y="984609"/>
            <a:ext cx="6821205" cy="54490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图片 4" descr="页面提取自－Zachos-2001-Trends, Rhythms, and.tif"/>
          <p:cNvPicPr>
            <a:picLocks noChangeAspect="1" noChangeArrowheads="1"/>
          </p:cNvPicPr>
          <p:nvPr/>
        </p:nvPicPr>
        <p:blipFill rotWithShape="1">
          <a:blip r:embed="rId2" cstate="print">
            <a:clrChange>
              <a:clrFrom>
                <a:srgbClr val="FFFFFE"/>
              </a:clrFrom>
              <a:clrTo>
                <a:srgbClr val="FFFFFE">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rcRect l="1527" r="23916"/>
          <a:stretch/>
        </p:blipFill>
        <p:spPr bwMode="auto">
          <a:xfrm>
            <a:off x="1771838" y="1145132"/>
            <a:ext cx="5660593" cy="500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6"/>
          <p:cNvSpPr/>
          <p:nvPr/>
        </p:nvSpPr>
        <p:spPr>
          <a:xfrm>
            <a:off x="2784631" y="3429001"/>
            <a:ext cx="1177769" cy="381000"/>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latin typeface="Calibri"/>
              <a:ea typeface="宋体"/>
            </a:endParaRPr>
          </a:p>
        </p:txBody>
      </p:sp>
      <p:sp>
        <p:nvSpPr>
          <p:cNvPr id="18" name="圆角矩形 17"/>
          <p:cNvSpPr/>
          <p:nvPr/>
        </p:nvSpPr>
        <p:spPr>
          <a:xfrm>
            <a:off x="6400800" y="3200400"/>
            <a:ext cx="1143000" cy="655337"/>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latin typeface="Calibri"/>
              <a:ea typeface="宋体"/>
            </a:endParaRPr>
          </a:p>
        </p:txBody>
      </p:sp>
      <p:sp>
        <p:nvSpPr>
          <p:cNvPr id="22" name="矩形 21"/>
          <p:cNvSpPr/>
          <p:nvPr/>
        </p:nvSpPr>
        <p:spPr>
          <a:xfrm>
            <a:off x="5111552" y="6477000"/>
            <a:ext cx="4032448" cy="338554"/>
          </a:xfrm>
          <a:prstGeom prst="rect">
            <a:avLst/>
          </a:prstGeom>
        </p:spPr>
        <p:txBody>
          <a:bodyPr wrap="square">
            <a:spAutoFit/>
          </a:bodyPr>
          <a:lstStyle/>
          <a:p>
            <a:pPr algn="r" fontAlgn="auto">
              <a:spcBef>
                <a:spcPts val="0"/>
              </a:spcBef>
              <a:spcAft>
                <a:spcPts val="0"/>
              </a:spcAft>
            </a:pPr>
            <a:r>
              <a:rPr lang="en-US" altLang="zh-CN" sz="1600" dirty="0" err="1" smtClean="0">
                <a:solidFill>
                  <a:srgbClr val="FFFF00"/>
                </a:solidFill>
                <a:latin typeface="Calibri"/>
                <a:ea typeface="宋体"/>
              </a:rPr>
              <a:t>Zachos</a:t>
            </a:r>
            <a:r>
              <a:rPr lang="en-US" altLang="zh-CN" sz="1600" dirty="0" smtClean="0">
                <a:solidFill>
                  <a:srgbClr val="FFFF00"/>
                </a:solidFill>
                <a:latin typeface="Calibri"/>
                <a:ea typeface="宋体"/>
              </a:rPr>
              <a:t> et al. 2001. </a:t>
            </a:r>
            <a:r>
              <a:rPr lang="en-US" altLang="zh-CN" sz="1600" i="1" dirty="0">
                <a:solidFill>
                  <a:srgbClr val="FFFF00"/>
                </a:solidFill>
                <a:latin typeface="Calibri"/>
                <a:ea typeface="宋体"/>
              </a:rPr>
              <a:t>Science</a:t>
            </a:r>
            <a:r>
              <a:rPr lang="en-US" altLang="zh-CN" sz="1600" dirty="0">
                <a:solidFill>
                  <a:srgbClr val="FFFF00"/>
                </a:solidFill>
                <a:latin typeface="Calibri"/>
                <a:ea typeface="宋体"/>
              </a:rPr>
              <a:t>, </a:t>
            </a:r>
            <a:r>
              <a:rPr lang="en-US" altLang="zh-CN" sz="1600" b="1" dirty="0">
                <a:solidFill>
                  <a:srgbClr val="FFFF00"/>
                </a:solidFill>
                <a:latin typeface="Calibri"/>
                <a:ea typeface="宋体"/>
              </a:rPr>
              <a:t>292</a:t>
            </a:r>
            <a:r>
              <a:rPr lang="en-US" altLang="zh-CN" sz="1600" dirty="0">
                <a:solidFill>
                  <a:srgbClr val="FFFF00"/>
                </a:solidFill>
                <a:latin typeface="Calibri"/>
                <a:ea typeface="宋体"/>
              </a:rPr>
              <a:t>, </a:t>
            </a:r>
            <a:r>
              <a:rPr lang="en-US" altLang="zh-CN" sz="1600" dirty="0" smtClean="0">
                <a:solidFill>
                  <a:srgbClr val="FFFF00"/>
                </a:solidFill>
                <a:latin typeface="Calibri"/>
                <a:ea typeface="宋体"/>
              </a:rPr>
              <a:t>686-693</a:t>
            </a:r>
            <a:endParaRPr lang="zh-CN" altLang="en-US" sz="1600" dirty="0">
              <a:solidFill>
                <a:srgbClr val="FFFF00"/>
              </a:solidFill>
              <a:latin typeface="Calibri"/>
              <a:ea typeface="宋体"/>
            </a:endParaRPr>
          </a:p>
        </p:txBody>
      </p:sp>
      <p:sp>
        <p:nvSpPr>
          <p:cNvPr id="13" name="标题 1"/>
          <p:cNvSpPr>
            <a:spLocks noGrp="1"/>
          </p:cNvSpPr>
          <p:nvPr>
            <p:ph type="title"/>
          </p:nvPr>
        </p:nvSpPr>
        <p:spPr>
          <a:xfrm>
            <a:off x="98978" y="49489"/>
            <a:ext cx="8229600" cy="712511"/>
          </a:xfrm>
        </p:spPr>
        <p:txBody>
          <a:bodyPr>
            <a:normAutofit/>
          </a:bodyPr>
          <a:lstStyle/>
          <a:p>
            <a:pPr algn="l"/>
            <a:r>
              <a:rPr lang="en-US" altLang="zh-CN" sz="3200" b="1" dirty="0" smtClean="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rPr>
              <a:t>Eocene-Oligocene transition</a:t>
            </a:r>
            <a:endParaRPr lang="zh-CN" altLang="en-US" sz="3200" b="1" dirty="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9" name="TextBox 8"/>
          <p:cNvSpPr txBox="1"/>
          <p:nvPr/>
        </p:nvSpPr>
        <p:spPr>
          <a:xfrm>
            <a:off x="3023588" y="6052065"/>
            <a:ext cx="1624612" cy="276999"/>
          </a:xfrm>
          <a:prstGeom prst="rect">
            <a:avLst/>
          </a:prstGeom>
          <a:solidFill>
            <a:schemeClr val="bg1"/>
          </a:solidFill>
        </p:spPr>
        <p:txBody>
          <a:bodyPr wrap="none" lIns="0" tIns="0" rIns="0" bIns="0" rtlCol="0">
            <a:spAutoFit/>
          </a:bodyPr>
          <a:lstStyle/>
          <a:p>
            <a:pPr fontAlgn="auto">
              <a:spcBef>
                <a:spcPts val="0"/>
              </a:spcBef>
              <a:spcAft>
                <a:spcPts val="0"/>
              </a:spcAft>
            </a:pPr>
            <a:r>
              <a:rPr lang="en-US" altLang="zh-CN" b="1" dirty="0" smtClean="0">
                <a:solidFill>
                  <a:srgbClr val="FF0000"/>
                </a:solidFill>
                <a:latin typeface="Calibri"/>
                <a:ea typeface="宋体"/>
              </a:rPr>
              <a:t>Temperature (</a:t>
            </a:r>
            <a:r>
              <a:rPr lang="zh-CN" altLang="en-US" b="1" dirty="0">
                <a:solidFill>
                  <a:srgbClr val="FF0000"/>
                </a:solidFill>
                <a:latin typeface="Calibri"/>
                <a:ea typeface="宋体"/>
              </a:rPr>
              <a:t>℃</a:t>
            </a:r>
            <a:r>
              <a:rPr lang="en-US" altLang="zh-CN" b="1" dirty="0" smtClean="0">
                <a:solidFill>
                  <a:srgbClr val="FF0000"/>
                </a:solidFill>
                <a:latin typeface="Calibri"/>
                <a:ea typeface="宋体"/>
              </a:rPr>
              <a:t>)</a:t>
            </a:r>
            <a:endParaRPr lang="zh-CN" altLang="en-US" b="1" dirty="0">
              <a:solidFill>
                <a:srgbClr val="FF0000"/>
              </a:solidFill>
              <a:latin typeface="Calibri"/>
              <a:ea typeface="宋体"/>
            </a:endParaRPr>
          </a:p>
        </p:txBody>
      </p:sp>
      <p:sp>
        <p:nvSpPr>
          <p:cNvPr id="8" name="TextBox 7"/>
          <p:cNvSpPr txBox="1"/>
          <p:nvPr/>
        </p:nvSpPr>
        <p:spPr>
          <a:xfrm>
            <a:off x="1800235" y="1040172"/>
            <a:ext cx="361381" cy="461665"/>
          </a:xfrm>
          <a:prstGeom prst="rect">
            <a:avLst/>
          </a:prstGeom>
          <a:solidFill>
            <a:schemeClr val="bg1"/>
          </a:solidFill>
        </p:spPr>
        <p:txBody>
          <a:bodyPr wrap="none" lIns="0" tIns="0" rIns="0" bIns="0" rtlCol="0">
            <a:spAutoFit/>
          </a:bodyPr>
          <a:lstStyle/>
          <a:p>
            <a:pPr algn="ctr" fontAlgn="auto">
              <a:spcBef>
                <a:spcPts val="0"/>
              </a:spcBef>
              <a:spcAft>
                <a:spcPts val="0"/>
              </a:spcAft>
            </a:pPr>
            <a:r>
              <a:rPr lang="en-US" altLang="zh-CN" b="1" dirty="0" smtClean="0">
                <a:solidFill>
                  <a:srgbClr val="FF0000"/>
                </a:solidFill>
                <a:latin typeface="Calibri"/>
                <a:ea typeface="宋体"/>
              </a:rPr>
              <a:t>Age</a:t>
            </a:r>
          </a:p>
          <a:p>
            <a:pPr algn="ctr" fontAlgn="auto">
              <a:spcBef>
                <a:spcPts val="0"/>
              </a:spcBef>
              <a:spcAft>
                <a:spcPts val="0"/>
              </a:spcAft>
            </a:pPr>
            <a:r>
              <a:rPr lang="en-US" altLang="zh-CN" sz="1200" b="1" dirty="0" smtClean="0">
                <a:solidFill>
                  <a:srgbClr val="FF0000"/>
                </a:solidFill>
                <a:latin typeface="Calibri"/>
                <a:ea typeface="宋体"/>
              </a:rPr>
              <a:t>(Ma)</a:t>
            </a:r>
            <a:endParaRPr lang="zh-CN" altLang="en-US" sz="1200" b="1" dirty="0">
              <a:solidFill>
                <a:srgbClr val="FF0000"/>
              </a:solidFill>
              <a:latin typeface="Calibri"/>
              <a:ea typeface="宋体"/>
            </a:endParaRPr>
          </a:p>
        </p:txBody>
      </p:sp>
      <p:grpSp>
        <p:nvGrpSpPr>
          <p:cNvPr id="25" name="Group 7"/>
          <p:cNvGrpSpPr>
            <a:grpSpLocks/>
          </p:cNvGrpSpPr>
          <p:nvPr/>
        </p:nvGrpSpPr>
        <p:grpSpPr bwMode="auto">
          <a:xfrm>
            <a:off x="0" y="0"/>
            <a:ext cx="9144000" cy="762000"/>
            <a:chOff x="0" y="0"/>
            <a:chExt cx="9144000" cy="762000"/>
          </a:xfrm>
        </p:grpSpPr>
        <p:pic>
          <p:nvPicPr>
            <p:cNvPr id="26"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29" name="Rectangle 28"/>
          <p:cNvSpPr/>
          <p:nvPr/>
        </p:nvSpPr>
        <p:spPr>
          <a:xfrm>
            <a:off x="4248149" y="3979217"/>
            <a:ext cx="2019301"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Calibri"/>
              </a:rPr>
              <a:t>Eocene-Oligocene transition (34 ma)</a:t>
            </a:r>
            <a:endParaRPr lang="en-US" b="1" dirty="0">
              <a:solidFill>
                <a:prstClr val="white"/>
              </a:solidFill>
              <a:latin typeface="Calibri"/>
            </a:endParaRPr>
          </a:p>
        </p:txBody>
      </p:sp>
      <p:cxnSp>
        <p:nvCxnSpPr>
          <p:cNvPr id="30" name="Straight Arrow Connector 29"/>
          <p:cNvCxnSpPr/>
          <p:nvPr/>
        </p:nvCxnSpPr>
        <p:spPr>
          <a:xfrm flipH="1" flipV="1">
            <a:off x="3835894" y="3810001"/>
            <a:ext cx="959249" cy="16921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785743" y="3763107"/>
            <a:ext cx="767457" cy="21611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5142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12009"/>
            <a:ext cx="9144000" cy="5393591"/>
          </a:xfrm>
          <a:prstGeom prst="rect">
            <a:avLst/>
          </a:prstGeom>
        </p:spPr>
      </p:pic>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52400" y="152400"/>
            <a:ext cx="7391400" cy="625945"/>
          </a:xfrm>
        </p:spPr>
        <p:txBody>
          <a:bodyPr>
            <a:normAutofit/>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Eocene-Oligocene transition (ca. 34 Ma)</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2068" y="762000"/>
            <a:ext cx="2611932" cy="1533634"/>
          </a:xfrm>
          <a:prstGeom prst="rect">
            <a:avLst/>
          </a:prstGeom>
        </p:spPr>
      </p:pic>
      <p:sp>
        <p:nvSpPr>
          <p:cNvPr id="10" name="Oval 9"/>
          <p:cNvSpPr/>
          <p:nvPr/>
        </p:nvSpPr>
        <p:spPr>
          <a:xfrm>
            <a:off x="7696201" y="963001"/>
            <a:ext cx="179999" cy="179999"/>
          </a:xfrm>
          <a:prstGeom prst="ellipse">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H="1">
            <a:off x="7186246" y="1213338"/>
            <a:ext cx="547201" cy="1295400"/>
          </a:xfrm>
          <a:prstGeom prst="straightConnector1">
            <a:avLst/>
          </a:prstGeom>
          <a:ln w="762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090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0" y="838200"/>
            <a:ext cx="4495800" cy="5943600"/>
          </a:xfrm>
          <a:prstGeom prst="roundRect">
            <a:avLst>
              <a:gd name="adj" fmla="val 3904"/>
            </a:avLst>
          </a:prstGeom>
          <a:solidFill>
            <a:srgbClr val="FFFF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28600" y="2743200"/>
            <a:ext cx="3987397" cy="2491299"/>
          </a:xfrm>
          <a:prstGeom prst="rect">
            <a:avLst/>
          </a:prstGeom>
        </p:spPr>
      </p:pic>
      <p:grpSp>
        <p:nvGrpSpPr>
          <p:cNvPr id="10" name="Group 9"/>
          <p:cNvGrpSpPr/>
          <p:nvPr/>
        </p:nvGrpSpPr>
        <p:grpSpPr>
          <a:xfrm>
            <a:off x="4648200" y="990600"/>
            <a:ext cx="4110982" cy="5290959"/>
            <a:chOff x="3585218" y="2057400"/>
            <a:chExt cx="3729982" cy="4800600"/>
          </a:xfrm>
        </p:grpSpPr>
        <p:pic>
          <p:nvPicPr>
            <p:cNvPr id="5" name="Picture 4"/>
            <p:cNvPicPr>
              <a:picLocks noChangeAspect="1"/>
            </p:cNvPicPr>
            <p:nvPr/>
          </p:nvPicPr>
          <p:blipFill>
            <a:blip r:embed="rId3"/>
            <a:stretch>
              <a:fillRect/>
            </a:stretch>
          </p:blipFill>
          <p:spPr>
            <a:xfrm>
              <a:off x="3585218" y="2057400"/>
              <a:ext cx="3446377" cy="4800600"/>
            </a:xfrm>
            <a:prstGeom prst="rect">
              <a:avLst/>
            </a:prstGeom>
          </p:spPr>
        </p:pic>
        <p:sp>
          <p:nvSpPr>
            <p:cNvPr id="6" name="Rectangle 5"/>
            <p:cNvSpPr/>
            <p:nvPr/>
          </p:nvSpPr>
          <p:spPr>
            <a:xfrm>
              <a:off x="5867400" y="2362200"/>
              <a:ext cx="14478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781800" y="3124200"/>
              <a:ext cx="533400" cy="1143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324600" y="4495800"/>
              <a:ext cx="762000" cy="1828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6324600" y="6367046"/>
            <a:ext cx="2591274" cy="338554"/>
          </a:xfrm>
          <a:prstGeom prst="rect">
            <a:avLst/>
          </a:prstGeom>
        </p:spPr>
        <p:txBody>
          <a:bodyPr wrap="none">
            <a:spAutoFit/>
          </a:bodyPr>
          <a:lstStyle/>
          <a:p>
            <a:r>
              <a:rPr lang="en-US" sz="1600" dirty="0" err="1" smtClean="0"/>
              <a:t>Zanazzi</a:t>
            </a:r>
            <a:r>
              <a:rPr lang="en-US" sz="1600" dirty="0" smtClean="0"/>
              <a:t> et al. 2007 Nature</a:t>
            </a:r>
            <a:endParaRPr lang="en-US" sz="1600" dirty="0"/>
          </a:p>
        </p:txBody>
      </p:sp>
      <p:grpSp>
        <p:nvGrpSpPr>
          <p:cNvPr id="11" name="Group 7"/>
          <p:cNvGrpSpPr>
            <a:grpSpLocks/>
          </p:cNvGrpSpPr>
          <p:nvPr/>
        </p:nvGrpSpPr>
        <p:grpSpPr bwMode="auto">
          <a:xfrm>
            <a:off x="0" y="0"/>
            <a:ext cx="9144000" cy="762000"/>
            <a:chOff x="0" y="0"/>
            <a:chExt cx="9144000" cy="762000"/>
          </a:xfrm>
        </p:grpSpPr>
        <p:pic>
          <p:nvPicPr>
            <p:cNvPr id="12"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14" name="Title 1"/>
          <p:cNvSpPr>
            <a:spLocks noGrp="1"/>
          </p:cNvSpPr>
          <p:nvPr>
            <p:ph type="title"/>
          </p:nvPr>
        </p:nvSpPr>
        <p:spPr>
          <a:xfrm>
            <a:off x="152400" y="152400"/>
            <a:ext cx="7391400" cy="625945"/>
          </a:xfrm>
        </p:spPr>
        <p:txBody>
          <a:bodyPr>
            <a:normAutofit/>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Eocene-Oligocene transition (ca. 34 Ma)</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32775921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838200"/>
            <a:ext cx="4038599" cy="5943600"/>
          </a:xfrm>
          <a:prstGeom prst="roundRect">
            <a:avLst>
              <a:gd name="adj" fmla="val 3904"/>
            </a:avLst>
          </a:prstGeom>
          <a:solidFill>
            <a:srgbClr val="FFFF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7"/>
          <p:cNvGrpSpPr>
            <a:grpSpLocks/>
          </p:cNvGrpSpPr>
          <p:nvPr/>
        </p:nvGrpSpPr>
        <p:grpSpPr bwMode="auto">
          <a:xfrm>
            <a:off x="0" y="0"/>
            <a:ext cx="9144000" cy="762000"/>
            <a:chOff x="0" y="0"/>
            <a:chExt cx="9144000" cy="762000"/>
          </a:xfrm>
        </p:grpSpPr>
        <p:pic>
          <p:nvPicPr>
            <p:cNvPr id="5"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7" name="Title 1"/>
          <p:cNvSpPr>
            <a:spLocks noGrp="1"/>
          </p:cNvSpPr>
          <p:nvPr>
            <p:ph type="title"/>
          </p:nvPr>
        </p:nvSpPr>
        <p:spPr>
          <a:xfrm>
            <a:off x="152400" y="152400"/>
            <a:ext cx="7391400" cy="625945"/>
          </a:xfrm>
        </p:spPr>
        <p:txBody>
          <a:bodyPr>
            <a:normAutofit/>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Effects of Eocene-Oligocene transition</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8" name="TextBox 7"/>
          <p:cNvSpPr txBox="1"/>
          <p:nvPr/>
        </p:nvSpPr>
        <p:spPr>
          <a:xfrm>
            <a:off x="152400" y="1205299"/>
            <a:ext cx="4015643" cy="461665"/>
          </a:xfrm>
          <a:prstGeom prst="rect">
            <a:avLst/>
          </a:prstGeom>
          <a:noFill/>
        </p:spPr>
        <p:txBody>
          <a:bodyPr wrap="none" rtlCol="0">
            <a:spAutoFit/>
          </a:bodyPr>
          <a:lstStyle/>
          <a:p>
            <a:r>
              <a:rPr lang="en-US" sz="2400" b="1" dirty="0" smtClean="0"/>
              <a:t>Global mammal extinction</a:t>
            </a:r>
            <a:endParaRPr lang="en-US" sz="24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87921" y="1828800"/>
            <a:ext cx="3775423" cy="467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7391400" y="1828800"/>
            <a:ext cx="0" cy="464400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25460" y="1455824"/>
            <a:ext cx="1018227" cy="369332"/>
          </a:xfrm>
          <a:prstGeom prst="rect">
            <a:avLst/>
          </a:prstGeom>
          <a:noFill/>
        </p:spPr>
        <p:txBody>
          <a:bodyPr wrap="none" rtlCol="0">
            <a:spAutoFit/>
          </a:bodyPr>
          <a:lstStyle/>
          <a:p>
            <a:r>
              <a:rPr lang="en-US" b="1" dirty="0" smtClean="0"/>
              <a:t>33.4 Ma</a:t>
            </a:r>
            <a:endParaRPr lang="en-US" b="1" dirty="0"/>
          </a:p>
        </p:txBody>
      </p:sp>
      <p:sp>
        <p:nvSpPr>
          <p:cNvPr id="13" name="Rectangle 12"/>
          <p:cNvSpPr/>
          <p:nvPr/>
        </p:nvSpPr>
        <p:spPr>
          <a:xfrm>
            <a:off x="5867400" y="6462264"/>
            <a:ext cx="2821606" cy="307777"/>
          </a:xfrm>
          <a:prstGeom prst="rect">
            <a:avLst/>
          </a:prstGeom>
        </p:spPr>
        <p:txBody>
          <a:bodyPr wrap="none">
            <a:spAutoFit/>
          </a:bodyPr>
          <a:lstStyle/>
          <a:p>
            <a:r>
              <a:rPr lang="en-US" sz="1400" dirty="0" smtClean="0"/>
              <a:t>Hooker et al. 2004. </a:t>
            </a:r>
            <a:r>
              <a:rPr lang="en-US" sz="1400" i="1" dirty="0" smtClean="0"/>
              <a:t>J</a:t>
            </a:r>
            <a:r>
              <a:rPr lang="en-US" sz="1400" dirty="0" smtClean="0"/>
              <a:t> </a:t>
            </a:r>
            <a:r>
              <a:rPr lang="en-US" sz="1400" i="1" dirty="0" err="1" smtClean="0"/>
              <a:t>Geolog</a:t>
            </a:r>
            <a:r>
              <a:rPr lang="en-US" sz="1400" i="1" dirty="0" smtClean="0"/>
              <a:t> </a:t>
            </a:r>
            <a:r>
              <a:rPr lang="en-US" sz="1400" i="1" dirty="0" err="1" smtClean="0"/>
              <a:t>Soc</a:t>
            </a:r>
            <a:endParaRPr lang="en-US" sz="1400" dirty="0"/>
          </a:p>
        </p:txBody>
      </p:sp>
      <p:sp>
        <p:nvSpPr>
          <p:cNvPr id="17" name="TextBox 16"/>
          <p:cNvSpPr txBox="1"/>
          <p:nvPr/>
        </p:nvSpPr>
        <p:spPr>
          <a:xfrm>
            <a:off x="4833725" y="882134"/>
            <a:ext cx="3855281" cy="646331"/>
          </a:xfrm>
          <a:prstGeom prst="rect">
            <a:avLst/>
          </a:prstGeom>
          <a:noFill/>
        </p:spPr>
        <p:txBody>
          <a:bodyPr wrap="square" rtlCol="0">
            <a:spAutoFit/>
          </a:bodyPr>
          <a:lstStyle/>
          <a:p>
            <a:r>
              <a:rPr lang="en-US" dirty="0" smtClean="0"/>
              <a:t>Fossil records of North European mammals</a:t>
            </a:r>
            <a:endParaRPr lang="en-US" dirty="0"/>
          </a:p>
        </p:txBody>
      </p:sp>
      <p:cxnSp>
        <p:nvCxnSpPr>
          <p:cNvPr id="19" name="Straight Arrow Connector 18"/>
          <p:cNvCxnSpPr/>
          <p:nvPr/>
        </p:nvCxnSpPr>
        <p:spPr>
          <a:xfrm flipH="1">
            <a:off x="5638800" y="1752600"/>
            <a:ext cx="1104899"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29200" y="1567934"/>
            <a:ext cx="492443" cy="369332"/>
          </a:xfrm>
          <a:prstGeom prst="rect">
            <a:avLst/>
          </a:prstGeom>
          <a:noFill/>
        </p:spPr>
        <p:txBody>
          <a:bodyPr wrap="none" rtlCol="0">
            <a:spAutoFit/>
          </a:bodyPr>
          <a:lstStyle/>
          <a:p>
            <a:r>
              <a:rPr lang="en-US" dirty="0" smtClean="0"/>
              <a:t>old</a:t>
            </a:r>
            <a:endParaRPr lang="en-US" dirty="0"/>
          </a:p>
        </p:txBody>
      </p:sp>
      <p:cxnSp>
        <p:nvCxnSpPr>
          <p:cNvPr id="22" name="Straight Arrow Connector 21"/>
          <p:cNvCxnSpPr/>
          <p:nvPr/>
        </p:nvCxnSpPr>
        <p:spPr>
          <a:xfrm flipH="1">
            <a:off x="7843687" y="1752600"/>
            <a:ext cx="216000" cy="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033665" y="1535668"/>
            <a:ext cx="813043" cy="369332"/>
          </a:xfrm>
          <a:prstGeom prst="rect">
            <a:avLst/>
          </a:prstGeom>
          <a:noFill/>
        </p:spPr>
        <p:txBody>
          <a:bodyPr wrap="none" rtlCol="0">
            <a:spAutoFit/>
          </a:bodyPr>
          <a:lstStyle/>
          <a:p>
            <a:r>
              <a:rPr lang="en-US" dirty="0" smtClean="0"/>
              <a:t>young</a:t>
            </a:r>
            <a:endParaRPr lang="en-US" dirty="0"/>
          </a:p>
        </p:txBody>
      </p:sp>
      <p:sp>
        <p:nvSpPr>
          <p:cNvPr id="2" name="Rectangle 1"/>
          <p:cNvSpPr/>
          <p:nvPr/>
        </p:nvSpPr>
        <p:spPr>
          <a:xfrm>
            <a:off x="192505" y="1905000"/>
            <a:ext cx="4503381" cy="707886"/>
          </a:xfrm>
          <a:prstGeom prst="rect">
            <a:avLst/>
          </a:prstGeom>
        </p:spPr>
        <p:txBody>
          <a:bodyPr wrap="none">
            <a:spAutoFit/>
          </a:bodyPr>
          <a:lstStyle/>
          <a:p>
            <a:r>
              <a:rPr lang="en-US" sz="2000" b="1" dirty="0"/>
              <a:t>Eocene–Oligocene extinction </a:t>
            </a:r>
            <a:r>
              <a:rPr lang="en-US" sz="2000" b="1" dirty="0" smtClean="0"/>
              <a:t>event</a:t>
            </a:r>
          </a:p>
          <a:p>
            <a:r>
              <a:rPr lang="en-US" sz="2000" b="1" dirty="0" smtClean="0"/>
              <a:t>Grande </a:t>
            </a:r>
            <a:r>
              <a:rPr lang="en-US" sz="2000" b="1" dirty="0" err="1" smtClean="0"/>
              <a:t>Coupure</a:t>
            </a:r>
            <a:r>
              <a:rPr lang="en-US" sz="2000" b="1" dirty="0" smtClean="0"/>
              <a:t> (great break)</a:t>
            </a:r>
            <a:endParaRPr lang="en-US" sz="2000" b="1" dirty="0"/>
          </a:p>
        </p:txBody>
      </p:sp>
    </p:spTree>
    <p:extLst>
      <p:ext uri="{BB962C8B-B14F-4D97-AF65-F5344CB8AC3E}">
        <p14:creationId xmlns:p14="http://schemas.microsoft.com/office/powerpoint/2010/main" val="665633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9144000" cy="762000"/>
            <a:chOff x="0" y="0"/>
            <a:chExt cx="9144000" cy="762000"/>
          </a:xfrm>
        </p:grpSpPr>
        <p:pic>
          <p:nvPicPr>
            <p:cNvPr id="5"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7" name="Title 1"/>
          <p:cNvSpPr>
            <a:spLocks noGrp="1"/>
          </p:cNvSpPr>
          <p:nvPr>
            <p:ph type="title"/>
          </p:nvPr>
        </p:nvSpPr>
        <p:spPr>
          <a:xfrm>
            <a:off x="152400" y="152400"/>
            <a:ext cx="7391400" cy="625945"/>
          </a:xfrm>
        </p:spPr>
        <p:txBody>
          <a:bodyPr>
            <a:normAutofit/>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Effects of Eocene-Oligocene transition</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24" name="TextBox 23"/>
          <p:cNvSpPr txBox="1"/>
          <p:nvPr/>
        </p:nvSpPr>
        <p:spPr>
          <a:xfrm>
            <a:off x="339969" y="1055077"/>
            <a:ext cx="3826689" cy="369332"/>
          </a:xfrm>
          <a:prstGeom prst="rect">
            <a:avLst/>
          </a:prstGeom>
          <a:noFill/>
        </p:spPr>
        <p:txBody>
          <a:bodyPr wrap="none" rtlCol="0">
            <a:spAutoFit/>
          </a:bodyPr>
          <a:lstStyle/>
          <a:p>
            <a:r>
              <a:rPr lang="en-US" b="1" dirty="0" smtClean="0"/>
              <a:t>Plant molecular evolutionary rate</a:t>
            </a:r>
            <a:endParaRPr lang="en-US" b="1" dirty="0"/>
          </a:p>
        </p:txBody>
      </p:sp>
      <p:sp>
        <p:nvSpPr>
          <p:cNvPr id="25" name="TextBox 24"/>
          <p:cNvSpPr txBox="1"/>
          <p:nvPr/>
        </p:nvSpPr>
        <p:spPr>
          <a:xfrm>
            <a:off x="1259451" y="1752600"/>
            <a:ext cx="1838965" cy="369332"/>
          </a:xfrm>
          <a:prstGeom prst="rect">
            <a:avLst/>
          </a:prstGeom>
          <a:noFill/>
        </p:spPr>
        <p:txBody>
          <a:bodyPr wrap="none" rtlCol="0">
            <a:spAutoFit/>
          </a:bodyPr>
          <a:lstStyle/>
          <a:p>
            <a:r>
              <a:rPr lang="en-US" b="1" dirty="0" smtClean="0"/>
              <a:t>Rhododendron</a:t>
            </a:r>
            <a:endParaRPr lang="en-US" b="1" dirty="0"/>
          </a:p>
        </p:txBody>
      </p:sp>
      <p:pic>
        <p:nvPicPr>
          <p:cNvPr id="1028" name="Picture 4" descr="http://www.northcoastgardening.com/wp-content/uploads/2010/07/RhododendronNoyoDream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2286000"/>
            <a:ext cx="3818702" cy="3812818"/>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b/b4/Quercus_Robur_03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03690" y="2286000"/>
            <a:ext cx="4006910" cy="381281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867400" y="1752600"/>
            <a:ext cx="1120820" cy="369332"/>
          </a:xfrm>
          <a:prstGeom prst="rect">
            <a:avLst/>
          </a:prstGeom>
          <a:noFill/>
        </p:spPr>
        <p:txBody>
          <a:bodyPr wrap="none" rtlCol="0">
            <a:spAutoFit/>
          </a:bodyPr>
          <a:lstStyle/>
          <a:p>
            <a:r>
              <a:rPr lang="en-US" b="1" dirty="0" err="1" smtClean="0"/>
              <a:t>Quercus</a:t>
            </a:r>
            <a:endParaRPr lang="en-US" b="1" dirty="0"/>
          </a:p>
        </p:txBody>
      </p:sp>
    </p:spTree>
    <p:extLst>
      <p:ext uri="{BB962C8B-B14F-4D97-AF65-F5344CB8AC3E}">
        <p14:creationId xmlns:p14="http://schemas.microsoft.com/office/powerpoint/2010/main" val="13320616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828800" y="1295400"/>
            <a:ext cx="5599610" cy="584775"/>
          </a:xfrm>
          <a:prstGeom prst="rect">
            <a:avLst/>
          </a:prstGeom>
          <a:noFill/>
        </p:spPr>
        <p:txBody>
          <a:bodyPr wrap="none" rtlCol="0">
            <a:spAutoFit/>
          </a:bodyPr>
          <a:lstStyle/>
          <a:p>
            <a:r>
              <a:rPr lang="en-US" sz="3200" b="1" dirty="0" smtClean="0"/>
              <a:t>Evolution of Rhododendron</a:t>
            </a:r>
            <a:endParaRPr lang="en-US" sz="3200" b="1" dirty="0"/>
          </a:p>
        </p:txBody>
      </p:sp>
      <p:sp>
        <p:nvSpPr>
          <p:cNvPr id="2" name="TextBox 1"/>
          <p:cNvSpPr txBox="1"/>
          <p:nvPr/>
        </p:nvSpPr>
        <p:spPr>
          <a:xfrm>
            <a:off x="1064858" y="3434862"/>
            <a:ext cx="7703151" cy="1477328"/>
          </a:xfrm>
          <a:prstGeom prst="rect">
            <a:avLst/>
          </a:prstGeom>
          <a:noFill/>
        </p:spPr>
        <p:txBody>
          <a:bodyPr wrap="none" rtlCol="0">
            <a:spAutoFit/>
          </a:bodyPr>
          <a:lstStyle/>
          <a:p>
            <a:r>
              <a:rPr lang="en-US" dirty="0" err="1" smtClean="0"/>
              <a:t>Zhiheng</a:t>
            </a:r>
            <a:r>
              <a:rPr lang="en-US" dirty="0" smtClean="0"/>
              <a:t> Wang, </a:t>
            </a:r>
            <a:r>
              <a:rPr lang="en-US" dirty="0" err="1" smtClean="0"/>
              <a:t>Xiaoting</a:t>
            </a:r>
            <a:r>
              <a:rPr lang="en-US" dirty="0" smtClean="0"/>
              <a:t> </a:t>
            </a:r>
            <a:r>
              <a:rPr lang="en-US" dirty="0" err="1" smtClean="0"/>
              <a:t>Xu</a:t>
            </a:r>
            <a:r>
              <a:rPr lang="en-US" dirty="0" smtClean="0"/>
              <a:t>, Peking Univ., China</a:t>
            </a:r>
          </a:p>
          <a:p>
            <a:r>
              <a:rPr lang="en-US" dirty="0" err="1" smtClean="0"/>
              <a:t>Dimitar</a:t>
            </a:r>
            <a:r>
              <a:rPr lang="en-US" dirty="0" smtClean="0"/>
              <a:t> </a:t>
            </a:r>
            <a:r>
              <a:rPr lang="en-US" dirty="0" err="1" smtClean="0"/>
              <a:t>Dimitra</a:t>
            </a:r>
            <a:r>
              <a:rPr lang="en-US" dirty="0" smtClean="0"/>
              <a:t>, Oslo Univ., Norway</a:t>
            </a:r>
          </a:p>
          <a:p>
            <a:r>
              <a:rPr lang="en-US" dirty="0" err="1"/>
              <a:t>Alexandre</a:t>
            </a:r>
            <a:r>
              <a:rPr lang="en-US" dirty="0"/>
              <a:t> </a:t>
            </a:r>
            <a:r>
              <a:rPr lang="en-US" dirty="0" err="1"/>
              <a:t>Antonelli</a:t>
            </a:r>
            <a:r>
              <a:rPr lang="en-US" dirty="0"/>
              <a:t>, Univ. of </a:t>
            </a:r>
            <a:r>
              <a:rPr lang="en-US" dirty="0" smtClean="0"/>
              <a:t>Gothenburg, Sweden</a:t>
            </a:r>
            <a:endParaRPr lang="en-US" dirty="0"/>
          </a:p>
          <a:p>
            <a:r>
              <a:rPr lang="en-US" dirty="0"/>
              <a:t>Katsuhiro </a:t>
            </a:r>
            <a:r>
              <a:rPr lang="en-US" dirty="0" err="1"/>
              <a:t>Nakao</a:t>
            </a:r>
            <a:r>
              <a:rPr lang="en-US" dirty="0"/>
              <a:t>, Forestry and Forest Products Research </a:t>
            </a:r>
            <a:r>
              <a:rPr lang="en-US" dirty="0" smtClean="0"/>
              <a:t>Institute,</a:t>
            </a:r>
            <a:r>
              <a:rPr lang="en-US" dirty="0"/>
              <a:t> </a:t>
            </a:r>
            <a:r>
              <a:rPr lang="en-US" dirty="0" smtClean="0"/>
              <a:t>Japan</a:t>
            </a:r>
            <a:endParaRPr lang="en-US" dirty="0"/>
          </a:p>
          <a:p>
            <a:r>
              <a:rPr lang="en-US" dirty="0"/>
              <a:t>Alexandra </a:t>
            </a:r>
            <a:r>
              <a:rPr lang="en-US" dirty="0" err="1"/>
              <a:t>Muellner-Riehl</a:t>
            </a:r>
            <a:r>
              <a:rPr lang="en-US" dirty="0"/>
              <a:t>, </a:t>
            </a:r>
            <a:r>
              <a:rPr lang="en-US" dirty="0" smtClean="0"/>
              <a:t>Univ. </a:t>
            </a:r>
            <a:r>
              <a:rPr lang="en-US" dirty="0"/>
              <a:t>of </a:t>
            </a:r>
            <a:r>
              <a:rPr lang="en-US" dirty="0" smtClean="0"/>
              <a:t>Leipzig, Germany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76437" y="2259623"/>
            <a:ext cx="879994" cy="990600"/>
          </a:xfrm>
          <a:prstGeom prst="rect">
            <a:avLst/>
          </a:prstGeom>
        </p:spPr>
      </p:pic>
      <p:pic>
        <p:nvPicPr>
          <p:cNvPr id="5" name="Picture 4"/>
          <p:cNvPicPr>
            <a:picLocks noChangeAspect="1"/>
          </p:cNvPicPr>
          <p:nvPr/>
        </p:nvPicPr>
        <p:blipFill>
          <a:blip r:embed="rId3"/>
          <a:stretch>
            <a:fillRect/>
          </a:stretch>
        </p:blipFill>
        <p:spPr>
          <a:xfrm>
            <a:off x="3531264" y="2221523"/>
            <a:ext cx="1028700" cy="1028700"/>
          </a:xfrm>
          <a:prstGeom prst="rect">
            <a:avLst/>
          </a:prstGeom>
        </p:spPr>
      </p:pic>
      <p:pic>
        <p:nvPicPr>
          <p:cNvPr id="6" name="Picture 5"/>
          <p:cNvPicPr>
            <a:picLocks noChangeAspect="1"/>
          </p:cNvPicPr>
          <p:nvPr/>
        </p:nvPicPr>
        <p:blipFill>
          <a:blip r:embed="rId4"/>
          <a:stretch>
            <a:fillRect/>
          </a:stretch>
        </p:blipFill>
        <p:spPr>
          <a:xfrm>
            <a:off x="2723838" y="2209800"/>
            <a:ext cx="1009650" cy="1009650"/>
          </a:xfrm>
          <a:prstGeom prst="rect">
            <a:avLst/>
          </a:prstGeom>
        </p:spPr>
      </p:pic>
      <p:pic>
        <p:nvPicPr>
          <p:cNvPr id="7" name="Picture 6" descr="Zhiheng Wa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61837" y="2238442"/>
            <a:ext cx="805109" cy="101178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0837" y="2265485"/>
            <a:ext cx="849086" cy="990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94351" y="2265485"/>
            <a:ext cx="849086" cy="990600"/>
          </a:xfrm>
          <a:prstGeom prst="rect">
            <a:avLst/>
          </a:prstGeom>
        </p:spPr>
      </p:pic>
    </p:spTree>
    <p:extLst>
      <p:ext uri="{BB962C8B-B14F-4D97-AF65-F5344CB8AC3E}">
        <p14:creationId xmlns:p14="http://schemas.microsoft.com/office/powerpoint/2010/main" val="42734766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ig GlobalR.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4038600"/>
            <a:ext cx="6410078" cy="2667000"/>
          </a:xfrm>
          <a:prstGeom prst="rect">
            <a:avLst/>
          </a:prstGeom>
        </p:spPr>
      </p:pic>
      <p:grpSp>
        <p:nvGrpSpPr>
          <p:cNvPr id="15" name="Group 14"/>
          <p:cNvGrpSpPr/>
          <p:nvPr/>
        </p:nvGrpSpPr>
        <p:grpSpPr>
          <a:xfrm>
            <a:off x="0" y="0"/>
            <a:ext cx="9144000" cy="1162756"/>
            <a:chOff x="0" y="0"/>
            <a:chExt cx="9144000" cy="1162756"/>
          </a:xfrm>
        </p:grpSpPr>
        <p:grpSp>
          <p:nvGrpSpPr>
            <p:cNvPr id="20" name="Group 29"/>
            <p:cNvGrpSpPr/>
            <p:nvPr/>
          </p:nvGrpSpPr>
          <p:grpSpPr>
            <a:xfrm>
              <a:off x="0" y="0"/>
              <a:ext cx="9144000" cy="1103350"/>
              <a:chOff x="0" y="0"/>
              <a:chExt cx="9144000" cy="1103350"/>
            </a:xfrm>
          </p:grpSpPr>
          <p:sp>
            <p:nvSpPr>
              <p:cNvPr id="23" name="Rectangle 22"/>
              <p:cNvSpPr/>
              <p:nvPr/>
            </p:nvSpPr>
            <p:spPr bwMode="auto">
              <a:xfrm>
                <a:off x="0" y="0"/>
                <a:ext cx="91440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Line 6"/>
              <p:cNvSpPr>
                <a:spLocks noChangeShapeType="1"/>
              </p:cNvSpPr>
              <p:nvPr/>
            </p:nvSpPr>
            <p:spPr bwMode="auto">
              <a:xfrm>
                <a:off x="0" y="1103350"/>
                <a:ext cx="9144000" cy="0"/>
              </a:xfrm>
              <a:prstGeom prst="line">
                <a:avLst/>
              </a:prstGeom>
              <a:noFill/>
              <a:ln w="9525">
                <a:solidFill>
                  <a:schemeClr val="folHlink"/>
                </a:solidFill>
                <a:round/>
                <a:headEnd/>
                <a:tailEnd/>
              </a:ln>
            </p:spPr>
            <p:txBody>
              <a:bodyPr/>
              <a:lstStyle/>
              <a:p>
                <a:endParaRPr lang="en-US">
                  <a:solidFill>
                    <a:srgbClr val="000000"/>
                  </a:solidFill>
                </a:endParaRPr>
              </a:p>
            </p:txBody>
          </p:sp>
        </p:grpSp>
        <p:pic>
          <p:nvPicPr>
            <p:cNvPr id="21" name="Picture 20" descr="KU.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409" y="36689"/>
              <a:ext cx="814191" cy="1126067"/>
            </a:xfrm>
            <a:prstGeom prst="rect">
              <a:avLst/>
            </a:prstGeom>
          </p:spPr>
        </p:pic>
        <p:pic>
          <p:nvPicPr>
            <p:cNvPr id="22" name="Picture 21" descr="CMEC.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9800" y="0"/>
              <a:ext cx="3098800" cy="519108"/>
            </a:xfrm>
            <a:prstGeom prst="rect">
              <a:avLst/>
            </a:prstGeom>
          </p:spPr>
        </p:pic>
      </p:grpSp>
      <p:sp>
        <p:nvSpPr>
          <p:cNvPr id="33796" name="Rectangle 2"/>
          <p:cNvSpPr>
            <a:spLocks noGrp="1" noChangeArrowheads="1"/>
          </p:cNvSpPr>
          <p:nvPr>
            <p:ph type="title" idx="4294967295"/>
          </p:nvPr>
        </p:nvSpPr>
        <p:spPr>
          <a:xfrm>
            <a:off x="1371600" y="152400"/>
            <a:ext cx="6629400" cy="792163"/>
          </a:xfrm>
        </p:spPr>
        <p:txBody>
          <a:bodyPr/>
          <a:lstStyle/>
          <a:p>
            <a:pPr algn="l" eaLnBrk="1" hangingPunct="1">
              <a:lnSpc>
                <a:spcPct val="120000"/>
              </a:lnSpc>
            </a:pPr>
            <a:r>
              <a:rPr lang="en-US" altLang="zh-CN" sz="3200" b="1" dirty="0" smtClean="0">
                <a:solidFill>
                  <a:schemeClr val="tx1"/>
                </a:solidFill>
              </a:rPr>
              <a:t>Biogeography of Rhododendron</a:t>
            </a:r>
          </a:p>
        </p:txBody>
      </p:sp>
      <p:sp>
        <p:nvSpPr>
          <p:cNvPr id="2" name="TextBox 1"/>
          <p:cNvSpPr txBox="1"/>
          <p:nvPr/>
        </p:nvSpPr>
        <p:spPr>
          <a:xfrm>
            <a:off x="381000" y="1828800"/>
            <a:ext cx="8229600" cy="646331"/>
          </a:xfrm>
          <a:prstGeom prst="rect">
            <a:avLst/>
          </a:prstGeom>
          <a:noFill/>
        </p:spPr>
        <p:txBody>
          <a:bodyPr wrap="square" rtlCol="0">
            <a:spAutoFit/>
          </a:bodyPr>
          <a:lstStyle/>
          <a:p>
            <a:r>
              <a:rPr lang="en-US" b="1" dirty="0" smtClean="0">
                <a:solidFill>
                  <a:srgbClr val="FF0000"/>
                </a:solidFill>
              </a:rPr>
              <a:t>Distribution</a:t>
            </a:r>
            <a:r>
              <a:rPr lang="en-US" dirty="0" smtClean="0">
                <a:solidFill>
                  <a:srgbClr val="000000"/>
                </a:solidFill>
              </a:rPr>
              <a:t>: Northern Hemisphere</a:t>
            </a:r>
          </a:p>
          <a:p>
            <a:endParaRPr lang="en-US" dirty="0">
              <a:solidFill>
                <a:srgbClr val="000000"/>
              </a:solidFill>
            </a:endParaRPr>
          </a:p>
        </p:txBody>
      </p:sp>
      <p:grpSp>
        <p:nvGrpSpPr>
          <p:cNvPr id="7" name="Group 6"/>
          <p:cNvGrpSpPr/>
          <p:nvPr/>
        </p:nvGrpSpPr>
        <p:grpSpPr>
          <a:xfrm>
            <a:off x="5257800" y="3352800"/>
            <a:ext cx="3874543" cy="3429000"/>
            <a:chOff x="5257800" y="3352800"/>
            <a:chExt cx="3874543" cy="3429000"/>
          </a:xfrm>
        </p:grpSpPr>
        <p:sp>
          <p:nvSpPr>
            <p:cNvPr id="6" name="Rounded Rectangle 5"/>
            <p:cNvSpPr/>
            <p:nvPr/>
          </p:nvSpPr>
          <p:spPr>
            <a:xfrm>
              <a:off x="5257800" y="3352800"/>
              <a:ext cx="3874543" cy="3429000"/>
            </a:xfrm>
            <a:prstGeom prst="roundRect">
              <a:avLst>
                <a:gd name="adj" fmla="val 4686"/>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5" name="Picture 4" descr="Fig RS.jpeg"/>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4000" y="3352800"/>
              <a:ext cx="3765952" cy="3315153"/>
            </a:xfrm>
            <a:prstGeom prst="rect">
              <a:avLst/>
            </a:prstGeom>
            <a:effectLst>
              <a:outerShdw blurRad="101600" dist="63500" dir="2700000" algn="tl" rotWithShape="0">
                <a:prstClr val="black">
                  <a:alpha val="40000"/>
                </a:prstClr>
              </a:outerShdw>
            </a:effectLst>
          </p:spPr>
        </p:pic>
      </p:grpSp>
      <p:sp>
        <p:nvSpPr>
          <p:cNvPr id="16" name="TextBox 15"/>
          <p:cNvSpPr txBox="1"/>
          <p:nvPr/>
        </p:nvSpPr>
        <p:spPr>
          <a:xfrm>
            <a:off x="386081" y="2438400"/>
            <a:ext cx="8300719" cy="923330"/>
          </a:xfrm>
          <a:prstGeom prst="rect">
            <a:avLst/>
          </a:prstGeom>
          <a:noFill/>
        </p:spPr>
        <p:txBody>
          <a:bodyPr wrap="square" rtlCol="0">
            <a:spAutoFit/>
          </a:bodyPr>
          <a:lstStyle/>
          <a:p>
            <a:r>
              <a:rPr lang="en-US" b="1" dirty="0" smtClean="0">
                <a:solidFill>
                  <a:srgbClr val="FF0000"/>
                </a:solidFill>
              </a:rPr>
              <a:t>Diversification</a:t>
            </a:r>
            <a:endParaRPr lang="en-US" b="1" dirty="0">
              <a:solidFill>
                <a:srgbClr val="FF0000"/>
              </a:solidFill>
            </a:endParaRPr>
          </a:p>
          <a:p>
            <a:r>
              <a:rPr lang="en-US" dirty="0" smtClean="0">
                <a:solidFill>
                  <a:srgbClr val="000000"/>
                </a:solidFill>
              </a:rPr>
              <a:t>Originated in late Cretaceous to early </a:t>
            </a:r>
            <a:r>
              <a:rPr lang="en-US" dirty="0" err="1" smtClean="0">
                <a:solidFill>
                  <a:srgbClr val="000000"/>
                </a:solidFill>
              </a:rPr>
              <a:t>Paleogene</a:t>
            </a:r>
            <a:r>
              <a:rPr lang="en-US" dirty="0" smtClean="0">
                <a:solidFill>
                  <a:srgbClr val="000000"/>
                </a:solidFill>
              </a:rPr>
              <a:t> (50-70 </a:t>
            </a:r>
            <a:r>
              <a:rPr lang="en-US" dirty="0" err="1" smtClean="0">
                <a:solidFill>
                  <a:srgbClr val="000000"/>
                </a:solidFill>
              </a:rPr>
              <a:t>mya</a:t>
            </a:r>
            <a:r>
              <a:rPr lang="en-US" dirty="0" smtClean="0">
                <a:solidFill>
                  <a:srgbClr val="000000"/>
                </a:solidFill>
              </a:rPr>
              <a:t>)</a:t>
            </a:r>
          </a:p>
          <a:p>
            <a:endParaRPr lang="en-US" dirty="0">
              <a:solidFill>
                <a:srgbClr val="000000"/>
              </a:solidFill>
            </a:endParaRPr>
          </a:p>
        </p:txBody>
      </p:sp>
      <p:sp>
        <p:nvSpPr>
          <p:cNvPr id="17" name="TextBox 16"/>
          <p:cNvSpPr txBox="1"/>
          <p:nvPr/>
        </p:nvSpPr>
        <p:spPr>
          <a:xfrm>
            <a:off x="381000" y="1219200"/>
            <a:ext cx="8229600" cy="646331"/>
          </a:xfrm>
          <a:prstGeom prst="rect">
            <a:avLst/>
          </a:prstGeom>
          <a:noFill/>
        </p:spPr>
        <p:txBody>
          <a:bodyPr wrap="square" rtlCol="0">
            <a:spAutoFit/>
          </a:bodyPr>
          <a:lstStyle/>
          <a:p>
            <a:r>
              <a:rPr lang="en-US" b="1" dirty="0" smtClean="0">
                <a:solidFill>
                  <a:srgbClr val="FF0000"/>
                </a:solidFill>
              </a:rPr>
              <a:t>Species diversity</a:t>
            </a:r>
            <a:r>
              <a:rPr lang="en-US" dirty="0" smtClean="0">
                <a:solidFill>
                  <a:srgbClr val="000000"/>
                </a:solidFill>
              </a:rPr>
              <a:t>: c.a. 900 </a:t>
            </a:r>
            <a:r>
              <a:rPr lang="en-US" dirty="0" err="1" smtClean="0">
                <a:solidFill>
                  <a:srgbClr val="000000"/>
                </a:solidFill>
              </a:rPr>
              <a:t>sp</a:t>
            </a:r>
            <a:r>
              <a:rPr lang="en-US" dirty="0" smtClean="0">
                <a:solidFill>
                  <a:srgbClr val="000000"/>
                </a:solidFill>
              </a:rPr>
              <a:t>; c.a. 550 </a:t>
            </a:r>
            <a:r>
              <a:rPr lang="en-US" dirty="0" err="1" smtClean="0">
                <a:solidFill>
                  <a:srgbClr val="000000"/>
                </a:solidFill>
              </a:rPr>
              <a:t>sp</a:t>
            </a:r>
            <a:r>
              <a:rPr lang="en-US" dirty="0" smtClean="0">
                <a:solidFill>
                  <a:srgbClr val="000000"/>
                </a:solidFill>
              </a:rPr>
              <a:t> in China</a:t>
            </a:r>
          </a:p>
          <a:p>
            <a:endParaRPr lang="en-US" dirty="0">
              <a:solidFill>
                <a:srgbClr val="000000"/>
              </a:solidFill>
            </a:endParaRPr>
          </a:p>
        </p:txBody>
      </p:sp>
    </p:spTree>
    <p:extLst>
      <p:ext uri="{BB962C8B-B14F-4D97-AF65-F5344CB8AC3E}">
        <p14:creationId xmlns:p14="http://schemas.microsoft.com/office/powerpoint/2010/main" val="1992520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68900" y="1143000"/>
            <a:ext cx="3670300" cy="5674477"/>
          </a:xfrm>
          <a:prstGeom prst="rect">
            <a:avLst/>
          </a:prstGeom>
          <a:noFill/>
          <a:ln>
            <a:noFill/>
          </a:ln>
        </p:spPr>
      </p:pic>
      <p:sp>
        <p:nvSpPr>
          <p:cNvPr id="6" name="TextBox 5"/>
          <p:cNvSpPr txBox="1"/>
          <p:nvPr/>
        </p:nvSpPr>
        <p:spPr>
          <a:xfrm>
            <a:off x="457200" y="1600200"/>
            <a:ext cx="4267199" cy="2031325"/>
          </a:xfrm>
          <a:prstGeom prst="rect">
            <a:avLst/>
          </a:prstGeom>
          <a:noFill/>
        </p:spPr>
        <p:txBody>
          <a:bodyPr wrap="square" rtlCol="0">
            <a:spAutoFit/>
          </a:bodyPr>
          <a:lstStyle/>
          <a:p>
            <a:r>
              <a:rPr lang="en-US" dirty="0" smtClean="0">
                <a:solidFill>
                  <a:srgbClr val="000000"/>
                </a:solidFill>
              </a:rPr>
              <a:t>Sequence data from </a:t>
            </a:r>
            <a:r>
              <a:rPr lang="en-US" dirty="0" err="1" smtClean="0">
                <a:solidFill>
                  <a:srgbClr val="000000"/>
                </a:solidFill>
              </a:rPr>
              <a:t>GenBank</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388 species</a:t>
            </a:r>
          </a:p>
          <a:p>
            <a:r>
              <a:rPr lang="en-US" dirty="0">
                <a:solidFill>
                  <a:srgbClr val="000000"/>
                </a:solidFill>
              </a:rPr>
              <a:t>16 genes: </a:t>
            </a:r>
            <a:r>
              <a:rPr lang="en-US" i="1" dirty="0" err="1">
                <a:solidFill>
                  <a:srgbClr val="000000"/>
                </a:solidFill>
              </a:rPr>
              <a:t>atpB-rbcL</a:t>
            </a:r>
            <a:r>
              <a:rPr lang="en-US" i="1" dirty="0">
                <a:solidFill>
                  <a:srgbClr val="000000"/>
                </a:solidFill>
              </a:rPr>
              <a:t>, </a:t>
            </a:r>
            <a:r>
              <a:rPr lang="en-US" i="1" dirty="0" err="1">
                <a:solidFill>
                  <a:srgbClr val="000000"/>
                </a:solidFill>
              </a:rPr>
              <a:t>rbcL</a:t>
            </a:r>
            <a:r>
              <a:rPr lang="en-US" i="1" dirty="0">
                <a:solidFill>
                  <a:srgbClr val="000000"/>
                </a:solidFill>
              </a:rPr>
              <a:t>, </a:t>
            </a:r>
            <a:r>
              <a:rPr lang="en-US" i="1" dirty="0" err="1">
                <a:solidFill>
                  <a:srgbClr val="000000"/>
                </a:solidFill>
              </a:rPr>
              <a:t>matK</a:t>
            </a:r>
            <a:r>
              <a:rPr lang="en-US" i="1" dirty="0">
                <a:solidFill>
                  <a:srgbClr val="000000"/>
                </a:solidFill>
              </a:rPr>
              <a:t>, </a:t>
            </a:r>
            <a:r>
              <a:rPr lang="en-US" i="1" dirty="0" err="1">
                <a:solidFill>
                  <a:srgbClr val="000000"/>
                </a:solidFill>
              </a:rPr>
              <a:t>ndhF</a:t>
            </a:r>
            <a:r>
              <a:rPr lang="en-US" i="1" dirty="0">
                <a:solidFill>
                  <a:srgbClr val="000000"/>
                </a:solidFill>
              </a:rPr>
              <a:t>, </a:t>
            </a:r>
            <a:r>
              <a:rPr lang="en-US" i="1" dirty="0" err="1">
                <a:solidFill>
                  <a:srgbClr val="000000"/>
                </a:solidFill>
              </a:rPr>
              <a:t>psbA-trnH</a:t>
            </a:r>
            <a:r>
              <a:rPr lang="en-US" i="1" dirty="0">
                <a:solidFill>
                  <a:srgbClr val="000000"/>
                </a:solidFill>
              </a:rPr>
              <a:t>, </a:t>
            </a:r>
            <a:r>
              <a:rPr lang="en-US" i="1" dirty="0" err="1">
                <a:solidFill>
                  <a:srgbClr val="000000"/>
                </a:solidFill>
              </a:rPr>
              <a:t>trnL</a:t>
            </a:r>
            <a:r>
              <a:rPr lang="en-US" i="1" dirty="0">
                <a:solidFill>
                  <a:srgbClr val="000000"/>
                </a:solidFill>
              </a:rPr>
              <a:t>-F, </a:t>
            </a:r>
            <a:r>
              <a:rPr lang="en-US" i="1" dirty="0" err="1">
                <a:solidFill>
                  <a:srgbClr val="000000"/>
                </a:solidFill>
              </a:rPr>
              <a:t>trnL</a:t>
            </a:r>
            <a:r>
              <a:rPr lang="en-US" i="1" dirty="0">
                <a:solidFill>
                  <a:srgbClr val="000000"/>
                </a:solidFill>
              </a:rPr>
              <a:t>, </a:t>
            </a:r>
            <a:r>
              <a:rPr lang="en-US" i="1" dirty="0" err="1">
                <a:solidFill>
                  <a:srgbClr val="000000"/>
                </a:solidFill>
              </a:rPr>
              <a:t>trnT-trnL</a:t>
            </a:r>
            <a:r>
              <a:rPr lang="en-US" i="1" dirty="0">
                <a:solidFill>
                  <a:srgbClr val="000000"/>
                </a:solidFill>
              </a:rPr>
              <a:t>, </a:t>
            </a:r>
            <a:r>
              <a:rPr lang="en-US" i="1" dirty="0" err="1">
                <a:solidFill>
                  <a:srgbClr val="000000"/>
                </a:solidFill>
              </a:rPr>
              <a:t>trnS-trnG</a:t>
            </a:r>
            <a:r>
              <a:rPr lang="en-US" i="1" dirty="0">
                <a:solidFill>
                  <a:srgbClr val="000000"/>
                </a:solidFill>
              </a:rPr>
              <a:t>, ITS, RPB2I-1, RPB2I-2, RPB2I-3, RPB2I-4, RPB2I-5, RPB2I-6</a:t>
            </a:r>
          </a:p>
        </p:txBody>
      </p:sp>
      <p:grpSp>
        <p:nvGrpSpPr>
          <p:cNvPr id="13" name="Group 12"/>
          <p:cNvGrpSpPr/>
          <p:nvPr/>
        </p:nvGrpSpPr>
        <p:grpSpPr>
          <a:xfrm>
            <a:off x="0" y="0"/>
            <a:ext cx="9144000" cy="1162756"/>
            <a:chOff x="0" y="0"/>
            <a:chExt cx="9144000" cy="1162756"/>
          </a:xfrm>
        </p:grpSpPr>
        <p:grpSp>
          <p:nvGrpSpPr>
            <p:cNvPr id="14" name="Group 29"/>
            <p:cNvGrpSpPr/>
            <p:nvPr/>
          </p:nvGrpSpPr>
          <p:grpSpPr>
            <a:xfrm>
              <a:off x="0" y="0"/>
              <a:ext cx="9144000" cy="1103350"/>
              <a:chOff x="0" y="0"/>
              <a:chExt cx="9144000" cy="1103350"/>
            </a:xfrm>
          </p:grpSpPr>
          <p:sp>
            <p:nvSpPr>
              <p:cNvPr id="18" name="Rectangle 17"/>
              <p:cNvSpPr/>
              <p:nvPr/>
            </p:nvSpPr>
            <p:spPr bwMode="auto">
              <a:xfrm>
                <a:off x="0" y="0"/>
                <a:ext cx="91440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Line 6"/>
              <p:cNvSpPr>
                <a:spLocks noChangeShapeType="1"/>
              </p:cNvSpPr>
              <p:nvPr/>
            </p:nvSpPr>
            <p:spPr bwMode="auto">
              <a:xfrm>
                <a:off x="0" y="1103350"/>
                <a:ext cx="9144000" cy="0"/>
              </a:xfrm>
              <a:prstGeom prst="line">
                <a:avLst/>
              </a:prstGeom>
              <a:noFill/>
              <a:ln w="9525">
                <a:solidFill>
                  <a:schemeClr val="folHlink"/>
                </a:solidFill>
                <a:round/>
                <a:headEnd/>
                <a:tailEnd/>
              </a:ln>
            </p:spPr>
            <p:txBody>
              <a:bodyPr/>
              <a:lstStyle/>
              <a:p>
                <a:endParaRPr lang="en-US">
                  <a:solidFill>
                    <a:srgbClr val="000000"/>
                  </a:solidFill>
                </a:endParaRPr>
              </a:p>
            </p:txBody>
          </p:sp>
        </p:grpSp>
        <p:pic>
          <p:nvPicPr>
            <p:cNvPr id="16" name="Picture 15" descr="KU.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6409" y="36689"/>
              <a:ext cx="814191" cy="1126067"/>
            </a:xfrm>
            <a:prstGeom prst="rect">
              <a:avLst/>
            </a:prstGeom>
          </p:spPr>
        </p:pic>
        <p:pic>
          <p:nvPicPr>
            <p:cNvPr id="17" name="Picture 16" descr="CMEC.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9800" y="0"/>
              <a:ext cx="3098800" cy="519108"/>
            </a:xfrm>
            <a:prstGeom prst="rect">
              <a:avLst/>
            </a:prstGeom>
          </p:spPr>
        </p:pic>
      </p:grpSp>
      <p:sp>
        <p:nvSpPr>
          <p:cNvPr id="25" name="Rectangle 2"/>
          <p:cNvSpPr txBox="1">
            <a:spLocks noChangeArrowheads="1"/>
          </p:cNvSpPr>
          <p:nvPr/>
        </p:nvSpPr>
        <p:spPr bwMode="auto">
          <a:xfrm>
            <a:off x="1371600" y="228600"/>
            <a:ext cx="6629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r>
              <a:rPr lang="en-US" altLang="zh-CN" sz="3200" b="1" smtClean="0">
                <a:solidFill>
                  <a:srgbClr val="000000"/>
                </a:solidFill>
              </a:rPr>
              <a:t>Biogeography of Rhododendron</a:t>
            </a:r>
            <a:endParaRPr lang="en-US" altLang="zh-CN" sz="3200" b="1" dirty="0" smtClean="0">
              <a:solidFill>
                <a:srgbClr val="000000"/>
              </a:solidFill>
            </a:endParaRPr>
          </a:p>
        </p:txBody>
      </p:sp>
      <p:grpSp>
        <p:nvGrpSpPr>
          <p:cNvPr id="42" name="Group 41"/>
          <p:cNvGrpSpPr/>
          <p:nvPr/>
        </p:nvGrpSpPr>
        <p:grpSpPr>
          <a:xfrm>
            <a:off x="1066800" y="3810000"/>
            <a:ext cx="2643813" cy="2700754"/>
            <a:chOff x="68195" y="1358133"/>
            <a:chExt cx="4199345" cy="4289788"/>
          </a:xfrm>
        </p:grpSpPr>
        <p:pic>
          <p:nvPicPr>
            <p:cNvPr id="43" name="Picture 42" descr="Fig divRate_v4.jpe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9365" y="1600200"/>
              <a:ext cx="3798175" cy="3659786"/>
            </a:xfrm>
            <a:prstGeom prst="rect">
              <a:avLst/>
            </a:prstGeom>
          </p:spPr>
        </p:pic>
        <p:sp>
          <p:nvSpPr>
            <p:cNvPr id="44" name="TextBox 43"/>
            <p:cNvSpPr txBox="1"/>
            <p:nvPr/>
          </p:nvSpPr>
          <p:spPr>
            <a:xfrm>
              <a:off x="878603" y="1358133"/>
              <a:ext cx="3110035" cy="307776"/>
            </a:xfrm>
            <a:prstGeom prst="rect">
              <a:avLst/>
            </a:prstGeom>
            <a:noFill/>
          </p:spPr>
          <p:txBody>
            <a:bodyPr wrap="square" rtlCol="0">
              <a:spAutoFit/>
            </a:bodyPr>
            <a:lstStyle/>
            <a:p>
              <a:r>
                <a:rPr lang="en-US" sz="1400" dirty="0" smtClean="0">
                  <a:solidFill>
                    <a:srgbClr val="000000"/>
                  </a:solidFill>
                </a:rPr>
                <a:t>Evolutionary rate of </a:t>
              </a:r>
              <a:r>
                <a:rPr lang="en-US" sz="1400" dirty="0" err="1" smtClean="0">
                  <a:solidFill>
                    <a:srgbClr val="000000"/>
                  </a:solidFill>
                </a:rPr>
                <a:t>Rhododendorn</a:t>
              </a:r>
              <a:endParaRPr lang="en-US" sz="1400" dirty="0">
                <a:solidFill>
                  <a:srgbClr val="000000"/>
                </a:solidFill>
              </a:endParaRPr>
            </a:p>
          </p:txBody>
        </p:sp>
        <p:sp>
          <p:nvSpPr>
            <p:cNvPr id="45" name="TextBox 44"/>
            <p:cNvSpPr txBox="1"/>
            <p:nvPr/>
          </p:nvSpPr>
          <p:spPr>
            <a:xfrm>
              <a:off x="1604805" y="5110173"/>
              <a:ext cx="1633551" cy="537748"/>
            </a:xfrm>
            <a:prstGeom prst="rect">
              <a:avLst/>
            </a:prstGeom>
            <a:noFill/>
          </p:spPr>
          <p:txBody>
            <a:bodyPr wrap="none" rtlCol="0">
              <a:spAutoFit/>
            </a:bodyPr>
            <a:lstStyle/>
            <a:p>
              <a:r>
                <a:rPr lang="en-US" sz="1600" dirty="0" smtClean="0">
                  <a:solidFill>
                    <a:srgbClr val="000000"/>
                  </a:solidFill>
                </a:rPr>
                <a:t>Age (Ma)</a:t>
              </a:r>
              <a:endParaRPr lang="en-US" sz="1600" dirty="0">
                <a:solidFill>
                  <a:srgbClr val="000000"/>
                </a:solidFill>
              </a:endParaRPr>
            </a:p>
          </p:txBody>
        </p:sp>
        <p:sp>
          <p:nvSpPr>
            <p:cNvPr id="46" name="TextBox 45"/>
            <p:cNvSpPr txBox="1"/>
            <p:nvPr/>
          </p:nvSpPr>
          <p:spPr>
            <a:xfrm rot="16200000">
              <a:off x="-987188" y="3324522"/>
              <a:ext cx="2648513" cy="537748"/>
            </a:xfrm>
            <a:prstGeom prst="rect">
              <a:avLst/>
            </a:prstGeom>
            <a:noFill/>
          </p:spPr>
          <p:txBody>
            <a:bodyPr wrap="none" rtlCol="0">
              <a:spAutoFit/>
            </a:bodyPr>
            <a:lstStyle/>
            <a:p>
              <a:r>
                <a:rPr lang="en-US" sz="1600" dirty="0" smtClean="0">
                  <a:solidFill>
                    <a:srgbClr val="000000"/>
                  </a:solidFill>
                </a:rPr>
                <a:t>Substitution rate </a:t>
              </a:r>
              <a:endParaRPr lang="en-US" sz="1600" dirty="0">
                <a:solidFill>
                  <a:srgbClr val="000000"/>
                </a:solidFill>
              </a:endParaRPr>
            </a:p>
          </p:txBody>
        </p:sp>
      </p:grpSp>
    </p:spTree>
    <p:extLst>
      <p:ext uri="{BB962C8B-B14F-4D97-AF65-F5344CB8AC3E}">
        <p14:creationId xmlns:p14="http://schemas.microsoft.com/office/powerpoint/2010/main" val="28511142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57200" y="1371600"/>
            <a:ext cx="8382000" cy="830997"/>
          </a:xfrm>
          <a:prstGeom prst="rect">
            <a:avLst/>
          </a:prstGeom>
          <a:noFill/>
        </p:spPr>
        <p:txBody>
          <a:bodyPr wrap="square" rtlCol="0">
            <a:spAutoFit/>
          </a:bodyPr>
          <a:lstStyle/>
          <a:p>
            <a:r>
              <a:rPr lang="en-US" sz="2400" dirty="0" smtClean="0">
                <a:solidFill>
                  <a:srgbClr val="FF0000"/>
                </a:solidFill>
              </a:rPr>
              <a:t>Question: What’s the mechanism of the high Rhododendron species diversity? </a:t>
            </a:r>
          </a:p>
        </p:txBody>
      </p:sp>
      <p:grpSp>
        <p:nvGrpSpPr>
          <p:cNvPr id="11" name="Group 10"/>
          <p:cNvGrpSpPr/>
          <p:nvPr/>
        </p:nvGrpSpPr>
        <p:grpSpPr>
          <a:xfrm>
            <a:off x="0" y="0"/>
            <a:ext cx="9144000" cy="1162756"/>
            <a:chOff x="0" y="0"/>
            <a:chExt cx="9144000" cy="1162756"/>
          </a:xfrm>
        </p:grpSpPr>
        <p:grpSp>
          <p:nvGrpSpPr>
            <p:cNvPr id="12" name="Group 29"/>
            <p:cNvGrpSpPr/>
            <p:nvPr/>
          </p:nvGrpSpPr>
          <p:grpSpPr>
            <a:xfrm>
              <a:off x="0" y="0"/>
              <a:ext cx="9144000" cy="1103350"/>
              <a:chOff x="0" y="0"/>
              <a:chExt cx="9144000" cy="1103350"/>
            </a:xfrm>
          </p:grpSpPr>
          <p:sp>
            <p:nvSpPr>
              <p:cNvPr id="16" name="Rectangle 15"/>
              <p:cNvSpPr/>
              <p:nvPr/>
            </p:nvSpPr>
            <p:spPr bwMode="auto">
              <a:xfrm>
                <a:off x="0" y="0"/>
                <a:ext cx="91440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7" name="Line 6"/>
              <p:cNvSpPr>
                <a:spLocks noChangeShapeType="1"/>
              </p:cNvSpPr>
              <p:nvPr/>
            </p:nvSpPr>
            <p:spPr bwMode="auto">
              <a:xfrm>
                <a:off x="0" y="1103350"/>
                <a:ext cx="9144000" cy="0"/>
              </a:xfrm>
              <a:prstGeom prst="line">
                <a:avLst/>
              </a:prstGeom>
              <a:noFill/>
              <a:ln w="9525">
                <a:solidFill>
                  <a:schemeClr val="folHlink"/>
                </a:solidFill>
                <a:round/>
                <a:headEnd/>
                <a:tailEnd/>
              </a:ln>
            </p:spPr>
            <p:txBody>
              <a:bodyPr/>
              <a:lstStyle/>
              <a:p>
                <a:endParaRPr lang="en-US">
                  <a:solidFill>
                    <a:srgbClr val="000000"/>
                  </a:solidFill>
                </a:endParaRPr>
              </a:p>
            </p:txBody>
          </p:sp>
        </p:grpSp>
        <p:pic>
          <p:nvPicPr>
            <p:cNvPr id="13" name="Picture 12" descr="KU.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409" y="36689"/>
              <a:ext cx="814191" cy="1126067"/>
            </a:xfrm>
            <a:prstGeom prst="rect">
              <a:avLst/>
            </a:prstGeom>
          </p:spPr>
        </p:pic>
        <p:pic>
          <p:nvPicPr>
            <p:cNvPr id="14" name="Picture 13" descr="CME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9800" y="0"/>
              <a:ext cx="3098800" cy="519108"/>
            </a:xfrm>
            <a:prstGeom prst="rect">
              <a:avLst/>
            </a:prstGeom>
          </p:spPr>
        </p:pic>
      </p:grpSp>
      <p:sp>
        <p:nvSpPr>
          <p:cNvPr id="18" name="Rectangle 2"/>
          <p:cNvSpPr txBox="1">
            <a:spLocks noChangeArrowheads="1"/>
          </p:cNvSpPr>
          <p:nvPr/>
        </p:nvSpPr>
        <p:spPr bwMode="auto">
          <a:xfrm>
            <a:off x="1371600" y="228600"/>
            <a:ext cx="6629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r>
              <a:rPr lang="en-US" altLang="zh-CN" sz="3200" b="1" smtClean="0">
                <a:solidFill>
                  <a:srgbClr val="000000"/>
                </a:solidFill>
              </a:rPr>
              <a:t>Biogeography of Rhododendron</a:t>
            </a:r>
            <a:endParaRPr lang="en-US" altLang="zh-CN" sz="3200" b="1" dirty="0" smtClean="0">
              <a:solidFill>
                <a:srgbClr val="000000"/>
              </a:solidFill>
            </a:endParaRPr>
          </a:p>
        </p:txBody>
      </p:sp>
      <p:grpSp>
        <p:nvGrpSpPr>
          <p:cNvPr id="10" name="Group 9"/>
          <p:cNvGrpSpPr/>
          <p:nvPr/>
        </p:nvGrpSpPr>
        <p:grpSpPr>
          <a:xfrm>
            <a:off x="6103771" y="1905000"/>
            <a:ext cx="2583029" cy="2286000"/>
            <a:chOff x="5257800" y="3352800"/>
            <a:chExt cx="3874543" cy="3429000"/>
          </a:xfrm>
        </p:grpSpPr>
        <p:sp>
          <p:nvSpPr>
            <p:cNvPr id="15" name="Rounded Rectangle 14"/>
            <p:cNvSpPr/>
            <p:nvPr/>
          </p:nvSpPr>
          <p:spPr>
            <a:xfrm>
              <a:off x="5257800" y="3352800"/>
              <a:ext cx="3874543" cy="3429000"/>
            </a:xfrm>
            <a:prstGeom prst="roundRect">
              <a:avLst>
                <a:gd name="adj" fmla="val 4686"/>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Fig RS.jpe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4000" y="3352800"/>
              <a:ext cx="3765952" cy="3315153"/>
            </a:xfrm>
            <a:prstGeom prst="rect">
              <a:avLst/>
            </a:prstGeom>
            <a:effectLst>
              <a:outerShdw blurRad="101600" dist="63500" dir="2700000" algn="tl" rotWithShape="0">
                <a:prstClr val="black">
                  <a:alpha val="40000"/>
                </a:prstClr>
              </a:outerShdw>
            </a:effectLst>
          </p:spPr>
        </p:pic>
      </p:grpSp>
      <p:sp>
        <p:nvSpPr>
          <p:cNvPr id="20" name="TextBox 19"/>
          <p:cNvSpPr txBox="1"/>
          <p:nvPr/>
        </p:nvSpPr>
        <p:spPr>
          <a:xfrm>
            <a:off x="457200" y="2514600"/>
            <a:ext cx="4953000" cy="2554545"/>
          </a:xfrm>
          <a:prstGeom prst="rect">
            <a:avLst/>
          </a:prstGeom>
          <a:noFill/>
        </p:spPr>
        <p:txBody>
          <a:bodyPr wrap="square" rtlCol="0">
            <a:spAutoFit/>
          </a:bodyPr>
          <a:lstStyle/>
          <a:p>
            <a:r>
              <a:rPr lang="en-US" sz="2000" dirty="0" smtClean="0">
                <a:solidFill>
                  <a:srgbClr val="000000"/>
                </a:solidFill>
              </a:rPr>
              <a:t>Hypothesis: </a:t>
            </a:r>
          </a:p>
          <a:p>
            <a:r>
              <a:rPr lang="en-US" sz="2000" dirty="0" smtClean="0">
                <a:solidFill>
                  <a:srgbClr val="000000"/>
                </a:solidFill>
              </a:rPr>
              <a:t>1) It has been believed that the rapid diversification of Rhododendron was enhanced by the </a:t>
            </a:r>
            <a:r>
              <a:rPr lang="en-US" sz="2000" dirty="0" smtClean="0">
                <a:solidFill>
                  <a:srgbClr val="FF0000"/>
                </a:solidFill>
              </a:rPr>
              <a:t>rise of Tibetan Plateau at ca. 30 – 40 </a:t>
            </a:r>
            <a:r>
              <a:rPr lang="en-US" sz="2000" dirty="0">
                <a:solidFill>
                  <a:srgbClr val="FF0000"/>
                </a:solidFill>
              </a:rPr>
              <a:t>M</a:t>
            </a:r>
            <a:r>
              <a:rPr lang="en-US" sz="2000" dirty="0" smtClean="0">
                <a:solidFill>
                  <a:srgbClr val="FF0000"/>
                </a:solidFill>
              </a:rPr>
              <a:t>a</a:t>
            </a:r>
            <a:r>
              <a:rPr lang="en-US" sz="2000" dirty="0" smtClean="0">
                <a:solidFill>
                  <a:srgbClr val="000000"/>
                </a:solidFill>
              </a:rPr>
              <a:t>. </a:t>
            </a:r>
          </a:p>
          <a:p>
            <a:pPr marL="342900" indent="-342900">
              <a:buFontTx/>
              <a:buAutoNum type="arabicParenR"/>
            </a:pPr>
            <a:endParaRPr lang="en-US" sz="2000" dirty="0" smtClean="0">
              <a:solidFill>
                <a:srgbClr val="000000"/>
              </a:solidFill>
            </a:endParaRPr>
          </a:p>
          <a:p>
            <a:endParaRPr lang="en-US" sz="2000" dirty="0">
              <a:solidFill>
                <a:srgbClr val="000000"/>
              </a:solidFill>
            </a:endParaRPr>
          </a:p>
          <a:p>
            <a:endParaRPr lang="en-US" sz="2000" dirty="0">
              <a:solidFill>
                <a:srgbClr val="000000"/>
              </a:solidFill>
            </a:endParaRPr>
          </a:p>
        </p:txBody>
      </p:sp>
      <p:sp>
        <p:nvSpPr>
          <p:cNvPr id="3" name="Rectangle 2"/>
          <p:cNvSpPr/>
          <p:nvPr/>
        </p:nvSpPr>
        <p:spPr>
          <a:xfrm>
            <a:off x="533400" y="5181600"/>
            <a:ext cx="5181600" cy="1477328"/>
          </a:xfrm>
          <a:prstGeom prst="rect">
            <a:avLst/>
          </a:prstGeom>
        </p:spPr>
        <p:txBody>
          <a:bodyPr wrap="square">
            <a:spAutoFit/>
          </a:bodyPr>
          <a:lstStyle/>
          <a:p>
            <a:r>
              <a:rPr lang="en-US" dirty="0" smtClean="0">
                <a:solidFill>
                  <a:srgbClr val="000000"/>
                </a:solidFill>
              </a:rPr>
              <a:t>2) Global </a:t>
            </a:r>
            <a:r>
              <a:rPr lang="en-US" dirty="0">
                <a:solidFill>
                  <a:srgbClr val="000000"/>
                </a:solidFill>
              </a:rPr>
              <a:t>climate shifted from Eocene greenhouse to Oligocene icehouse </a:t>
            </a:r>
            <a:r>
              <a:rPr lang="en-US" dirty="0">
                <a:solidFill>
                  <a:srgbClr val="FF0000"/>
                </a:solidFill>
              </a:rPr>
              <a:t>at 34 Ma</a:t>
            </a:r>
            <a:r>
              <a:rPr lang="en-US" dirty="0">
                <a:solidFill>
                  <a:srgbClr val="000000"/>
                </a:solidFill>
              </a:rPr>
              <a:t>. Cool climate led to the expansion of temperate vegetation, and then the diversification of Rhododendron.  </a:t>
            </a:r>
          </a:p>
        </p:txBody>
      </p:sp>
      <p:grpSp>
        <p:nvGrpSpPr>
          <p:cNvPr id="4" name="Group 3"/>
          <p:cNvGrpSpPr/>
          <p:nvPr/>
        </p:nvGrpSpPr>
        <p:grpSpPr>
          <a:xfrm>
            <a:off x="5867400" y="4343400"/>
            <a:ext cx="3001776" cy="2438400"/>
            <a:chOff x="1295400" y="984609"/>
            <a:chExt cx="6821205" cy="5540994"/>
          </a:xfrm>
        </p:grpSpPr>
        <p:sp>
          <p:nvSpPr>
            <p:cNvPr id="21" name="Rounded Rectangle 20"/>
            <p:cNvSpPr/>
            <p:nvPr/>
          </p:nvSpPr>
          <p:spPr>
            <a:xfrm>
              <a:off x="1295400" y="984609"/>
              <a:ext cx="6821205" cy="54490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latin typeface="Calibri"/>
              </a:endParaRPr>
            </a:p>
          </p:txBody>
        </p:sp>
        <p:pic>
          <p:nvPicPr>
            <p:cNvPr id="22" name="图片 4" descr="页面提取自－Zachos-2001-Trends, Rhythms, and.tif"/>
            <p:cNvPicPr>
              <a:picLocks noChangeAspect="1" noChangeArrowheads="1"/>
            </p:cNvPicPr>
            <p:nvPr/>
          </p:nvPicPr>
          <p:blipFill rotWithShape="1">
            <a:blip r:embed="rId6" cstate="print">
              <a:clrChange>
                <a:clrFrom>
                  <a:srgbClr val="FFFFFE"/>
                </a:clrFrom>
                <a:clrTo>
                  <a:srgbClr val="FFFFFE">
                    <a:alpha val="0"/>
                  </a:srgbClr>
                </a:clrTo>
              </a:clrChange>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a:ext>
              </a:extLst>
            </a:blip>
            <a:srcRect/>
            <a:stretch/>
          </p:blipFill>
          <p:spPr bwMode="auto">
            <a:xfrm>
              <a:off x="1771838" y="1145132"/>
              <a:ext cx="5660593" cy="500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圆角矩形 16"/>
            <p:cNvSpPr/>
            <p:nvPr/>
          </p:nvSpPr>
          <p:spPr>
            <a:xfrm>
              <a:off x="2784631" y="3429001"/>
              <a:ext cx="1177769" cy="381000"/>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100">
                <a:solidFill>
                  <a:prstClr val="white"/>
                </a:solidFill>
                <a:latin typeface="Calibri"/>
                <a:ea typeface="宋体"/>
              </a:endParaRPr>
            </a:p>
          </p:txBody>
        </p:sp>
        <p:sp>
          <p:nvSpPr>
            <p:cNvPr id="24" name="圆角矩形 17"/>
            <p:cNvSpPr/>
            <p:nvPr/>
          </p:nvSpPr>
          <p:spPr>
            <a:xfrm>
              <a:off x="6400800" y="3200400"/>
              <a:ext cx="1143000" cy="655337"/>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100">
                <a:solidFill>
                  <a:prstClr val="white"/>
                </a:solidFill>
                <a:latin typeface="Calibri"/>
                <a:ea typeface="宋体"/>
              </a:endParaRPr>
            </a:p>
          </p:txBody>
        </p:sp>
        <p:sp>
          <p:nvSpPr>
            <p:cNvPr id="25" name="TextBox 24"/>
            <p:cNvSpPr txBox="1"/>
            <p:nvPr/>
          </p:nvSpPr>
          <p:spPr>
            <a:xfrm>
              <a:off x="3023587" y="6052066"/>
              <a:ext cx="2826850" cy="473537"/>
            </a:xfrm>
            <a:prstGeom prst="rect">
              <a:avLst/>
            </a:prstGeom>
            <a:solidFill>
              <a:schemeClr val="bg1"/>
            </a:solidFill>
          </p:spPr>
          <p:txBody>
            <a:bodyPr wrap="none" lIns="0" tIns="0" rIns="0" bIns="0" rtlCol="0">
              <a:spAutoFit/>
            </a:bodyPr>
            <a:lstStyle/>
            <a:p>
              <a:pPr fontAlgn="auto">
                <a:spcBef>
                  <a:spcPts val="0"/>
                </a:spcBef>
                <a:spcAft>
                  <a:spcPts val="0"/>
                </a:spcAft>
              </a:pPr>
              <a:r>
                <a:rPr lang="en-US" altLang="zh-CN" sz="1100" b="1" dirty="0" smtClean="0">
                  <a:solidFill>
                    <a:srgbClr val="FF0000"/>
                  </a:solidFill>
                  <a:latin typeface="Calibri"/>
                  <a:ea typeface="宋体"/>
                </a:rPr>
                <a:t>Temperature (</a:t>
              </a:r>
              <a:r>
                <a:rPr lang="zh-CN" altLang="en-US" sz="1100" b="1" dirty="0">
                  <a:solidFill>
                    <a:srgbClr val="FF0000"/>
                  </a:solidFill>
                  <a:latin typeface="Calibri"/>
                  <a:ea typeface="宋体"/>
                </a:rPr>
                <a:t>℃</a:t>
              </a:r>
              <a:r>
                <a:rPr lang="en-US" altLang="zh-CN" sz="1100" b="1" dirty="0" smtClean="0">
                  <a:solidFill>
                    <a:srgbClr val="FF0000"/>
                  </a:solidFill>
                  <a:latin typeface="Calibri"/>
                  <a:ea typeface="宋体"/>
                </a:rPr>
                <a:t>)</a:t>
              </a:r>
              <a:endParaRPr lang="zh-CN" altLang="en-US" sz="1100" b="1" dirty="0">
                <a:solidFill>
                  <a:srgbClr val="FF0000"/>
                </a:solidFill>
                <a:latin typeface="Calibri"/>
                <a:ea typeface="宋体"/>
              </a:endParaRPr>
            </a:p>
          </p:txBody>
        </p:sp>
        <p:sp>
          <p:nvSpPr>
            <p:cNvPr id="26" name="TextBox 25"/>
            <p:cNvSpPr txBox="1"/>
            <p:nvPr/>
          </p:nvSpPr>
          <p:spPr>
            <a:xfrm>
              <a:off x="1659556" y="1040171"/>
              <a:ext cx="642739" cy="860978"/>
            </a:xfrm>
            <a:prstGeom prst="rect">
              <a:avLst/>
            </a:prstGeom>
            <a:solidFill>
              <a:schemeClr val="bg1"/>
            </a:solidFill>
          </p:spPr>
          <p:txBody>
            <a:bodyPr wrap="none" lIns="0" tIns="0" rIns="0" bIns="0" rtlCol="0">
              <a:spAutoFit/>
            </a:bodyPr>
            <a:lstStyle/>
            <a:p>
              <a:pPr algn="ctr" fontAlgn="auto">
                <a:spcBef>
                  <a:spcPts val="0"/>
                </a:spcBef>
                <a:spcAft>
                  <a:spcPts val="0"/>
                </a:spcAft>
              </a:pPr>
              <a:r>
                <a:rPr lang="en-US" altLang="zh-CN" sz="1100" b="1" dirty="0" smtClean="0">
                  <a:solidFill>
                    <a:srgbClr val="FF0000"/>
                  </a:solidFill>
                  <a:latin typeface="Calibri"/>
                  <a:ea typeface="宋体"/>
                </a:rPr>
                <a:t>Age</a:t>
              </a:r>
            </a:p>
            <a:p>
              <a:pPr algn="ctr" fontAlgn="auto">
                <a:spcBef>
                  <a:spcPts val="0"/>
                </a:spcBef>
                <a:spcAft>
                  <a:spcPts val="0"/>
                </a:spcAft>
              </a:pPr>
              <a:r>
                <a:rPr lang="en-US" altLang="zh-CN" sz="900" b="1" dirty="0" smtClean="0">
                  <a:solidFill>
                    <a:srgbClr val="FF0000"/>
                  </a:solidFill>
                  <a:latin typeface="Calibri"/>
                  <a:ea typeface="宋体"/>
                </a:rPr>
                <a:t>(Ma)</a:t>
              </a:r>
              <a:endParaRPr lang="zh-CN" altLang="en-US" sz="900" b="1" dirty="0">
                <a:solidFill>
                  <a:srgbClr val="FF0000"/>
                </a:solidFill>
                <a:latin typeface="Calibri"/>
                <a:ea typeface="宋体"/>
              </a:endParaRPr>
            </a:p>
          </p:txBody>
        </p:sp>
        <p:sp>
          <p:nvSpPr>
            <p:cNvPr id="27" name="Rectangle 26"/>
            <p:cNvSpPr/>
            <p:nvPr/>
          </p:nvSpPr>
          <p:spPr>
            <a:xfrm>
              <a:off x="4248149" y="3979217"/>
              <a:ext cx="2019301"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latin typeface="Calibri"/>
                </a:rPr>
                <a:t>Eocene-Oligocene transition (34 ma)</a:t>
              </a:r>
              <a:endParaRPr lang="en-US" sz="1100" b="1" dirty="0">
                <a:solidFill>
                  <a:prstClr val="white"/>
                </a:solidFill>
                <a:latin typeface="Calibri"/>
              </a:endParaRPr>
            </a:p>
          </p:txBody>
        </p:sp>
        <p:cxnSp>
          <p:nvCxnSpPr>
            <p:cNvPr id="28" name="Straight Arrow Connector 27"/>
            <p:cNvCxnSpPr/>
            <p:nvPr/>
          </p:nvCxnSpPr>
          <p:spPr>
            <a:xfrm flipH="1" flipV="1">
              <a:off x="3835894" y="3810001"/>
              <a:ext cx="959249" cy="16921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785743" y="3763107"/>
              <a:ext cx="767457" cy="21611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4889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09601" y="1371600"/>
            <a:ext cx="8534400" cy="3970318"/>
          </a:xfrm>
          <a:prstGeom prst="rect">
            <a:avLst/>
          </a:prstGeom>
          <a:noFill/>
        </p:spPr>
        <p:txBody>
          <a:bodyPr wrap="square" rtlCol="0">
            <a:spAutoFit/>
          </a:bodyPr>
          <a:lstStyle/>
          <a:p>
            <a:r>
              <a:rPr lang="en-US" dirty="0" smtClean="0">
                <a:solidFill>
                  <a:srgbClr val="FF0000"/>
                </a:solidFill>
              </a:rPr>
              <a:t>Expectation of Hypothesis 1</a:t>
            </a:r>
          </a:p>
          <a:p>
            <a:endParaRPr lang="en-US" dirty="0">
              <a:solidFill>
                <a:srgbClr val="000000"/>
              </a:solidFill>
            </a:endParaRPr>
          </a:p>
          <a:p>
            <a:r>
              <a:rPr lang="en-US" dirty="0" smtClean="0">
                <a:solidFill>
                  <a:srgbClr val="000000"/>
                </a:solidFill>
              </a:rPr>
              <a:t>Evolutionary rate is high during the period of the collision between Indian subcontinent and Eurasia, and the clades originated in association with the collision (those in southwest China) have high evolutionary rate. </a:t>
            </a:r>
          </a:p>
          <a:p>
            <a:endParaRPr lang="en-US" dirty="0" smtClean="0">
              <a:solidFill>
                <a:srgbClr val="000000"/>
              </a:solidFill>
            </a:endParaRPr>
          </a:p>
          <a:p>
            <a:endParaRPr lang="en-US" dirty="0">
              <a:solidFill>
                <a:srgbClr val="FF0000"/>
              </a:solidFill>
            </a:endParaRPr>
          </a:p>
          <a:p>
            <a:endParaRPr lang="en-US" dirty="0" smtClean="0">
              <a:solidFill>
                <a:srgbClr val="FF0000"/>
              </a:solidFill>
            </a:endParaRPr>
          </a:p>
          <a:p>
            <a:r>
              <a:rPr lang="en-US" dirty="0" smtClean="0">
                <a:solidFill>
                  <a:srgbClr val="FF0000"/>
                </a:solidFill>
              </a:rPr>
              <a:t>Expectation of Hypothesis 2</a:t>
            </a:r>
          </a:p>
          <a:p>
            <a:endParaRPr lang="en-US" dirty="0" smtClean="0">
              <a:solidFill>
                <a:srgbClr val="000000"/>
              </a:solidFill>
            </a:endParaRPr>
          </a:p>
          <a:p>
            <a:r>
              <a:rPr lang="en-US" dirty="0">
                <a:solidFill>
                  <a:srgbClr val="000000"/>
                </a:solidFill>
              </a:rPr>
              <a:t>Evolutionary rate is high during the period of the collision between Indian subcontinent and Eurasia, and the clades </a:t>
            </a:r>
            <a:r>
              <a:rPr lang="en-US" dirty="0" smtClean="0">
                <a:solidFill>
                  <a:srgbClr val="000000"/>
                </a:solidFill>
              </a:rPr>
              <a:t>experienced high climatic changes (those in the north) have </a:t>
            </a:r>
            <a:r>
              <a:rPr lang="en-US" dirty="0">
                <a:solidFill>
                  <a:srgbClr val="000000"/>
                </a:solidFill>
              </a:rPr>
              <a:t>high evolutionary rate. </a:t>
            </a:r>
          </a:p>
          <a:p>
            <a:endParaRPr lang="en-US" dirty="0">
              <a:solidFill>
                <a:srgbClr val="000000"/>
              </a:solidFill>
            </a:endParaRPr>
          </a:p>
        </p:txBody>
      </p:sp>
      <p:grpSp>
        <p:nvGrpSpPr>
          <p:cNvPr id="10" name="Group 9"/>
          <p:cNvGrpSpPr/>
          <p:nvPr/>
        </p:nvGrpSpPr>
        <p:grpSpPr>
          <a:xfrm>
            <a:off x="0" y="0"/>
            <a:ext cx="9144000" cy="1162756"/>
            <a:chOff x="0" y="0"/>
            <a:chExt cx="9144000" cy="1162756"/>
          </a:xfrm>
        </p:grpSpPr>
        <p:grpSp>
          <p:nvGrpSpPr>
            <p:cNvPr id="11" name="Group 29"/>
            <p:cNvGrpSpPr/>
            <p:nvPr/>
          </p:nvGrpSpPr>
          <p:grpSpPr>
            <a:xfrm>
              <a:off x="0" y="0"/>
              <a:ext cx="9144000" cy="1103350"/>
              <a:chOff x="0" y="0"/>
              <a:chExt cx="9144000" cy="1103350"/>
            </a:xfrm>
          </p:grpSpPr>
          <p:sp>
            <p:nvSpPr>
              <p:cNvPr id="14" name="Rectangle 13"/>
              <p:cNvSpPr/>
              <p:nvPr/>
            </p:nvSpPr>
            <p:spPr bwMode="auto">
              <a:xfrm>
                <a:off x="0" y="0"/>
                <a:ext cx="91440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Line 6"/>
              <p:cNvSpPr>
                <a:spLocks noChangeShapeType="1"/>
              </p:cNvSpPr>
              <p:nvPr/>
            </p:nvSpPr>
            <p:spPr bwMode="auto">
              <a:xfrm>
                <a:off x="0" y="1103350"/>
                <a:ext cx="9144000" cy="0"/>
              </a:xfrm>
              <a:prstGeom prst="line">
                <a:avLst/>
              </a:prstGeom>
              <a:noFill/>
              <a:ln w="9525">
                <a:solidFill>
                  <a:schemeClr val="folHlink"/>
                </a:solidFill>
                <a:round/>
                <a:headEnd/>
                <a:tailEnd/>
              </a:ln>
            </p:spPr>
            <p:txBody>
              <a:bodyPr/>
              <a:lstStyle/>
              <a:p>
                <a:endParaRPr lang="en-US">
                  <a:solidFill>
                    <a:srgbClr val="000000"/>
                  </a:solidFill>
                </a:endParaRPr>
              </a:p>
            </p:txBody>
          </p:sp>
        </p:grpSp>
        <p:pic>
          <p:nvPicPr>
            <p:cNvPr id="12" name="Picture 11" descr="KU.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409" y="36689"/>
              <a:ext cx="814191" cy="1126067"/>
            </a:xfrm>
            <a:prstGeom prst="rect">
              <a:avLst/>
            </a:prstGeom>
          </p:spPr>
        </p:pic>
        <p:pic>
          <p:nvPicPr>
            <p:cNvPr id="13" name="Picture 12" descr="CME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9800" y="0"/>
              <a:ext cx="3098800" cy="519108"/>
            </a:xfrm>
            <a:prstGeom prst="rect">
              <a:avLst/>
            </a:prstGeom>
          </p:spPr>
        </p:pic>
      </p:grpSp>
      <p:sp>
        <p:nvSpPr>
          <p:cNvPr id="17" name="Rectangle 2"/>
          <p:cNvSpPr txBox="1">
            <a:spLocks noChangeArrowheads="1"/>
          </p:cNvSpPr>
          <p:nvPr/>
        </p:nvSpPr>
        <p:spPr bwMode="auto">
          <a:xfrm>
            <a:off x="1371600" y="228600"/>
            <a:ext cx="6629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r>
              <a:rPr lang="en-US" altLang="zh-CN" sz="3200" b="1" smtClean="0">
                <a:solidFill>
                  <a:srgbClr val="000000"/>
                </a:solidFill>
              </a:rPr>
              <a:t>Biogeography of Rhododendron</a:t>
            </a:r>
            <a:endParaRPr lang="en-US" altLang="zh-CN" sz="3200" b="1" dirty="0" smtClean="0">
              <a:solidFill>
                <a:srgbClr val="000000"/>
              </a:solidFill>
            </a:endParaRPr>
          </a:p>
        </p:txBody>
      </p:sp>
    </p:spTree>
    <p:extLst>
      <p:ext uri="{BB962C8B-B14F-4D97-AF65-F5344CB8AC3E}">
        <p14:creationId xmlns:p14="http://schemas.microsoft.com/office/powerpoint/2010/main" val="3510464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itle 1"/>
          <p:cNvSpPr>
            <a:spLocks noGrp="1"/>
          </p:cNvSpPr>
          <p:nvPr>
            <p:ph type="title"/>
          </p:nvPr>
        </p:nvSpPr>
        <p:spPr>
          <a:xfrm>
            <a:off x="304800" y="136055"/>
            <a:ext cx="7391400" cy="625945"/>
          </a:xfrm>
        </p:spPr>
        <p:txBody>
          <a:bodyPr/>
          <a:lstStyle/>
          <a:p>
            <a:pPr algn="l"/>
            <a:r>
              <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Outline</a:t>
            </a:r>
          </a:p>
        </p:txBody>
      </p:sp>
      <p:sp>
        <p:nvSpPr>
          <p:cNvPr id="7" name="Content Placeholder 2"/>
          <p:cNvSpPr txBox="1">
            <a:spLocks/>
          </p:cNvSpPr>
          <p:nvPr/>
        </p:nvSpPr>
        <p:spPr bwMode="auto">
          <a:xfrm>
            <a:off x="499002" y="1143000"/>
            <a:ext cx="8145996" cy="4800600"/>
          </a:xfrm>
          <a:prstGeom prst="rect">
            <a:avLst/>
          </a:prstGeom>
          <a:noFill/>
          <a:ln w="9525">
            <a:noFill/>
            <a:miter lim="800000"/>
            <a:headEnd/>
            <a:tailEnd/>
          </a:ln>
        </p:spPr>
        <p:txBody>
          <a:bodyPr/>
          <a:lstStyle/>
          <a:p>
            <a:pPr marL="742950" indent="-742950" eaLnBrk="0" hangingPunct="0">
              <a:spcBef>
                <a:spcPct val="20000"/>
              </a:spcBef>
              <a:buFontTx/>
              <a:buAutoNum type="arabicPeriod"/>
              <a:defRPr/>
            </a:pPr>
            <a:r>
              <a:rPr lang="en-US" sz="2400" b="1" kern="0" dirty="0" smtClean="0">
                <a:latin typeface="Times New Roman"/>
                <a:ea typeface="+mn-ea"/>
                <a:cs typeface="Times New Roman"/>
              </a:rPr>
              <a:t>What’s </a:t>
            </a:r>
            <a:r>
              <a:rPr lang="en-US" sz="2400" b="1" kern="0" dirty="0" err="1" smtClean="0">
                <a:latin typeface="Times New Roman"/>
                <a:ea typeface="+mn-ea"/>
                <a:cs typeface="Times New Roman"/>
              </a:rPr>
              <a:t>macroecology</a:t>
            </a:r>
            <a:r>
              <a:rPr lang="en-US" sz="2400" b="1" kern="0" dirty="0" smtClean="0">
                <a:latin typeface="Times New Roman"/>
                <a:ea typeface="+mn-ea"/>
                <a:cs typeface="Times New Roman"/>
              </a:rPr>
              <a:t> (</a:t>
            </a:r>
            <a:r>
              <a:rPr lang="zh-CN" altLang="en-US" sz="2400" b="1" kern="0" dirty="0" smtClean="0">
                <a:latin typeface="Times New Roman"/>
                <a:ea typeface="+mn-ea"/>
                <a:cs typeface="Times New Roman"/>
              </a:rPr>
              <a:t>宏观生态学</a:t>
            </a:r>
            <a:r>
              <a:rPr lang="en-US" sz="2400" b="1" kern="0" dirty="0" smtClean="0">
                <a:latin typeface="Times New Roman"/>
                <a:ea typeface="+mn-ea"/>
                <a:cs typeface="Times New Roman"/>
              </a:rPr>
              <a:t>)</a:t>
            </a:r>
            <a:endParaRPr lang="en-US" altLang="zh-CN" sz="2400" b="1" kern="0" dirty="0" smtClean="0">
              <a:latin typeface="Times New Roman"/>
              <a:ea typeface="+mn-ea"/>
              <a:cs typeface="Times New Roman"/>
            </a:endParaRPr>
          </a:p>
          <a:p>
            <a:pPr marL="742950" indent="-742950" eaLnBrk="0" hangingPunct="0">
              <a:spcBef>
                <a:spcPct val="20000"/>
              </a:spcBef>
              <a:buFontTx/>
              <a:buAutoNum type="arabicPeriod"/>
              <a:defRPr/>
            </a:pPr>
            <a:r>
              <a:rPr lang="en-US" altLang="zh-CN" sz="2400" b="1" kern="0" dirty="0" smtClean="0">
                <a:latin typeface="Times New Roman"/>
                <a:ea typeface="+mn-ea"/>
                <a:cs typeface="Times New Roman"/>
              </a:rPr>
              <a:t>Deep-time climate changes and plant evolution</a:t>
            </a:r>
          </a:p>
          <a:p>
            <a:pPr marL="742950" indent="-742950" eaLnBrk="0" hangingPunct="0">
              <a:spcBef>
                <a:spcPct val="20000"/>
              </a:spcBef>
              <a:buFontTx/>
              <a:buAutoNum type="arabicPeriod"/>
              <a:defRPr/>
            </a:pPr>
            <a:r>
              <a:rPr lang="en-US" altLang="zh-CN" sz="2400" b="1" kern="0" dirty="0" smtClean="0">
                <a:latin typeface="Times New Roman"/>
                <a:cs typeface="Times New Roman"/>
              </a:rPr>
              <a:t>Impacts of climate </a:t>
            </a:r>
            <a:r>
              <a:rPr lang="en-US" altLang="zh-CN" sz="2400" b="1" kern="0" dirty="0">
                <a:latin typeface="Times New Roman"/>
                <a:cs typeface="Times New Roman"/>
              </a:rPr>
              <a:t>changes </a:t>
            </a:r>
            <a:r>
              <a:rPr lang="en-US" altLang="zh-CN" sz="2400" b="1" kern="0" dirty="0" smtClean="0">
                <a:latin typeface="Times New Roman"/>
                <a:cs typeface="Times New Roman"/>
              </a:rPr>
              <a:t>since the LGM on plant diversity</a:t>
            </a:r>
            <a:endParaRPr lang="en-US" altLang="zh-CN" sz="2400" b="1" kern="0" dirty="0" smtClean="0">
              <a:latin typeface="Times New Roman"/>
              <a:ea typeface="+mn-ea"/>
              <a:cs typeface="Times New Roman"/>
            </a:endParaRPr>
          </a:p>
          <a:p>
            <a:pPr marL="742950" indent="-742950" eaLnBrk="0" hangingPunct="0">
              <a:spcBef>
                <a:spcPct val="20000"/>
              </a:spcBef>
              <a:buFontTx/>
              <a:buAutoNum type="arabicPeriod"/>
              <a:defRPr/>
            </a:pPr>
            <a:r>
              <a:rPr lang="en-US" altLang="zh-CN" sz="2400" b="1" kern="0" dirty="0" smtClean="0">
                <a:latin typeface="Times New Roman"/>
                <a:ea typeface="+mn-ea"/>
                <a:cs typeface="Times New Roman"/>
              </a:rPr>
              <a:t>Threats of global warming </a:t>
            </a:r>
            <a:r>
              <a:rPr lang="en-US" altLang="zh-CN" sz="2400" b="1" kern="0" dirty="0">
                <a:latin typeface="Times New Roman"/>
                <a:cs typeface="Times New Roman"/>
              </a:rPr>
              <a:t>in 20</a:t>
            </a:r>
            <a:r>
              <a:rPr lang="en-US" altLang="zh-CN" sz="2400" b="1" kern="0" baseline="30000" dirty="0">
                <a:latin typeface="Times New Roman"/>
                <a:cs typeface="Times New Roman"/>
              </a:rPr>
              <a:t>th</a:t>
            </a:r>
            <a:r>
              <a:rPr lang="en-US" altLang="zh-CN" sz="2400" b="1" kern="0" dirty="0">
                <a:latin typeface="Times New Roman"/>
                <a:cs typeface="Times New Roman"/>
              </a:rPr>
              <a:t> </a:t>
            </a:r>
            <a:r>
              <a:rPr lang="en-US" altLang="zh-CN" sz="2400" b="1" kern="0" dirty="0" smtClean="0">
                <a:latin typeface="Times New Roman"/>
                <a:cs typeface="Times New Roman"/>
              </a:rPr>
              <a:t>and 21</a:t>
            </a:r>
            <a:r>
              <a:rPr lang="en-US" altLang="zh-CN" sz="2400" b="1" kern="0" baseline="30000" dirty="0" smtClean="0">
                <a:latin typeface="Times New Roman"/>
                <a:cs typeface="Times New Roman"/>
              </a:rPr>
              <a:t>st</a:t>
            </a:r>
            <a:r>
              <a:rPr lang="en-US" altLang="zh-CN" sz="2400" b="1" kern="0" dirty="0" smtClean="0">
                <a:latin typeface="Times New Roman"/>
                <a:cs typeface="Times New Roman"/>
              </a:rPr>
              <a:t> centuries </a:t>
            </a:r>
            <a:r>
              <a:rPr lang="en-US" altLang="zh-CN" sz="2400" b="1" kern="0" dirty="0" smtClean="0">
                <a:latin typeface="Times New Roman"/>
                <a:ea typeface="+mn-ea"/>
                <a:cs typeface="Times New Roman"/>
              </a:rPr>
              <a:t>on plant diversity</a:t>
            </a:r>
          </a:p>
          <a:p>
            <a:pPr marL="742950" indent="-742950" eaLnBrk="0" hangingPunct="0">
              <a:spcBef>
                <a:spcPct val="20000"/>
              </a:spcBef>
              <a:buFontTx/>
              <a:buAutoNum type="arabicPeriod"/>
              <a:defRPr/>
            </a:pPr>
            <a:endParaRPr lang="en-US" altLang="zh-CN" sz="2400" b="1" kern="0" dirty="0">
              <a:latin typeface="Times New Roman"/>
              <a:ea typeface="+mn-ea"/>
              <a:cs typeface="Times New Roman"/>
            </a:endParaRPr>
          </a:p>
        </p:txBody>
      </p:sp>
      <p:grpSp>
        <p:nvGrpSpPr>
          <p:cNvPr id="13" name="Group 7"/>
          <p:cNvGrpSpPr>
            <a:grpSpLocks/>
          </p:cNvGrpSpPr>
          <p:nvPr/>
        </p:nvGrpSpPr>
        <p:grpSpPr bwMode="auto">
          <a:xfrm>
            <a:off x="0" y="0"/>
            <a:ext cx="9144000" cy="762000"/>
            <a:chOff x="0" y="0"/>
            <a:chExt cx="9144000" cy="762000"/>
          </a:xfrm>
        </p:grpSpPr>
        <p:pic>
          <p:nvPicPr>
            <p:cNvPr id="14"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p:cNvGrpSpPr/>
          <p:nvPr/>
        </p:nvGrpSpPr>
        <p:grpSpPr>
          <a:xfrm>
            <a:off x="0" y="0"/>
            <a:ext cx="9144000" cy="1162756"/>
            <a:chOff x="0" y="0"/>
            <a:chExt cx="9144000" cy="1162756"/>
          </a:xfrm>
        </p:grpSpPr>
        <p:grpSp>
          <p:nvGrpSpPr>
            <p:cNvPr id="14" name="Group 29"/>
            <p:cNvGrpSpPr/>
            <p:nvPr/>
          </p:nvGrpSpPr>
          <p:grpSpPr>
            <a:xfrm>
              <a:off x="0" y="0"/>
              <a:ext cx="9144000" cy="1103350"/>
              <a:chOff x="0" y="0"/>
              <a:chExt cx="9144000" cy="1103350"/>
            </a:xfrm>
          </p:grpSpPr>
          <p:sp>
            <p:nvSpPr>
              <p:cNvPr id="19" name="Rectangle 18"/>
              <p:cNvSpPr/>
              <p:nvPr/>
            </p:nvSpPr>
            <p:spPr bwMode="auto">
              <a:xfrm>
                <a:off x="0" y="0"/>
                <a:ext cx="91440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 name="Line 6"/>
              <p:cNvSpPr>
                <a:spLocks noChangeShapeType="1"/>
              </p:cNvSpPr>
              <p:nvPr/>
            </p:nvSpPr>
            <p:spPr bwMode="auto">
              <a:xfrm>
                <a:off x="0" y="1103350"/>
                <a:ext cx="9144000" cy="0"/>
              </a:xfrm>
              <a:prstGeom prst="line">
                <a:avLst/>
              </a:prstGeom>
              <a:noFill/>
              <a:ln w="9525">
                <a:solidFill>
                  <a:schemeClr val="folHlink"/>
                </a:solidFill>
                <a:round/>
                <a:headEnd/>
                <a:tailEnd/>
              </a:ln>
            </p:spPr>
            <p:txBody>
              <a:bodyPr/>
              <a:lstStyle/>
              <a:p>
                <a:endParaRPr lang="en-US">
                  <a:solidFill>
                    <a:srgbClr val="000000"/>
                  </a:solidFill>
                </a:endParaRPr>
              </a:p>
            </p:txBody>
          </p:sp>
        </p:grpSp>
        <p:pic>
          <p:nvPicPr>
            <p:cNvPr id="17" name="Picture 16" descr="KU.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409" y="36689"/>
              <a:ext cx="814191" cy="1126067"/>
            </a:xfrm>
            <a:prstGeom prst="rect">
              <a:avLst/>
            </a:prstGeom>
          </p:spPr>
        </p:pic>
        <p:pic>
          <p:nvPicPr>
            <p:cNvPr id="18" name="Picture 17" descr="CME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9800" y="0"/>
              <a:ext cx="3098800" cy="519108"/>
            </a:xfrm>
            <a:prstGeom prst="rect">
              <a:avLst/>
            </a:prstGeom>
          </p:spPr>
        </p:pic>
      </p:grpSp>
      <p:sp>
        <p:nvSpPr>
          <p:cNvPr id="26" name="Rectangle 2"/>
          <p:cNvSpPr txBox="1">
            <a:spLocks noChangeArrowheads="1"/>
          </p:cNvSpPr>
          <p:nvPr/>
        </p:nvSpPr>
        <p:spPr bwMode="auto">
          <a:xfrm>
            <a:off x="1371600" y="228600"/>
            <a:ext cx="6629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r>
              <a:rPr lang="en-US" altLang="zh-CN" sz="3200" b="1" smtClean="0">
                <a:solidFill>
                  <a:srgbClr val="000000"/>
                </a:solidFill>
              </a:rPr>
              <a:t>Biogeography of Rhododendron</a:t>
            </a:r>
            <a:endParaRPr lang="en-US" altLang="zh-CN" sz="3200" b="1" dirty="0" smtClean="0">
              <a:solidFill>
                <a:srgbClr val="000000"/>
              </a:solidFill>
            </a:endParaRPr>
          </a:p>
        </p:txBody>
      </p:sp>
      <p:grpSp>
        <p:nvGrpSpPr>
          <p:cNvPr id="5" name="Group 4"/>
          <p:cNvGrpSpPr/>
          <p:nvPr/>
        </p:nvGrpSpPr>
        <p:grpSpPr>
          <a:xfrm>
            <a:off x="76202" y="1334869"/>
            <a:ext cx="4356529" cy="4538129"/>
            <a:chOff x="4560850" y="1286603"/>
            <a:chExt cx="4207813" cy="4383214"/>
          </a:xfrm>
        </p:grpSpPr>
        <p:pic>
          <p:nvPicPr>
            <p:cNvPr id="7" name="Picture 6" descr="Fig divRate_v4_clades.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00728" y="1600200"/>
              <a:ext cx="3862272" cy="3742620"/>
            </a:xfrm>
            <a:prstGeom prst="rect">
              <a:avLst/>
            </a:prstGeom>
          </p:spPr>
        </p:pic>
        <p:sp>
          <p:nvSpPr>
            <p:cNvPr id="16" name="TextBox 15"/>
            <p:cNvSpPr txBox="1"/>
            <p:nvPr/>
          </p:nvSpPr>
          <p:spPr>
            <a:xfrm>
              <a:off x="4923235" y="1286603"/>
              <a:ext cx="3845428" cy="624268"/>
            </a:xfrm>
            <a:prstGeom prst="rect">
              <a:avLst/>
            </a:prstGeom>
            <a:noFill/>
          </p:spPr>
          <p:txBody>
            <a:bodyPr wrap="square" rtlCol="0">
              <a:spAutoFit/>
            </a:bodyPr>
            <a:lstStyle/>
            <a:p>
              <a:r>
                <a:rPr lang="en-US" b="1" dirty="0" smtClean="0">
                  <a:solidFill>
                    <a:srgbClr val="000000"/>
                  </a:solidFill>
                </a:rPr>
                <a:t>Molecular evolutionary rate of </a:t>
              </a:r>
              <a:r>
                <a:rPr lang="en-US" b="1" dirty="0">
                  <a:solidFill>
                    <a:srgbClr val="000000"/>
                  </a:solidFill>
                </a:rPr>
                <a:t>d</a:t>
              </a:r>
              <a:r>
                <a:rPr lang="en-US" b="1" dirty="0" smtClean="0">
                  <a:solidFill>
                    <a:srgbClr val="000000"/>
                  </a:solidFill>
                </a:rPr>
                <a:t>ifferent clades</a:t>
              </a:r>
              <a:endParaRPr lang="en-US" b="1" dirty="0">
                <a:solidFill>
                  <a:srgbClr val="000000"/>
                </a:solidFill>
              </a:endParaRPr>
            </a:p>
          </p:txBody>
        </p:sp>
        <p:sp>
          <p:nvSpPr>
            <p:cNvPr id="2" name="TextBox 1"/>
            <p:cNvSpPr txBox="1"/>
            <p:nvPr/>
          </p:nvSpPr>
          <p:spPr>
            <a:xfrm>
              <a:off x="6327220" y="5342820"/>
              <a:ext cx="1015983" cy="326997"/>
            </a:xfrm>
            <a:prstGeom prst="rect">
              <a:avLst/>
            </a:prstGeom>
            <a:noFill/>
          </p:spPr>
          <p:txBody>
            <a:bodyPr wrap="none" rtlCol="0">
              <a:spAutoFit/>
            </a:bodyPr>
            <a:lstStyle/>
            <a:p>
              <a:pPr algn="ctr"/>
              <a:r>
                <a:rPr lang="en-US" sz="1600" b="1" dirty="0" smtClean="0">
                  <a:solidFill>
                    <a:srgbClr val="000000"/>
                  </a:solidFill>
                </a:rPr>
                <a:t>Age (Ma)</a:t>
              </a:r>
              <a:endParaRPr lang="en-US" sz="1600" b="1" dirty="0">
                <a:solidFill>
                  <a:srgbClr val="000000"/>
                </a:solidFill>
              </a:endParaRPr>
            </a:p>
          </p:txBody>
        </p:sp>
        <p:sp>
          <p:nvSpPr>
            <p:cNvPr id="21" name="TextBox 20"/>
            <p:cNvSpPr txBox="1"/>
            <p:nvPr/>
          </p:nvSpPr>
          <p:spPr>
            <a:xfrm rot="16200000">
              <a:off x="3733447" y="3338834"/>
              <a:ext cx="2011529" cy="356724"/>
            </a:xfrm>
            <a:prstGeom prst="rect">
              <a:avLst/>
            </a:prstGeom>
            <a:noFill/>
          </p:spPr>
          <p:txBody>
            <a:bodyPr wrap="none" rtlCol="0">
              <a:spAutoFit/>
            </a:bodyPr>
            <a:lstStyle/>
            <a:p>
              <a:pPr algn="ctr"/>
              <a:r>
                <a:rPr lang="en-US" b="1" dirty="0" smtClean="0">
                  <a:solidFill>
                    <a:srgbClr val="000000"/>
                  </a:solidFill>
                </a:rPr>
                <a:t>Substitution rate </a:t>
              </a:r>
              <a:endParaRPr lang="en-US" b="1" dirty="0">
                <a:solidFill>
                  <a:srgbClr val="000000"/>
                </a:solidFill>
              </a:endParaRPr>
            </a:p>
          </p:txBody>
        </p:sp>
      </p:grpSp>
      <p:pic>
        <p:nvPicPr>
          <p:cNvPr id="22" name="Picture 21"/>
          <p:cNvPicPr>
            <a:picLocks noChangeAspect="1"/>
          </p:cNvPicPr>
          <p:nvPr/>
        </p:nvPicPr>
        <p:blipFill>
          <a:blip r:embed="rId6"/>
          <a:stretch>
            <a:fillRect/>
          </a:stretch>
        </p:blipFill>
        <p:spPr>
          <a:xfrm>
            <a:off x="5397500" y="1143000"/>
            <a:ext cx="3670300" cy="5674477"/>
          </a:xfrm>
          <a:prstGeom prst="rect">
            <a:avLst/>
          </a:prstGeom>
          <a:noFill/>
          <a:ln>
            <a:noFill/>
          </a:ln>
        </p:spPr>
      </p:pic>
      <p:grpSp>
        <p:nvGrpSpPr>
          <p:cNvPr id="23" name="Group 22"/>
          <p:cNvGrpSpPr/>
          <p:nvPr/>
        </p:nvGrpSpPr>
        <p:grpSpPr>
          <a:xfrm>
            <a:off x="4495800" y="1219200"/>
            <a:ext cx="2667000" cy="5181600"/>
            <a:chOff x="4267200" y="1219200"/>
            <a:chExt cx="2667000" cy="5181600"/>
          </a:xfrm>
        </p:grpSpPr>
        <p:cxnSp>
          <p:nvCxnSpPr>
            <p:cNvPr id="24" name="Straight Arrow Connector 23"/>
            <p:cNvCxnSpPr/>
            <p:nvPr/>
          </p:nvCxnSpPr>
          <p:spPr>
            <a:xfrm>
              <a:off x="5791200" y="1524000"/>
              <a:ext cx="22860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800600" y="1219200"/>
              <a:ext cx="980294" cy="369332"/>
            </a:xfrm>
            <a:prstGeom prst="rect">
              <a:avLst/>
            </a:prstGeom>
            <a:solidFill>
              <a:srgbClr val="CCFFCC"/>
            </a:solidFill>
          </p:spPr>
          <p:txBody>
            <a:bodyPr wrap="none" rtlCol="0">
              <a:spAutoFit/>
            </a:bodyPr>
            <a:lstStyle/>
            <a:p>
              <a:r>
                <a:rPr lang="en-US" dirty="0" smtClean="0">
                  <a:solidFill>
                    <a:srgbClr val="000000"/>
                  </a:solidFill>
                </a:rPr>
                <a:t>Clade 1</a:t>
              </a:r>
              <a:endParaRPr lang="en-US" dirty="0">
                <a:solidFill>
                  <a:srgbClr val="000000"/>
                </a:solidFill>
              </a:endParaRPr>
            </a:p>
          </p:txBody>
        </p:sp>
        <p:cxnSp>
          <p:nvCxnSpPr>
            <p:cNvPr id="28" name="Straight Arrow Connector 27"/>
            <p:cNvCxnSpPr/>
            <p:nvPr/>
          </p:nvCxnSpPr>
          <p:spPr>
            <a:xfrm>
              <a:off x="5791200" y="1981200"/>
              <a:ext cx="304800" cy="304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800600" y="1676400"/>
              <a:ext cx="980294" cy="369332"/>
            </a:xfrm>
            <a:prstGeom prst="rect">
              <a:avLst/>
            </a:prstGeom>
            <a:solidFill>
              <a:srgbClr val="CCFFCC"/>
            </a:solidFill>
          </p:spPr>
          <p:txBody>
            <a:bodyPr wrap="none" rtlCol="0">
              <a:spAutoFit/>
            </a:bodyPr>
            <a:lstStyle/>
            <a:p>
              <a:r>
                <a:rPr lang="en-US" dirty="0" smtClean="0">
                  <a:solidFill>
                    <a:srgbClr val="000000"/>
                  </a:solidFill>
                </a:rPr>
                <a:t>Clade 2</a:t>
              </a:r>
              <a:endParaRPr lang="en-US" dirty="0">
                <a:solidFill>
                  <a:srgbClr val="000000"/>
                </a:solidFill>
              </a:endParaRPr>
            </a:p>
          </p:txBody>
        </p:sp>
        <p:cxnSp>
          <p:nvCxnSpPr>
            <p:cNvPr id="30" name="Straight Arrow Connector 29"/>
            <p:cNvCxnSpPr/>
            <p:nvPr/>
          </p:nvCxnSpPr>
          <p:spPr>
            <a:xfrm flipV="1">
              <a:off x="5105400" y="2514600"/>
              <a:ext cx="1143000" cy="1371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267200" y="3810000"/>
              <a:ext cx="980294" cy="369332"/>
            </a:xfrm>
            <a:prstGeom prst="rect">
              <a:avLst/>
            </a:prstGeom>
            <a:solidFill>
              <a:srgbClr val="CCFFCC"/>
            </a:solidFill>
          </p:spPr>
          <p:txBody>
            <a:bodyPr wrap="none" rtlCol="0">
              <a:spAutoFit/>
            </a:bodyPr>
            <a:lstStyle/>
            <a:p>
              <a:r>
                <a:rPr lang="en-US" dirty="0" smtClean="0">
                  <a:solidFill>
                    <a:srgbClr val="000000"/>
                  </a:solidFill>
                </a:rPr>
                <a:t>Clade 3</a:t>
              </a:r>
              <a:endParaRPr lang="en-US" dirty="0">
                <a:solidFill>
                  <a:srgbClr val="000000"/>
                </a:solidFill>
              </a:endParaRPr>
            </a:p>
          </p:txBody>
        </p:sp>
        <p:cxnSp>
          <p:nvCxnSpPr>
            <p:cNvPr id="32" name="Straight Arrow Connector 31"/>
            <p:cNvCxnSpPr/>
            <p:nvPr/>
          </p:nvCxnSpPr>
          <p:spPr>
            <a:xfrm flipV="1">
              <a:off x="5181600" y="3429000"/>
              <a:ext cx="990600" cy="914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267200" y="4343400"/>
              <a:ext cx="980294" cy="369332"/>
            </a:xfrm>
            <a:prstGeom prst="rect">
              <a:avLst/>
            </a:prstGeom>
            <a:solidFill>
              <a:srgbClr val="CCFFCC"/>
            </a:solidFill>
          </p:spPr>
          <p:txBody>
            <a:bodyPr wrap="none" rtlCol="0">
              <a:spAutoFit/>
            </a:bodyPr>
            <a:lstStyle/>
            <a:p>
              <a:r>
                <a:rPr lang="en-US" dirty="0" smtClean="0">
                  <a:solidFill>
                    <a:srgbClr val="000000"/>
                  </a:solidFill>
                </a:rPr>
                <a:t>Clade 4</a:t>
              </a:r>
              <a:endParaRPr lang="en-US" dirty="0">
                <a:solidFill>
                  <a:srgbClr val="000000"/>
                </a:solidFill>
              </a:endParaRPr>
            </a:p>
          </p:txBody>
        </p:sp>
        <p:cxnSp>
          <p:nvCxnSpPr>
            <p:cNvPr id="34" name="Straight Arrow Connector 33"/>
            <p:cNvCxnSpPr/>
            <p:nvPr/>
          </p:nvCxnSpPr>
          <p:spPr>
            <a:xfrm flipV="1">
              <a:off x="5181600" y="4114800"/>
              <a:ext cx="1066800" cy="914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267200" y="4953000"/>
              <a:ext cx="980294" cy="369332"/>
            </a:xfrm>
            <a:prstGeom prst="rect">
              <a:avLst/>
            </a:prstGeom>
            <a:solidFill>
              <a:srgbClr val="CCFFCC"/>
            </a:solidFill>
          </p:spPr>
          <p:txBody>
            <a:bodyPr wrap="none" rtlCol="0">
              <a:spAutoFit/>
            </a:bodyPr>
            <a:lstStyle/>
            <a:p>
              <a:r>
                <a:rPr lang="en-US" dirty="0" smtClean="0">
                  <a:solidFill>
                    <a:srgbClr val="000000"/>
                  </a:solidFill>
                </a:rPr>
                <a:t>Clade 5</a:t>
              </a:r>
              <a:endParaRPr lang="en-US" dirty="0">
                <a:solidFill>
                  <a:srgbClr val="000000"/>
                </a:solidFill>
              </a:endParaRPr>
            </a:p>
          </p:txBody>
        </p:sp>
        <p:cxnSp>
          <p:nvCxnSpPr>
            <p:cNvPr id="36" name="Straight Arrow Connector 35"/>
            <p:cNvCxnSpPr/>
            <p:nvPr/>
          </p:nvCxnSpPr>
          <p:spPr>
            <a:xfrm flipV="1">
              <a:off x="5257800" y="5257800"/>
              <a:ext cx="91440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267200" y="5486400"/>
              <a:ext cx="980294" cy="369332"/>
            </a:xfrm>
            <a:prstGeom prst="rect">
              <a:avLst/>
            </a:prstGeom>
            <a:solidFill>
              <a:srgbClr val="CCFFCC"/>
            </a:solidFill>
          </p:spPr>
          <p:txBody>
            <a:bodyPr wrap="none" rtlCol="0">
              <a:spAutoFit/>
            </a:bodyPr>
            <a:lstStyle/>
            <a:p>
              <a:r>
                <a:rPr lang="en-US" dirty="0" smtClean="0">
                  <a:solidFill>
                    <a:srgbClr val="000000"/>
                  </a:solidFill>
                </a:rPr>
                <a:t>Clade 6</a:t>
              </a:r>
              <a:endParaRPr lang="en-US" dirty="0">
                <a:solidFill>
                  <a:srgbClr val="000000"/>
                </a:solidFill>
              </a:endParaRPr>
            </a:p>
          </p:txBody>
        </p:sp>
        <p:cxnSp>
          <p:nvCxnSpPr>
            <p:cNvPr id="38" name="Straight Arrow Connector 37"/>
            <p:cNvCxnSpPr/>
            <p:nvPr/>
          </p:nvCxnSpPr>
          <p:spPr>
            <a:xfrm>
              <a:off x="5257800" y="6172200"/>
              <a:ext cx="16764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267200" y="6019800"/>
              <a:ext cx="980294" cy="369332"/>
            </a:xfrm>
            <a:prstGeom prst="rect">
              <a:avLst/>
            </a:prstGeom>
            <a:solidFill>
              <a:srgbClr val="CCFFCC"/>
            </a:solidFill>
          </p:spPr>
          <p:txBody>
            <a:bodyPr wrap="none" rtlCol="0">
              <a:spAutoFit/>
            </a:bodyPr>
            <a:lstStyle/>
            <a:p>
              <a:r>
                <a:rPr lang="en-US" dirty="0" smtClean="0">
                  <a:solidFill>
                    <a:srgbClr val="000000"/>
                  </a:solidFill>
                </a:rPr>
                <a:t>Clade 7</a:t>
              </a:r>
              <a:endParaRPr lang="en-US" dirty="0">
                <a:solidFill>
                  <a:srgbClr val="000000"/>
                </a:solidFill>
              </a:endParaRPr>
            </a:p>
          </p:txBody>
        </p:sp>
      </p:grpSp>
      <p:cxnSp>
        <p:nvCxnSpPr>
          <p:cNvPr id="9" name="Straight Connector 8"/>
          <p:cNvCxnSpPr/>
          <p:nvPr/>
        </p:nvCxnSpPr>
        <p:spPr>
          <a:xfrm>
            <a:off x="2309446" y="2133600"/>
            <a:ext cx="0" cy="312420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09446" y="4800600"/>
            <a:ext cx="825867" cy="369332"/>
          </a:xfrm>
          <a:prstGeom prst="rect">
            <a:avLst/>
          </a:prstGeom>
          <a:noFill/>
        </p:spPr>
        <p:txBody>
          <a:bodyPr wrap="none" rtlCol="0">
            <a:spAutoFit/>
          </a:bodyPr>
          <a:lstStyle/>
          <a:p>
            <a:r>
              <a:rPr lang="en-US" dirty="0" smtClean="0"/>
              <a:t>34 Ma</a:t>
            </a:r>
            <a:endParaRPr lang="en-US" dirty="0"/>
          </a:p>
        </p:txBody>
      </p:sp>
    </p:spTree>
    <p:extLst>
      <p:ext uri="{BB962C8B-B14F-4D97-AF65-F5344CB8AC3E}">
        <p14:creationId xmlns:p14="http://schemas.microsoft.com/office/powerpoint/2010/main" val="1385246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362200" y="1295398"/>
            <a:ext cx="4326826" cy="584775"/>
          </a:xfrm>
          <a:prstGeom prst="rect">
            <a:avLst/>
          </a:prstGeom>
          <a:noFill/>
        </p:spPr>
        <p:txBody>
          <a:bodyPr wrap="none" rtlCol="0">
            <a:spAutoFit/>
          </a:bodyPr>
          <a:lstStyle/>
          <a:p>
            <a:r>
              <a:rPr lang="en-US" sz="3200" b="1" dirty="0" smtClean="0">
                <a:solidFill>
                  <a:srgbClr val="000000"/>
                </a:solidFill>
              </a:rPr>
              <a:t>Evolution of </a:t>
            </a:r>
            <a:r>
              <a:rPr lang="en-US" sz="3200" b="1" dirty="0" err="1" smtClean="0">
                <a:solidFill>
                  <a:srgbClr val="000000"/>
                </a:solidFill>
              </a:rPr>
              <a:t>Quercus</a:t>
            </a:r>
            <a:endParaRPr lang="en-US" sz="3200" b="1" dirty="0">
              <a:solidFill>
                <a:srgbClr val="000000"/>
              </a:solidFill>
            </a:endParaRPr>
          </a:p>
        </p:txBody>
      </p:sp>
      <p:sp>
        <p:nvSpPr>
          <p:cNvPr id="2" name="TextBox 1"/>
          <p:cNvSpPr txBox="1"/>
          <p:nvPr/>
        </p:nvSpPr>
        <p:spPr>
          <a:xfrm>
            <a:off x="2397370" y="4267200"/>
            <a:ext cx="3796745" cy="646331"/>
          </a:xfrm>
          <a:prstGeom prst="rect">
            <a:avLst/>
          </a:prstGeom>
          <a:noFill/>
        </p:spPr>
        <p:txBody>
          <a:bodyPr wrap="none" rtlCol="0">
            <a:spAutoFit/>
          </a:bodyPr>
          <a:lstStyle/>
          <a:p>
            <a:r>
              <a:rPr lang="en-US" dirty="0" err="1" smtClean="0">
                <a:solidFill>
                  <a:srgbClr val="000000"/>
                </a:solidFill>
              </a:rPr>
              <a:t>Xiaoting</a:t>
            </a:r>
            <a:r>
              <a:rPr lang="en-US" dirty="0" smtClean="0">
                <a:solidFill>
                  <a:srgbClr val="000000"/>
                </a:solidFill>
              </a:rPr>
              <a:t> </a:t>
            </a:r>
            <a:r>
              <a:rPr lang="en-US" dirty="0" err="1" smtClean="0">
                <a:solidFill>
                  <a:srgbClr val="000000"/>
                </a:solidFill>
              </a:rPr>
              <a:t>Xu</a:t>
            </a:r>
            <a:r>
              <a:rPr lang="en-US" dirty="0" smtClean="0">
                <a:solidFill>
                  <a:srgbClr val="000000"/>
                </a:solidFill>
              </a:rPr>
              <a:t>, Peking Univ., China</a:t>
            </a:r>
          </a:p>
          <a:p>
            <a:r>
              <a:rPr lang="en-US" dirty="0" smtClean="0">
                <a:solidFill>
                  <a:srgbClr val="000000"/>
                </a:solidFill>
              </a:rPr>
              <a:t>Dimitar </a:t>
            </a:r>
            <a:r>
              <a:rPr lang="en-US" dirty="0" err="1" smtClean="0">
                <a:solidFill>
                  <a:srgbClr val="000000"/>
                </a:solidFill>
              </a:rPr>
              <a:t>Dimitra</a:t>
            </a:r>
            <a:r>
              <a:rPr lang="en-US" dirty="0" smtClean="0">
                <a:solidFill>
                  <a:srgbClr val="000000"/>
                </a:solidFill>
              </a:rPr>
              <a:t>, Oslo Univ., Norway</a:t>
            </a:r>
          </a:p>
        </p:txBody>
      </p:sp>
      <p:pic>
        <p:nvPicPr>
          <p:cNvPr id="5" name="Picture 4"/>
          <p:cNvPicPr>
            <a:picLocks noChangeAspect="1"/>
          </p:cNvPicPr>
          <p:nvPr/>
        </p:nvPicPr>
        <p:blipFill>
          <a:blip r:embed="rId2"/>
          <a:stretch>
            <a:fillRect/>
          </a:stretch>
        </p:blipFill>
        <p:spPr>
          <a:xfrm>
            <a:off x="3725008" y="2438401"/>
            <a:ext cx="1661746" cy="1661746"/>
          </a:xfrm>
          <a:prstGeom prst="rect">
            <a:avLst/>
          </a:prstGeom>
        </p:spPr>
      </p:pic>
      <p:pic>
        <p:nvPicPr>
          <p:cNvPr id="6" name="Picture 5"/>
          <p:cNvPicPr>
            <a:picLocks noChangeAspect="1"/>
          </p:cNvPicPr>
          <p:nvPr/>
        </p:nvPicPr>
        <p:blipFill>
          <a:blip r:embed="rId3"/>
          <a:stretch>
            <a:fillRect/>
          </a:stretch>
        </p:blipFill>
        <p:spPr>
          <a:xfrm>
            <a:off x="2338754" y="2438400"/>
            <a:ext cx="1630973" cy="1630973"/>
          </a:xfrm>
          <a:prstGeom prst="rect">
            <a:avLst/>
          </a:prstGeom>
        </p:spPr>
      </p:pic>
      <p:pic>
        <p:nvPicPr>
          <p:cNvPr id="7" name="Picture 6" descr="Zhiheng Wan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11098" y="2465732"/>
            <a:ext cx="1300561" cy="1634415"/>
          </a:xfrm>
          <a:prstGeom prst="rect">
            <a:avLst/>
          </a:prstGeom>
        </p:spPr>
      </p:pic>
    </p:spTree>
    <p:extLst>
      <p:ext uri="{BB962C8B-B14F-4D97-AF65-F5344CB8AC3E}">
        <p14:creationId xmlns:p14="http://schemas.microsoft.com/office/powerpoint/2010/main" val="19035319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3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39"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40" name="Rectangle 10"/>
          <p:cNvSpPr>
            <a:spLocks noChangeArrowheads="1"/>
          </p:cNvSpPr>
          <p:nvPr/>
        </p:nvSpPr>
        <p:spPr bwMode="auto">
          <a:xfrm>
            <a:off x="0" y="180975"/>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r>
              <a:rPr lang="en-US" altLang="zh-CN" sz="1200">
                <a:solidFill>
                  <a:prstClr val="black"/>
                </a:solidFill>
                <a:latin typeface="Times New Roman" pitchFamily="18" charset="0"/>
                <a:ea typeface="宋体"/>
                <a:cs typeface="Times New Roman" pitchFamily="18" charset="0"/>
              </a:rPr>
              <a:t> </a:t>
            </a:r>
            <a:r>
              <a:rPr lang="en-US" altLang="zh-CN" sz="800">
                <a:solidFill>
                  <a:prstClr val="black"/>
                </a:solidFill>
                <a:ea typeface="宋体"/>
              </a:rPr>
              <a:t> </a:t>
            </a:r>
            <a:endParaRPr lang="en-US" altLang="zh-CN">
              <a:solidFill>
                <a:prstClr val="black"/>
              </a:solidFill>
              <a:ea typeface="宋体"/>
            </a:endParaRPr>
          </a:p>
        </p:txBody>
      </p:sp>
      <p:sp>
        <p:nvSpPr>
          <p:cNvPr id="18441"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42"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43" name="Rectangle 16"/>
          <p:cNvSpPr>
            <a:spLocks noChangeArrowheads="1"/>
          </p:cNvSpPr>
          <p:nvPr/>
        </p:nvSpPr>
        <p:spPr bwMode="auto">
          <a:xfrm>
            <a:off x="0" y="19050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r>
              <a:rPr lang="en-US" altLang="zh-CN" sz="1000">
                <a:solidFill>
                  <a:prstClr val="black"/>
                </a:solidFill>
                <a:latin typeface="Times New Roman" pitchFamily="18" charset="0"/>
                <a:ea typeface="宋体"/>
                <a:cs typeface="Times New Roman" pitchFamily="18" charset="0"/>
              </a:rPr>
              <a:t>   </a:t>
            </a:r>
            <a:endParaRPr lang="en-US" altLang="zh-CN">
              <a:solidFill>
                <a:prstClr val="black"/>
              </a:solidFill>
              <a:ea typeface="宋体"/>
            </a:endParaRPr>
          </a:p>
        </p:txBody>
      </p:sp>
      <p:sp>
        <p:nvSpPr>
          <p:cNvPr id="18444"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endParaRPr lang="zh-CN" altLang="en-US">
              <a:solidFill>
                <a:prstClr val="black"/>
              </a:solidFill>
              <a:latin typeface="Calibri"/>
              <a:ea typeface="宋体"/>
            </a:endParaRPr>
          </a:p>
        </p:txBody>
      </p:sp>
      <p:sp>
        <p:nvSpPr>
          <p:cNvPr id="18445" name="Rectangle 19"/>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pPr fontAlgn="auto">
              <a:spcBef>
                <a:spcPts val="0"/>
              </a:spcBef>
              <a:spcAft>
                <a:spcPts val="0"/>
              </a:spcAft>
            </a:pPr>
            <a:r>
              <a:rPr lang="en-US" altLang="zh-CN" sz="1000">
                <a:solidFill>
                  <a:prstClr val="black"/>
                </a:solidFill>
                <a:latin typeface="Times New Roman" pitchFamily="18" charset="0"/>
                <a:ea typeface="宋体"/>
                <a:cs typeface="Times New Roman" pitchFamily="18" charset="0"/>
              </a:rPr>
              <a:t>       </a:t>
            </a:r>
            <a:endParaRPr lang="en-US" altLang="zh-CN">
              <a:solidFill>
                <a:prstClr val="black"/>
              </a:solidFill>
              <a:ea typeface="宋体"/>
            </a:endParaRPr>
          </a:p>
        </p:txBody>
      </p:sp>
      <p:pic>
        <p:nvPicPr>
          <p:cNvPr id="18447" name="图片 34" descr="D:\MyResearch\生活型和多样性\LEAFrichness_spnumT.tif"/>
          <p:cNvPicPr>
            <a:picLocks noChangeAspect="1" noChangeArrowheads="1"/>
          </p:cNvPicPr>
          <p:nvPr/>
        </p:nvPicPr>
        <p:blipFill>
          <a:blip r:embed="rId3" cstate="print">
            <a:extLst>
              <a:ext uri="{28A0092B-C50C-407E-A947-70E740481C1C}">
                <a14:useLocalDpi xmlns:a14="http://schemas.microsoft.com/office/drawing/2010/main"/>
              </a:ext>
            </a:extLst>
          </a:blip>
          <a:srcRect l="3127" t="8308" r="3616" b="10583"/>
          <a:stretch>
            <a:fillRect/>
          </a:stretch>
        </p:blipFill>
        <p:spPr bwMode="auto">
          <a:xfrm>
            <a:off x="468313" y="1268413"/>
            <a:ext cx="8135937" cy="4968875"/>
          </a:xfrm>
          <a:prstGeom prst="rect">
            <a:avLst/>
          </a:prstGeom>
          <a:noFill/>
          <a:ln w="9525">
            <a:noFill/>
            <a:miter lim="800000"/>
            <a:headEnd/>
            <a:tailEnd/>
          </a:ln>
        </p:spPr>
      </p:pic>
      <p:sp>
        <p:nvSpPr>
          <p:cNvPr id="18449" name="TextBox 27"/>
          <p:cNvSpPr txBox="1">
            <a:spLocks noChangeArrowheads="1"/>
          </p:cNvSpPr>
          <p:nvPr/>
        </p:nvSpPr>
        <p:spPr bwMode="auto">
          <a:xfrm>
            <a:off x="762000" y="1447800"/>
            <a:ext cx="3657600" cy="923330"/>
          </a:xfrm>
          <a:prstGeom prst="rect">
            <a:avLst/>
          </a:prstGeom>
          <a:noFill/>
          <a:ln w="9525">
            <a:noFill/>
            <a:miter lim="800000"/>
            <a:headEnd/>
            <a:tailEnd/>
          </a:ln>
        </p:spPr>
        <p:txBody>
          <a:bodyPr wrap="square">
            <a:spAutoFit/>
          </a:bodyPr>
          <a:lstStyle/>
          <a:p>
            <a:pPr fontAlgn="auto">
              <a:spcBef>
                <a:spcPts val="0"/>
              </a:spcBef>
              <a:spcAft>
                <a:spcPts val="0"/>
              </a:spcAft>
            </a:pPr>
            <a:r>
              <a:rPr lang="zh-CN" altLang="en-US" dirty="0" smtClean="0">
                <a:solidFill>
                  <a:prstClr val="black"/>
                </a:solidFill>
                <a:latin typeface="Calibri"/>
                <a:ea typeface="宋体"/>
              </a:rPr>
              <a:t>北温带森林的优势树种</a:t>
            </a:r>
            <a:endParaRPr lang="en-US" altLang="zh-CN" dirty="0" smtClean="0">
              <a:solidFill>
                <a:prstClr val="black"/>
              </a:solidFill>
              <a:latin typeface="Calibri"/>
              <a:ea typeface="宋体"/>
            </a:endParaRPr>
          </a:p>
          <a:p>
            <a:pPr fontAlgn="auto">
              <a:spcBef>
                <a:spcPts val="0"/>
              </a:spcBef>
              <a:spcAft>
                <a:spcPts val="0"/>
              </a:spcAft>
            </a:pPr>
            <a:r>
              <a:rPr lang="en-US" altLang="zh-CN" dirty="0" smtClean="0">
                <a:solidFill>
                  <a:prstClr val="black"/>
                </a:solidFill>
                <a:latin typeface="Calibri"/>
                <a:ea typeface="宋体"/>
              </a:rPr>
              <a:t>ca. </a:t>
            </a:r>
            <a:r>
              <a:rPr lang="zh-CN" altLang="zh-CN" dirty="0" smtClean="0">
                <a:solidFill>
                  <a:prstClr val="black"/>
                </a:solidFill>
                <a:latin typeface="Calibri"/>
                <a:ea typeface="宋体"/>
              </a:rPr>
              <a:t>4</a:t>
            </a:r>
            <a:r>
              <a:rPr lang="en-US" altLang="zh-CN" dirty="0" smtClean="0">
                <a:solidFill>
                  <a:prstClr val="black"/>
                </a:solidFill>
                <a:latin typeface="Calibri"/>
                <a:ea typeface="宋体"/>
              </a:rPr>
              <a:t>50 spp., 407 spp. </a:t>
            </a:r>
            <a:r>
              <a:rPr lang="en-US" altLang="zh-CN" dirty="0">
                <a:solidFill>
                  <a:prstClr val="black"/>
                </a:solidFill>
                <a:latin typeface="Calibri"/>
                <a:ea typeface="宋体"/>
              </a:rPr>
              <a:t>i</a:t>
            </a:r>
            <a:r>
              <a:rPr lang="en-US" altLang="zh-CN" dirty="0" smtClean="0">
                <a:solidFill>
                  <a:prstClr val="black"/>
                </a:solidFill>
                <a:latin typeface="Calibri"/>
                <a:ea typeface="宋体"/>
              </a:rPr>
              <a:t>ncluded</a:t>
            </a:r>
          </a:p>
          <a:p>
            <a:pPr fontAlgn="auto">
              <a:spcBef>
                <a:spcPts val="0"/>
              </a:spcBef>
              <a:spcAft>
                <a:spcPts val="0"/>
              </a:spcAft>
            </a:pPr>
            <a:r>
              <a:rPr lang="en-US" altLang="zh-CN" dirty="0" smtClean="0">
                <a:solidFill>
                  <a:prstClr val="black"/>
                </a:solidFill>
                <a:latin typeface="Calibri"/>
                <a:ea typeface="宋体"/>
              </a:rPr>
              <a:t>186</a:t>
            </a:r>
            <a:r>
              <a:rPr lang="zh-CN" altLang="en-US" dirty="0" smtClean="0">
                <a:solidFill>
                  <a:prstClr val="black"/>
                </a:solidFill>
                <a:latin typeface="Calibri"/>
                <a:ea typeface="宋体"/>
              </a:rPr>
              <a:t>本植物</a:t>
            </a:r>
            <a:r>
              <a:rPr lang="zh-CN" altLang="en-US" dirty="0">
                <a:solidFill>
                  <a:prstClr val="black"/>
                </a:solidFill>
                <a:latin typeface="Calibri"/>
                <a:ea typeface="宋体"/>
              </a:rPr>
              <a:t>志、数据库和发表文献</a:t>
            </a:r>
          </a:p>
        </p:txBody>
      </p:sp>
      <p:sp>
        <p:nvSpPr>
          <p:cNvPr id="18" name="Rectangle 1"/>
          <p:cNvSpPr>
            <a:spLocks noChangeArrowheads="1"/>
          </p:cNvSpPr>
          <p:nvPr/>
        </p:nvSpPr>
        <p:spPr bwMode="auto">
          <a:xfrm>
            <a:off x="914400" y="5081652"/>
            <a:ext cx="7416800" cy="523220"/>
          </a:xfrm>
          <a:prstGeom prst="rect">
            <a:avLst/>
          </a:prstGeom>
          <a:solidFill>
            <a:schemeClr val="accent1">
              <a:alpha val="61000"/>
            </a:schemeClr>
          </a:solidFill>
          <a:ln w="9525">
            <a:noFill/>
            <a:miter lim="800000"/>
            <a:headEnd/>
            <a:tailEnd/>
          </a:ln>
        </p:spPr>
        <p:txBody>
          <a:bodyPr anchor="ctr">
            <a:spAutoFit/>
          </a:bodyPr>
          <a:lstStyle/>
          <a:p>
            <a:pPr eaLnBrk="0" fontAlgn="auto" hangingPunct="0">
              <a:spcBef>
                <a:spcPts val="0"/>
              </a:spcBef>
              <a:spcAft>
                <a:spcPts val="0"/>
              </a:spcAft>
            </a:pPr>
            <a:r>
              <a:rPr lang="zh-CN" altLang="en-US" sz="2800" b="1" dirty="0" smtClean="0">
                <a:solidFill>
                  <a:srgbClr val="FF0000"/>
                </a:solidFill>
                <a:latin typeface="楷体" pitchFamily="49" charset="-122"/>
                <a:ea typeface="楷体" pitchFamily="49" charset="-122"/>
                <a:cs typeface="Times New Roman" pitchFamily="18" charset="0"/>
              </a:rPr>
              <a:t>进化速率与栎属物种多样性分化</a:t>
            </a:r>
            <a:endParaRPr lang="en-US" altLang="zh-CN" sz="2800" b="1" dirty="0">
              <a:solidFill>
                <a:srgbClr val="FF0000"/>
              </a:solidFill>
              <a:latin typeface="楷体" pitchFamily="49" charset="-122"/>
              <a:ea typeface="楷体" pitchFamily="49" charset="-122"/>
              <a:cs typeface="Times New Roman" pitchFamily="18" charset="0"/>
            </a:endParaRPr>
          </a:p>
        </p:txBody>
      </p:sp>
      <p:sp>
        <p:nvSpPr>
          <p:cNvPr id="31" name="Rectangle 11"/>
          <p:cNvSpPr>
            <a:spLocks noChangeArrowheads="1"/>
          </p:cNvSpPr>
          <p:nvPr/>
        </p:nvSpPr>
        <p:spPr bwMode="auto">
          <a:xfrm>
            <a:off x="0" y="178044"/>
            <a:ext cx="7467600" cy="595035"/>
          </a:xfrm>
          <a:prstGeom prst="rect">
            <a:avLst/>
          </a:prstGeom>
          <a:noFill/>
          <a:ln w="9525">
            <a:noFill/>
            <a:miter lim="800000"/>
            <a:headEnd/>
            <a:tailEnd/>
          </a:ln>
          <a:effectLst/>
        </p:spPr>
        <p:txBody>
          <a:bodyPr wrap="square">
            <a:spAutoFit/>
          </a:bodyPr>
          <a:lstStyle/>
          <a:p>
            <a:pPr marL="342900" indent="-342900" fontAlgn="auto">
              <a:lnSpc>
                <a:spcPct val="120000"/>
              </a:lnSpc>
              <a:spcBef>
                <a:spcPts val="0"/>
              </a:spcBef>
              <a:spcAft>
                <a:spcPts val="0"/>
              </a:spcAft>
            </a:pPr>
            <a:r>
              <a:rPr lang="en-US" altLang="zh-CN" sz="2800" b="1" dirty="0">
                <a:solidFill>
                  <a:srgbClr val="00FFFF"/>
                </a:solidFill>
                <a:latin typeface="Arial"/>
                <a:ea typeface="宋体"/>
              </a:rPr>
              <a:t>Global pattern of oak (</a:t>
            </a:r>
            <a:r>
              <a:rPr lang="en-US" altLang="zh-CN" sz="2800" b="1" i="1" dirty="0" err="1">
                <a:solidFill>
                  <a:srgbClr val="00FFFF"/>
                </a:solidFill>
                <a:latin typeface="Arial"/>
                <a:ea typeface="宋体"/>
              </a:rPr>
              <a:t>Quercus</a:t>
            </a:r>
            <a:r>
              <a:rPr lang="en-US" altLang="zh-CN" sz="2800" b="1" dirty="0">
                <a:solidFill>
                  <a:srgbClr val="00FFFF"/>
                </a:solidFill>
                <a:latin typeface="Arial"/>
                <a:ea typeface="宋体"/>
              </a:rPr>
              <a:t>) diversity</a:t>
            </a:r>
          </a:p>
        </p:txBody>
      </p:sp>
      <p:grpSp>
        <p:nvGrpSpPr>
          <p:cNvPr id="20" name="Group 7"/>
          <p:cNvGrpSpPr>
            <a:grpSpLocks/>
          </p:cNvGrpSpPr>
          <p:nvPr/>
        </p:nvGrpSpPr>
        <p:grpSpPr bwMode="auto">
          <a:xfrm>
            <a:off x="0" y="0"/>
            <a:ext cx="9144000" cy="762000"/>
            <a:chOff x="0" y="0"/>
            <a:chExt cx="9144000" cy="762000"/>
          </a:xfrm>
        </p:grpSpPr>
        <p:pic>
          <p:nvPicPr>
            <p:cNvPr id="26"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368752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733800" y="1143000"/>
            <a:ext cx="5334000" cy="5715000"/>
          </a:xfrm>
          <a:prstGeom prst="roundRect">
            <a:avLst>
              <a:gd name="adj" fmla="val 3143"/>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72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072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072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0728" name="Rectangle 10"/>
          <p:cNvSpPr>
            <a:spLocks noChangeArrowheads="1"/>
          </p:cNvSpPr>
          <p:nvPr/>
        </p:nvSpPr>
        <p:spPr bwMode="auto">
          <a:xfrm>
            <a:off x="0" y="180975"/>
            <a:ext cx="9144000" cy="0"/>
          </a:xfrm>
          <a:prstGeom prst="rect">
            <a:avLst/>
          </a:prstGeom>
          <a:noFill/>
          <a:ln w="9525">
            <a:noFill/>
            <a:miter lim="800000"/>
            <a:headEnd/>
            <a:tailEnd/>
          </a:ln>
        </p:spPr>
        <p:txBody>
          <a:bodyPr wrap="none" anchor="ctr">
            <a:spAutoFit/>
          </a:bodyPr>
          <a:lstStyle/>
          <a:p>
            <a:r>
              <a:rPr lang="en-US" altLang="zh-CN" sz="1200">
                <a:solidFill>
                  <a:srgbClr val="000000"/>
                </a:solidFill>
                <a:latin typeface="Times New Roman" pitchFamily="18" charset="0"/>
                <a:cs typeface="Times New Roman" pitchFamily="18" charset="0"/>
              </a:rPr>
              <a:t> </a:t>
            </a:r>
            <a:r>
              <a:rPr lang="en-US" altLang="zh-CN" sz="800">
                <a:solidFill>
                  <a:srgbClr val="000000"/>
                </a:solidFill>
              </a:rPr>
              <a:t> </a:t>
            </a:r>
            <a:endParaRPr lang="en-US" altLang="zh-CN">
              <a:solidFill>
                <a:srgbClr val="000000"/>
              </a:solidFill>
            </a:endParaRPr>
          </a:p>
        </p:txBody>
      </p:sp>
      <p:sp>
        <p:nvSpPr>
          <p:cNvPr id="30729"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0730" name="Rectangle 16"/>
          <p:cNvSpPr>
            <a:spLocks noChangeArrowheads="1"/>
          </p:cNvSpPr>
          <p:nvPr/>
        </p:nvSpPr>
        <p:spPr bwMode="auto">
          <a:xfrm>
            <a:off x="0" y="190500"/>
            <a:ext cx="9144000" cy="0"/>
          </a:xfrm>
          <a:prstGeom prst="rect">
            <a:avLst/>
          </a:prstGeom>
          <a:noFill/>
          <a:ln w="9525">
            <a:noFill/>
            <a:miter lim="800000"/>
            <a:headEnd/>
            <a:tailEnd/>
          </a:ln>
        </p:spPr>
        <p:txBody>
          <a:bodyPr wrap="none" anchor="ctr">
            <a:spAutoFit/>
          </a:bodyPr>
          <a:lstStyle/>
          <a:p>
            <a:r>
              <a:rPr lang="en-US" altLang="zh-CN" sz="1000">
                <a:solidFill>
                  <a:srgbClr val="000000"/>
                </a:solidFill>
                <a:latin typeface="Times New Roman" pitchFamily="18" charset="0"/>
                <a:cs typeface="Times New Roman" pitchFamily="18" charset="0"/>
              </a:rPr>
              <a:t>   </a:t>
            </a:r>
            <a:endParaRPr lang="en-US" altLang="zh-CN">
              <a:solidFill>
                <a:srgbClr val="000000"/>
              </a:solidFill>
            </a:endParaRPr>
          </a:p>
        </p:txBody>
      </p:sp>
      <p:sp>
        <p:nvSpPr>
          <p:cNvPr id="30731"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0732" name="Rectangle 19"/>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r>
              <a:rPr lang="en-US" altLang="zh-CN" sz="1000">
                <a:solidFill>
                  <a:srgbClr val="000000"/>
                </a:solidFill>
                <a:latin typeface="Times New Roman" pitchFamily="18" charset="0"/>
                <a:cs typeface="Times New Roman" pitchFamily="18" charset="0"/>
              </a:rPr>
              <a:t>       </a:t>
            </a:r>
            <a:endParaRPr lang="en-US" altLang="zh-CN">
              <a:solidFill>
                <a:srgbClr val="000000"/>
              </a:solidFill>
            </a:endParaRPr>
          </a:p>
        </p:txBody>
      </p:sp>
      <p:pic>
        <p:nvPicPr>
          <p:cNvPr id="30733" name="图片 21" descr="combine-11rate.png"/>
          <p:cNvPicPr>
            <a:picLocks noChangeAspect="1"/>
          </p:cNvPicPr>
          <p:nvPr/>
        </p:nvPicPr>
        <p:blipFill>
          <a:blip r:embed="rId3" cstate="print"/>
          <a:srcRect/>
          <a:stretch>
            <a:fillRect/>
          </a:stretch>
        </p:blipFill>
        <p:spPr bwMode="auto">
          <a:xfrm>
            <a:off x="4211638" y="1192213"/>
            <a:ext cx="4787900" cy="5589587"/>
          </a:xfrm>
          <a:prstGeom prst="rect">
            <a:avLst/>
          </a:prstGeom>
          <a:noFill/>
          <a:ln w="9525">
            <a:noFill/>
            <a:miter lim="800000"/>
            <a:headEnd/>
            <a:tailEnd/>
          </a:ln>
        </p:spPr>
      </p:pic>
      <p:sp>
        <p:nvSpPr>
          <p:cNvPr id="30734" name="TextBox 26"/>
          <p:cNvSpPr txBox="1">
            <a:spLocks noChangeArrowheads="1"/>
          </p:cNvSpPr>
          <p:nvPr/>
        </p:nvSpPr>
        <p:spPr bwMode="auto">
          <a:xfrm>
            <a:off x="3733800" y="1219200"/>
            <a:ext cx="3713162" cy="923330"/>
          </a:xfrm>
          <a:prstGeom prst="rect">
            <a:avLst/>
          </a:prstGeom>
          <a:noFill/>
          <a:ln w="9525">
            <a:noFill/>
            <a:miter lim="800000"/>
            <a:headEnd/>
            <a:tailEnd/>
          </a:ln>
        </p:spPr>
        <p:txBody>
          <a:bodyPr wrap="square">
            <a:spAutoFit/>
          </a:bodyPr>
          <a:lstStyle/>
          <a:p>
            <a:r>
              <a:rPr lang="en-US" altLang="zh-CN" dirty="0" err="1" smtClean="0">
                <a:solidFill>
                  <a:srgbClr val="000000"/>
                </a:solidFill>
              </a:rPr>
              <a:t>Supermatrix</a:t>
            </a:r>
            <a:r>
              <a:rPr lang="en-US" altLang="zh-CN" dirty="0" smtClean="0">
                <a:solidFill>
                  <a:srgbClr val="000000"/>
                </a:solidFill>
              </a:rPr>
              <a:t>: 11 genes, 40 </a:t>
            </a:r>
            <a:r>
              <a:rPr lang="en-US" altLang="zh-CN" dirty="0">
                <a:solidFill>
                  <a:srgbClr val="000000"/>
                </a:solidFill>
              </a:rPr>
              <a:t>× 9528</a:t>
            </a:r>
          </a:p>
          <a:p>
            <a:r>
              <a:rPr lang="en-US" altLang="zh-CN" dirty="0">
                <a:solidFill>
                  <a:srgbClr val="000000"/>
                </a:solidFill>
              </a:rPr>
              <a:t>Gaps</a:t>
            </a:r>
            <a:r>
              <a:rPr lang="zh-CN" altLang="en-US" dirty="0">
                <a:solidFill>
                  <a:srgbClr val="000000"/>
                </a:solidFill>
              </a:rPr>
              <a:t>：小于</a:t>
            </a:r>
            <a:r>
              <a:rPr lang="en-US" altLang="zh-CN" dirty="0">
                <a:solidFill>
                  <a:srgbClr val="000000"/>
                </a:solidFill>
              </a:rPr>
              <a:t>50%</a:t>
            </a:r>
          </a:p>
          <a:p>
            <a:r>
              <a:rPr lang="en-US" altLang="zh-CN" dirty="0" smtClean="0">
                <a:solidFill>
                  <a:srgbClr val="000000"/>
                </a:solidFill>
              </a:rPr>
              <a:t>linked Clock model</a:t>
            </a:r>
            <a:endParaRPr lang="en-US" altLang="zh-CN" dirty="0">
              <a:solidFill>
                <a:srgbClr val="000000"/>
              </a:solidFill>
            </a:endParaRPr>
          </a:p>
        </p:txBody>
      </p:sp>
      <p:sp>
        <p:nvSpPr>
          <p:cNvPr id="28" name="内容占位符 2"/>
          <p:cNvSpPr txBox="1">
            <a:spLocks/>
          </p:cNvSpPr>
          <p:nvPr/>
        </p:nvSpPr>
        <p:spPr>
          <a:xfrm>
            <a:off x="76200" y="1708150"/>
            <a:ext cx="3962400" cy="4464050"/>
          </a:xfrm>
          <a:prstGeom prst="rect">
            <a:avLst/>
          </a:prstGeom>
        </p:spPr>
        <p:txBody>
          <a:bodyPr>
            <a:normAutofit/>
          </a:bodyPr>
          <a:lstStyle/>
          <a:p>
            <a:pPr fontAlgn="auto">
              <a:spcBef>
                <a:spcPct val="20000"/>
              </a:spcBef>
              <a:spcAft>
                <a:spcPts val="0"/>
              </a:spcAft>
              <a:buClr>
                <a:srgbClr val="BBE0E3"/>
              </a:buClr>
              <a:buSzPct val="50000"/>
              <a:buFont typeface="Wingdings" pitchFamily="2" charset="2"/>
              <a:buChar char="Ø"/>
              <a:defRPr/>
            </a:pPr>
            <a:r>
              <a:rPr lang="zh-CN" altLang="en-US" sz="2200" dirty="0" smtClean="0">
                <a:solidFill>
                  <a:srgbClr val="FFFF00"/>
                </a:solidFill>
                <a:latin typeface="宋体"/>
                <a:ea typeface="宋体"/>
              </a:rPr>
              <a:t>序列</a:t>
            </a:r>
            <a:endParaRPr lang="en-US" altLang="zh-CN" sz="2200" dirty="0" smtClean="0">
              <a:solidFill>
                <a:srgbClr val="FFFF00"/>
              </a:solidFill>
              <a:latin typeface="宋体"/>
              <a:ea typeface="宋体"/>
            </a:endParaRPr>
          </a:p>
          <a:p>
            <a:pPr fontAlgn="auto">
              <a:spcBef>
                <a:spcPct val="20000"/>
              </a:spcBef>
              <a:spcAft>
                <a:spcPts val="0"/>
              </a:spcAft>
              <a:buClr>
                <a:srgbClr val="BBE0E3"/>
              </a:buClr>
              <a:buSzPct val="50000"/>
              <a:buFont typeface="Wingdings 2"/>
              <a:buNone/>
              <a:defRPr/>
            </a:pPr>
            <a:r>
              <a:rPr lang="zh-CN" altLang="en-US" sz="1600" dirty="0" smtClean="0">
                <a:solidFill>
                  <a:srgbClr val="FFFFFF"/>
                </a:solidFill>
                <a:latin typeface="Times New Roman"/>
                <a:ea typeface="宋体"/>
                <a:cs typeface="Times New Roman"/>
              </a:rPr>
              <a:t>序列</a:t>
            </a:r>
            <a:r>
              <a:rPr lang="en-US" altLang="zh-CN" sz="1600" dirty="0" smtClean="0">
                <a:solidFill>
                  <a:srgbClr val="FFFFFF"/>
                </a:solidFill>
                <a:latin typeface="Times New Roman"/>
                <a:ea typeface="宋体"/>
                <a:cs typeface="Times New Roman"/>
              </a:rPr>
              <a:t>alignment</a:t>
            </a:r>
            <a:r>
              <a:rPr lang="zh-CN" altLang="en-US" sz="1600" dirty="0" smtClean="0">
                <a:solidFill>
                  <a:srgbClr val="FFFFFF"/>
                </a:solidFill>
                <a:latin typeface="Times New Roman"/>
                <a:ea typeface="宋体"/>
                <a:cs typeface="Times New Roman"/>
              </a:rPr>
              <a:t>：</a:t>
            </a:r>
            <a:r>
              <a:rPr lang="en-US" altLang="zh-CN" sz="1600" dirty="0" err="1" smtClean="0">
                <a:solidFill>
                  <a:srgbClr val="FFFFFF"/>
                </a:solidFill>
                <a:latin typeface="Times New Roman"/>
                <a:ea typeface="宋体"/>
                <a:cs typeface="Times New Roman"/>
              </a:rPr>
              <a:t>mafft</a:t>
            </a:r>
            <a:r>
              <a:rPr lang="en-US" altLang="zh-CN" sz="1600" dirty="0" smtClean="0">
                <a:solidFill>
                  <a:srgbClr val="FFFFFF"/>
                </a:solidFill>
                <a:latin typeface="Times New Roman"/>
                <a:ea typeface="宋体"/>
                <a:cs typeface="Times New Roman"/>
              </a:rPr>
              <a:t> --</a:t>
            </a:r>
          </a:p>
          <a:p>
            <a:pPr fontAlgn="auto">
              <a:spcBef>
                <a:spcPct val="20000"/>
              </a:spcBef>
              <a:spcAft>
                <a:spcPts val="0"/>
              </a:spcAft>
              <a:buClr>
                <a:srgbClr val="BBE0E3"/>
              </a:buClr>
              <a:buSzPct val="50000"/>
              <a:buFont typeface="Wingdings 2"/>
              <a:buNone/>
              <a:defRPr/>
            </a:pPr>
            <a:r>
              <a:rPr lang="zh-CN" altLang="en-US" sz="1600" dirty="0" smtClean="0">
                <a:solidFill>
                  <a:srgbClr val="FFFFFF"/>
                </a:solidFill>
                <a:latin typeface="Times New Roman"/>
                <a:ea typeface="宋体"/>
                <a:cs typeface="Times New Roman"/>
              </a:rPr>
              <a:t>一致性序列构</a:t>
            </a:r>
            <a:r>
              <a:rPr lang="zh-CN" altLang="en-US" sz="1600" dirty="0">
                <a:solidFill>
                  <a:srgbClr val="FFFFFF"/>
                </a:solidFill>
                <a:latin typeface="Times New Roman"/>
                <a:ea typeface="宋体"/>
                <a:cs typeface="Times New Roman"/>
              </a:rPr>
              <a:t>建（</a:t>
            </a:r>
            <a:r>
              <a:rPr lang="en-US" altLang="zh-CN" sz="1600" dirty="0">
                <a:solidFill>
                  <a:srgbClr val="FFFFFF"/>
                </a:solidFill>
                <a:latin typeface="Times New Roman"/>
                <a:ea typeface="宋体"/>
                <a:cs typeface="Times New Roman"/>
              </a:rPr>
              <a:t>consensus sequences)</a:t>
            </a:r>
          </a:p>
          <a:p>
            <a:pPr fontAlgn="auto">
              <a:spcBef>
                <a:spcPct val="20000"/>
              </a:spcBef>
              <a:spcAft>
                <a:spcPts val="0"/>
              </a:spcAft>
              <a:buClr>
                <a:srgbClr val="BBE0E3"/>
              </a:buClr>
              <a:buSzPct val="50000"/>
              <a:buFont typeface="Wingdings" pitchFamily="2" charset="2"/>
              <a:buChar char="Ø"/>
              <a:defRPr/>
            </a:pPr>
            <a:endParaRPr lang="en-US" altLang="zh-CN" sz="2200" dirty="0" smtClean="0">
              <a:solidFill>
                <a:srgbClr val="FFFFFF"/>
              </a:solidFill>
              <a:latin typeface="宋体"/>
              <a:ea typeface="宋体"/>
            </a:endParaRPr>
          </a:p>
          <a:p>
            <a:pPr fontAlgn="auto">
              <a:spcBef>
                <a:spcPct val="20000"/>
              </a:spcBef>
              <a:spcAft>
                <a:spcPts val="0"/>
              </a:spcAft>
              <a:buClr>
                <a:srgbClr val="BBE0E3"/>
              </a:buClr>
              <a:buSzPct val="50000"/>
              <a:buFont typeface="Wingdings" pitchFamily="2" charset="2"/>
              <a:buChar char="Ø"/>
              <a:defRPr/>
            </a:pPr>
            <a:r>
              <a:rPr lang="zh-CN" altLang="en-US" sz="2200" dirty="0" smtClean="0">
                <a:solidFill>
                  <a:srgbClr val="FFFF00"/>
                </a:solidFill>
                <a:latin typeface="宋体"/>
                <a:ea typeface="宋体"/>
              </a:rPr>
              <a:t>进化树构</a:t>
            </a:r>
            <a:r>
              <a:rPr lang="zh-CN" altLang="en-US" sz="2200" dirty="0">
                <a:solidFill>
                  <a:srgbClr val="FFFF00"/>
                </a:solidFill>
                <a:latin typeface="宋体"/>
                <a:ea typeface="宋体"/>
              </a:rPr>
              <a:t>建</a:t>
            </a:r>
            <a:endParaRPr lang="en-US" altLang="zh-CN" sz="2200" dirty="0">
              <a:solidFill>
                <a:srgbClr val="FFFF00"/>
              </a:solidFill>
              <a:latin typeface="宋体"/>
              <a:ea typeface="宋体"/>
            </a:endParaRPr>
          </a:p>
          <a:p>
            <a:pPr fontAlgn="auto">
              <a:spcBef>
                <a:spcPct val="20000"/>
              </a:spcBef>
              <a:spcAft>
                <a:spcPts val="0"/>
              </a:spcAft>
              <a:buClr>
                <a:srgbClr val="BBE0E3"/>
              </a:buClr>
              <a:buSzPct val="50000"/>
              <a:buFont typeface="Wingdings 2"/>
              <a:buNone/>
              <a:defRPr/>
            </a:pPr>
            <a:r>
              <a:rPr lang="en-US" altLang="zh-CN" sz="1600" dirty="0">
                <a:solidFill>
                  <a:srgbClr val="FFFFFF"/>
                </a:solidFill>
                <a:latin typeface="Times New Roman"/>
                <a:ea typeface="宋体"/>
                <a:cs typeface="Times New Roman"/>
              </a:rPr>
              <a:t>Maximum likelihood method</a:t>
            </a:r>
          </a:p>
          <a:p>
            <a:pPr fontAlgn="auto">
              <a:spcBef>
                <a:spcPct val="20000"/>
              </a:spcBef>
              <a:spcAft>
                <a:spcPts val="0"/>
              </a:spcAft>
              <a:buClr>
                <a:srgbClr val="BBE0E3"/>
              </a:buClr>
              <a:buSzPct val="50000"/>
              <a:buFont typeface="Wingdings 2"/>
              <a:buNone/>
              <a:defRPr/>
            </a:pPr>
            <a:r>
              <a:rPr lang="en-US" altLang="zh-CN" sz="1600" dirty="0" err="1">
                <a:solidFill>
                  <a:srgbClr val="FFFFFF"/>
                </a:solidFill>
                <a:latin typeface="Times New Roman"/>
                <a:ea typeface="宋体"/>
                <a:cs typeface="Times New Roman"/>
              </a:rPr>
              <a:t>RAxML</a:t>
            </a:r>
            <a:r>
              <a:rPr lang="en-US" altLang="zh-CN" sz="1600" dirty="0">
                <a:solidFill>
                  <a:srgbClr val="FFFFFF"/>
                </a:solidFill>
                <a:latin typeface="Times New Roman"/>
                <a:ea typeface="宋体"/>
                <a:cs typeface="Times New Roman"/>
              </a:rPr>
              <a:t>-HPC version </a:t>
            </a:r>
            <a:r>
              <a:rPr lang="en-US" altLang="zh-CN" sz="1600" dirty="0" smtClean="0">
                <a:solidFill>
                  <a:srgbClr val="FFFFFF"/>
                </a:solidFill>
                <a:latin typeface="Times New Roman"/>
                <a:ea typeface="宋体"/>
                <a:cs typeface="Times New Roman"/>
              </a:rPr>
              <a:t>7.4.2</a:t>
            </a:r>
            <a:endParaRPr lang="en-US" altLang="zh-CN" sz="1400" dirty="0">
              <a:solidFill>
                <a:srgbClr val="FFFFFF"/>
              </a:solidFill>
              <a:latin typeface="Times New Roman"/>
              <a:ea typeface="宋体"/>
              <a:cs typeface="Times New Roman"/>
            </a:endParaRPr>
          </a:p>
          <a:p>
            <a:pPr fontAlgn="auto">
              <a:spcBef>
                <a:spcPct val="20000"/>
              </a:spcBef>
              <a:spcAft>
                <a:spcPts val="0"/>
              </a:spcAft>
              <a:buClr>
                <a:srgbClr val="BBE0E3"/>
              </a:buClr>
              <a:buSzPct val="50000"/>
              <a:buFont typeface="Wingdings 2"/>
              <a:buNone/>
              <a:defRPr/>
            </a:pPr>
            <a:endParaRPr lang="en-US" altLang="zh-CN" sz="2200" dirty="0" smtClean="0">
              <a:solidFill>
                <a:srgbClr val="FFFFFF"/>
              </a:solidFill>
              <a:latin typeface="宋体"/>
              <a:ea typeface="宋体"/>
            </a:endParaRPr>
          </a:p>
          <a:p>
            <a:pPr fontAlgn="auto">
              <a:spcBef>
                <a:spcPct val="20000"/>
              </a:spcBef>
              <a:spcAft>
                <a:spcPts val="0"/>
              </a:spcAft>
              <a:buClr>
                <a:srgbClr val="BBE0E3"/>
              </a:buClr>
              <a:buSzPct val="50000"/>
              <a:buFont typeface="Wingdings" pitchFamily="2" charset="2"/>
              <a:buChar char="Ø"/>
              <a:defRPr/>
            </a:pPr>
            <a:r>
              <a:rPr lang="zh-CN" altLang="en-US" sz="2200" dirty="0" smtClean="0">
                <a:solidFill>
                  <a:srgbClr val="FFFF00"/>
                </a:solidFill>
                <a:latin typeface="宋体"/>
                <a:ea typeface="宋体"/>
              </a:rPr>
              <a:t>定年</a:t>
            </a:r>
            <a:endParaRPr lang="en-US" altLang="zh-CN" sz="2200" dirty="0">
              <a:solidFill>
                <a:srgbClr val="FFFF00"/>
              </a:solidFill>
              <a:latin typeface="宋体"/>
              <a:ea typeface="宋体"/>
            </a:endParaRPr>
          </a:p>
          <a:p>
            <a:pPr fontAlgn="auto">
              <a:spcBef>
                <a:spcPct val="20000"/>
              </a:spcBef>
              <a:spcAft>
                <a:spcPts val="0"/>
              </a:spcAft>
              <a:buClr>
                <a:srgbClr val="BBE0E3"/>
              </a:buClr>
              <a:buSzPct val="50000"/>
              <a:buFont typeface="Wingdings 2"/>
              <a:buNone/>
              <a:defRPr/>
            </a:pPr>
            <a:r>
              <a:rPr lang="en-US" altLang="zh-CN" sz="1600" dirty="0" smtClean="0">
                <a:solidFill>
                  <a:srgbClr val="FFFFFF"/>
                </a:solidFill>
                <a:latin typeface="Times New Roman"/>
                <a:ea typeface="宋体"/>
                <a:cs typeface="Times New Roman"/>
              </a:rPr>
              <a:t>Beast 1.7.4</a:t>
            </a:r>
          </a:p>
          <a:p>
            <a:pPr fontAlgn="auto">
              <a:spcBef>
                <a:spcPct val="20000"/>
              </a:spcBef>
              <a:spcAft>
                <a:spcPts val="0"/>
              </a:spcAft>
              <a:buClr>
                <a:srgbClr val="BBE0E3"/>
              </a:buClr>
              <a:buSzPct val="50000"/>
              <a:buFont typeface="Wingdings 2"/>
              <a:buNone/>
              <a:defRPr/>
            </a:pPr>
            <a:r>
              <a:rPr lang="zh-CN" altLang="en-US" sz="1600" dirty="0" smtClean="0">
                <a:solidFill>
                  <a:srgbClr val="FFFFFF"/>
                </a:solidFill>
                <a:latin typeface="Times New Roman"/>
                <a:ea typeface="宋体"/>
                <a:cs typeface="Times New Roman"/>
              </a:rPr>
              <a:t>化石</a:t>
            </a:r>
            <a:r>
              <a:rPr lang="zh-CN" altLang="en-US" sz="1600" dirty="0">
                <a:solidFill>
                  <a:srgbClr val="FFFFFF"/>
                </a:solidFill>
                <a:latin typeface="Times New Roman"/>
                <a:ea typeface="宋体"/>
                <a:cs typeface="Times New Roman"/>
              </a:rPr>
              <a:t>校正</a:t>
            </a:r>
            <a:endParaRPr lang="en-US" altLang="zh-CN" sz="1600" dirty="0">
              <a:solidFill>
                <a:srgbClr val="FFFFFF"/>
              </a:solidFill>
              <a:latin typeface="Times New Roman"/>
              <a:ea typeface="宋体"/>
              <a:cs typeface="Times New Roman"/>
            </a:endParaRPr>
          </a:p>
        </p:txBody>
      </p:sp>
      <p:sp>
        <p:nvSpPr>
          <p:cNvPr id="30736" name="TextBox 28"/>
          <p:cNvSpPr txBox="1">
            <a:spLocks noChangeArrowheads="1"/>
          </p:cNvSpPr>
          <p:nvPr/>
        </p:nvSpPr>
        <p:spPr bwMode="auto">
          <a:xfrm>
            <a:off x="76200" y="238125"/>
            <a:ext cx="5328494" cy="523875"/>
          </a:xfrm>
          <a:prstGeom prst="rect">
            <a:avLst/>
          </a:prstGeom>
          <a:noFill/>
          <a:ln w="9525">
            <a:noFill/>
            <a:miter lim="800000"/>
            <a:headEnd/>
            <a:tailEnd/>
          </a:ln>
        </p:spPr>
        <p:txBody>
          <a:bodyPr wrap="square">
            <a:spAutoFit/>
          </a:bodyPr>
          <a:lstStyle/>
          <a:p>
            <a:r>
              <a:rPr lang="zh-CN" altLang="en-US" sz="2800" b="1" dirty="0">
                <a:solidFill>
                  <a:srgbClr val="00FFFF"/>
                </a:solidFill>
                <a:latin typeface="Arial"/>
                <a:ea typeface="宋体"/>
              </a:rPr>
              <a:t>分子进化速率的时间变化</a:t>
            </a:r>
          </a:p>
        </p:txBody>
      </p:sp>
      <p:grpSp>
        <p:nvGrpSpPr>
          <p:cNvPr id="20" name="Group 7"/>
          <p:cNvGrpSpPr>
            <a:grpSpLocks/>
          </p:cNvGrpSpPr>
          <p:nvPr/>
        </p:nvGrpSpPr>
        <p:grpSpPr bwMode="auto">
          <a:xfrm>
            <a:off x="0" y="0"/>
            <a:ext cx="9144000" cy="762000"/>
            <a:chOff x="0" y="0"/>
            <a:chExt cx="9144000" cy="762000"/>
          </a:xfrm>
        </p:grpSpPr>
        <p:pic>
          <p:nvPicPr>
            <p:cNvPr id="22"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17760876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p:cNvGrpSpPr/>
          <p:nvPr/>
        </p:nvGrpSpPr>
        <p:grpSpPr>
          <a:xfrm>
            <a:off x="2286000" y="2971800"/>
            <a:ext cx="4191000" cy="3717345"/>
            <a:chOff x="2286000" y="2971800"/>
            <a:chExt cx="4191000" cy="3717345"/>
          </a:xfrm>
        </p:grpSpPr>
        <p:sp>
          <p:nvSpPr>
            <p:cNvPr id="5" name="Rounded Rectangle 4"/>
            <p:cNvSpPr/>
            <p:nvPr/>
          </p:nvSpPr>
          <p:spPr>
            <a:xfrm>
              <a:off x="2286000" y="3183945"/>
              <a:ext cx="4191000" cy="3505200"/>
            </a:xfrm>
            <a:prstGeom prst="roundRect">
              <a:avLst>
                <a:gd name="adj" fmla="val 2930"/>
              </a:avLst>
            </a:prstGeom>
            <a:solidFill>
              <a:srgbClr val="CCFFCC"/>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31772" name="Picture 2" descr="link_mea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5469"/>
            <a:stretch>
              <a:fillRect/>
            </a:stretch>
          </p:blipFill>
          <p:spPr bwMode="auto">
            <a:xfrm>
              <a:off x="2700069" y="2971800"/>
              <a:ext cx="3599962" cy="3600877"/>
            </a:xfrm>
            <a:prstGeom prst="rect">
              <a:avLst/>
            </a:prstGeom>
            <a:noFill/>
            <a:ln w="9525">
              <a:noFill/>
              <a:miter lim="800000"/>
              <a:headEnd/>
              <a:tailEnd/>
            </a:ln>
          </p:spPr>
        </p:pic>
        <p:pic>
          <p:nvPicPr>
            <p:cNvPr id="31765" name="Picture 2" descr="link_mea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6185908"/>
              <a:ext cx="1439862" cy="350837"/>
            </a:xfrm>
            <a:prstGeom prst="rect">
              <a:avLst/>
            </a:prstGeom>
            <a:noFill/>
            <a:ln w="9525">
              <a:noFill/>
              <a:miter lim="800000"/>
              <a:headEnd/>
              <a:tailEnd/>
            </a:ln>
          </p:spPr>
        </p:pic>
      </p:grpSp>
      <p:sp>
        <p:nvSpPr>
          <p:cNvPr id="25" name="矩形 24"/>
          <p:cNvSpPr/>
          <p:nvPr/>
        </p:nvSpPr>
        <p:spPr>
          <a:xfrm>
            <a:off x="4787900" y="3404508"/>
            <a:ext cx="1008063" cy="2447925"/>
          </a:xfrm>
          <a:prstGeom prst="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8" name="矩形 27"/>
          <p:cNvSpPr/>
          <p:nvPr/>
        </p:nvSpPr>
        <p:spPr>
          <a:xfrm>
            <a:off x="3779838" y="3404508"/>
            <a:ext cx="792162" cy="2447925"/>
          </a:xfrm>
          <a:prstGeom prst="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1753"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4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5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5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52" name="Rectangle 10"/>
          <p:cNvSpPr>
            <a:spLocks noChangeArrowheads="1"/>
          </p:cNvSpPr>
          <p:nvPr/>
        </p:nvSpPr>
        <p:spPr bwMode="auto">
          <a:xfrm>
            <a:off x="0" y="180975"/>
            <a:ext cx="9144000" cy="0"/>
          </a:xfrm>
          <a:prstGeom prst="rect">
            <a:avLst/>
          </a:prstGeom>
          <a:noFill/>
          <a:ln w="9525">
            <a:noFill/>
            <a:miter lim="800000"/>
            <a:headEnd/>
            <a:tailEnd/>
          </a:ln>
        </p:spPr>
        <p:txBody>
          <a:bodyPr wrap="none" anchor="ctr">
            <a:spAutoFit/>
          </a:bodyPr>
          <a:lstStyle/>
          <a:p>
            <a:r>
              <a:rPr lang="en-US" altLang="zh-CN" sz="1200">
                <a:solidFill>
                  <a:srgbClr val="000000"/>
                </a:solidFill>
                <a:latin typeface="Times New Roman" pitchFamily="18" charset="0"/>
                <a:cs typeface="Times New Roman" pitchFamily="18" charset="0"/>
              </a:rPr>
              <a:t> </a:t>
            </a:r>
            <a:r>
              <a:rPr lang="en-US" altLang="zh-CN" sz="800">
                <a:solidFill>
                  <a:srgbClr val="000000"/>
                </a:solidFill>
              </a:rPr>
              <a:t> </a:t>
            </a:r>
            <a:endParaRPr lang="en-US" altLang="zh-CN">
              <a:solidFill>
                <a:srgbClr val="000000"/>
              </a:solidFill>
            </a:endParaRPr>
          </a:p>
        </p:txBody>
      </p:sp>
      <p:sp>
        <p:nvSpPr>
          <p:cNvPr id="31754"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55" name="Rectangle 16"/>
          <p:cNvSpPr>
            <a:spLocks noChangeArrowheads="1"/>
          </p:cNvSpPr>
          <p:nvPr/>
        </p:nvSpPr>
        <p:spPr bwMode="auto">
          <a:xfrm>
            <a:off x="0" y="190500"/>
            <a:ext cx="9144000" cy="0"/>
          </a:xfrm>
          <a:prstGeom prst="rect">
            <a:avLst/>
          </a:prstGeom>
          <a:noFill/>
          <a:ln w="9525">
            <a:noFill/>
            <a:miter lim="800000"/>
            <a:headEnd/>
            <a:tailEnd/>
          </a:ln>
        </p:spPr>
        <p:txBody>
          <a:bodyPr wrap="none" anchor="ctr">
            <a:spAutoFit/>
          </a:bodyPr>
          <a:lstStyle/>
          <a:p>
            <a:r>
              <a:rPr lang="en-US" altLang="zh-CN" sz="1000">
                <a:solidFill>
                  <a:srgbClr val="000000"/>
                </a:solidFill>
                <a:latin typeface="Times New Roman" pitchFamily="18" charset="0"/>
                <a:cs typeface="Times New Roman" pitchFamily="18" charset="0"/>
              </a:rPr>
              <a:t>   </a:t>
            </a:r>
            <a:endParaRPr lang="en-US" altLang="zh-CN">
              <a:solidFill>
                <a:srgbClr val="000000"/>
              </a:solidFill>
            </a:endParaRPr>
          </a:p>
        </p:txBody>
      </p:sp>
      <p:sp>
        <p:nvSpPr>
          <p:cNvPr id="31756"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solidFill>
                <a:srgbClr val="000000"/>
              </a:solidFill>
            </a:endParaRPr>
          </a:p>
        </p:txBody>
      </p:sp>
      <p:sp>
        <p:nvSpPr>
          <p:cNvPr id="31757" name="Rectangle 19"/>
          <p:cNvSpPr>
            <a:spLocks noChangeArrowheads="1"/>
          </p:cNvSpPr>
          <p:nvPr/>
        </p:nvSpPr>
        <p:spPr bwMode="auto">
          <a:xfrm>
            <a:off x="0" y="257175"/>
            <a:ext cx="9144000" cy="0"/>
          </a:xfrm>
          <a:prstGeom prst="rect">
            <a:avLst/>
          </a:prstGeom>
          <a:noFill/>
          <a:ln w="9525">
            <a:noFill/>
            <a:miter lim="800000"/>
            <a:headEnd/>
            <a:tailEnd/>
          </a:ln>
        </p:spPr>
        <p:txBody>
          <a:bodyPr wrap="none" anchor="ctr">
            <a:spAutoFit/>
          </a:bodyPr>
          <a:lstStyle/>
          <a:p>
            <a:r>
              <a:rPr lang="en-US" altLang="zh-CN" sz="1000">
                <a:solidFill>
                  <a:srgbClr val="000000"/>
                </a:solidFill>
                <a:latin typeface="Times New Roman" pitchFamily="18" charset="0"/>
                <a:cs typeface="Times New Roman" pitchFamily="18" charset="0"/>
              </a:rPr>
              <a:t>       </a:t>
            </a:r>
            <a:endParaRPr lang="en-US" altLang="zh-CN">
              <a:solidFill>
                <a:srgbClr val="000000"/>
              </a:solidFill>
            </a:endParaRPr>
          </a:p>
        </p:txBody>
      </p:sp>
      <p:sp>
        <p:nvSpPr>
          <p:cNvPr id="31758" name="TextBox 17"/>
          <p:cNvSpPr txBox="1">
            <a:spLocks noChangeArrowheads="1"/>
          </p:cNvSpPr>
          <p:nvPr/>
        </p:nvSpPr>
        <p:spPr bwMode="auto">
          <a:xfrm>
            <a:off x="70190" y="222738"/>
            <a:ext cx="6624637" cy="522287"/>
          </a:xfrm>
          <a:prstGeom prst="rect">
            <a:avLst/>
          </a:prstGeom>
          <a:noFill/>
          <a:ln w="9525">
            <a:noFill/>
            <a:miter lim="800000"/>
            <a:headEnd/>
            <a:tailEnd/>
          </a:ln>
        </p:spPr>
        <p:txBody>
          <a:bodyPr>
            <a:spAutoFit/>
          </a:bodyPr>
          <a:lstStyle/>
          <a:p>
            <a:r>
              <a:rPr lang="zh-CN" altLang="en-US" sz="2800" b="1" dirty="0">
                <a:solidFill>
                  <a:srgbClr val="00FFFF"/>
                </a:solidFill>
                <a:latin typeface="Arial"/>
                <a:ea typeface="宋体"/>
              </a:rPr>
              <a:t>栎属分子进化速率的时间变化</a:t>
            </a:r>
          </a:p>
        </p:txBody>
      </p:sp>
      <p:grpSp>
        <p:nvGrpSpPr>
          <p:cNvPr id="4" name="组合 31"/>
          <p:cNvGrpSpPr>
            <a:grpSpLocks/>
          </p:cNvGrpSpPr>
          <p:nvPr/>
        </p:nvGrpSpPr>
        <p:grpSpPr bwMode="auto">
          <a:xfrm>
            <a:off x="396751" y="1145531"/>
            <a:ext cx="3743201" cy="2664469"/>
            <a:chOff x="107504" y="1052736"/>
            <a:chExt cx="3442348" cy="2599636"/>
          </a:xfrm>
        </p:grpSpPr>
        <p:pic>
          <p:nvPicPr>
            <p:cNvPr id="31766" name="Picture 2" descr="D:\MyResearch\栎属研究进展\地质年代图\014.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1052736"/>
              <a:ext cx="3096344" cy="2533373"/>
            </a:xfrm>
            <a:prstGeom prst="rect">
              <a:avLst/>
            </a:prstGeom>
            <a:noFill/>
            <a:ln w="9525">
              <a:noFill/>
              <a:miter lim="800000"/>
              <a:headEnd/>
              <a:tailEnd/>
            </a:ln>
            <a:effectLst>
              <a:outerShdw blurRad="152400" dist="63500" dir="2700000" algn="tl" rotWithShape="0">
                <a:prstClr val="black">
                  <a:alpha val="40000"/>
                </a:prstClr>
              </a:outerShdw>
            </a:effectLst>
          </p:spPr>
        </p:pic>
        <p:cxnSp>
          <p:nvCxnSpPr>
            <p:cNvPr id="33" name="直接箭头连接符 32"/>
            <p:cNvCxnSpPr/>
            <p:nvPr/>
          </p:nvCxnSpPr>
          <p:spPr>
            <a:xfrm flipH="1" flipV="1">
              <a:off x="2555312" y="2204979"/>
              <a:ext cx="994540" cy="14473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1907810" y="1700403"/>
              <a:ext cx="647899" cy="431778"/>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grpSp>
        <p:nvGrpSpPr>
          <p:cNvPr id="11" name="Group 10"/>
          <p:cNvGrpSpPr/>
          <p:nvPr/>
        </p:nvGrpSpPr>
        <p:grpSpPr>
          <a:xfrm>
            <a:off x="4953000" y="990600"/>
            <a:ext cx="4114800" cy="2895600"/>
            <a:chOff x="4724400" y="914400"/>
            <a:chExt cx="4114800" cy="2895600"/>
          </a:xfrm>
        </p:grpSpPr>
        <p:sp>
          <p:nvSpPr>
            <p:cNvPr id="7" name="Rounded Rectangle 6"/>
            <p:cNvSpPr/>
            <p:nvPr/>
          </p:nvSpPr>
          <p:spPr>
            <a:xfrm>
              <a:off x="4724400" y="914400"/>
              <a:ext cx="4114800" cy="2895600"/>
            </a:xfrm>
            <a:prstGeom prst="roundRect">
              <a:avLst>
                <a:gd name="adj" fmla="val 4032"/>
              </a:avLst>
            </a:prstGeom>
            <a:solidFill>
              <a:schemeClr val="accent1">
                <a:lumMod val="20000"/>
                <a:lumOff val="80000"/>
              </a:schemeClr>
            </a:solidFill>
            <a:effectLst>
              <a:outerShdw blurRad="152400" dist="635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3176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4048" y="929680"/>
              <a:ext cx="3768725" cy="2736180"/>
            </a:xfrm>
            <a:prstGeom prst="rect">
              <a:avLst/>
            </a:prstGeom>
            <a:noFill/>
            <a:ln w="9525">
              <a:noFill/>
              <a:miter lim="800000"/>
              <a:headEnd/>
              <a:tailEnd/>
            </a:ln>
          </p:spPr>
        </p:pic>
        <p:sp>
          <p:nvSpPr>
            <p:cNvPr id="27" name="矩形 26"/>
            <p:cNvSpPr/>
            <p:nvPr/>
          </p:nvSpPr>
          <p:spPr bwMode="auto">
            <a:xfrm>
              <a:off x="6631236" y="1341744"/>
              <a:ext cx="1008062" cy="2187910"/>
            </a:xfrm>
            <a:prstGeom prst="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1" name="矩形 30"/>
          <p:cNvSpPr/>
          <p:nvPr/>
        </p:nvSpPr>
        <p:spPr>
          <a:xfrm>
            <a:off x="6477000" y="5105400"/>
            <a:ext cx="2667000" cy="1477328"/>
          </a:xfrm>
          <a:prstGeom prst="rect">
            <a:avLst/>
          </a:prstGeom>
        </p:spPr>
        <p:txBody>
          <a:bodyPr wrap="square">
            <a:spAutoFit/>
          </a:bodyPr>
          <a:lstStyle/>
          <a:p>
            <a:r>
              <a:rPr lang="en-US" altLang="zh-CN" dirty="0" smtClean="0">
                <a:solidFill>
                  <a:srgbClr val="FFFFFF"/>
                </a:solidFill>
              </a:rPr>
              <a:t>11 genes</a:t>
            </a:r>
          </a:p>
          <a:p>
            <a:r>
              <a:rPr lang="en-US" altLang="zh-CN" dirty="0" smtClean="0">
                <a:solidFill>
                  <a:srgbClr val="FFFFFF"/>
                </a:solidFill>
              </a:rPr>
              <a:t>40 sp.× 9528 </a:t>
            </a:r>
            <a:r>
              <a:rPr lang="en-US" altLang="zh-CN" dirty="0" err="1" smtClean="0">
                <a:solidFill>
                  <a:srgbClr val="FFFFFF"/>
                </a:solidFill>
              </a:rPr>
              <a:t>bp</a:t>
            </a:r>
            <a:endParaRPr lang="en-US" altLang="zh-CN" dirty="0" smtClean="0">
              <a:solidFill>
                <a:srgbClr val="FFFFFF"/>
              </a:solidFill>
            </a:endParaRPr>
          </a:p>
          <a:p>
            <a:r>
              <a:rPr lang="zh-CN" altLang="en-US" dirty="0" smtClean="0">
                <a:solidFill>
                  <a:srgbClr val="FFFFFF"/>
                </a:solidFill>
              </a:rPr>
              <a:t>缺失数据：</a:t>
            </a:r>
            <a:r>
              <a:rPr lang="en-US" altLang="zh-CN" dirty="0" smtClean="0">
                <a:solidFill>
                  <a:srgbClr val="FFFFFF"/>
                </a:solidFill>
              </a:rPr>
              <a:t>&lt;50%</a:t>
            </a:r>
          </a:p>
          <a:p>
            <a:r>
              <a:rPr lang="en-US" altLang="zh-CN" dirty="0" err="1" smtClean="0">
                <a:solidFill>
                  <a:srgbClr val="FFFFFF"/>
                </a:solidFill>
              </a:rPr>
              <a:t>BESAT</a:t>
            </a:r>
            <a:r>
              <a:rPr lang="en-US" altLang="zh-CN" dirty="0" smtClean="0">
                <a:solidFill>
                  <a:srgbClr val="FFFFFF"/>
                </a:solidFill>
              </a:rPr>
              <a:t>: Link Clock model</a:t>
            </a:r>
            <a:endParaRPr lang="en-US" altLang="zh-CN" dirty="0">
              <a:solidFill>
                <a:srgbClr val="FFFFFF"/>
              </a:solidFill>
            </a:endParaRPr>
          </a:p>
        </p:txBody>
      </p:sp>
      <p:cxnSp>
        <p:nvCxnSpPr>
          <p:cNvPr id="24" name="直接箭头连接符 23"/>
          <p:cNvCxnSpPr/>
          <p:nvPr/>
        </p:nvCxnSpPr>
        <p:spPr>
          <a:xfrm flipV="1">
            <a:off x="5364163" y="3188708"/>
            <a:ext cx="1295400" cy="11509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7"/>
          <p:cNvGrpSpPr>
            <a:grpSpLocks/>
          </p:cNvGrpSpPr>
          <p:nvPr/>
        </p:nvGrpSpPr>
        <p:grpSpPr bwMode="auto">
          <a:xfrm>
            <a:off x="0" y="0"/>
            <a:ext cx="9144000" cy="762000"/>
            <a:chOff x="0" y="0"/>
            <a:chExt cx="9144000" cy="762000"/>
          </a:xfrm>
        </p:grpSpPr>
        <p:pic>
          <p:nvPicPr>
            <p:cNvPr id="47" name="Picture 8" descr="CMEC_header copy.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1525421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7"/>
          <p:cNvGrpSpPr>
            <a:grpSpLocks/>
          </p:cNvGrpSpPr>
          <p:nvPr/>
        </p:nvGrpSpPr>
        <p:grpSpPr bwMode="auto">
          <a:xfrm>
            <a:off x="0" y="0"/>
            <a:ext cx="9144000" cy="762000"/>
            <a:chOff x="0" y="0"/>
            <a:chExt cx="9144000" cy="762000"/>
          </a:xfrm>
        </p:grpSpPr>
        <p:pic>
          <p:nvPicPr>
            <p:cNvPr id="14"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3075"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Climate change impact on species diversity</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21596589"/>
              </p:ext>
            </p:extLst>
          </p:nvPr>
        </p:nvGraphicFramePr>
        <p:xfrm>
          <a:off x="152400" y="1295400"/>
          <a:ext cx="8915399" cy="3470910"/>
        </p:xfrm>
        <a:graphic>
          <a:graphicData uri="http://schemas.openxmlformats.org/drawingml/2006/table">
            <a:tbl>
              <a:tblPr firstRow="1" bandRow="1">
                <a:tableStyleId>{5C22544A-7EE6-4342-B048-85BDC9FD1C3A}</a:tableStyleId>
              </a:tblPr>
              <a:tblGrid>
                <a:gridCol w="1628028"/>
                <a:gridCol w="1628029"/>
                <a:gridCol w="1162879"/>
                <a:gridCol w="1550505"/>
                <a:gridCol w="1550505"/>
                <a:gridCol w="1395453"/>
              </a:tblGrid>
              <a:tr h="66675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Speciation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Extinction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Dispersal</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&lt; 1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industrial evolution</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current century</a:t>
                      </a:r>
                      <a:endParaRPr lang="en-US" sz="2000" dirty="0"/>
                    </a:p>
                  </a:txBody>
                  <a:tcPr/>
                </a:tc>
                <a:tc>
                  <a:txBody>
                    <a:bodyPr/>
                    <a:lstStyle/>
                    <a:p>
                      <a:pPr algn="ctr"/>
                      <a:r>
                        <a:rPr lang="en-US" altLang="zh-CN" sz="2000" b="1" kern="0" dirty="0" smtClean="0">
                          <a:solidFill>
                            <a:srgbClr val="000000"/>
                          </a:solidFill>
                          <a:latin typeface="+mn-lt"/>
                          <a:ea typeface="+mn-ea"/>
                        </a:rPr>
                        <a:t>1-100 years</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bl>
          </a:graphicData>
        </a:graphic>
      </p:graphicFrame>
      <p:sp>
        <p:nvSpPr>
          <p:cNvPr id="2" name="Rectangle 1"/>
          <p:cNvSpPr/>
          <p:nvPr/>
        </p:nvSpPr>
        <p:spPr>
          <a:xfrm>
            <a:off x="0" y="3352800"/>
            <a:ext cx="9144000" cy="1905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1192709" y="4038963"/>
            <a:ext cx="6758581" cy="830997"/>
          </a:xfrm>
          <a:prstGeom prst="rect">
            <a:avLst/>
          </a:prstGeom>
          <a:noFill/>
        </p:spPr>
        <p:txBody>
          <a:bodyPr wrap="none" rtlCol="0">
            <a:spAutoFit/>
          </a:bodyPr>
          <a:lstStyle/>
          <a:p>
            <a:r>
              <a:rPr lang="en-US" sz="2400" dirty="0" smtClean="0"/>
              <a:t>Quaternary climate change</a:t>
            </a:r>
          </a:p>
          <a:p>
            <a:r>
              <a:rPr lang="en-US" sz="2400" dirty="0" smtClean="0"/>
              <a:t>Climate change since the Last Glacial Maximum</a:t>
            </a:r>
            <a:endParaRPr lang="en-US" sz="2400" dirty="0"/>
          </a:p>
        </p:txBody>
      </p:sp>
    </p:spTree>
    <p:extLst>
      <p:ext uri="{BB962C8B-B14F-4D97-AF65-F5344CB8AC3E}">
        <p14:creationId xmlns:p14="http://schemas.microsoft.com/office/powerpoint/2010/main" val="1841092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64542" y="6412468"/>
            <a:ext cx="3079458" cy="369332"/>
          </a:xfrm>
          <a:prstGeom prst="rect">
            <a:avLst/>
          </a:prstGeom>
        </p:spPr>
        <p:txBody>
          <a:bodyPr wrap="square">
            <a:spAutoFit/>
          </a:bodyPr>
          <a:lstStyle/>
          <a:p>
            <a:pPr algn="r" fontAlgn="auto">
              <a:spcBef>
                <a:spcPts val="0"/>
              </a:spcBef>
              <a:spcAft>
                <a:spcPts val="0"/>
              </a:spcAft>
            </a:pPr>
            <a:r>
              <a:rPr lang="en-US" altLang="zh-CN" dirty="0" err="1" smtClean="0">
                <a:solidFill>
                  <a:prstClr val="black"/>
                </a:solidFill>
                <a:latin typeface="Calibri"/>
                <a:ea typeface="宋体"/>
              </a:rPr>
              <a:t>Lorenzen</a:t>
            </a:r>
            <a:r>
              <a:rPr lang="en-US" altLang="zh-CN" dirty="0" smtClean="0">
                <a:solidFill>
                  <a:prstClr val="black"/>
                </a:solidFill>
                <a:latin typeface="Calibri"/>
                <a:ea typeface="宋体"/>
              </a:rPr>
              <a:t>, </a:t>
            </a:r>
            <a:r>
              <a:rPr lang="en-US" altLang="zh-CN" i="1" dirty="0" smtClean="0">
                <a:solidFill>
                  <a:prstClr val="black"/>
                </a:solidFill>
                <a:latin typeface="Calibri"/>
                <a:ea typeface="宋体"/>
              </a:rPr>
              <a:t>et al</a:t>
            </a:r>
            <a:r>
              <a:rPr lang="en-US" altLang="zh-CN" dirty="0" smtClean="0">
                <a:solidFill>
                  <a:prstClr val="black"/>
                </a:solidFill>
                <a:latin typeface="Calibri"/>
                <a:ea typeface="宋体"/>
              </a:rPr>
              <a:t>.  2011. </a:t>
            </a:r>
            <a:r>
              <a:rPr lang="en-US" altLang="zh-CN" i="1" dirty="0" smtClean="0">
                <a:solidFill>
                  <a:prstClr val="black"/>
                </a:solidFill>
                <a:latin typeface="Calibri"/>
                <a:ea typeface="宋体"/>
              </a:rPr>
              <a:t>Nature</a:t>
            </a:r>
            <a:endParaRPr lang="zh-CN" altLang="en-US" dirty="0">
              <a:solidFill>
                <a:prstClr val="black"/>
              </a:solidFill>
              <a:latin typeface="Calibri"/>
              <a:ea typeface="宋体"/>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796" y="685800"/>
            <a:ext cx="4861354" cy="607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5988" y="1948262"/>
            <a:ext cx="2995612" cy="33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5252327" y="3276600"/>
            <a:ext cx="685800" cy="533400"/>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p:cNvGrpSpPr>
            <a:grpSpLocks/>
          </p:cNvGrpSpPr>
          <p:nvPr/>
        </p:nvGrpSpPr>
        <p:grpSpPr bwMode="auto">
          <a:xfrm>
            <a:off x="0" y="0"/>
            <a:ext cx="9144000" cy="762000"/>
            <a:chOff x="0" y="0"/>
            <a:chExt cx="9144000" cy="762000"/>
          </a:xfrm>
        </p:grpSpPr>
        <p:pic>
          <p:nvPicPr>
            <p:cNvPr id="8"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10" name="Title 1"/>
          <p:cNvSpPr>
            <a:spLocks noGrp="1"/>
          </p:cNvSpPr>
          <p:nvPr>
            <p:ph type="title"/>
          </p:nvPr>
        </p:nvSpPr>
        <p:spPr>
          <a:xfrm>
            <a:off x="19756" y="76200"/>
            <a:ext cx="6457244" cy="625945"/>
          </a:xfrm>
        </p:spPr>
        <p:txBody>
          <a:bodyPr>
            <a:noAutofit/>
          </a:bodyPr>
          <a:lstStyle/>
          <a:p>
            <a:pPr algn="l" fontAlgn="auto">
              <a:spcBef>
                <a:spcPts val="0"/>
              </a:spcBef>
              <a:spcAft>
                <a:spcPts val="0"/>
              </a:spcAft>
            </a:pPr>
            <a:r>
              <a:rPr lang="en-US" altLang="zh-CN" sz="2400" dirty="0" smtClean="0">
                <a:solidFill>
                  <a:prstClr val="black"/>
                </a:solidFill>
              </a:rPr>
              <a:t>Modeled distribution and population size </a:t>
            </a:r>
            <a:r>
              <a:rPr lang="en-US" altLang="zh-CN" sz="2400" dirty="0">
                <a:solidFill>
                  <a:prstClr val="black"/>
                </a:solidFill>
              </a:rPr>
              <a:t>of </a:t>
            </a:r>
            <a:r>
              <a:rPr lang="en-US" altLang="zh-CN" sz="2400" dirty="0" err="1">
                <a:solidFill>
                  <a:prstClr val="black"/>
                </a:solidFill>
              </a:rPr>
              <a:t>megafauna</a:t>
            </a:r>
            <a:r>
              <a:rPr lang="en-US" altLang="zh-CN" sz="2400" dirty="0">
                <a:solidFill>
                  <a:prstClr val="black"/>
                </a:solidFill>
              </a:rPr>
              <a:t> species at 42, 30, 21 and 6 </a:t>
            </a:r>
            <a:r>
              <a:rPr lang="en-US" altLang="zh-CN" sz="2400" dirty="0" err="1" smtClean="0">
                <a:solidFill>
                  <a:prstClr val="black"/>
                </a:solidFill>
              </a:rPr>
              <a:t>kyr</a:t>
            </a:r>
            <a:r>
              <a:rPr lang="en-US" altLang="zh-CN" sz="2400" dirty="0" smtClean="0">
                <a:solidFill>
                  <a:prstClr val="black"/>
                </a:solidFill>
              </a:rPr>
              <a:t> </a:t>
            </a:r>
            <a:r>
              <a:rPr lang="en-US" altLang="zh-CN" sz="2400" dirty="0">
                <a:solidFill>
                  <a:prstClr val="black"/>
                </a:solidFill>
              </a:rPr>
              <a:t>BP.</a:t>
            </a:r>
            <a:endParaRPr lang="zh-CN" altLang="en-US" sz="2400" dirty="0">
              <a:solidFill>
                <a:prstClr val="black"/>
              </a:solidFill>
            </a:endParaRPr>
          </a:p>
        </p:txBody>
      </p:sp>
      <p:sp>
        <p:nvSpPr>
          <p:cNvPr id="4" name="TextBox 3"/>
          <p:cNvSpPr txBox="1"/>
          <p:nvPr/>
        </p:nvSpPr>
        <p:spPr>
          <a:xfrm>
            <a:off x="6257976" y="1391403"/>
            <a:ext cx="2668359" cy="369332"/>
          </a:xfrm>
          <a:prstGeom prst="rect">
            <a:avLst/>
          </a:prstGeom>
          <a:noFill/>
        </p:spPr>
        <p:txBody>
          <a:bodyPr wrap="none" rtlCol="0">
            <a:spAutoFit/>
          </a:bodyPr>
          <a:lstStyle/>
          <a:p>
            <a:r>
              <a:rPr lang="en-US" dirty="0" smtClean="0"/>
              <a:t>Effective population size</a:t>
            </a:r>
            <a:endParaRPr lang="en-US" dirty="0"/>
          </a:p>
        </p:txBody>
      </p:sp>
      <p:sp>
        <p:nvSpPr>
          <p:cNvPr id="12" name="TextBox 11"/>
          <p:cNvSpPr txBox="1"/>
          <p:nvPr/>
        </p:nvSpPr>
        <p:spPr>
          <a:xfrm>
            <a:off x="5252327" y="5486400"/>
            <a:ext cx="3891674" cy="830997"/>
          </a:xfrm>
          <a:prstGeom prst="rect">
            <a:avLst/>
          </a:prstGeom>
          <a:noFill/>
        </p:spPr>
        <p:txBody>
          <a:bodyPr wrap="square" rtlCol="0">
            <a:spAutoFit/>
          </a:bodyPr>
          <a:lstStyle/>
          <a:p>
            <a:r>
              <a:rPr lang="en-US" sz="1600" dirty="0" smtClean="0"/>
              <a:t>Effective population size was estimated by population genetic methods based on ancient DNA. </a:t>
            </a:r>
            <a:endParaRPr lang="en-US" sz="1600" dirty="0"/>
          </a:p>
        </p:txBody>
      </p:sp>
    </p:spTree>
    <p:extLst>
      <p:ext uri="{BB962C8B-B14F-4D97-AF65-F5344CB8AC3E}">
        <p14:creationId xmlns:p14="http://schemas.microsoft.com/office/powerpoint/2010/main" val="6723911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2209800"/>
            <a:ext cx="6172200" cy="830997"/>
          </a:xfrm>
          <a:prstGeom prst="rect">
            <a:avLst/>
          </a:prstGeom>
          <a:noFill/>
        </p:spPr>
        <p:txBody>
          <a:bodyPr wrap="square" rtlCol="0">
            <a:spAutoFit/>
          </a:bodyPr>
          <a:lstStyle/>
          <a:p>
            <a:r>
              <a:rPr lang="en-US" sz="2400" b="1" dirty="0" smtClean="0"/>
              <a:t>Influences of climate change since the LGM on Chinese woody plant diversity</a:t>
            </a:r>
            <a:endParaRPr lang="en-US" sz="2400" b="1" dirty="0"/>
          </a:p>
        </p:txBody>
      </p:sp>
      <p:sp>
        <p:nvSpPr>
          <p:cNvPr id="5" name="TextBox 4"/>
          <p:cNvSpPr txBox="1"/>
          <p:nvPr/>
        </p:nvSpPr>
        <p:spPr>
          <a:xfrm>
            <a:off x="3124200" y="3581400"/>
            <a:ext cx="1954532" cy="1015663"/>
          </a:xfrm>
          <a:prstGeom prst="rect">
            <a:avLst/>
          </a:prstGeom>
          <a:noFill/>
        </p:spPr>
        <p:txBody>
          <a:bodyPr wrap="none" rtlCol="0">
            <a:spAutoFit/>
          </a:bodyPr>
          <a:lstStyle/>
          <a:p>
            <a:r>
              <a:rPr lang="en-US" altLang="zh-CN" sz="2000" b="1" dirty="0" err="1" smtClean="0"/>
              <a:t>Yaoqi</a:t>
            </a:r>
            <a:r>
              <a:rPr lang="en-US" altLang="zh-CN" sz="2000" b="1" dirty="0" smtClean="0"/>
              <a:t> Li</a:t>
            </a:r>
          </a:p>
          <a:p>
            <a:r>
              <a:rPr lang="en-US" altLang="zh-CN" sz="2000" b="1" dirty="0" err="1" smtClean="0"/>
              <a:t>Xiaoting</a:t>
            </a:r>
            <a:r>
              <a:rPr lang="en-US" altLang="zh-CN" sz="2000" b="1" dirty="0" smtClean="0"/>
              <a:t> </a:t>
            </a:r>
            <a:r>
              <a:rPr lang="en-US" altLang="zh-CN" sz="2000" b="1" dirty="0" err="1" smtClean="0"/>
              <a:t>Xu</a:t>
            </a:r>
            <a:endParaRPr lang="en-US" altLang="zh-CN" sz="2000" b="1" dirty="0" smtClean="0"/>
          </a:p>
          <a:p>
            <a:r>
              <a:rPr lang="en-US" sz="2000" b="1" dirty="0" err="1" smtClean="0"/>
              <a:t>Zhiheng</a:t>
            </a:r>
            <a:r>
              <a:rPr lang="en-US" sz="2000" b="1" dirty="0" smtClean="0"/>
              <a:t> Wang</a:t>
            </a:r>
            <a:endParaRPr lang="en-US" sz="2000" b="1" dirty="0"/>
          </a:p>
        </p:txBody>
      </p:sp>
    </p:spTree>
    <p:extLst>
      <p:ext uri="{BB962C8B-B14F-4D97-AF65-F5344CB8AC3E}">
        <p14:creationId xmlns:p14="http://schemas.microsoft.com/office/powerpoint/2010/main" val="32333846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152400" y="990600"/>
            <a:ext cx="8915400" cy="3790012"/>
          </a:xfrm>
          <a:prstGeom prst="rect">
            <a:avLst/>
          </a:prstGeom>
          <a:noFill/>
          <a:ln w="9525">
            <a:noFill/>
            <a:miter lim="800000"/>
            <a:headEnd/>
            <a:tailEnd/>
          </a:ln>
        </p:spPr>
        <p:txBody>
          <a:bodyPr>
            <a:spAutoFit/>
          </a:bodyPr>
          <a:lstStyle/>
          <a:p>
            <a:pPr fontAlgn="auto">
              <a:lnSpc>
                <a:spcPct val="114000"/>
              </a:lnSpc>
              <a:spcBef>
                <a:spcPts val="0"/>
              </a:spcBef>
              <a:spcAft>
                <a:spcPts val="0"/>
              </a:spcAft>
              <a:defRPr/>
            </a:pPr>
            <a:r>
              <a:rPr lang="en-US" altLang="zh-CN" sz="2800" dirty="0" smtClean="0">
                <a:solidFill>
                  <a:srgbClr val="000000"/>
                </a:solidFill>
                <a:latin typeface="Times New Roman"/>
              </a:rPr>
              <a:t>From </a:t>
            </a:r>
            <a:r>
              <a:rPr lang="en-US" altLang="zh-CN" sz="2800" dirty="0">
                <a:solidFill>
                  <a:srgbClr val="000000"/>
                </a:solidFill>
                <a:latin typeface="Times New Roman"/>
              </a:rPr>
              <a:t>“</a:t>
            </a:r>
            <a:r>
              <a:rPr lang="en-US" altLang="zh-CN" sz="2800" b="1" i="1" dirty="0">
                <a:solidFill>
                  <a:srgbClr val="3366FF"/>
                </a:solidFill>
                <a:latin typeface="Narkisim" pitchFamily="34" charset="-79"/>
                <a:ea typeface="黑体" pitchFamily="49" charset="-122"/>
                <a:cs typeface="Narkisim" pitchFamily="34" charset="-79"/>
              </a:rPr>
              <a:t>Database of China’s Woody Plants </a:t>
            </a:r>
            <a:r>
              <a:rPr lang="en-US" altLang="zh-CN" sz="2800" b="1" i="1" dirty="0" smtClean="0">
                <a:solidFill>
                  <a:srgbClr val="3366FF"/>
                </a:solidFill>
                <a:latin typeface="Narkisim" pitchFamily="34" charset="-79"/>
                <a:ea typeface="黑体" pitchFamily="49" charset="-122"/>
                <a:cs typeface="Narkisim" pitchFamily="34" charset="-79"/>
              </a:rPr>
              <a:t>(v2.0)</a:t>
            </a:r>
            <a:r>
              <a:rPr lang="en-US" altLang="zh-CN" sz="2800" dirty="0" smtClean="0">
                <a:solidFill>
                  <a:srgbClr val="000000"/>
                </a:solidFill>
                <a:latin typeface="Times New Roman"/>
              </a:rPr>
              <a:t>”</a:t>
            </a:r>
            <a:endParaRPr lang="en-US" altLang="zh-CN" sz="2800" dirty="0">
              <a:solidFill>
                <a:srgbClr val="000000"/>
              </a:solidFill>
              <a:latin typeface="Times New Roman"/>
            </a:endParaRPr>
          </a:p>
          <a:p>
            <a:pPr lvl="1" fontAlgn="auto">
              <a:lnSpc>
                <a:spcPct val="114000"/>
              </a:lnSpc>
              <a:spcBef>
                <a:spcPts val="0"/>
              </a:spcBef>
              <a:spcAft>
                <a:spcPts val="0"/>
              </a:spcAft>
              <a:defRPr/>
            </a:pPr>
            <a:r>
              <a:rPr lang="en-US" altLang="zh-CN" sz="2000" dirty="0">
                <a:solidFill>
                  <a:srgbClr val="FF0000"/>
                </a:solidFill>
                <a:latin typeface="Times New Roman"/>
              </a:rPr>
              <a:t>●</a:t>
            </a:r>
            <a:r>
              <a:rPr lang="en-US" altLang="zh-CN" sz="1600" dirty="0">
                <a:solidFill>
                  <a:srgbClr val="000000"/>
                </a:solidFill>
                <a:latin typeface="Times New Roman"/>
              </a:rPr>
              <a:t> </a:t>
            </a:r>
            <a:r>
              <a:rPr lang="en-US" altLang="zh-CN" sz="2400" dirty="0">
                <a:solidFill>
                  <a:srgbClr val="000000"/>
                </a:solidFill>
                <a:latin typeface="Times New Roman"/>
              </a:rPr>
              <a:t>compiled from more than 320 national and provincial floras, many local floras and specimen records</a:t>
            </a:r>
          </a:p>
          <a:p>
            <a:pPr lvl="1" fontAlgn="auto">
              <a:lnSpc>
                <a:spcPct val="114000"/>
              </a:lnSpc>
              <a:spcBef>
                <a:spcPts val="0"/>
              </a:spcBef>
              <a:spcAft>
                <a:spcPts val="0"/>
              </a:spcAft>
              <a:defRPr/>
            </a:pPr>
            <a:r>
              <a:rPr lang="en-US" altLang="zh-CN" sz="2000" dirty="0">
                <a:solidFill>
                  <a:srgbClr val="FF0000"/>
                </a:solidFill>
                <a:latin typeface="Times New Roman"/>
              </a:rPr>
              <a:t>●</a:t>
            </a:r>
            <a:r>
              <a:rPr lang="en-US" altLang="zh-CN" sz="2400" dirty="0">
                <a:solidFill>
                  <a:srgbClr val="000000"/>
                </a:solidFill>
                <a:latin typeface="Times New Roman"/>
              </a:rPr>
              <a:t> examined by 21 local experts of plants</a:t>
            </a:r>
          </a:p>
          <a:p>
            <a:pPr lvl="1" fontAlgn="auto">
              <a:lnSpc>
                <a:spcPct val="114000"/>
              </a:lnSpc>
              <a:spcBef>
                <a:spcPts val="0"/>
              </a:spcBef>
              <a:spcAft>
                <a:spcPts val="0"/>
              </a:spcAft>
              <a:defRPr/>
            </a:pPr>
            <a:r>
              <a:rPr lang="en-US" altLang="zh-CN" sz="2000" dirty="0">
                <a:solidFill>
                  <a:srgbClr val="FF0000"/>
                </a:solidFill>
                <a:latin typeface="Times New Roman"/>
              </a:rPr>
              <a:t>●</a:t>
            </a:r>
            <a:r>
              <a:rPr lang="en-US" altLang="zh-CN" sz="2400" dirty="0">
                <a:solidFill>
                  <a:srgbClr val="000000"/>
                </a:solidFill>
                <a:latin typeface="Times New Roman"/>
              </a:rPr>
              <a:t> c.a. 6 years</a:t>
            </a:r>
          </a:p>
          <a:p>
            <a:pPr lvl="1" fontAlgn="auto">
              <a:lnSpc>
                <a:spcPct val="114000"/>
              </a:lnSpc>
              <a:spcBef>
                <a:spcPts val="0"/>
              </a:spcBef>
              <a:spcAft>
                <a:spcPts val="0"/>
              </a:spcAft>
              <a:defRPr/>
            </a:pPr>
            <a:r>
              <a:rPr lang="en-US" altLang="zh-CN" sz="2000" dirty="0">
                <a:solidFill>
                  <a:srgbClr val="FF0000"/>
                </a:solidFill>
                <a:latin typeface="Times New Roman"/>
              </a:rPr>
              <a:t>●</a:t>
            </a:r>
            <a:r>
              <a:rPr lang="en-US" altLang="zh-CN" sz="2400" dirty="0">
                <a:solidFill>
                  <a:srgbClr val="000000"/>
                </a:solidFill>
                <a:latin typeface="Times New Roman"/>
              </a:rPr>
              <a:t> </a:t>
            </a:r>
            <a:r>
              <a:rPr lang="en-US" altLang="zh-CN" sz="2400" b="1" dirty="0">
                <a:solidFill>
                  <a:srgbClr val="000000"/>
                </a:solidFill>
                <a:latin typeface="Times New Roman"/>
              </a:rPr>
              <a:t>Taxonomy</a:t>
            </a:r>
            <a:r>
              <a:rPr lang="en-US" altLang="zh-CN" sz="2400" dirty="0">
                <a:solidFill>
                  <a:srgbClr val="000000"/>
                </a:solidFill>
                <a:latin typeface="Times New Roman"/>
              </a:rPr>
              <a:t>: </a:t>
            </a:r>
            <a:r>
              <a:rPr lang="en-US" altLang="zh-CN" sz="2400" i="1" dirty="0">
                <a:solidFill>
                  <a:srgbClr val="000000"/>
                </a:solidFill>
                <a:latin typeface="Times New Roman"/>
              </a:rPr>
              <a:t>Flora of China</a:t>
            </a:r>
            <a:r>
              <a:rPr lang="en-US" altLang="zh-CN" sz="2400" dirty="0">
                <a:solidFill>
                  <a:srgbClr val="000000"/>
                </a:solidFill>
                <a:latin typeface="Times New Roman"/>
              </a:rPr>
              <a:t> </a:t>
            </a:r>
            <a:r>
              <a:rPr lang="en-US" altLang="zh-CN" sz="2400" i="1" dirty="0">
                <a:solidFill>
                  <a:srgbClr val="000000"/>
                </a:solidFill>
                <a:latin typeface="Times New Roman"/>
              </a:rPr>
              <a:t>(English version)</a:t>
            </a:r>
          </a:p>
          <a:p>
            <a:pPr lvl="1" fontAlgn="auto">
              <a:lnSpc>
                <a:spcPct val="114000"/>
              </a:lnSpc>
              <a:spcBef>
                <a:spcPts val="0"/>
              </a:spcBef>
              <a:spcAft>
                <a:spcPts val="0"/>
              </a:spcAft>
              <a:defRPr/>
            </a:pPr>
            <a:r>
              <a:rPr lang="en-US" altLang="zh-CN" sz="2000" dirty="0" smtClean="0">
                <a:solidFill>
                  <a:srgbClr val="FF0000"/>
                </a:solidFill>
                <a:latin typeface="Times New Roman"/>
              </a:rPr>
              <a:t>●</a:t>
            </a:r>
            <a:r>
              <a:rPr lang="en-US" altLang="zh-CN" sz="2400" dirty="0" smtClean="0">
                <a:solidFill>
                  <a:srgbClr val="000000"/>
                </a:solidFill>
                <a:latin typeface="Times New Roman"/>
              </a:rPr>
              <a:t> </a:t>
            </a:r>
            <a:r>
              <a:rPr lang="en-US" altLang="zh-CN" sz="2400" b="1" dirty="0">
                <a:solidFill>
                  <a:srgbClr val="000000"/>
                </a:solidFill>
                <a:latin typeface="Times New Roman"/>
              </a:rPr>
              <a:t>Specimen records + observation </a:t>
            </a:r>
            <a:r>
              <a:rPr lang="en-US" altLang="zh-CN" sz="2400" b="1" dirty="0" smtClean="0">
                <a:solidFill>
                  <a:srgbClr val="000000"/>
                </a:solidFill>
                <a:latin typeface="Times New Roman"/>
              </a:rPr>
              <a:t>data</a:t>
            </a:r>
          </a:p>
          <a:p>
            <a:pPr lvl="1" fontAlgn="auto">
              <a:lnSpc>
                <a:spcPct val="114000"/>
              </a:lnSpc>
              <a:spcBef>
                <a:spcPts val="0"/>
              </a:spcBef>
              <a:spcAft>
                <a:spcPts val="0"/>
              </a:spcAft>
              <a:defRPr/>
            </a:pPr>
            <a:r>
              <a:rPr lang="en-US" altLang="zh-CN" sz="2000" dirty="0">
                <a:solidFill>
                  <a:srgbClr val="FF0000"/>
                </a:solidFill>
                <a:latin typeface="Times New Roman"/>
              </a:rPr>
              <a:t>●</a:t>
            </a:r>
            <a:r>
              <a:rPr lang="en-US" altLang="zh-CN" sz="2400" b="1" dirty="0">
                <a:solidFill>
                  <a:srgbClr val="000000"/>
                </a:solidFill>
                <a:latin typeface="Times New Roman"/>
              </a:rPr>
              <a:t> S</a:t>
            </a:r>
            <a:r>
              <a:rPr lang="en-US" altLang="zh-CN" sz="2400" b="1" dirty="0" smtClean="0">
                <a:solidFill>
                  <a:srgbClr val="000000"/>
                </a:solidFill>
                <a:latin typeface="Times"/>
                <a:cs typeface="Times"/>
              </a:rPr>
              <a:t>pecies</a:t>
            </a:r>
            <a:r>
              <a:rPr lang="zh-CN" altLang="en-US" sz="2400" b="1" dirty="0" smtClean="0">
                <a:solidFill>
                  <a:srgbClr val="000000"/>
                </a:solidFill>
                <a:latin typeface="Times"/>
                <a:cs typeface="Times"/>
              </a:rPr>
              <a:t> </a:t>
            </a:r>
            <a:r>
              <a:rPr lang="en-US" altLang="zh-CN" sz="2400" b="1" dirty="0">
                <a:solidFill>
                  <a:srgbClr val="000000"/>
                </a:solidFill>
                <a:latin typeface="Times"/>
                <a:cs typeface="Times"/>
              </a:rPr>
              <a:t>number</a:t>
            </a:r>
            <a:r>
              <a:rPr lang="en-US" altLang="zh-CN" sz="2400" b="1" dirty="0">
                <a:solidFill>
                  <a:srgbClr val="000000"/>
                </a:solidFill>
                <a:latin typeface="Times New Roman"/>
              </a:rPr>
              <a:t>:</a:t>
            </a:r>
            <a:r>
              <a:rPr lang="zh-CN" altLang="en-US" sz="2400" b="1" dirty="0">
                <a:solidFill>
                  <a:srgbClr val="000000"/>
                </a:solidFill>
                <a:latin typeface="Times New Roman"/>
              </a:rPr>
              <a:t> </a:t>
            </a:r>
            <a:r>
              <a:rPr lang="en-US" altLang="zh-CN" sz="2400" b="1" dirty="0">
                <a:solidFill>
                  <a:srgbClr val="000000"/>
                </a:solidFill>
                <a:latin typeface="Times New Roman"/>
              </a:rPr>
              <a:t>11405</a:t>
            </a:r>
          </a:p>
          <a:p>
            <a:pPr fontAlgn="auto">
              <a:lnSpc>
                <a:spcPct val="114000"/>
              </a:lnSpc>
              <a:spcBef>
                <a:spcPts val="0"/>
              </a:spcBef>
              <a:spcAft>
                <a:spcPts val="0"/>
              </a:spcAft>
              <a:defRPr/>
            </a:pPr>
            <a:endParaRPr lang="en-US" altLang="zh-CN" sz="1100" dirty="0">
              <a:solidFill>
                <a:srgbClr val="000000"/>
              </a:solidFill>
              <a:latin typeface="Times New Roman"/>
            </a:endParaRPr>
          </a:p>
        </p:txBody>
      </p:sp>
      <p:pic>
        <p:nvPicPr>
          <p:cNvPr id="11980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0" y="4975246"/>
            <a:ext cx="2362200" cy="1676400"/>
          </a:xfrm>
          <a:prstGeom prst="rect">
            <a:avLst/>
          </a:prstGeom>
          <a:noFill/>
          <a:ln w="9525">
            <a:noFill/>
            <a:miter lim="800000"/>
            <a:headEnd/>
            <a:tailEnd/>
          </a:ln>
        </p:spPr>
      </p:pic>
      <p:pic>
        <p:nvPicPr>
          <p:cNvPr id="1198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3400" y="4975247"/>
            <a:ext cx="2338681" cy="1676400"/>
          </a:xfrm>
          <a:prstGeom prst="rect">
            <a:avLst/>
          </a:prstGeom>
          <a:noFill/>
          <a:ln w="9525">
            <a:noFill/>
            <a:miter lim="800000"/>
            <a:headEnd/>
            <a:tailEnd/>
          </a:ln>
        </p:spPr>
      </p:pic>
      <p:sp>
        <p:nvSpPr>
          <p:cNvPr id="14" name="Rectangle 13"/>
          <p:cNvSpPr/>
          <p:nvPr/>
        </p:nvSpPr>
        <p:spPr>
          <a:xfrm>
            <a:off x="6781800" y="5280046"/>
            <a:ext cx="1588833" cy="307777"/>
          </a:xfrm>
          <a:prstGeom prst="rect">
            <a:avLst/>
          </a:prstGeom>
          <a:solidFill>
            <a:srgbClr val="0033CC"/>
          </a:solidFill>
          <a:ln>
            <a:solidFill>
              <a:schemeClr val="tx1">
                <a:lumMod val="75000"/>
                <a:lumOff val="25000"/>
              </a:schemeClr>
            </a:solidFill>
          </a:ln>
        </p:spPr>
        <p:txBody>
          <a:bodyPr wrap="none">
            <a:spAutoFit/>
          </a:bodyPr>
          <a:lstStyle/>
          <a:p>
            <a:pPr fontAlgn="auto">
              <a:spcBef>
                <a:spcPts val="0"/>
              </a:spcBef>
              <a:spcAft>
                <a:spcPts val="0"/>
              </a:spcAft>
            </a:pPr>
            <a:r>
              <a:rPr lang="en-US" altLang="zh-CN" sz="1400" b="1" dirty="0" smtClean="0">
                <a:solidFill>
                  <a:srgbClr val="FFFFFF"/>
                </a:solidFill>
                <a:latin typeface="Times New Roman"/>
              </a:rPr>
              <a:t>Specimen records </a:t>
            </a:r>
            <a:endParaRPr lang="en-US" sz="1400" dirty="0">
              <a:solidFill>
                <a:srgbClr val="FFFFFF"/>
              </a:solidFill>
              <a:latin typeface="Times New Roman"/>
            </a:endParaRPr>
          </a:p>
        </p:txBody>
      </p:sp>
      <p:sp>
        <p:nvSpPr>
          <p:cNvPr id="15" name="Rectangle 14"/>
          <p:cNvSpPr/>
          <p:nvPr/>
        </p:nvSpPr>
        <p:spPr>
          <a:xfrm>
            <a:off x="6781800" y="5965846"/>
            <a:ext cx="1465466" cy="307777"/>
          </a:xfrm>
          <a:prstGeom prst="rect">
            <a:avLst/>
          </a:prstGeom>
          <a:solidFill>
            <a:schemeClr val="accent6">
              <a:lumMod val="75000"/>
            </a:schemeClr>
          </a:solidFill>
          <a:ln>
            <a:solidFill>
              <a:schemeClr val="accent6">
                <a:lumMod val="50000"/>
              </a:schemeClr>
            </a:solidFill>
          </a:ln>
        </p:spPr>
        <p:txBody>
          <a:bodyPr wrap="none">
            <a:spAutoFit/>
          </a:bodyPr>
          <a:lstStyle/>
          <a:p>
            <a:pPr fontAlgn="auto">
              <a:spcBef>
                <a:spcPts val="0"/>
              </a:spcBef>
              <a:spcAft>
                <a:spcPts val="0"/>
              </a:spcAft>
            </a:pPr>
            <a:r>
              <a:rPr lang="en-US" altLang="zh-CN" sz="1400" b="1" dirty="0" smtClean="0">
                <a:solidFill>
                  <a:srgbClr val="FFFFFF"/>
                </a:solidFill>
                <a:latin typeface="Times New Roman"/>
              </a:rPr>
              <a:t>observation data</a:t>
            </a:r>
            <a:endParaRPr lang="en-US" sz="1400" dirty="0">
              <a:solidFill>
                <a:srgbClr val="FFFFFF"/>
              </a:solidFill>
              <a:latin typeface="Times New Roman"/>
            </a:endParaRPr>
          </a:p>
        </p:txBody>
      </p:sp>
      <p:cxnSp>
        <p:nvCxnSpPr>
          <p:cNvPr id="17" name="Straight Connector 16"/>
          <p:cNvCxnSpPr>
            <a:endCxn id="14" idx="1"/>
          </p:cNvCxnSpPr>
          <p:nvPr/>
        </p:nvCxnSpPr>
        <p:spPr>
          <a:xfrm flipV="1">
            <a:off x="6172200" y="5433935"/>
            <a:ext cx="609600" cy="150912"/>
          </a:xfrm>
          <a:prstGeom prst="line">
            <a:avLst/>
          </a:prstGeom>
          <a:ln w="28575">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5" idx="1"/>
          </p:cNvCxnSpPr>
          <p:nvPr/>
        </p:nvCxnSpPr>
        <p:spPr>
          <a:xfrm flipV="1">
            <a:off x="6019800" y="6119735"/>
            <a:ext cx="762000" cy="7322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 Box 3"/>
          <p:cNvSpPr txBox="1">
            <a:spLocks noChangeArrowheads="1"/>
          </p:cNvSpPr>
          <p:nvPr/>
        </p:nvSpPr>
        <p:spPr bwMode="auto">
          <a:xfrm>
            <a:off x="457200" y="152400"/>
            <a:ext cx="4826962" cy="584776"/>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pPr>
            <a:r>
              <a:rPr lang="en-US" altLang="zh-CN" sz="3200" b="1" dirty="0" smtClean="0">
                <a:solidFill>
                  <a:srgbClr val="0000FF"/>
                </a:solidFill>
                <a:effectLst>
                  <a:outerShdw blurRad="38100" dist="38100" dir="2700000" algn="tl">
                    <a:srgbClr val="000000">
                      <a:alpha val="43137"/>
                    </a:srgbClr>
                  </a:outerShdw>
                </a:effectLst>
                <a:latin typeface="Garamond" pitchFamily="18" charset="0"/>
                <a:ea typeface="黑体" pitchFamily="49" charset="-122"/>
              </a:rPr>
              <a:t>Data of plant distributions</a:t>
            </a:r>
          </a:p>
        </p:txBody>
      </p:sp>
    </p:spTree>
    <p:extLst>
      <p:ext uri="{BB962C8B-B14F-4D97-AF65-F5344CB8AC3E}">
        <p14:creationId xmlns:p14="http://schemas.microsoft.com/office/powerpoint/2010/main" val="5760231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743200"/>
            <a:ext cx="3090863"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11269" name="Picture 1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57800" y="1609417"/>
            <a:ext cx="2057400" cy="22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14" name="Group 7"/>
          <p:cNvGrpSpPr>
            <a:grpSpLocks/>
          </p:cNvGrpSpPr>
          <p:nvPr/>
        </p:nvGrpSpPr>
        <p:grpSpPr bwMode="auto">
          <a:xfrm>
            <a:off x="0" y="0"/>
            <a:ext cx="9144000" cy="762000"/>
            <a:chOff x="0" y="0"/>
            <a:chExt cx="9144000" cy="762000"/>
          </a:xfrm>
        </p:grpSpPr>
        <p:pic>
          <p:nvPicPr>
            <p:cNvPr id="15" name="Picture 8" descr="CMEC_header cop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17" name="Title 1"/>
          <p:cNvSpPr>
            <a:spLocks noGrp="1"/>
          </p:cNvSpPr>
          <p:nvPr>
            <p:ph type="title"/>
          </p:nvPr>
        </p:nvSpPr>
        <p:spPr>
          <a:xfrm>
            <a:off x="19756" y="212255"/>
            <a:ext cx="8743244" cy="625945"/>
          </a:xfrm>
        </p:spPr>
        <p:txBody>
          <a:bodyPr>
            <a:noAutofit/>
          </a:bodyPr>
          <a:lstStyle/>
          <a:p>
            <a:pPr algn="l" fontAlgn="auto">
              <a:spcBef>
                <a:spcPts val="0"/>
              </a:spcBef>
              <a:spcAft>
                <a:spcPts val="0"/>
              </a:spcAft>
            </a:pPr>
            <a:r>
              <a:rPr lang="en-US" altLang="zh-CN" sz="2800" b="1" dirty="0" smtClean="0">
                <a:solidFill>
                  <a:prstClr val="black"/>
                </a:solidFill>
                <a:latin typeface="Times New Roman" pitchFamily="18" charset="0"/>
                <a:cs typeface="Times New Roman" pitchFamily="18" charset="0"/>
              </a:rPr>
              <a:t>Climate change impacts on Chinese plant diversity</a:t>
            </a:r>
            <a:endParaRPr lang="zh-CN" altLang="en-US" sz="2800" b="1" dirty="0">
              <a:solidFill>
                <a:prstClr val="black"/>
              </a:solidFill>
              <a:latin typeface="Times New Roman" pitchFamily="18" charset="0"/>
              <a:cs typeface="Times New Roman" pitchFamily="18" charset="0"/>
            </a:endParaRPr>
          </a:p>
        </p:txBody>
      </p:sp>
      <p:sp>
        <p:nvSpPr>
          <p:cNvPr id="2" name="TextBox 1"/>
          <p:cNvSpPr txBox="1"/>
          <p:nvPr/>
        </p:nvSpPr>
        <p:spPr>
          <a:xfrm>
            <a:off x="5257800" y="1447800"/>
            <a:ext cx="2750648" cy="369332"/>
          </a:xfrm>
          <a:prstGeom prst="rect">
            <a:avLst/>
          </a:prstGeom>
          <a:noFill/>
        </p:spPr>
        <p:txBody>
          <a:bodyPr wrap="none" rtlCol="0">
            <a:spAutoFit/>
          </a:bodyPr>
          <a:lstStyle/>
          <a:p>
            <a:r>
              <a:rPr lang="en-US" dirty="0" smtClean="0"/>
              <a:t>Mean winter temperature</a:t>
            </a:r>
            <a:endParaRPr lang="en-US" dirty="0"/>
          </a:p>
        </p:txBody>
      </p:sp>
      <p:sp>
        <p:nvSpPr>
          <p:cNvPr id="19" name="TextBox 18"/>
          <p:cNvSpPr txBox="1"/>
          <p:nvPr/>
        </p:nvSpPr>
        <p:spPr>
          <a:xfrm>
            <a:off x="152400" y="990600"/>
            <a:ext cx="4478215" cy="707886"/>
          </a:xfrm>
          <a:prstGeom prst="rect">
            <a:avLst/>
          </a:prstGeom>
          <a:noFill/>
        </p:spPr>
        <p:txBody>
          <a:bodyPr wrap="square" rtlCol="0">
            <a:spAutoFit/>
          </a:bodyPr>
          <a:lstStyle/>
          <a:p>
            <a:r>
              <a:rPr lang="en-US" sz="2000" dirty="0" smtClean="0"/>
              <a:t>Anomaly of mean annual temperature since the LGM</a:t>
            </a:r>
            <a:endParaRPr lang="en-US" sz="2000" dirty="0"/>
          </a:p>
        </p:txBody>
      </p:sp>
      <p:sp>
        <p:nvSpPr>
          <p:cNvPr id="3" name="Rectangle 2"/>
          <p:cNvSpPr/>
          <p:nvPr/>
        </p:nvSpPr>
        <p:spPr>
          <a:xfrm>
            <a:off x="257906" y="1978128"/>
            <a:ext cx="4618893" cy="369332"/>
          </a:xfrm>
          <a:prstGeom prst="rect">
            <a:avLst/>
          </a:prstGeom>
          <a:solidFill>
            <a:schemeClr val="tx1"/>
          </a:solidFill>
        </p:spPr>
        <p:txBody>
          <a:bodyPr wrap="square">
            <a:spAutoFit/>
          </a:bodyPr>
          <a:lstStyle/>
          <a:p>
            <a:pPr lvl="0" algn="ctr"/>
            <a:r>
              <a:rPr lang="en-US" b="1" dirty="0">
                <a:solidFill>
                  <a:schemeClr val="bg1"/>
                </a:solidFill>
              </a:rPr>
              <a:t>Anomaly = LGM MAT – Modern MAT</a:t>
            </a:r>
          </a:p>
        </p:txBody>
      </p:sp>
      <p:sp>
        <p:nvSpPr>
          <p:cNvPr id="11" name="TextBox 10"/>
          <p:cNvSpPr txBox="1"/>
          <p:nvPr/>
        </p:nvSpPr>
        <p:spPr>
          <a:xfrm>
            <a:off x="6759067" y="976699"/>
            <a:ext cx="1877437" cy="369332"/>
          </a:xfrm>
          <a:prstGeom prst="rect">
            <a:avLst/>
          </a:prstGeom>
          <a:solidFill>
            <a:schemeClr val="tx1"/>
          </a:solidFill>
        </p:spPr>
        <p:txBody>
          <a:bodyPr wrap="none" rtlCol="0">
            <a:spAutoFit/>
          </a:bodyPr>
          <a:lstStyle/>
          <a:p>
            <a:r>
              <a:rPr lang="en-US" b="1" dirty="0" smtClean="0">
                <a:solidFill>
                  <a:schemeClr val="bg1"/>
                </a:solidFill>
              </a:rPr>
              <a:t>Modern climate</a:t>
            </a:r>
            <a:endParaRPr lang="en-US" b="1" dirty="0">
              <a:solidFill>
                <a:schemeClr val="bg1"/>
              </a:solidFill>
            </a:endParaRPr>
          </a:p>
        </p:txBody>
      </p:sp>
      <p:pic>
        <p:nvPicPr>
          <p:cNvPr id="6" name="Picture 5" descr="598133D0@6DF6ED2A.23397353.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38800" y="4572000"/>
            <a:ext cx="2133600" cy="2140027"/>
          </a:xfrm>
          <a:prstGeom prst="rect">
            <a:avLst/>
          </a:prstGeom>
        </p:spPr>
      </p:pic>
      <p:pic>
        <p:nvPicPr>
          <p:cNvPr id="7" name="Picture 6" descr="A2B63A66@6DF6ED2A.23397353.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10400" y="2590800"/>
            <a:ext cx="2133600" cy="2151940"/>
          </a:xfrm>
          <a:prstGeom prst="rect">
            <a:avLst/>
          </a:prstGeom>
        </p:spPr>
      </p:pic>
      <p:sp>
        <p:nvSpPr>
          <p:cNvPr id="18" name="TextBox 17"/>
          <p:cNvSpPr txBox="1"/>
          <p:nvPr/>
        </p:nvSpPr>
        <p:spPr>
          <a:xfrm>
            <a:off x="7655910" y="2286000"/>
            <a:ext cx="1454921" cy="369332"/>
          </a:xfrm>
          <a:prstGeom prst="rect">
            <a:avLst/>
          </a:prstGeom>
          <a:noFill/>
        </p:spPr>
        <p:txBody>
          <a:bodyPr wrap="none" rtlCol="0">
            <a:spAutoFit/>
          </a:bodyPr>
          <a:lstStyle/>
          <a:p>
            <a:r>
              <a:rPr lang="en-US" dirty="0" smtClean="0"/>
              <a:t>Precipitation</a:t>
            </a:r>
            <a:endParaRPr lang="en-US" dirty="0"/>
          </a:p>
        </p:txBody>
      </p:sp>
      <p:sp>
        <p:nvSpPr>
          <p:cNvPr id="20" name="TextBox 19"/>
          <p:cNvSpPr txBox="1"/>
          <p:nvPr/>
        </p:nvSpPr>
        <p:spPr>
          <a:xfrm>
            <a:off x="5334000" y="4343400"/>
            <a:ext cx="1480506" cy="369332"/>
          </a:xfrm>
          <a:prstGeom prst="rect">
            <a:avLst/>
          </a:prstGeom>
          <a:noFill/>
        </p:spPr>
        <p:txBody>
          <a:bodyPr wrap="none" rtlCol="0">
            <a:spAutoFit/>
          </a:bodyPr>
          <a:lstStyle/>
          <a:p>
            <a:r>
              <a:rPr lang="en-US" dirty="0" smtClean="0"/>
              <a:t>Temperature</a:t>
            </a:r>
            <a:endParaRPr lang="en-US" dirty="0"/>
          </a:p>
        </p:txBody>
      </p:sp>
      <p:sp>
        <p:nvSpPr>
          <p:cNvPr id="8" name="Rectangle 7"/>
          <p:cNvSpPr/>
          <p:nvPr/>
        </p:nvSpPr>
        <p:spPr>
          <a:xfrm>
            <a:off x="152400" y="6120824"/>
            <a:ext cx="5105400" cy="584776"/>
          </a:xfrm>
          <a:prstGeom prst="rect">
            <a:avLst/>
          </a:prstGeom>
        </p:spPr>
        <p:txBody>
          <a:bodyPr wrap="square">
            <a:spAutoFit/>
          </a:bodyPr>
          <a:lstStyle/>
          <a:p>
            <a:r>
              <a:rPr lang="en-US" altLang="zh-CN" sz="1600" dirty="0"/>
              <a:t>LGM climate </a:t>
            </a:r>
            <a:r>
              <a:rPr lang="en-US" altLang="zh-CN" sz="1600" dirty="0" smtClean="0"/>
              <a:t>data was </a:t>
            </a:r>
            <a:r>
              <a:rPr lang="en-US" altLang="zh-CN" sz="1600" dirty="0" err="1"/>
              <a:t>hindcasted</a:t>
            </a:r>
            <a:r>
              <a:rPr lang="en-US" altLang="zh-CN" sz="1600" dirty="0"/>
              <a:t> by Community Climate System Model (CCSM</a:t>
            </a:r>
            <a:r>
              <a:rPr lang="en-US" altLang="zh-CN" sz="1600" dirty="0" smtClean="0"/>
              <a:t>).</a:t>
            </a:r>
            <a:endParaRPr lang="en-US" sz="1600" dirty="0"/>
          </a:p>
        </p:txBody>
      </p:sp>
    </p:spTree>
    <p:extLst>
      <p:ext uri="{BB962C8B-B14F-4D97-AF65-F5344CB8AC3E}">
        <p14:creationId xmlns:p14="http://schemas.microsoft.com/office/powerpoint/2010/main" val="30755715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0226076156.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371" y="2520947"/>
            <a:ext cx="1312613" cy="19689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45" y="1094063"/>
            <a:ext cx="3747951" cy="1115695"/>
          </a:xfrm>
          <a:prstGeom prst="rect">
            <a:avLst/>
          </a:prstGeom>
          <a:ln>
            <a:solidFill>
              <a:schemeClr val="bg1">
                <a:lumMod val="75000"/>
              </a:schemeClr>
            </a:solidFill>
          </a:ln>
        </p:spPr>
      </p:pic>
      <p:sp>
        <p:nvSpPr>
          <p:cNvPr id="14" name="TextBox 13"/>
          <p:cNvSpPr txBox="1"/>
          <p:nvPr/>
        </p:nvSpPr>
        <p:spPr>
          <a:xfrm>
            <a:off x="2483804" y="1147869"/>
            <a:ext cx="1425390" cy="338554"/>
          </a:xfrm>
          <a:prstGeom prst="rect">
            <a:avLst/>
          </a:prstGeom>
          <a:solidFill>
            <a:srgbClr val="CCFFCC"/>
          </a:solidFill>
          <a:ln>
            <a:noFill/>
          </a:ln>
        </p:spPr>
        <p:txBody>
          <a:bodyPr wrap="none" rtlCol="0">
            <a:spAutoFit/>
          </a:bodyPr>
          <a:lstStyle/>
          <a:p>
            <a:r>
              <a:rPr lang="en-US" sz="1600" dirty="0">
                <a:solidFill>
                  <a:srgbClr val="FF0000"/>
                </a:solidFill>
              </a:rPr>
              <a:t>Science 1989</a:t>
            </a:r>
          </a:p>
        </p:txBody>
      </p:sp>
      <p:sp>
        <p:nvSpPr>
          <p:cNvPr id="15" name="TextBox 14"/>
          <p:cNvSpPr txBox="1"/>
          <p:nvPr/>
        </p:nvSpPr>
        <p:spPr>
          <a:xfrm>
            <a:off x="410043" y="2901947"/>
            <a:ext cx="698178" cy="369332"/>
          </a:xfrm>
          <a:prstGeom prst="rect">
            <a:avLst/>
          </a:prstGeom>
          <a:solidFill>
            <a:srgbClr val="CCFFCC"/>
          </a:solidFill>
          <a:ln>
            <a:noFill/>
          </a:ln>
        </p:spPr>
        <p:txBody>
          <a:bodyPr wrap="none" rtlCol="0">
            <a:spAutoFit/>
          </a:bodyPr>
          <a:lstStyle/>
          <a:p>
            <a:r>
              <a:rPr lang="en-US" dirty="0">
                <a:solidFill>
                  <a:srgbClr val="FF0000"/>
                </a:solidFill>
              </a:rPr>
              <a:t>1995</a:t>
            </a:r>
          </a:p>
        </p:txBody>
      </p:sp>
      <p:pic>
        <p:nvPicPr>
          <p:cNvPr id="16"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59237" y="2583201"/>
            <a:ext cx="1143000" cy="144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2275868" y="4107201"/>
            <a:ext cx="170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zh-CN" b="1" dirty="0">
                <a:solidFill>
                  <a:srgbClr val="FF0000"/>
                </a:solidFill>
                <a:latin typeface="Calibri" charset="0"/>
                <a:ea typeface="宋体" charset="0"/>
                <a:cs typeface="宋体" charset="0"/>
              </a:rPr>
              <a:t>James H. Brown</a:t>
            </a:r>
          </a:p>
        </p:txBody>
      </p:sp>
      <p:grpSp>
        <p:nvGrpSpPr>
          <p:cNvPr id="3" name="Group 2"/>
          <p:cNvGrpSpPr/>
          <p:nvPr/>
        </p:nvGrpSpPr>
        <p:grpSpPr>
          <a:xfrm>
            <a:off x="4419600" y="1065458"/>
            <a:ext cx="4530524" cy="4039942"/>
            <a:chOff x="4578196" y="1295400"/>
            <a:chExt cx="4530524" cy="4039942"/>
          </a:xfrm>
        </p:grpSpPr>
        <p:sp>
          <p:nvSpPr>
            <p:cNvPr id="2" name="Rounded Rectangle 1"/>
            <p:cNvSpPr/>
            <p:nvPr/>
          </p:nvSpPr>
          <p:spPr>
            <a:xfrm>
              <a:off x="4578196" y="1295400"/>
              <a:ext cx="4530524" cy="4039942"/>
            </a:xfrm>
            <a:prstGeom prst="roundRect">
              <a:avLst>
                <a:gd name="adj" fmla="val 16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4602260" y="1447800"/>
              <a:ext cx="4506460" cy="1015663"/>
            </a:xfrm>
            <a:prstGeom prst="rect">
              <a:avLst/>
            </a:prstGeom>
            <a:noFill/>
          </p:spPr>
          <p:txBody>
            <a:bodyPr wrap="square" rtlCol="0">
              <a:spAutoFit/>
            </a:bodyPr>
            <a:lstStyle/>
            <a:p>
              <a:r>
                <a:rPr lang="en-US" altLang="zh-CN" sz="2000" b="1" dirty="0" smtClean="0">
                  <a:solidFill>
                    <a:srgbClr val="FF0000"/>
                  </a:solidFill>
                </a:rPr>
                <a:t>Central question</a:t>
              </a:r>
              <a:r>
                <a:rPr lang="en-US" sz="2000" b="1" dirty="0" smtClean="0"/>
                <a:t>: </a:t>
              </a:r>
              <a:r>
                <a:rPr lang="en-US" sz="2000" dirty="0" smtClean="0"/>
                <a:t>mechanisms of patterns in life distribution and diversity in space and time</a:t>
              </a:r>
              <a:endParaRPr lang="en-US" sz="2000" dirty="0"/>
            </a:p>
          </p:txBody>
        </p:sp>
        <p:sp>
          <p:nvSpPr>
            <p:cNvPr id="25" name="Rectangle 24"/>
            <p:cNvSpPr/>
            <p:nvPr/>
          </p:nvSpPr>
          <p:spPr>
            <a:xfrm>
              <a:off x="4602260" y="2499539"/>
              <a:ext cx="3810000" cy="400110"/>
            </a:xfrm>
            <a:prstGeom prst="rect">
              <a:avLst/>
            </a:prstGeom>
          </p:spPr>
          <p:txBody>
            <a:bodyPr wrap="square">
              <a:spAutoFit/>
            </a:bodyPr>
            <a:lstStyle/>
            <a:p>
              <a:r>
                <a:rPr lang="en-US" sz="2000" b="1" dirty="0" smtClean="0">
                  <a:solidFill>
                    <a:srgbClr val="FF0000"/>
                  </a:solidFill>
                </a:rPr>
                <a:t>Scale: </a:t>
              </a:r>
              <a:r>
                <a:rPr lang="en-US" sz="2000" dirty="0" smtClean="0">
                  <a:solidFill>
                    <a:srgbClr val="000000"/>
                  </a:solidFill>
                </a:rPr>
                <a:t>regional</a:t>
              </a:r>
              <a:r>
                <a:rPr lang="zh-CN" altLang="en-US" sz="2000" dirty="0" smtClean="0">
                  <a:solidFill>
                    <a:srgbClr val="000000"/>
                  </a:solidFill>
                </a:rPr>
                <a:t> </a:t>
              </a:r>
              <a:r>
                <a:rPr lang="en-US" altLang="zh-CN" sz="2000" dirty="0" smtClean="0">
                  <a:solidFill>
                    <a:srgbClr val="000000"/>
                  </a:solidFill>
                </a:rPr>
                <a:t>–&gt; global</a:t>
              </a:r>
              <a:endParaRPr lang="en-US" sz="2000" dirty="0">
                <a:solidFill>
                  <a:srgbClr val="000000"/>
                </a:solidFill>
              </a:endParaRPr>
            </a:p>
          </p:txBody>
        </p:sp>
        <p:sp>
          <p:nvSpPr>
            <p:cNvPr id="26" name="Rectangle 25"/>
            <p:cNvSpPr/>
            <p:nvPr/>
          </p:nvSpPr>
          <p:spPr>
            <a:xfrm>
              <a:off x="4602260" y="2975849"/>
              <a:ext cx="4506460" cy="1015663"/>
            </a:xfrm>
            <a:prstGeom prst="rect">
              <a:avLst/>
            </a:prstGeom>
          </p:spPr>
          <p:txBody>
            <a:bodyPr wrap="square">
              <a:spAutoFit/>
            </a:bodyPr>
            <a:lstStyle/>
            <a:p>
              <a:r>
                <a:rPr lang="en-US" sz="2000" b="1" dirty="0" smtClean="0">
                  <a:solidFill>
                    <a:srgbClr val="FF0000"/>
                  </a:solidFill>
                </a:rPr>
                <a:t>Methods: </a:t>
              </a:r>
              <a:r>
                <a:rPr lang="en-US" altLang="zh-CN" sz="2000" dirty="0" smtClean="0">
                  <a:solidFill>
                    <a:srgbClr val="000000"/>
                  </a:solidFill>
                </a:rPr>
                <a:t>hypothesis testing</a:t>
              </a:r>
              <a:r>
                <a:rPr lang="en-US" sz="2000" dirty="0" smtClean="0">
                  <a:solidFill>
                    <a:srgbClr val="000000"/>
                  </a:solidFill>
                </a:rPr>
                <a:t> + </a:t>
              </a:r>
              <a:r>
                <a:rPr lang="en-US" altLang="zh-CN" sz="2000" dirty="0" smtClean="0">
                  <a:solidFill>
                    <a:srgbClr val="000000"/>
                  </a:solidFill>
                </a:rPr>
                <a:t>quantitative statistics</a:t>
              </a:r>
              <a:r>
                <a:rPr lang="en-US" sz="2000" dirty="0" smtClean="0">
                  <a:solidFill>
                    <a:srgbClr val="000000"/>
                  </a:solidFill>
                </a:rPr>
                <a:t> </a:t>
              </a:r>
              <a:r>
                <a:rPr lang="en-US" sz="2000" dirty="0">
                  <a:solidFill>
                    <a:srgbClr val="000000"/>
                  </a:solidFill>
                </a:rPr>
                <a:t>+ </a:t>
              </a:r>
              <a:r>
                <a:rPr lang="en-US" altLang="zh-CN" sz="2000" dirty="0" smtClean="0">
                  <a:solidFill>
                    <a:srgbClr val="000000"/>
                  </a:solidFill>
                </a:rPr>
                <a:t>comparative </a:t>
              </a:r>
              <a:r>
                <a:rPr lang="en-US" altLang="zh-CN" sz="2000" dirty="0" err="1" smtClean="0">
                  <a:solidFill>
                    <a:srgbClr val="000000"/>
                  </a:solidFill>
                </a:rPr>
                <a:t>phylogenetics</a:t>
              </a:r>
              <a:endParaRPr lang="en-US" sz="2000" dirty="0">
                <a:solidFill>
                  <a:srgbClr val="000000"/>
                </a:solidFill>
              </a:endParaRPr>
            </a:p>
          </p:txBody>
        </p:sp>
        <p:pic>
          <p:nvPicPr>
            <p:cNvPr id="27" name="Picture 26" descr="Fig RS All Bird-3.jpeg"/>
            <p:cNvPicPr>
              <a:picLocks noChangeAspect="1"/>
            </p:cNvPicPr>
            <p:nvPr/>
          </p:nvPicPr>
          <p:blipFill rotWithShape="1">
            <a:blip r:embed="rId6" cstate="print">
              <a:extLst>
                <a:ext uri="{28A0092B-C50C-407E-A947-70E740481C1C}">
                  <a14:useLocalDpi xmlns:a14="http://schemas.microsoft.com/office/drawing/2010/main"/>
                </a:ext>
              </a:extLst>
            </a:blip>
            <a:srcRect t="-730"/>
            <a:stretch/>
          </p:blipFill>
          <p:spPr>
            <a:xfrm>
              <a:off x="5630119" y="4060166"/>
              <a:ext cx="2684362" cy="1198976"/>
            </a:xfrm>
            <a:prstGeom prst="rect">
              <a:avLst/>
            </a:prstGeom>
          </p:spPr>
        </p:pic>
      </p:grpSp>
      <p:grpSp>
        <p:nvGrpSpPr>
          <p:cNvPr id="28" name="Group 7"/>
          <p:cNvGrpSpPr>
            <a:grpSpLocks/>
          </p:cNvGrpSpPr>
          <p:nvPr/>
        </p:nvGrpSpPr>
        <p:grpSpPr bwMode="auto">
          <a:xfrm>
            <a:off x="0" y="0"/>
            <a:ext cx="9144000" cy="762000"/>
            <a:chOff x="0" y="0"/>
            <a:chExt cx="9144000" cy="762000"/>
          </a:xfrm>
        </p:grpSpPr>
        <p:pic>
          <p:nvPicPr>
            <p:cNvPr id="29" name="Picture 8" descr="CMEC_header copy.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grpSp>
        <p:nvGrpSpPr>
          <p:cNvPr id="7" name="Group 6"/>
          <p:cNvGrpSpPr/>
          <p:nvPr/>
        </p:nvGrpSpPr>
        <p:grpSpPr>
          <a:xfrm>
            <a:off x="751111" y="5505272"/>
            <a:ext cx="7620000" cy="1200328"/>
            <a:chOff x="751111" y="5302957"/>
            <a:chExt cx="7620000" cy="1200328"/>
          </a:xfrm>
        </p:grpSpPr>
        <p:sp>
          <p:nvSpPr>
            <p:cNvPr id="38" name="Rounded Rectangle 37"/>
            <p:cNvSpPr/>
            <p:nvPr/>
          </p:nvSpPr>
          <p:spPr>
            <a:xfrm>
              <a:off x="751111" y="5342220"/>
              <a:ext cx="7620000" cy="750023"/>
            </a:xfrm>
            <a:prstGeom prst="roundRect">
              <a:avLst>
                <a:gd name="adj" fmla="val 1129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37" name="TextBox 36"/>
            <p:cNvSpPr txBox="1"/>
            <p:nvPr/>
          </p:nvSpPr>
          <p:spPr>
            <a:xfrm>
              <a:off x="1111040" y="5302957"/>
              <a:ext cx="7162800" cy="1200328"/>
            </a:xfrm>
            <a:prstGeom prst="rect">
              <a:avLst/>
            </a:prstGeom>
            <a:noFill/>
          </p:spPr>
          <p:txBody>
            <a:bodyPr wrap="square" rtlCol="0">
              <a:spAutoFit/>
            </a:bodyPr>
            <a:lstStyle/>
            <a:p>
              <a:r>
                <a:rPr lang="en-US" altLang="zh-CN" sz="2400" b="1" dirty="0" err="1" smtClean="0">
                  <a:solidFill>
                    <a:srgbClr val="FFFFFF"/>
                  </a:solidFill>
                  <a:latin typeface="Times New Roman"/>
                  <a:ea typeface="黑体" pitchFamily="49" charset="-122"/>
                  <a:cs typeface="Times New Roman"/>
                </a:rPr>
                <a:t>Macroecology</a:t>
              </a:r>
              <a:r>
                <a:rPr lang="en-US" altLang="zh-CN" sz="2400" b="1" dirty="0" smtClean="0">
                  <a:solidFill>
                    <a:srgbClr val="FFFFFF"/>
                  </a:solidFill>
                  <a:latin typeface="Times New Roman"/>
                  <a:ea typeface="黑体" pitchFamily="49" charset="-122"/>
                  <a:cs typeface="Times New Roman"/>
                </a:rPr>
                <a:t> is young, but it is one of most active sub-disciplines of ecology. </a:t>
              </a:r>
            </a:p>
            <a:p>
              <a:r>
                <a:rPr lang="zh-CN" altLang="en-US" sz="2400" b="1" dirty="0" smtClean="0">
                  <a:solidFill>
                    <a:srgbClr val="FFFFFF"/>
                  </a:solidFill>
                  <a:latin typeface="Times New Roman"/>
                  <a:ea typeface="黑体" pitchFamily="49" charset="-122"/>
                  <a:cs typeface="Times New Roman"/>
                </a:rPr>
                <a:t>宏观生态学是生态学中年轻、但最活跃的分支之一</a:t>
              </a:r>
              <a:endParaRPr lang="en-US" sz="2400" b="1" dirty="0">
                <a:solidFill>
                  <a:srgbClr val="FFFFFF"/>
                </a:solidFill>
                <a:latin typeface="Times New Roman"/>
                <a:ea typeface="黑体" pitchFamily="49" charset="-122"/>
                <a:cs typeface="Times New Roman"/>
              </a:endParaRPr>
            </a:p>
          </p:txBody>
        </p:sp>
      </p:grpSp>
      <p:sp>
        <p:nvSpPr>
          <p:cNvPr id="21" name="Title 1"/>
          <p:cNvSpPr txBox="1">
            <a:spLocks/>
          </p:cNvSpPr>
          <p:nvPr/>
        </p:nvSpPr>
        <p:spPr bwMode="auto">
          <a:xfrm>
            <a:off x="304800" y="0"/>
            <a:ext cx="7391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l" eaLnBrk="1" fontAlgn="auto" hangingPunct="1">
              <a:spcBef>
                <a:spcPts val="1800"/>
              </a:spcBef>
              <a:spcAft>
                <a:spcPts val="0"/>
              </a:spcAft>
              <a:defRPr/>
            </a:pPr>
            <a:r>
              <a:rPr lang="zh-CN" altLang="en-US" sz="3200" dirty="0" smtClean="0">
                <a:solidFill>
                  <a:srgbClr val="000000"/>
                </a:solidFill>
                <a:effectLst>
                  <a:outerShdw blurRad="38100" dist="38100" dir="2700000" algn="tl">
                    <a:srgbClr val="C0C0C0"/>
                  </a:outerShdw>
                </a:effectLst>
                <a:latin typeface="黑体" pitchFamily="49" charset="-122"/>
                <a:ea typeface="黑体" pitchFamily="49" charset="-122"/>
                <a:cs typeface="+mj-cs"/>
              </a:rPr>
              <a:t>一、宏观生态学</a:t>
            </a:r>
            <a:r>
              <a:rPr lang="en-US" altLang="zh-CN" sz="3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a:t>
            </a:r>
            <a:r>
              <a:rPr lang="en-US" altLang="zh-CN" sz="3200" dirty="0" err="1"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macroecology</a:t>
            </a:r>
            <a:r>
              <a:rPr lang="en-US" altLang="zh-CN" sz="3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a:t>
            </a:r>
            <a:endParaRPr lang="en-US" altLang="zh-CN" sz="3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4125283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4"/>
          <p:cNvSpPr>
            <a:spLocks noChangeArrowheads="1"/>
          </p:cNvSpPr>
          <p:nvPr/>
        </p:nvSpPr>
        <p:spPr bwMode="auto">
          <a:xfrm>
            <a:off x="2406650" y="355600"/>
            <a:ext cx="279400" cy="279400"/>
          </a:xfrm>
          <a:prstGeom prst="rect">
            <a:avLst/>
          </a:prstGeom>
          <a:solidFill>
            <a:schemeClr val="bg1"/>
          </a:solidFill>
          <a:ln w="9525" algn="ctr">
            <a:solidFill>
              <a:schemeClr val="bg1"/>
            </a:solidFill>
            <a:round/>
            <a:headEnd/>
            <a:tailEnd/>
          </a:ln>
        </p:spPr>
        <p:txBody>
          <a:bodyPr/>
          <a:lstStyle/>
          <a:p>
            <a:pPr eaLnBrk="0" hangingPunct="0">
              <a:buFont typeface="Arial" charset="0"/>
              <a:buNone/>
            </a:pPr>
            <a:endParaRPr lang="zh-CN" altLang="en-US" smtClean="0">
              <a:solidFill>
                <a:srgbClr val="000000"/>
              </a:solidFill>
            </a:endParaRPr>
          </a:p>
        </p:txBody>
      </p:sp>
      <p:sp>
        <p:nvSpPr>
          <p:cNvPr id="15376" name="Rectangle 16"/>
          <p:cNvSpPr>
            <a:spLocks noChangeArrowheads="1"/>
          </p:cNvSpPr>
          <p:nvPr/>
        </p:nvSpPr>
        <p:spPr bwMode="auto">
          <a:xfrm>
            <a:off x="3035300" y="285750"/>
            <a:ext cx="419100"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Arial" charset="0"/>
              <a:buNone/>
            </a:pPr>
            <a:endParaRPr lang="en-US" smtClean="0">
              <a:solidFill>
                <a:srgbClr val="000000"/>
              </a:solidFill>
            </a:endParaRPr>
          </a:p>
        </p:txBody>
      </p:sp>
      <p:grpSp>
        <p:nvGrpSpPr>
          <p:cNvPr id="18" name="Group 7"/>
          <p:cNvGrpSpPr>
            <a:grpSpLocks/>
          </p:cNvGrpSpPr>
          <p:nvPr/>
        </p:nvGrpSpPr>
        <p:grpSpPr bwMode="auto">
          <a:xfrm>
            <a:off x="0" y="0"/>
            <a:ext cx="9144000" cy="762000"/>
            <a:chOff x="0" y="0"/>
            <a:chExt cx="9144000" cy="762000"/>
          </a:xfrm>
        </p:grpSpPr>
        <p:pic>
          <p:nvPicPr>
            <p:cNvPr id="19"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21" name="Title 1"/>
          <p:cNvSpPr>
            <a:spLocks noGrp="1"/>
          </p:cNvSpPr>
          <p:nvPr>
            <p:ph type="title"/>
          </p:nvPr>
        </p:nvSpPr>
        <p:spPr>
          <a:xfrm>
            <a:off x="19756" y="212255"/>
            <a:ext cx="8743244" cy="625945"/>
          </a:xfrm>
        </p:spPr>
        <p:txBody>
          <a:bodyPr>
            <a:noAutofit/>
          </a:bodyPr>
          <a:lstStyle/>
          <a:p>
            <a:pPr algn="l" fontAlgn="auto">
              <a:spcBef>
                <a:spcPts val="0"/>
              </a:spcBef>
              <a:spcAft>
                <a:spcPts val="0"/>
              </a:spcAft>
            </a:pPr>
            <a:r>
              <a:rPr lang="en-US" altLang="zh-CN" sz="2800" b="1" dirty="0" smtClean="0">
                <a:solidFill>
                  <a:prstClr val="black"/>
                </a:solidFill>
                <a:latin typeface="Times New Roman" pitchFamily="18" charset="0"/>
                <a:cs typeface="Times New Roman" pitchFamily="18" charset="0"/>
              </a:rPr>
              <a:t>Climate change impacts on Chinese plant diversity</a:t>
            </a:r>
            <a:endParaRPr lang="zh-CN" altLang="en-US" sz="2800" b="1" dirty="0">
              <a:solidFill>
                <a:prstClr val="black"/>
              </a:solidFill>
              <a:latin typeface="Times New Roman" pitchFamily="18" charset="0"/>
              <a:cs typeface="Times New Roman" pitchFamily="18" charset="0"/>
            </a:endParaRPr>
          </a:p>
        </p:txBody>
      </p:sp>
      <p:grpSp>
        <p:nvGrpSpPr>
          <p:cNvPr id="5" name="Group 4"/>
          <p:cNvGrpSpPr/>
          <p:nvPr/>
        </p:nvGrpSpPr>
        <p:grpSpPr>
          <a:xfrm>
            <a:off x="349035" y="1066800"/>
            <a:ext cx="8490165" cy="5674757"/>
            <a:chOff x="349035" y="1066800"/>
            <a:chExt cx="8490165" cy="5674757"/>
          </a:xfrm>
        </p:grpSpPr>
        <p:sp>
          <p:nvSpPr>
            <p:cNvPr id="26" name="Rounded Rectangle 25"/>
            <p:cNvSpPr/>
            <p:nvPr/>
          </p:nvSpPr>
          <p:spPr bwMode="auto">
            <a:xfrm>
              <a:off x="5738446" y="1208955"/>
              <a:ext cx="3048000" cy="5532602"/>
            </a:xfrm>
            <a:prstGeom prst="roundRect">
              <a:avLst>
                <a:gd name="adj" fmla="val 4075"/>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4" name="Rounded Rectangle 3"/>
            <p:cNvSpPr/>
            <p:nvPr/>
          </p:nvSpPr>
          <p:spPr bwMode="auto">
            <a:xfrm>
              <a:off x="638067" y="2463217"/>
              <a:ext cx="4251981" cy="3175583"/>
            </a:xfrm>
            <a:prstGeom prst="roundRect">
              <a:avLst>
                <a:gd name="adj" fmla="val 4188"/>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15364"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38812" y="1783386"/>
              <a:ext cx="2736000" cy="170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9685" y="2878716"/>
              <a:ext cx="4200363" cy="268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3242" y="3397630"/>
              <a:ext cx="25209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94374" y="4960341"/>
              <a:ext cx="2592000" cy="176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9035" y="1066800"/>
              <a:ext cx="5213565" cy="830997"/>
            </a:xfrm>
            <a:prstGeom prst="rect">
              <a:avLst/>
            </a:prstGeom>
          </p:spPr>
          <p:txBody>
            <a:bodyPr wrap="square">
              <a:spAutoFit/>
            </a:bodyPr>
            <a:lstStyle/>
            <a:p>
              <a:r>
                <a:rPr lang="en-US" altLang="zh-CN" sz="2400" b="1" dirty="0" smtClean="0">
                  <a:solidFill>
                    <a:srgbClr val="000000"/>
                  </a:solidFill>
                  <a:latin typeface="Times New Roman" pitchFamily="18" charset="0"/>
                </a:rPr>
                <a:t>Method: Geographically </a:t>
              </a:r>
              <a:r>
                <a:rPr lang="en-US" altLang="zh-CN" sz="2400" b="1" dirty="0">
                  <a:solidFill>
                    <a:srgbClr val="000000"/>
                  </a:solidFill>
                  <a:latin typeface="Times New Roman" pitchFamily="18" charset="0"/>
                </a:rPr>
                <a:t>weighted regression </a:t>
              </a:r>
              <a:r>
                <a:rPr lang="en-US" altLang="zh-CN" sz="2400" b="1" dirty="0" smtClean="0">
                  <a:solidFill>
                    <a:srgbClr val="000000"/>
                  </a:solidFill>
                  <a:latin typeface="Times New Roman" pitchFamily="18" charset="0"/>
                </a:rPr>
                <a:t>(GWR)</a:t>
              </a:r>
              <a:endParaRPr lang="en-US" sz="2400" b="1" dirty="0"/>
            </a:p>
          </p:txBody>
        </p:sp>
        <p:sp>
          <p:nvSpPr>
            <p:cNvPr id="3" name="TextBox 2"/>
            <p:cNvSpPr txBox="1"/>
            <p:nvPr/>
          </p:nvSpPr>
          <p:spPr>
            <a:xfrm>
              <a:off x="668215" y="2575129"/>
              <a:ext cx="4180953" cy="400110"/>
            </a:xfrm>
            <a:prstGeom prst="rect">
              <a:avLst/>
            </a:prstGeom>
            <a:noFill/>
          </p:spPr>
          <p:txBody>
            <a:bodyPr wrap="none" rtlCol="0">
              <a:spAutoFit/>
            </a:bodyPr>
            <a:lstStyle/>
            <a:p>
              <a:r>
                <a:rPr lang="en-US" sz="2000" b="1" dirty="0" smtClean="0"/>
                <a:t>Local R</a:t>
              </a:r>
              <a:r>
                <a:rPr lang="en-US" sz="2000" b="1" baseline="30000" dirty="0" smtClean="0"/>
                <a:t>2</a:t>
              </a:r>
              <a:r>
                <a:rPr lang="en-US" sz="2000" b="1" dirty="0" smtClean="0"/>
                <a:t> of temperature anomaly</a:t>
              </a:r>
              <a:endParaRPr lang="en-US" sz="2000" b="1" dirty="0"/>
            </a:p>
          </p:txBody>
        </p:sp>
        <p:sp>
          <p:nvSpPr>
            <p:cNvPr id="24" name="TextBox 23"/>
            <p:cNvSpPr txBox="1"/>
            <p:nvPr/>
          </p:nvSpPr>
          <p:spPr>
            <a:xfrm>
              <a:off x="5884475" y="1371600"/>
              <a:ext cx="2954725" cy="338554"/>
            </a:xfrm>
            <a:prstGeom prst="rect">
              <a:avLst/>
            </a:prstGeom>
            <a:noFill/>
          </p:spPr>
          <p:txBody>
            <a:bodyPr wrap="square" rtlCol="0">
              <a:spAutoFit/>
            </a:bodyPr>
            <a:lstStyle/>
            <a:p>
              <a:r>
                <a:rPr lang="en-US" sz="1600" b="1" dirty="0" smtClean="0"/>
                <a:t>Local R</a:t>
              </a:r>
              <a:r>
                <a:rPr lang="en-US" sz="1600" b="1" baseline="30000" dirty="0" smtClean="0"/>
                <a:t>2</a:t>
              </a:r>
              <a:r>
                <a:rPr lang="en-US" sz="1600" b="1" dirty="0" smtClean="0"/>
                <a:t> of modern climate</a:t>
              </a:r>
              <a:endParaRPr lang="en-US" sz="1600" b="1" dirty="0"/>
            </a:p>
          </p:txBody>
        </p:sp>
      </p:grpSp>
    </p:spTree>
    <p:extLst>
      <p:ext uri="{BB962C8B-B14F-4D97-AF65-F5344CB8AC3E}">
        <p14:creationId xmlns:p14="http://schemas.microsoft.com/office/powerpoint/2010/main" val="345773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0-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4"/>
          <p:cNvSpPr>
            <a:spLocks noChangeArrowheads="1"/>
          </p:cNvSpPr>
          <p:nvPr/>
        </p:nvSpPr>
        <p:spPr bwMode="auto">
          <a:xfrm>
            <a:off x="2406650" y="355600"/>
            <a:ext cx="279400" cy="279400"/>
          </a:xfrm>
          <a:prstGeom prst="rect">
            <a:avLst/>
          </a:prstGeom>
          <a:solidFill>
            <a:schemeClr val="bg1"/>
          </a:solidFill>
          <a:ln w="9525" algn="ctr">
            <a:solidFill>
              <a:schemeClr val="bg1"/>
            </a:solidFill>
            <a:round/>
            <a:headEnd/>
            <a:tailEnd/>
          </a:ln>
        </p:spPr>
        <p:txBody>
          <a:bodyPr/>
          <a:lstStyle/>
          <a:p>
            <a:pPr eaLnBrk="0" hangingPunct="0">
              <a:buFont typeface="Arial" charset="0"/>
              <a:buNone/>
            </a:pPr>
            <a:endParaRPr lang="zh-CN" altLang="en-US" smtClean="0">
              <a:solidFill>
                <a:srgbClr val="000000"/>
              </a:solidFill>
            </a:endParaRPr>
          </a:p>
        </p:txBody>
      </p:sp>
      <p:sp>
        <p:nvSpPr>
          <p:cNvPr id="15368" name="圆角矩形 3"/>
          <p:cNvSpPr>
            <a:spLocks noChangeArrowheads="1"/>
          </p:cNvSpPr>
          <p:nvPr/>
        </p:nvSpPr>
        <p:spPr bwMode="auto">
          <a:xfrm>
            <a:off x="10515600" y="394616"/>
            <a:ext cx="1260475" cy="2101850"/>
          </a:xfrm>
          <a:prstGeom prst="roundRect">
            <a:avLst>
              <a:gd name="adj" fmla="val 16667"/>
            </a:avLst>
          </a:prstGeom>
          <a:solidFill>
            <a:srgbClr val="FF0000">
              <a:alpha val="9019"/>
            </a:srgbClr>
          </a:solidFill>
          <a:ln w="25400">
            <a:solidFill>
              <a:srgbClr val="CC00CC"/>
            </a:solidFill>
            <a:miter lim="800000"/>
            <a:headEnd/>
            <a:tailEnd/>
          </a:ln>
        </p:spPr>
        <p:txBody>
          <a:bodyPr anchor="ctr"/>
          <a:lstStyle/>
          <a:p>
            <a:pPr eaLnBrk="0" hangingPunct="0">
              <a:buFont typeface="Arial" charset="0"/>
              <a:buNone/>
            </a:pPr>
            <a:r>
              <a:rPr lang="zh-CN" altLang="en-US" sz="1200" dirty="0" smtClean="0">
                <a:solidFill>
                  <a:srgbClr val="000000"/>
                </a:solidFill>
                <a:latin typeface="宋体" pitchFamily="2" charset="-122"/>
                <a:sym typeface="宋体" pitchFamily="2" charset="-122"/>
              </a:rPr>
              <a:t>东南地区，</a:t>
            </a:r>
            <a:r>
              <a:rPr lang="en-US" altLang="zh-CN" sz="1200" dirty="0" smtClean="0">
                <a:solidFill>
                  <a:srgbClr val="000000"/>
                </a:solidFill>
                <a:latin typeface="Times New Roman" pitchFamily="18" charset="0"/>
                <a:sym typeface="宋体" pitchFamily="2" charset="-122"/>
              </a:rPr>
              <a:t>anomaly</a:t>
            </a:r>
            <a:r>
              <a:rPr lang="zh-CN" altLang="en-US" sz="1200" dirty="0" smtClean="0">
                <a:solidFill>
                  <a:srgbClr val="000000"/>
                </a:solidFill>
                <a:latin typeface="宋体" pitchFamily="2" charset="-122"/>
                <a:sym typeface="宋体" pitchFamily="2" charset="-122"/>
              </a:rPr>
              <a:t>的解释率较大；横断山脉地区，</a:t>
            </a:r>
            <a:r>
              <a:rPr lang="en-US" altLang="zh-CN" sz="1200" dirty="0" smtClean="0">
                <a:solidFill>
                  <a:srgbClr val="000000"/>
                </a:solidFill>
                <a:latin typeface="Times New Roman" pitchFamily="18" charset="0"/>
                <a:sym typeface="宋体" pitchFamily="2" charset="-122"/>
              </a:rPr>
              <a:t>MTCQ</a:t>
            </a:r>
            <a:r>
              <a:rPr lang="zh-CN" altLang="en-US" sz="1200" dirty="0" smtClean="0">
                <a:solidFill>
                  <a:srgbClr val="000000"/>
                </a:solidFill>
                <a:latin typeface="宋体" pitchFamily="2" charset="-122"/>
                <a:sym typeface="宋体" pitchFamily="2" charset="-122"/>
              </a:rPr>
              <a:t>的解释率较大；东北地区，两者的解释率无明显差异</a:t>
            </a:r>
            <a:endParaRPr lang="en-US" sz="1200" dirty="0" smtClean="0">
              <a:solidFill>
                <a:srgbClr val="000000"/>
              </a:solidFill>
              <a:latin typeface="宋体" pitchFamily="2" charset="-122"/>
              <a:sym typeface="宋体" pitchFamily="2" charset="-122"/>
            </a:endParaRPr>
          </a:p>
        </p:txBody>
      </p:sp>
      <p:sp>
        <p:nvSpPr>
          <p:cNvPr id="15372" name="圆角矩形 6"/>
          <p:cNvSpPr>
            <a:spLocks noChangeArrowheads="1"/>
          </p:cNvSpPr>
          <p:nvPr/>
        </p:nvSpPr>
        <p:spPr bwMode="auto">
          <a:xfrm>
            <a:off x="9685704" y="3151799"/>
            <a:ext cx="2165350" cy="1236662"/>
          </a:xfrm>
          <a:prstGeom prst="roundRect">
            <a:avLst>
              <a:gd name="adj" fmla="val 16667"/>
            </a:avLst>
          </a:prstGeom>
          <a:solidFill>
            <a:srgbClr val="FF0000">
              <a:alpha val="9019"/>
            </a:srgbClr>
          </a:solidFill>
          <a:ln w="25400">
            <a:solidFill>
              <a:srgbClr val="CC00CC"/>
            </a:solidFill>
            <a:miter lim="800000"/>
            <a:headEnd/>
            <a:tailEnd/>
          </a:ln>
        </p:spPr>
        <p:txBody>
          <a:bodyPr anchor="ctr"/>
          <a:lstStyle/>
          <a:p>
            <a:pPr eaLnBrk="0" hangingPunct="0">
              <a:buFont typeface="Arial" charset="0"/>
              <a:buNone/>
            </a:pPr>
            <a:r>
              <a:rPr lang="zh-CN" altLang="en-US" sz="2000" dirty="0" smtClean="0">
                <a:solidFill>
                  <a:srgbClr val="000000"/>
                </a:solidFill>
                <a:latin typeface="宋体" pitchFamily="2" charset="-122"/>
                <a:sym typeface="宋体" pitchFamily="2" charset="-122"/>
              </a:rPr>
              <a:t>在大部分区域，</a:t>
            </a:r>
            <a:r>
              <a:rPr lang="en-US" altLang="zh-CN" sz="2000" dirty="0" smtClean="0">
                <a:solidFill>
                  <a:srgbClr val="000000"/>
                </a:solidFill>
                <a:latin typeface="Times New Roman" pitchFamily="18" charset="0"/>
                <a:sym typeface="宋体" pitchFamily="2" charset="-122"/>
              </a:rPr>
              <a:t>anomaly</a:t>
            </a:r>
            <a:r>
              <a:rPr lang="zh-CN" altLang="en-US" sz="2000" dirty="0" smtClean="0">
                <a:solidFill>
                  <a:srgbClr val="000000"/>
                </a:solidFill>
                <a:latin typeface="宋体" pitchFamily="2" charset="-122"/>
                <a:sym typeface="宋体" pitchFamily="2" charset="-122"/>
              </a:rPr>
              <a:t>的解释率比</a:t>
            </a:r>
            <a:r>
              <a:rPr lang="en-US" altLang="zh-CN" sz="2000" dirty="0" smtClean="0">
                <a:solidFill>
                  <a:srgbClr val="000000"/>
                </a:solidFill>
                <a:latin typeface="Times New Roman" pitchFamily="18" charset="0"/>
                <a:sym typeface="宋体" pitchFamily="2" charset="-122"/>
              </a:rPr>
              <a:t>MAT</a:t>
            </a:r>
            <a:r>
              <a:rPr lang="zh-CN" altLang="en-US" sz="2000" dirty="0" smtClean="0">
                <a:solidFill>
                  <a:srgbClr val="000000"/>
                </a:solidFill>
                <a:latin typeface="宋体" pitchFamily="2" charset="-122"/>
                <a:sym typeface="宋体" pitchFamily="2" charset="-122"/>
              </a:rPr>
              <a:t>高</a:t>
            </a:r>
          </a:p>
        </p:txBody>
      </p:sp>
      <p:sp>
        <p:nvSpPr>
          <p:cNvPr id="15373" name="圆角矩形 5"/>
          <p:cNvSpPr>
            <a:spLocks noChangeArrowheads="1"/>
          </p:cNvSpPr>
          <p:nvPr/>
        </p:nvSpPr>
        <p:spPr bwMode="auto">
          <a:xfrm>
            <a:off x="9429750" y="5105400"/>
            <a:ext cx="2444750" cy="1397000"/>
          </a:xfrm>
          <a:prstGeom prst="roundRect">
            <a:avLst>
              <a:gd name="adj" fmla="val 16667"/>
            </a:avLst>
          </a:prstGeom>
          <a:solidFill>
            <a:srgbClr val="FF0000">
              <a:alpha val="9019"/>
            </a:srgbClr>
          </a:solidFill>
          <a:ln w="25400">
            <a:solidFill>
              <a:srgbClr val="CC00CC"/>
            </a:solidFill>
            <a:miter lim="800000"/>
            <a:headEnd/>
            <a:tailEnd/>
          </a:ln>
        </p:spPr>
        <p:txBody>
          <a:bodyPr anchor="ctr"/>
          <a:lstStyle/>
          <a:p>
            <a:pPr eaLnBrk="0" hangingPunct="0">
              <a:buFont typeface="Arial" charset="0"/>
              <a:buNone/>
            </a:pPr>
            <a:r>
              <a:rPr lang="zh-CN" altLang="en-US" sz="2000" smtClean="0">
                <a:solidFill>
                  <a:srgbClr val="000000"/>
                </a:solidFill>
                <a:latin typeface="宋体" pitchFamily="2" charset="-122"/>
                <a:sym typeface="宋体" pitchFamily="2" charset="-122"/>
              </a:rPr>
              <a:t>秦岭、吕梁、太行山地区，</a:t>
            </a:r>
            <a:r>
              <a:rPr lang="en-US" altLang="zh-CN" sz="2000" smtClean="0">
                <a:solidFill>
                  <a:srgbClr val="000000"/>
                </a:solidFill>
                <a:latin typeface="Times New Roman" pitchFamily="18" charset="0"/>
                <a:sym typeface="宋体" pitchFamily="2" charset="-122"/>
              </a:rPr>
              <a:t>MAP</a:t>
            </a:r>
            <a:r>
              <a:rPr lang="zh-CN" altLang="en-US" sz="2000" smtClean="0">
                <a:solidFill>
                  <a:srgbClr val="000000"/>
                </a:solidFill>
                <a:latin typeface="宋体" pitchFamily="2" charset="-122"/>
                <a:sym typeface="宋体" pitchFamily="2" charset="-122"/>
              </a:rPr>
              <a:t>的解释率明显高于</a:t>
            </a:r>
            <a:r>
              <a:rPr lang="en-US" altLang="zh-CN" sz="2000" smtClean="0">
                <a:solidFill>
                  <a:srgbClr val="000000"/>
                </a:solidFill>
                <a:latin typeface="Times New Roman" pitchFamily="18" charset="0"/>
                <a:sym typeface="宋体" pitchFamily="2" charset="-122"/>
              </a:rPr>
              <a:t>anomaly</a:t>
            </a:r>
            <a:endParaRPr lang="zh-CN" altLang="en-US" sz="2000" smtClean="0">
              <a:solidFill>
                <a:srgbClr val="000000"/>
              </a:solidFill>
              <a:latin typeface="Times New Roman" pitchFamily="18" charset="0"/>
              <a:sym typeface="宋体" pitchFamily="2" charset="-122"/>
            </a:endParaRPr>
          </a:p>
        </p:txBody>
      </p:sp>
      <p:sp>
        <p:nvSpPr>
          <p:cNvPr id="15376" name="Rectangle 16"/>
          <p:cNvSpPr>
            <a:spLocks noChangeArrowheads="1"/>
          </p:cNvSpPr>
          <p:nvPr/>
        </p:nvSpPr>
        <p:spPr bwMode="auto">
          <a:xfrm>
            <a:off x="3035300" y="285750"/>
            <a:ext cx="419100"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Arial" charset="0"/>
              <a:buNone/>
            </a:pPr>
            <a:endParaRPr lang="en-US" smtClean="0">
              <a:solidFill>
                <a:srgbClr val="000000"/>
              </a:solidFill>
            </a:endParaRPr>
          </a:p>
        </p:txBody>
      </p:sp>
      <p:grpSp>
        <p:nvGrpSpPr>
          <p:cNvPr id="18" name="Group 7"/>
          <p:cNvGrpSpPr>
            <a:grpSpLocks/>
          </p:cNvGrpSpPr>
          <p:nvPr/>
        </p:nvGrpSpPr>
        <p:grpSpPr bwMode="auto">
          <a:xfrm>
            <a:off x="0" y="0"/>
            <a:ext cx="9144000" cy="762000"/>
            <a:chOff x="0" y="0"/>
            <a:chExt cx="9144000" cy="762000"/>
          </a:xfrm>
        </p:grpSpPr>
        <p:pic>
          <p:nvPicPr>
            <p:cNvPr id="19"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21" name="Title 1"/>
          <p:cNvSpPr>
            <a:spLocks noGrp="1"/>
          </p:cNvSpPr>
          <p:nvPr>
            <p:ph type="title"/>
          </p:nvPr>
        </p:nvSpPr>
        <p:spPr>
          <a:xfrm>
            <a:off x="19756" y="212255"/>
            <a:ext cx="8743244" cy="625945"/>
          </a:xfrm>
        </p:spPr>
        <p:txBody>
          <a:bodyPr>
            <a:noAutofit/>
          </a:bodyPr>
          <a:lstStyle/>
          <a:p>
            <a:pPr algn="l" fontAlgn="auto">
              <a:spcBef>
                <a:spcPts val="0"/>
              </a:spcBef>
              <a:spcAft>
                <a:spcPts val="0"/>
              </a:spcAft>
            </a:pPr>
            <a:r>
              <a:rPr lang="en-US" altLang="zh-CN" sz="2800" b="1" dirty="0" smtClean="0">
                <a:solidFill>
                  <a:prstClr val="black"/>
                </a:solidFill>
                <a:latin typeface="Times New Roman" pitchFamily="18" charset="0"/>
                <a:cs typeface="Times New Roman" pitchFamily="18" charset="0"/>
              </a:rPr>
              <a:t>Climate change impacts on Chinese plant diversity</a:t>
            </a:r>
            <a:endParaRPr lang="zh-CN" altLang="en-US" sz="2800" b="1" dirty="0">
              <a:solidFill>
                <a:prstClr val="black"/>
              </a:solidFill>
              <a:latin typeface="Times New Roman" pitchFamily="18" charset="0"/>
              <a:cs typeface="Times New Roman" pitchFamily="18" charset="0"/>
            </a:endParaRPr>
          </a:p>
        </p:txBody>
      </p:sp>
      <p:grpSp>
        <p:nvGrpSpPr>
          <p:cNvPr id="9" name="Group 8"/>
          <p:cNvGrpSpPr/>
          <p:nvPr/>
        </p:nvGrpSpPr>
        <p:grpSpPr>
          <a:xfrm>
            <a:off x="2590800" y="838200"/>
            <a:ext cx="3161494" cy="5943600"/>
            <a:chOff x="3048000" y="838200"/>
            <a:chExt cx="3161494" cy="5943600"/>
          </a:xfrm>
        </p:grpSpPr>
        <p:grpSp>
          <p:nvGrpSpPr>
            <p:cNvPr id="7" name="Group 6"/>
            <p:cNvGrpSpPr/>
            <p:nvPr/>
          </p:nvGrpSpPr>
          <p:grpSpPr>
            <a:xfrm>
              <a:off x="3048000" y="838200"/>
              <a:ext cx="3161494" cy="5943600"/>
              <a:chOff x="3048000" y="838200"/>
              <a:chExt cx="3161494" cy="5943600"/>
            </a:xfrm>
          </p:grpSpPr>
          <p:sp>
            <p:nvSpPr>
              <p:cNvPr id="23" name="Rounded Rectangle 22"/>
              <p:cNvSpPr/>
              <p:nvPr/>
            </p:nvSpPr>
            <p:spPr bwMode="auto">
              <a:xfrm>
                <a:off x="3048000" y="838200"/>
                <a:ext cx="3161494" cy="5943600"/>
              </a:xfrm>
              <a:prstGeom prst="roundRect">
                <a:avLst>
                  <a:gd name="adj" fmla="val 4075"/>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15370"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0883" y="4852513"/>
                <a:ext cx="2815200" cy="19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21450" y="1336926"/>
                <a:ext cx="2890590" cy="182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7" name="Picture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68679" y="3076833"/>
                <a:ext cx="2971800" cy="194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522784" y="971490"/>
                <a:ext cx="2209800" cy="400110"/>
              </a:xfrm>
              <a:prstGeom prst="rect">
                <a:avLst/>
              </a:prstGeom>
              <a:noFill/>
            </p:spPr>
            <p:txBody>
              <a:bodyPr wrap="square" rtlCol="0">
                <a:spAutoFit/>
              </a:bodyPr>
              <a:lstStyle/>
              <a:p>
                <a:pPr algn="ctr"/>
                <a:r>
                  <a:rPr lang="en-US" sz="2000" b="1" dirty="0" smtClean="0"/>
                  <a:t>R</a:t>
                </a:r>
                <a:r>
                  <a:rPr lang="en-US" sz="2000" b="1" baseline="30000" dirty="0" smtClean="0"/>
                  <a:t>2</a:t>
                </a:r>
                <a:r>
                  <a:rPr lang="en-US" sz="2000" b="1" dirty="0" smtClean="0"/>
                  <a:t> difference</a:t>
                </a:r>
                <a:endParaRPr lang="en-US" sz="2000" b="1" dirty="0"/>
              </a:p>
            </p:txBody>
          </p:sp>
        </p:grpSp>
        <p:sp>
          <p:nvSpPr>
            <p:cNvPr id="8" name="TextBox 7"/>
            <p:cNvSpPr txBox="1"/>
            <p:nvPr/>
          </p:nvSpPr>
          <p:spPr>
            <a:xfrm>
              <a:off x="3352800" y="1551801"/>
              <a:ext cx="1327415" cy="276999"/>
            </a:xfrm>
            <a:prstGeom prst="rect">
              <a:avLst/>
            </a:prstGeom>
            <a:solidFill>
              <a:schemeClr val="accent5">
                <a:lumMod val="20000"/>
                <a:lumOff val="80000"/>
              </a:schemeClr>
            </a:solidFill>
          </p:spPr>
          <p:txBody>
            <a:bodyPr wrap="none" rtlCol="0">
              <a:spAutoFit/>
            </a:bodyPr>
            <a:lstStyle/>
            <a:p>
              <a:r>
                <a:rPr lang="en-US" sz="1200" b="1" dirty="0" smtClean="0"/>
                <a:t>Anomaly – MAT</a:t>
              </a:r>
              <a:endParaRPr lang="en-US" sz="1200" b="1" dirty="0"/>
            </a:p>
          </p:txBody>
        </p:sp>
        <p:sp>
          <p:nvSpPr>
            <p:cNvPr id="37" name="TextBox 36"/>
            <p:cNvSpPr txBox="1"/>
            <p:nvPr/>
          </p:nvSpPr>
          <p:spPr>
            <a:xfrm>
              <a:off x="3332024" y="3456801"/>
              <a:ext cx="1596912" cy="276999"/>
            </a:xfrm>
            <a:prstGeom prst="rect">
              <a:avLst/>
            </a:prstGeom>
            <a:solidFill>
              <a:schemeClr val="accent5">
                <a:lumMod val="20000"/>
                <a:lumOff val="80000"/>
              </a:schemeClr>
            </a:solidFill>
          </p:spPr>
          <p:txBody>
            <a:bodyPr wrap="none" rtlCol="0">
              <a:spAutoFit/>
            </a:bodyPr>
            <a:lstStyle/>
            <a:p>
              <a:r>
                <a:rPr lang="en-US" sz="1200" b="1" dirty="0" smtClean="0"/>
                <a:t>Anomaly – winter T</a:t>
              </a:r>
              <a:endParaRPr lang="en-US" sz="1200" b="1" dirty="0"/>
            </a:p>
          </p:txBody>
        </p:sp>
        <p:sp>
          <p:nvSpPr>
            <p:cNvPr id="38" name="TextBox 37"/>
            <p:cNvSpPr txBox="1"/>
            <p:nvPr/>
          </p:nvSpPr>
          <p:spPr>
            <a:xfrm>
              <a:off x="3352800" y="5181600"/>
              <a:ext cx="1346844" cy="276999"/>
            </a:xfrm>
            <a:prstGeom prst="rect">
              <a:avLst/>
            </a:prstGeom>
            <a:solidFill>
              <a:schemeClr val="accent5">
                <a:lumMod val="20000"/>
                <a:lumOff val="80000"/>
              </a:schemeClr>
            </a:solidFill>
          </p:spPr>
          <p:txBody>
            <a:bodyPr wrap="none" rtlCol="0">
              <a:spAutoFit/>
            </a:bodyPr>
            <a:lstStyle/>
            <a:p>
              <a:r>
                <a:rPr lang="en-US" sz="1200" b="1" dirty="0" smtClean="0"/>
                <a:t>Anomaly – MAP</a:t>
              </a:r>
              <a:endParaRPr lang="en-US" sz="1200" b="1" dirty="0"/>
            </a:p>
          </p:txBody>
        </p:sp>
      </p:grpSp>
      <p:sp>
        <p:nvSpPr>
          <p:cNvPr id="40" name="矩形 1"/>
          <p:cNvSpPr>
            <a:spLocks noChangeArrowheads="1"/>
          </p:cNvSpPr>
          <p:nvPr/>
        </p:nvSpPr>
        <p:spPr bwMode="auto">
          <a:xfrm>
            <a:off x="5867400" y="1336926"/>
            <a:ext cx="3124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20000"/>
              </a:lnSpc>
              <a:buFont typeface="Arial" charset="0"/>
              <a:buNone/>
            </a:pPr>
            <a:r>
              <a:rPr lang="en-US" altLang="zh-CN" sz="2000" b="1" dirty="0" smtClean="0">
                <a:latin typeface="Times New Roman" pitchFamily="18" charset="0"/>
                <a:sym typeface="Calibri" pitchFamily="34" charset="0"/>
              </a:rPr>
              <a:t>Temperature change since the LGM explains more richness variation than modern climate in southeastern China. </a:t>
            </a:r>
            <a:endParaRPr lang="zh-CN" altLang="en-US" sz="2000" b="1" dirty="0" smtClean="0">
              <a:latin typeface="Times New Roman" pitchFamily="18" charset="0"/>
              <a:sym typeface="Calibri" pitchFamily="34" charset="0"/>
            </a:endParaRPr>
          </a:p>
        </p:txBody>
      </p:sp>
    </p:spTree>
    <p:extLst>
      <p:ext uri="{BB962C8B-B14F-4D97-AF65-F5344CB8AC3E}">
        <p14:creationId xmlns:p14="http://schemas.microsoft.com/office/powerpoint/2010/main" val="81687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0" y="0"/>
            <a:ext cx="9144000" cy="762000"/>
            <a:chOff x="0" y="0"/>
            <a:chExt cx="9144000" cy="762000"/>
          </a:xfrm>
        </p:grpSpPr>
        <p:pic>
          <p:nvPicPr>
            <p:cNvPr id="9"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11" name="Title 1"/>
          <p:cNvSpPr>
            <a:spLocks noGrp="1"/>
          </p:cNvSpPr>
          <p:nvPr>
            <p:ph type="title"/>
          </p:nvPr>
        </p:nvSpPr>
        <p:spPr>
          <a:xfrm>
            <a:off x="19756" y="212255"/>
            <a:ext cx="8743244" cy="625945"/>
          </a:xfrm>
        </p:spPr>
        <p:txBody>
          <a:bodyPr>
            <a:noAutofit/>
          </a:bodyPr>
          <a:lstStyle/>
          <a:p>
            <a:pPr algn="l" fontAlgn="auto">
              <a:spcBef>
                <a:spcPts val="0"/>
              </a:spcBef>
              <a:spcAft>
                <a:spcPts val="0"/>
              </a:spcAft>
            </a:pPr>
            <a:r>
              <a:rPr lang="en-US" altLang="zh-CN" sz="2800" b="1" dirty="0" smtClean="0">
                <a:solidFill>
                  <a:prstClr val="black"/>
                </a:solidFill>
                <a:latin typeface="Times New Roman" pitchFamily="18" charset="0"/>
                <a:cs typeface="Times New Roman" pitchFamily="18" charset="0"/>
              </a:rPr>
              <a:t>Principal component analysis of modern climate</a:t>
            </a:r>
            <a:endParaRPr lang="zh-CN" altLang="en-US" sz="2800" b="1" dirty="0">
              <a:solidFill>
                <a:prstClr val="black"/>
              </a:solidFill>
              <a:latin typeface="Times New Roman" pitchFamily="18" charset="0"/>
              <a:cs typeface="Times New Roman" pitchFamily="18" charset="0"/>
            </a:endParaRPr>
          </a:p>
        </p:txBody>
      </p:sp>
      <p:grpSp>
        <p:nvGrpSpPr>
          <p:cNvPr id="21" name="Group 20"/>
          <p:cNvGrpSpPr/>
          <p:nvPr/>
        </p:nvGrpSpPr>
        <p:grpSpPr>
          <a:xfrm>
            <a:off x="246184" y="914400"/>
            <a:ext cx="8424863" cy="5351121"/>
            <a:chOff x="246184" y="914400"/>
            <a:chExt cx="8424863" cy="5351121"/>
          </a:xfrm>
        </p:grpSpPr>
        <p:sp>
          <p:nvSpPr>
            <p:cNvPr id="17413" name="矩形 1"/>
            <p:cNvSpPr>
              <a:spLocks noChangeArrowheads="1"/>
            </p:cNvSpPr>
            <p:nvPr/>
          </p:nvSpPr>
          <p:spPr bwMode="auto">
            <a:xfrm>
              <a:off x="246184" y="914400"/>
              <a:ext cx="8424863" cy="107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20000"/>
                </a:lnSpc>
                <a:buFont typeface="Arial" charset="0"/>
                <a:buNone/>
              </a:pPr>
              <a:r>
                <a:rPr lang="en-US" altLang="zh-CN" sz="2800" b="1" dirty="0" smtClean="0">
                  <a:solidFill>
                    <a:srgbClr val="FF0000"/>
                  </a:solidFill>
                  <a:latin typeface="Times New Roman" pitchFamily="18" charset="0"/>
                  <a:sym typeface="Calibri" pitchFamily="34" charset="0"/>
                </a:rPr>
                <a:t>Energy:</a:t>
              </a:r>
              <a:r>
                <a:rPr lang="zh-CN" altLang="en-US" sz="2800" b="1" dirty="0" smtClean="0">
                  <a:solidFill>
                    <a:srgbClr val="FF0000"/>
                  </a:solidFill>
                  <a:latin typeface="Times New Roman" pitchFamily="18" charset="0"/>
                  <a:sym typeface="Calibri" pitchFamily="34" charset="0"/>
                </a:rPr>
                <a:t> </a:t>
              </a:r>
              <a:r>
                <a:rPr lang="en-US" altLang="zh-CN" sz="2800" dirty="0" smtClean="0">
                  <a:solidFill>
                    <a:srgbClr val="000000"/>
                  </a:solidFill>
                  <a:latin typeface="Times New Roman" pitchFamily="18" charset="0"/>
                  <a:sym typeface="Calibri" pitchFamily="34" charset="0"/>
                </a:rPr>
                <a:t>MAT + Bio4</a:t>
              </a:r>
              <a:r>
                <a:rPr lang="en-US" altLang="zh-CN" sz="2000" dirty="0" smtClean="0">
                  <a:solidFill>
                    <a:srgbClr val="000000"/>
                  </a:solidFill>
                  <a:sym typeface="Calibri" pitchFamily="34" charset="0"/>
                </a:rPr>
                <a:t>(</a:t>
              </a:r>
              <a:r>
                <a:rPr lang="en-US" altLang="zh-CN" sz="2800" dirty="0" smtClean="0">
                  <a:solidFill>
                    <a:srgbClr val="000000"/>
                  </a:solidFill>
                  <a:latin typeface="Times New Roman" pitchFamily="18" charset="0"/>
                  <a:sym typeface="Calibri" pitchFamily="34" charset="0"/>
                </a:rPr>
                <a:t>Temperature Seasonality </a:t>
              </a:r>
              <a:r>
                <a:rPr lang="en-US" altLang="zh-CN" sz="2000" dirty="0" smtClean="0">
                  <a:solidFill>
                    <a:srgbClr val="000000"/>
                  </a:solidFill>
                  <a:sym typeface="Calibri" pitchFamily="34" charset="0"/>
                </a:rPr>
                <a:t>)</a:t>
              </a:r>
              <a:r>
                <a:rPr lang="zh-CN" altLang="en-US" sz="2800" dirty="0" smtClean="0">
                  <a:solidFill>
                    <a:srgbClr val="000000"/>
                  </a:solidFill>
                  <a:latin typeface="Times New Roman" pitchFamily="18" charset="0"/>
                  <a:sym typeface="Calibri" pitchFamily="34" charset="0"/>
                </a:rPr>
                <a:t> </a:t>
              </a:r>
              <a:r>
                <a:rPr lang="en-US" altLang="zh-CN" sz="2800" dirty="0" smtClean="0">
                  <a:solidFill>
                    <a:srgbClr val="000000"/>
                  </a:solidFill>
                  <a:latin typeface="Times New Roman" pitchFamily="18" charset="0"/>
                  <a:sym typeface="Calibri" pitchFamily="34" charset="0"/>
                </a:rPr>
                <a:t>+ PET</a:t>
              </a:r>
              <a:r>
                <a:rPr lang="en-US" altLang="zh-CN" sz="2800" b="1" dirty="0" smtClean="0">
                  <a:solidFill>
                    <a:srgbClr val="FF0000"/>
                  </a:solidFill>
                  <a:latin typeface="Times New Roman" pitchFamily="18" charset="0"/>
                  <a:sym typeface="Calibri" pitchFamily="34" charset="0"/>
                </a:rPr>
                <a:t>             Water: </a:t>
              </a:r>
              <a:r>
                <a:rPr lang="en-US" altLang="zh-CN" sz="2800" dirty="0" smtClean="0">
                  <a:solidFill>
                    <a:srgbClr val="000000"/>
                  </a:solidFill>
                  <a:latin typeface="Times New Roman" pitchFamily="18" charset="0"/>
                  <a:sym typeface="Calibri" pitchFamily="34" charset="0"/>
                </a:rPr>
                <a:t>MAP + Bio15(Precipitation Seasonality) + AET</a:t>
              </a:r>
              <a:r>
                <a:rPr lang="en-US" altLang="zh-CN" sz="2800" b="1" dirty="0" smtClean="0">
                  <a:solidFill>
                    <a:srgbClr val="0000FF"/>
                  </a:solidFill>
                  <a:latin typeface="Times New Roman" pitchFamily="18" charset="0"/>
                  <a:sym typeface="Calibri" pitchFamily="34" charset="0"/>
                </a:rPr>
                <a:t> </a:t>
              </a:r>
              <a:endParaRPr lang="zh-CN" altLang="en-US" sz="2800" b="1" dirty="0" smtClean="0">
                <a:solidFill>
                  <a:srgbClr val="0000FF"/>
                </a:solidFill>
                <a:latin typeface="Times New Roman" pitchFamily="18" charset="0"/>
                <a:sym typeface="Calibri" pitchFamily="34" charset="0"/>
              </a:endParaRPr>
            </a:p>
          </p:txBody>
        </p:sp>
        <p:grpSp>
          <p:nvGrpSpPr>
            <p:cNvPr id="19" name="Group 18"/>
            <p:cNvGrpSpPr/>
            <p:nvPr/>
          </p:nvGrpSpPr>
          <p:grpSpPr>
            <a:xfrm>
              <a:off x="736270" y="2421279"/>
              <a:ext cx="3530930" cy="3844242"/>
              <a:chOff x="609600" y="2759610"/>
              <a:chExt cx="3530930" cy="3844242"/>
            </a:xfrm>
          </p:grpSpPr>
          <p:sp>
            <p:nvSpPr>
              <p:cNvPr id="5" name="Rounded Rectangle 4"/>
              <p:cNvSpPr/>
              <p:nvPr/>
            </p:nvSpPr>
            <p:spPr bwMode="auto">
              <a:xfrm>
                <a:off x="609600" y="2759610"/>
                <a:ext cx="3505200" cy="3793590"/>
              </a:xfrm>
              <a:prstGeom prst="roundRect">
                <a:avLst>
                  <a:gd name="adj" fmla="val 6044"/>
                </a:avLst>
              </a:prstGeom>
              <a:solidFill>
                <a:srgbClr val="FFFFCC"/>
              </a:solidFill>
              <a:ln w="9525" cap="flat" cmpd="sng" algn="ctr">
                <a:solidFill>
                  <a:srgbClr val="FFFF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1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1999" y="3276600"/>
                <a:ext cx="3378531" cy="332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600" y="3817203"/>
                <a:ext cx="2133600" cy="707886"/>
              </a:xfrm>
              <a:prstGeom prst="rect">
                <a:avLst/>
              </a:prstGeom>
            </p:spPr>
            <p:txBody>
              <a:bodyPr wrap="square">
                <a:spAutoFit/>
              </a:bodyPr>
              <a:lstStyle/>
              <a:p>
                <a:r>
                  <a:rPr lang="en-US" altLang="zh-CN" sz="2000" dirty="0">
                    <a:solidFill>
                      <a:srgbClr val="000000"/>
                    </a:solidFill>
                    <a:latin typeface="Times New Roman" pitchFamily="18" charset="0"/>
                    <a:sym typeface="Calibri" pitchFamily="34" charset="0"/>
                  </a:rPr>
                  <a:t>80.22</a:t>
                </a:r>
                <a:r>
                  <a:rPr lang="en-US" altLang="zh-CN" sz="2000" dirty="0" smtClean="0">
                    <a:solidFill>
                      <a:srgbClr val="000000"/>
                    </a:solidFill>
                    <a:latin typeface="Times New Roman" pitchFamily="18" charset="0"/>
                    <a:sym typeface="Calibri" pitchFamily="34" charset="0"/>
                  </a:rPr>
                  <a:t>% of total variance</a:t>
                </a:r>
                <a:endParaRPr lang="en-US" sz="1600" dirty="0"/>
              </a:p>
            </p:txBody>
          </p:sp>
          <p:sp>
            <p:nvSpPr>
              <p:cNvPr id="3" name="TextBox 2"/>
              <p:cNvSpPr txBox="1"/>
              <p:nvPr/>
            </p:nvSpPr>
            <p:spPr>
              <a:xfrm>
                <a:off x="1516101" y="2830026"/>
                <a:ext cx="1441420" cy="369332"/>
              </a:xfrm>
              <a:prstGeom prst="rect">
                <a:avLst/>
              </a:prstGeom>
              <a:noFill/>
            </p:spPr>
            <p:txBody>
              <a:bodyPr wrap="none" rtlCol="0">
                <a:spAutoFit/>
              </a:bodyPr>
              <a:lstStyle/>
              <a:p>
                <a:r>
                  <a:rPr lang="en-US" b="1" dirty="0">
                    <a:latin typeface="Times New Roman" pitchFamily="18" charset="0"/>
                    <a:cs typeface="Times New Roman" pitchFamily="18" charset="0"/>
                  </a:rPr>
                  <a:t>Energy </a:t>
                </a:r>
                <a:r>
                  <a:rPr lang="en-US" b="1" dirty="0" smtClean="0">
                    <a:latin typeface="Times New Roman" pitchFamily="18" charset="0"/>
                    <a:cs typeface="Times New Roman" pitchFamily="18" charset="0"/>
                  </a:rPr>
                  <a:t>PC 1</a:t>
                </a:r>
                <a:endParaRPr lang="en-US" b="1" dirty="0">
                  <a:latin typeface="Times New Roman" pitchFamily="18" charset="0"/>
                  <a:cs typeface="Times New Roman" pitchFamily="18" charset="0"/>
                </a:endParaRPr>
              </a:p>
            </p:txBody>
          </p:sp>
        </p:grpSp>
        <p:grpSp>
          <p:nvGrpSpPr>
            <p:cNvPr id="18" name="Group 17"/>
            <p:cNvGrpSpPr/>
            <p:nvPr/>
          </p:nvGrpSpPr>
          <p:grpSpPr>
            <a:xfrm>
              <a:off x="4888523" y="2421279"/>
              <a:ext cx="3505200" cy="3793590"/>
              <a:chOff x="4876800" y="2759610"/>
              <a:chExt cx="3505200" cy="3793590"/>
            </a:xfrm>
          </p:grpSpPr>
          <p:sp>
            <p:nvSpPr>
              <p:cNvPr id="23" name="Rounded Rectangle 22"/>
              <p:cNvSpPr/>
              <p:nvPr/>
            </p:nvSpPr>
            <p:spPr bwMode="auto">
              <a:xfrm>
                <a:off x="4876800" y="2759610"/>
                <a:ext cx="3505200" cy="3793590"/>
              </a:xfrm>
              <a:prstGeom prst="roundRect">
                <a:avLst>
                  <a:gd name="adj" fmla="val 6044"/>
                </a:avLst>
              </a:prstGeom>
              <a:solidFill>
                <a:srgbClr val="FFFFCC"/>
              </a:solidFill>
              <a:ln w="9525" cap="flat" cmpd="sng" algn="ctr">
                <a:solidFill>
                  <a:srgbClr val="FFFF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1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8377" y="3287226"/>
                <a:ext cx="3230515" cy="326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917368" y="2819400"/>
                <a:ext cx="133472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Water PC 1</a:t>
                </a:r>
                <a:endParaRPr lang="en-US" b="1" dirty="0">
                  <a:latin typeface="Times New Roman" pitchFamily="18" charset="0"/>
                  <a:cs typeface="Times New Roman" pitchFamily="18" charset="0"/>
                </a:endParaRPr>
              </a:p>
            </p:txBody>
          </p:sp>
          <p:sp>
            <p:nvSpPr>
              <p:cNvPr id="4" name="Rectangle 3"/>
              <p:cNvSpPr/>
              <p:nvPr/>
            </p:nvSpPr>
            <p:spPr>
              <a:xfrm>
                <a:off x="5104728" y="3635514"/>
                <a:ext cx="1766364" cy="707886"/>
              </a:xfrm>
              <a:prstGeom prst="rect">
                <a:avLst/>
              </a:prstGeom>
            </p:spPr>
            <p:txBody>
              <a:bodyPr wrap="square">
                <a:spAutoFit/>
              </a:bodyPr>
              <a:lstStyle/>
              <a:p>
                <a:r>
                  <a:rPr lang="en-US" altLang="zh-CN" sz="2000" dirty="0">
                    <a:solidFill>
                      <a:srgbClr val="000000"/>
                    </a:solidFill>
                    <a:latin typeface="Times New Roman" pitchFamily="18" charset="0"/>
                    <a:sym typeface="Calibri" pitchFamily="34" charset="0"/>
                  </a:rPr>
                  <a:t>86.67</a:t>
                </a:r>
                <a:r>
                  <a:rPr lang="en-US" altLang="zh-CN" sz="2000" dirty="0" smtClean="0">
                    <a:solidFill>
                      <a:srgbClr val="000000"/>
                    </a:solidFill>
                    <a:latin typeface="Times New Roman" pitchFamily="18" charset="0"/>
                    <a:sym typeface="Calibri" pitchFamily="34" charset="0"/>
                  </a:rPr>
                  <a:t>% of total variance</a:t>
                </a:r>
                <a:endParaRPr lang="en-US" sz="2000" dirty="0">
                  <a:solidFill>
                    <a:srgbClr val="000000"/>
                  </a:solidFill>
                  <a:latin typeface="Times New Roman" pitchFamily="18" charset="0"/>
                </a:endParaRPr>
              </a:p>
            </p:txBody>
          </p:sp>
        </p:grpSp>
      </p:grpSp>
      <p:grpSp>
        <p:nvGrpSpPr>
          <p:cNvPr id="27" name="Group 26"/>
          <p:cNvGrpSpPr/>
          <p:nvPr/>
        </p:nvGrpSpPr>
        <p:grpSpPr>
          <a:xfrm>
            <a:off x="609600" y="956377"/>
            <a:ext cx="8077200" cy="5673785"/>
            <a:chOff x="685800" y="914400"/>
            <a:chExt cx="8077200" cy="5673785"/>
          </a:xfrm>
        </p:grpSpPr>
        <p:sp>
          <p:nvSpPr>
            <p:cNvPr id="28" name="Rounded Rectangle 27"/>
            <p:cNvSpPr/>
            <p:nvPr/>
          </p:nvSpPr>
          <p:spPr bwMode="auto">
            <a:xfrm>
              <a:off x="861646" y="914400"/>
              <a:ext cx="3559679" cy="4724400"/>
            </a:xfrm>
            <a:prstGeom prst="roundRect">
              <a:avLst>
                <a:gd name="adj" fmla="val 6044"/>
              </a:avLst>
            </a:prstGeom>
            <a:solidFill>
              <a:srgbClr val="FFFFCC"/>
            </a:solidFill>
            <a:ln w="9525" cap="flat" cmpd="sng" algn="ctr">
              <a:solidFill>
                <a:srgbClr val="FFFF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29" name="Picture 4"/>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5092" y="1002323"/>
              <a:ext cx="3483479" cy="233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5092" y="3089031"/>
              <a:ext cx="3483479" cy="246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125415" y="1394991"/>
              <a:ext cx="1941557" cy="369332"/>
            </a:xfrm>
            <a:prstGeom prst="rect">
              <a:avLst/>
            </a:prstGeom>
            <a:solidFill>
              <a:srgbClr val="FFFFCC"/>
            </a:solidFill>
          </p:spPr>
          <p:txBody>
            <a:bodyPr wrap="none" rtlCol="0">
              <a:spAutoFit/>
            </a:bodyPr>
            <a:lstStyle/>
            <a:p>
              <a:r>
                <a:rPr lang="en-US" b="1" dirty="0" smtClean="0">
                  <a:latin typeface="Times New Roman" pitchFamily="18" charset="0"/>
                  <a:cs typeface="Times New Roman" pitchFamily="18" charset="0"/>
                </a:rPr>
                <a:t>R</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 of energy PC 1</a:t>
              </a:r>
              <a:endParaRPr lang="en-US" b="1" dirty="0">
                <a:latin typeface="Times New Roman" pitchFamily="18" charset="0"/>
                <a:cs typeface="Times New Roman" pitchFamily="18" charset="0"/>
              </a:endParaRPr>
            </a:p>
          </p:txBody>
        </p:sp>
        <p:sp>
          <p:nvSpPr>
            <p:cNvPr id="32" name="TextBox 31"/>
            <p:cNvSpPr txBox="1"/>
            <p:nvPr/>
          </p:nvSpPr>
          <p:spPr>
            <a:xfrm>
              <a:off x="1125415" y="3288323"/>
              <a:ext cx="1817077" cy="646331"/>
            </a:xfrm>
            <a:prstGeom prst="rect">
              <a:avLst/>
            </a:prstGeom>
            <a:solidFill>
              <a:srgbClr val="FFFFCC"/>
            </a:solidFill>
          </p:spPr>
          <p:txBody>
            <a:bodyPr wrap="square" rtlCol="0">
              <a:spAutoFit/>
            </a:bodyPr>
            <a:lstStyle/>
            <a:p>
              <a:r>
                <a:rPr lang="en-US" b="1" dirty="0" smtClean="0">
                  <a:latin typeface="Times New Roman" pitchFamily="18" charset="0"/>
                  <a:cs typeface="Times New Roman" pitchFamily="18" charset="0"/>
                </a:rPr>
                <a:t>Anomaly - energy PC 1</a:t>
              </a:r>
              <a:endParaRPr lang="en-US" b="1" dirty="0">
                <a:latin typeface="Times New Roman" pitchFamily="18" charset="0"/>
                <a:cs typeface="Times New Roman" pitchFamily="18" charset="0"/>
              </a:endParaRPr>
            </a:p>
          </p:txBody>
        </p:sp>
        <p:grpSp>
          <p:nvGrpSpPr>
            <p:cNvPr id="33" name="Group 32"/>
            <p:cNvGrpSpPr/>
            <p:nvPr/>
          </p:nvGrpSpPr>
          <p:grpSpPr>
            <a:xfrm>
              <a:off x="4898521" y="926123"/>
              <a:ext cx="3559679" cy="4724400"/>
              <a:chOff x="4927829" y="1777940"/>
              <a:chExt cx="3559679" cy="4724400"/>
            </a:xfrm>
          </p:grpSpPr>
          <p:sp>
            <p:nvSpPr>
              <p:cNvPr id="35" name="Rounded Rectangle 34"/>
              <p:cNvSpPr/>
              <p:nvPr/>
            </p:nvSpPr>
            <p:spPr bwMode="auto">
              <a:xfrm>
                <a:off x="4927829" y="1777940"/>
                <a:ext cx="3559679" cy="4724400"/>
              </a:xfrm>
              <a:prstGeom prst="roundRect">
                <a:avLst>
                  <a:gd name="adj" fmla="val 6044"/>
                </a:avLst>
              </a:prstGeom>
              <a:solidFill>
                <a:srgbClr val="FFFFCC"/>
              </a:solidFill>
              <a:ln w="9525" cap="flat" cmpd="sng" algn="ctr">
                <a:solidFill>
                  <a:srgbClr val="FFFF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36" name="Picture 3"/>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45306" y="3925551"/>
                <a:ext cx="3512894" cy="24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45306" y="1828800"/>
                <a:ext cx="3512894" cy="229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5181600" y="2209800"/>
                <a:ext cx="1834798" cy="369332"/>
              </a:xfrm>
              <a:prstGeom prst="rect">
                <a:avLst/>
              </a:prstGeom>
              <a:solidFill>
                <a:srgbClr val="FFFFCC"/>
              </a:solidFill>
            </p:spPr>
            <p:txBody>
              <a:bodyPr wrap="none" rtlCol="0">
                <a:spAutoFit/>
              </a:bodyPr>
              <a:lstStyle/>
              <a:p>
                <a:r>
                  <a:rPr lang="en-US" b="1" dirty="0" smtClean="0">
                    <a:latin typeface="Times New Roman" pitchFamily="18" charset="0"/>
                    <a:cs typeface="Times New Roman" pitchFamily="18" charset="0"/>
                  </a:rPr>
                  <a:t>R</a:t>
                </a:r>
                <a:r>
                  <a:rPr lang="en-US" b="1" baseline="30000" dirty="0" smtClean="0">
                    <a:latin typeface="Times New Roman" pitchFamily="18" charset="0"/>
                    <a:cs typeface="Times New Roman" pitchFamily="18" charset="0"/>
                  </a:rPr>
                  <a:t>2</a:t>
                </a:r>
                <a:r>
                  <a:rPr lang="en-US" b="1" dirty="0" smtClean="0">
                    <a:latin typeface="Times New Roman" pitchFamily="18" charset="0"/>
                    <a:cs typeface="Times New Roman" pitchFamily="18" charset="0"/>
                  </a:rPr>
                  <a:t> of water PC 1</a:t>
                </a:r>
                <a:endParaRPr lang="en-US" b="1" dirty="0">
                  <a:latin typeface="Times New Roman" pitchFamily="18" charset="0"/>
                  <a:cs typeface="Times New Roman" pitchFamily="18" charset="0"/>
                </a:endParaRPr>
              </a:p>
            </p:txBody>
          </p:sp>
          <p:sp>
            <p:nvSpPr>
              <p:cNvPr id="39" name="TextBox 38"/>
              <p:cNvSpPr txBox="1"/>
              <p:nvPr/>
            </p:nvSpPr>
            <p:spPr>
              <a:xfrm>
                <a:off x="5181600" y="4154269"/>
                <a:ext cx="1817077" cy="646331"/>
              </a:xfrm>
              <a:prstGeom prst="rect">
                <a:avLst/>
              </a:prstGeom>
              <a:solidFill>
                <a:srgbClr val="FFFFCC"/>
              </a:solidFill>
            </p:spPr>
            <p:txBody>
              <a:bodyPr wrap="square" rtlCol="0">
                <a:spAutoFit/>
              </a:bodyPr>
              <a:lstStyle/>
              <a:p>
                <a:r>
                  <a:rPr lang="en-US" b="1" dirty="0" smtClean="0">
                    <a:latin typeface="Times New Roman" pitchFamily="18" charset="0"/>
                    <a:cs typeface="Times New Roman" pitchFamily="18" charset="0"/>
                  </a:rPr>
                  <a:t>Anomaly - water PC 1</a:t>
                </a:r>
                <a:endParaRPr lang="en-US" b="1" dirty="0">
                  <a:latin typeface="Times New Roman" pitchFamily="18" charset="0"/>
                  <a:cs typeface="Times New Roman" pitchFamily="18" charset="0"/>
                </a:endParaRPr>
              </a:p>
            </p:txBody>
          </p:sp>
        </p:grpSp>
        <p:sp>
          <p:nvSpPr>
            <p:cNvPr id="34" name="矩形 1"/>
            <p:cNvSpPr>
              <a:spLocks noChangeArrowheads="1"/>
            </p:cNvSpPr>
            <p:nvPr/>
          </p:nvSpPr>
          <p:spPr bwMode="auto">
            <a:xfrm>
              <a:off x="685800" y="5757188"/>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20000"/>
                </a:lnSpc>
                <a:buFont typeface="Arial" charset="0"/>
                <a:buNone/>
              </a:pPr>
              <a:r>
                <a:rPr lang="en-US" altLang="zh-CN" sz="2000" b="1" dirty="0" smtClean="0">
                  <a:latin typeface="Times New Roman" pitchFamily="18" charset="0"/>
                  <a:sym typeface="Calibri" pitchFamily="34" charset="0"/>
                </a:rPr>
                <a:t>Temperature change since the LGM explains more richness variation than modern climate in southeastern China. </a:t>
              </a:r>
              <a:endParaRPr lang="zh-CN" altLang="en-US" sz="2000" b="1" dirty="0" smtClean="0">
                <a:latin typeface="Times New Roman" pitchFamily="18" charset="0"/>
                <a:sym typeface="Calibri" pitchFamily="34" charset="0"/>
              </a:endParaRPr>
            </a:p>
          </p:txBody>
        </p:sp>
      </p:grpSp>
    </p:spTree>
    <p:extLst>
      <p:ext uri="{BB962C8B-B14F-4D97-AF65-F5344CB8AC3E}">
        <p14:creationId xmlns:p14="http://schemas.microsoft.com/office/powerpoint/2010/main" val="756318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0-ppt_w/2"/>
                                          </p:val>
                                        </p:tav>
                                      </p:tavLst>
                                    </p:anim>
                                    <p:anim calcmode="lin" valueType="num">
                                      <p:cBhvr additive="base">
                                        <p:cTn id="7" dur="500"/>
                                        <p:tgtEl>
                                          <p:spTgt spid="21"/>
                                        </p:tgtEl>
                                        <p:attrNameLst>
                                          <p:attrName>ppt_y</p:attrName>
                                        </p:attrNameLst>
                                      </p:cBhvr>
                                      <p:tavLst>
                                        <p:tav tm="0">
                                          <p:val>
                                            <p:strVal val="ppt_y"/>
                                          </p:val>
                                        </p:tav>
                                        <p:tav tm="100000">
                                          <p:val>
                                            <p:strVal val="ppt_y"/>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676400"/>
            <a:ext cx="6629400" cy="954107"/>
          </a:xfrm>
          <a:prstGeom prst="rect">
            <a:avLst/>
          </a:prstGeom>
          <a:noFill/>
        </p:spPr>
        <p:txBody>
          <a:bodyPr wrap="square" rtlCol="0">
            <a:spAutoFit/>
          </a:bodyPr>
          <a:lstStyle/>
          <a:p>
            <a:r>
              <a:rPr lang="en-US" sz="2800" b="1" dirty="0" smtClean="0"/>
              <a:t>Influences of climate change since the LGM on Chinese vegetation</a:t>
            </a:r>
            <a:endParaRPr lang="en-US" sz="2800" b="1" dirty="0"/>
          </a:p>
        </p:txBody>
      </p:sp>
      <p:sp>
        <p:nvSpPr>
          <p:cNvPr id="5" name="TextBox 4"/>
          <p:cNvSpPr txBox="1"/>
          <p:nvPr/>
        </p:nvSpPr>
        <p:spPr>
          <a:xfrm>
            <a:off x="1447800" y="3276600"/>
            <a:ext cx="1941707" cy="707886"/>
          </a:xfrm>
          <a:prstGeom prst="rect">
            <a:avLst/>
          </a:prstGeom>
          <a:noFill/>
        </p:spPr>
        <p:txBody>
          <a:bodyPr wrap="none" rtlCol="0">
            <a:spAutoFit/>
          </a:bodyPr>
          <a:lstStyle/>
          <a:p>
            <a:r>
              <a:rPr lang="en-US" sz="2000" b="1" dirty="0" err="1" smtClean="0"/>
              <a:t>Siyang</a:t>
            </a:r>
            <a:r>
              <a:rPr lang="en-US" sz="2000" b="1" dirty="0" smtClean="0"/>
              <a:t> Wang</a:t>
            </a:r>
          </a:p>
          <a:p>
            <a:r>
              <a:rPr lang="en-US" sz="2000" b="1" dirty="0" err="1" smtClean="0"/>
              <a:t>Zhiheng</a:t>
            </a:r>
            <a:r>
              <a:rPr lang="en-US" sz="2000" b="1" dirty="0" smtClean="0"/>
              <a:t> Wang</a:t>
            </a:r>
            <a:endParaRPr lang="en-US" sz="2000" b="1" dirty="0"/>
          </a:p>
        </p:txBody>
      </p:sp>
    </p:spTree>
    <p:extLst>
      <p:ext uri="{BB962C8B-B14F-4D97-AF65-F5344CB8AC3E}">
        <p14:creationId xmlns:p14="http://schemas.microsoft.com/office/powerpoint/2010/main" val="23926101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2" name="直接连接符 1"/>
          <p:cNvCxnSpPr/>
          <p:nvPr/>
        </p:nvCxnSpPr>
        <p:spPr bwMode="auto">
          <a:xfrm flipV="1">
            <a:off x="0" y="790434"/>
            <a:ext cx="9144000" cy="25730"/>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819400" y="152400"/>
            <a:ext cx="3329758"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en-US" altLang="zh-CN" sz="3200" b="1" dirty="0" smtClean="0">
                <a:ln w="11430"/>
                <a:solidFill>
                  <a:srgbClr val="0070C0"/>
                </a:solidFill>
                <a:effectLst>
                  <a:outerShdw blurRad="80000" dist="40000" dir="5040000" algn="tl">
                    <a:srgbClr val="000000">
                      <a:alpha val="30000"/>
                    </a:srgbClr>
                  </a:outerShdw>
                </a:effectLst>
                <a:latin typeface="Times New Roman" pitchFamily="18" charset="0"/>
                <a:ea typeface="宋体" charset="-122"/>
              </a:rPr>
              <a:t>Model evaluation </a:t>
            </a:r>
            <a:endParaRPr kumimoji="1" lang="zh-CN" altLang="en-US" sz="3200" b="1" dirty="0">
              <a:ln w="11430"/>
              <a:solidFill>
                <a:srgbClr val="0070C0"/>
              </a:solidFill>
              <a:effectLst>
                <a:outerShdw blurRad="80000" dist="40000" dir="5040000" algn="tl">
                  <a:srgbClr val="000000">
                    <a:alpha val="30000"/>
                  </a:srgbClr>
                </a:outerShdw>
              </a:effectLst>
              <a:latin typeface="Times New Roman" pitchFamily="18" charset="0"/>
              <a:ea typeface="宋体" charset="-122"/>
            </a:endParaRPr>
          </a:p>
        </p:txBody>
      </p:sp>
      <p:sp>
        <p:nvSpPr>
          <p:cNvPr id="7" name="TextBox 6"/>
          <p:cNvSpPr txBox="1"/>
          <p:nvPr/>
        </p:nvSpPr>
        <p:spPr>
          <a:xfrm>
            <a:off x="508683" y="2819400"/>
            <a:ext cx="4032448" cy="461665"/>
          </a:xfrm>
          <a:prstGeom prst="rect">
            <a:avLst/>
          </a:prstGeom>
        </p:spPr>
        <p:txBody>
          <a:bodyPr wrap="square" rtlCol="0">
            <a:spAutoFit/>
          </a:bodyPr>
          <a:lstStyle/>
          <a:p>
            <a:pPr marL="342900" indent="-342900" fontAlgn="auto">
              <a:spcBef>
                <a:spcPct val="20000"/>
              </a:spcBef>
              <a:spcAft>
                <a:spcPts val="0"/>
              </a:spcAft>
            </a:pPr>
            <a:r>
              <a:rPr lang="en-US" sz="2400" b="1" dirty="0" smtClean="0">
                <a:solidFill>
                  <a:srgbClr val="FF0000"/>
                </a:solidFill>
                <a:latin typeface="Times New Roman"/>
                <a:ea typeface="幼圆"/>
              </a:rPr>
              <a:t>LGM </a:t>
            </a:r>
            <a:r>
              <a:rPr lang="en-US" altLang="zh-CN" sz="2400" b="1" dirty="0" smtClean="0">
                <a:solidFill>
                  <a:srgbClr val="FF0000"/>
                </a:solidFill>
                <a:latin typeface="Times New Roman"/>
                <a:ea typeface="幼圆"/>
              </a:rPr>
              <a:t>&amp; pollen data</a:t>
            </a:r>
            <a:endParaRPr lang="en-US" sz="2400" b="1" dirty="0" smtClean="0">
              <a:solidFill>
                <a:srgbClr val="FF0000"/>
              </a:solidFill>
              <a:latin typeface="Times New Roman"/>
              <a:ea typeface="幼圆"/>
            </a:endParaRPr>
          </a:p>
        </p:txBody>
      </p:sp>
      <p:graphicFrame>
        <p:nvGraphicFramePr>
          <p:cNvPr id="10" name="表格 9"/>
          <p:cNvGraphicFramePr>
            <a:graphicFrameLocks noGrp="1"/>
          </p:cNvGraphicFramePr>
          <p:nvPr>
            <p:extLst>
              <p:ext uri="{D42A27DB-BD31-4B8C-83A1-F6EECF244321}">
                <p14:modId xmlns:p14="http://schemas.microsoft.com/office/powerpoint/2010/main" val="2868859853"/>
              </p:ext>
            </p:extLst>
          </p:nvPr>
        </p:nvGraphicFramePr>
        <p:xfrm>
          <a:off x="613519" y="3395464"/>
          <a:ext cx="7920881" cy="3281674"/>
        </p:xfrm>
        <a:graphic>
          <a:graphicData uri="http://schemas.openxmlformats.org/drawingml/2006/table">
            <a:tbl>
              <a:tblPr firstRow="1" bandRow="1">
                <a:tableStyleId>{5C22544A-7EE6-4342-B048-85BDC9FD1C3A}</a:tableStyleId>
              </a:tblPr>
              <a:tblGrid>
                <a:gridCol w="1512169"/>
                <a:gridCol w="1656184"/>
                <a:gridCol w="1512168"/>
                <a:gridCol w="1584176"/>
                <a:gridCol w="1656184"/>
              </a:tblGrid>
              <a:tr h="549119">
                <a:tc>
                  <a:txBody>
                    <a:bodyPr/>
                    <a:lstStyle/>
                    <a:p>
                      <a:pPr algn="ctr"/>
                      <a:r>
                        <a:rPr lang="en-US" altLang="zh-CN" sz="1800" b="1" kern="1200" dirty="0" smtClean="0">
                          <a:solidFill>
                            <a:schemeClr val="lt1"/>
                          </a:solidFill>
                          <a:effectLst/>
                          <a:latin typeface="+mn-lt"/>
                          <a:ea typeface="+mn-ea"/>
                          <a:cs typeface="+mn-cs"/>
                        </a:rPr>
                        <a:t>steppe</a:t>
                      </a:r>
                      <a:endParaRPr lang="zh-CN" altLang="en-US" dirty="0"/>
                    </a:p>
                  </a:txBody>
                  <a:tcPr/>
                </a:tc>
                <a:tc>
                  <a:txBody>
                    <a:bodyPr/>
                    <a:lstStyle/>
                    <a:p>
                      <a:pPr algn="ctr"/>
                      <a:r>
                        <a:rPr lang="en-US" altLang="zh-CN" sz="1200" b="0" kern="1200" dirty="0" smtClean="0">
                          <a:solidFill>
                            <a:schemeClr val="lt1"/>
                          </a:solidFill>
                          <a:effectLst/>
                          <a:latin typeface="+mn-lt"/>
                          <a:ea typeface="+mn-ea"/>
                          <a:cs typeface="+mn-cs"/>
                        </a:rPr>
                        <a:t>Broadleaved evergreen/warm mixed forest</a:t>
                      </a:r>
                      <a:endParaRPr lang="zh-CN" altLang="en-US" sz="1200" b="0" dirty="0"/>
                    </a:p>
                  </a:txBody>
                  <a:tcPr/>
                </a:tc>
                <a:tc>
                  <a:txBody>
                    <a:bodyPr/>
                    <a:lstStyle/>
                    <a:p>
                      <a:pPr algn="ctr"/>
                      <a:r>
                        <a:rPr lang="en-US" altLang="zh-CN" dirty="0" smtClean="0"/>
                        <a:t>desert</a:t>
                      </a:r>
                      <a:endParaRPr lang="zh-CN" altLang="en-US" dirty="0"/>
                    </a:p>
                  </a:txBody>
                  <a:tcPr/>
                </a:tc>
                <a:tc>
                  <a:txBody>
                    <a:bodyPr/>
                    <a:lstStyle/>
                    <a:p>
                      <a:pPr algn="ctr"/>
                      <a:r>
                        <a:rPr lang="en-US" altLang="zh-CN" sz="1400" b="0" kern="1200" dirty="0" smtClean="0">
                          <a:solidFill>
                            <a:schemeClr val="lt1"/>
                          </a:solidFill>
                          <a:effectLst/>
                          <a:latin typeface="+mn-lt"/>
                          <a:ea typeface="+mn-ea"/>
                          <a:cs typeface="+mn-cs"/>
                        </a:rPr>
                        <a:t>temperate deciduous forest</a:t>
                      </a:r>
                      <a:endParaRPr lang="zh-CN" altLang="en-US" sz="1400" b="0" dirty="0"/>
                    </a:p>
                  </a:txBody>
                  <a:tcPr/>
                </a:tc>
                <a:tc>
                  <a:txBody>
                    <a:bodyPr/>
                    <a:lstStyle/>
                    <a:p>
                      <a:pPr algn="ctr"/>
                      <a:r>
                        <a:rPr lang="en-US" altLang="zh-CN" sz="1400" b="0" dirty="0" smtClean="0"/>
                        <a:t>taiga</a:t>
                      </a:r>
                      <a:endParaRPr lang="zh-CN" altLang="en-US" sz="1400" b="0" dirty="0"/>
                    </a:p>
                  </a:txBody>
                  <a:tcPr/>
                </a:tc>
              </a:tr>
              <a:tr h="1232128">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a:txBody>
                  <a:tcPr/>
                </a:tc>
              </a:tr>
              <a:tr h="1500427">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tr>
            </a:tbl>
          </a:graphicData>
        </a:graphic>
      </p:graphicFrame>
      <p:pic>
        <p:nvPicPr>
          <p:cNvPr id="11" name="图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536" y="4115544"/>
            <a:ext cx="1296144" cy="1065222"/>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2152" y="4141465"/>
            <a:ext cx="1277957" cy="101338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8056" y="4111775"/>
            <a:ext cx="1243254" cy="104307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8659" y="4115544"/>
            <a:ext cx="1339233" cy="106522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69312" y="5378866"/>
            <a:ext cx="1350998" cy="115374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8710" y="5411688"/>
            <a:ext cx="1399182" cy="1120924"/>
          </a:xfrm>
          <a:prstGeom prst="rect">
            <a:avLst/>
          </a:prstGeom>
        </p:spPr>
      </p:pic>
      <p:pic>
        <p:nvPicPr>
          <p:cNvPr id="17" name="图片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8001" y="5411688"/>
            <a:ext cx="1383363" cy="1144972"/>
          </a:xfrm>
          <a:prstGeom prst="rect">
            <a:avLst/>
          </a:prstGeom>
        </p:spPr>
      </p:pic>
      <p:pic>
        <p:nvPicPr>
          <p:cNvPr id="1025" name="Picture 1" descr="C:\Users\user\AppData\Roaming\Tencent\Users\329843285\QQ\WinTemp\RichOle\H@[)EJ9K5}~V[}W52FDR093.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80728" y="4077861"/>
            <a:ext cx="1224136" cy="1110898"/>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65725" y="5443214"/>
            <a:ext cx="1454141" cy="1113446"/>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5528" y="5392384"/>
            <a:ext cx="1440160" cy="1183580"/>
          </a:xfrm>
          <a:prstGeom prst="rect">
            <a:avLst/>
          </a:prstGeom>
        </p:spPr>
      </p:pic>
      <p:sp>
        <p:nvSpPr>
          <p:cNvPr id="12" name="TextBox 11"/>
          <p:cNvSpPr txBox="1"/>
          <p:nvPr/>
        </p:nvSpPr>
        <p:spPr>
          <a:xfrm>
            <a:off x="457201" y="990600"/>
            <a:ext cx="8458200" cy="1559401"/>
          </a:xfrm>
          <a:prstGeom prst="rect">
            <a:avLst/>
          </a:prstGeom>
          <a:noFill/>
        </p:spPr>
        <p:txBody>
          <a:bodyPr wrap="square" rtlCol="0">
            <a:spAutoFit/>
          </a:bodyPr>
          <a:lstStyle/>
          <a:p>
            <a:pPr>
              <a:lnSpc>
                <a:spcPct val="120000"/>
              </a:lnSpc>
            </a:pPr>
            <a:r>
              <a:rPr lang="en-US" sz="2000" b="1" dirty="0" smtClean="0"/>
              <a:t>Data: 1) 1:1,000,000 vegetation map</a:t>
            </a:r>
          </a:p>
          <a:p>
            <a:pPr marL="804863" indent="-804863">
              <a:lnSpc>
                <a:spcPct val="120000"/>
              </a:lnSpc>
            </a:pPr>
            <a:r>
              <a:rPr lang="en-US" altLang="zh-CN" sz="2000" dirty="0" smtClean="0"/>
              <a:t>           2) LGM </a:t>
            </a:r>
            <a:r>
              <a:rPr lang="en-US" altLang="zh-CN" sz="2000" dirty="0"/>
              <a:t>climate data was </a:t>
            </a:r>
            <a:r>
              <a:rPr lang="en-US" altLang="zh-CN" sz="2000" dirty="0" err="1"/>
              <a:t>hindcasted</a:t>
            </a:r>
            <a:r>
              <a:rPr lang="en-US" altLang="zh-CN" sz="2000" dirty="0"/>
              <a:t> by Community Climate System Model (CCSM)</a:t>
            </a:r>
            <a:r>
              <a:rPr lang="en-US" altLang="zh-CN" sz="2000" dirty="0" smtClean="0"/>
              <a:t>.</a:t>
            </a:r>
            <a:endParaRPr lang="en-US" sz="2000" b="1" dirty="0" smtClean="0"/>
          </a:p>
          <a:p>
            <a:pPr>
              <a:lnSpc>
                <a:spcPct val="120000"/>
              </a:lnSpc>
            </a:pPr>
            <a:r>
              <a:rPr lang="en-US" sz="2000" b="1" dirty="0" smtClean="0"/>
              <a:t>Method: species distribution models</a:t>
            </a:r>
            <a:endParaRPr lang="en-US" sz="2000" b="1" dirty="0"/>
          </a:p>
        </p:txBody>
      </p:sp>
    </p:spTree>
    <p:extLst>
      <p:ext uri="{BB962C8B-B14F-4D97-AF65-F5344CB8AC3E}">
        <p14:creationId xmlns:p14="http://schemas.microsoft.com/office/powerpoint/2010/main" val="33891953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2" name="直接连接符 1"/>
          <p:cNvCxnSpPr/>
          <p:nvPr/>
        </p:nvCxnSpPr>
        <p:spPr bwMode="auto">
          <a:xfrm flipV="1">
            <a:off x="9969" y="838200"/>
            <a:ext cx="9144000" cy="25730"/>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524000" y="152400"/>
            <a:ext cx="6361037"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en-US" altLang="zh-CN" sz="2800" b="1" dirty="0" smtClean="0">
                <a:ln w="11430"/>
                <a:solidFill>
                  <a:srgbClr val="0070C0"/>
                </a:solidFill>
                <a:effectLst>
                  <a:outerShdw blurRad="80000" dist="40000" dir="5040000" algn="tl">
                    <a:srgbClr val="000000">
                      <a:alpha val="30000"/>
                    </a:srgbClr>
                  </a:outerShdw>
                </a:effectLst>
                <a:latin typeface="Times New Roman" pitchFamily="18" charset="0"/>
                <a:ea typeface="宋体" charset="-122"/>
              </a:rPr>
              <a:t>Results(1): LGM vegetation distribution</a:t>
            </a:r>
            <a:endParaRPr kumimoji="1" lang="zh-CN" altLang="en-US" sz="2800" b="1" dirty="0">
              <a:ln w="11430"/>
              <a:solidFill>
                <a:srgbClr val="0070C0"/>
              </a:solidFill>
              <a:effectLst>
                <a:outerShdw blurRad="80000" dist="40000" dir="5040000" algn="tl">
                  <a:srgbClr val="000000">
                    <a:alpha val="30000"/>
                  </a:srgbClr>
                </a:outerShdw>
              </a:effectLst>
              <a:latin typeface="Times New Roman" pitchFamily="18" charset="0"/>
              <a:ea typeface="宋体" charset="-122"/>
            </a:endParaRPr>
          </a:p>
        </p:txBody>
      </p:sp>
      <p:pic>
        <p:nvPicPr>
          <p:cNvPr id="4" name="Picture 4"/>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000" y="990600"/>
            <a:ext cx="3425505" cy="214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1000" y="3048000"/>
            <a:ext cx="3342632" cy="214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43607" y="3196209"/>
            <a:ext cx="1257580" cy="338554"/>
          </a:xfrm>
          <a:prstGeom prst="rect">
            <a:avLst/>
          </a:prstGeom>
          <a:noFill/>
        </p:spPr>
        <p:txBody>
          <a:bodyPr wrap="square" rtlCol="0">
            <a:spAutoFit/>
          </a:bodyPr>
          <a:lstStyle/>
          <a:p>
            <a:r>
              <a:rPr kumimoji="1" lang="en-US" altLang="zh-CN" sz="1600" b="1" dirty="0" smtClean="0">
                <a:solidFill>
                  <a:srgbClr val="000000"/>
                </a:solidFill>
                <a:latin typeface="Times New Roman" pitchFamily="18" charset="0"/>
                <a:ea typeface="宋体" charset="-122"/>
              </a:rPr>
              <a:t>LGM</a:t>
            </a:r>
            <a:endParaRPr kumimoji="1" lang="zh-CN" altLang="en-US" sz="1600" b="1" dirty="0">
              <a:solidFill>
                <a:srgbClr val="000000"/>
              </a:solidFill>
              <a:latin typeface="Times New Roman" pitchFamily="18" charset="0"/>
              <a:ea typeface="宋体" charset="-122"/>
            </a:endParaRPr>
          </a:p>
        </p:txBody>
      </p:sp>
      <p:sp>
        <p:nvSpPr>
          <p:cNvPr id="9" name="TextBox 8"/>
          <p:cNvSpPr txBox="1"/>
          <p:nvPr/>
        </p:nvSpPr>
        <p:spPr>
          <a:xfrm>
            <a:off x="1524000" y="1066800"/>
            <a:ext cx="1257580" cy="338554"/>
          </a:xfrm>
          <a:prstGeom prst="rect">
            <a:avLst/>
          </a:prstGeom>
          <a:noFill/>
        </p:spPr>
        <p:txBody>
          <a:bodyPr wrap="square" rtlCol="0">
            <a:spAutoFit/>
          </a:bodyPr>
          <a:lstStyle/>
          <a:p>
            <a:r>
              <a:rPr kumimoji="1" lang="en-US" altLang="zh-CN" sz="1600" b="1" dirty="0" smtClean="0">
                <a:solidFill>
                  <a:srgbClr val="000000"/>
                </a:solidFill>
                <a:latin typeface="Times New Roman" pitchFamily="18" charset="0"/>
                <a:ea typeface="宋体" charset="-122"/>
              </a:rPr>
              <a:t>Modern</a:t>
            </a:r>
            <a:endParaRPr kumimoji="1" lang="zh-CN" altLang="en-US" sz="1600" b="1" dirty="0">
              <a:solidFill>
                <a:srgbClr val="000000"/>
              </a:solidFill>
              <a:latin typeface="Times New Roman" pitchFamily="18" charset="0"/>
              <a:ea typeface="宋体" charset="-122"/>
            </a:endParaRPr>
          </a:p>
        </p:txBody>
      </p:sp>
      <p:pic>
        <p:nvPicPr>
          <p:cNvPr id="1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4800" y="4800601"/>
            <a:ext cx="1359894" cy="9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r="39145" b="3219"/>
          <a:stretch/>
        </p:blipFill>
        <p:spPr>
          <a:xfrm>
            <a:off x="5181600" y="1066800"/>
            <a:ext cx="3657600" cy="4077226"/>
          </a:xfrm>
          <a:prstGeom prst="rect">
            <a:avLst/>
          </a:prstGeom>
        </p:spPr>
      </p:pic>
    </p:spTree>
    <p:extLst>
      <p:ext uri="{BB962C8B-B14F-4D97-AF65-F5344CB8AC3E}">
        <p14:creationId xmlns:p14="http://schemas.microsoft.com/office/powerpoint/2010/main" val="38084925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bwMode="auto">
          <a:xfrm flipV="1">
            <a:off x="0" y="790434"/>
            <a:ext cx="9144000" cy="25730"/>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447800" y="76200"/>
            <a:ext cx="6450805"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2800" dirty="0" smtClean="0">
                <a:ln w="11430"/>
                <a:solidFill>
                  <a:srgbClr val="0070C0"/>
                </a:solidFill>
                <a:effectLst>
                  <a:outerShdw blurRad="80000" dist="40000" dir="5040000" algn="tl">
                    <a:srgbClr val="000000">
                      <a:alpha val="30000"/>
                    </a:srgbClr>
                  </a:outerShdw>
                </a:effectLst>
              </a:rPr>
              <a:t>R</a:t>
            </a:r>
            <a:r>
              <a:rPr lang="en-US" altLang="zh-CN" sz="2800" b="1" cap="none" spc="0" dirty="0" smtClean="0">
                <a:ln w="11430"/>
                <a:solidFill>
                  <a:srgbClr val="0070C0"/>
                </a:solidFill>
                <a:effectLst>
                  <a:outerShdw blurRad="80000" dist="40000" dir="5040000" algn="tl">
                    <a:srgbClr val="000000">
                      <a:alpha val="30000"/>
                    </a:srgbClr>
                  </a:outerShdw>
                </a:effectLst>
              </a:rPr>
              <a:t>esults(1): LGM vegetation distribution</a:t>
            </a:r>
            <a:endParaRPr lang="zh-CN" altLang="en-US" sz="2800" b="1" cap="none" spc="0" dirty="0">
              <a:ln w="11430"/>
              <a:solidFill>
                <a:srgbClr val="0070C0"/>
              </a:solidFill>
              <a:effectLst>
                <a:outerShdw blurRad="80000" dist="40000" dir="5040000" algn="tl">
                  <a:srgbClr val="000000">
                    <a:alpha val="30000"/>
                  </a:srgbClr>
                </a:outerShdw>
              </a:effectLst>
            </a:endParaRPr>
          </a:p>
        </p:txBody>
      </p:sp>
      <p:pic>
        <p:nvPicPr>
          <p:cNvPr id="204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381000"/>
            <a:ext cx="729866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89190" y="1046995"/>
            <a:ext cx="3384376" cy="461665"/>
          </a:xfrm>
          <a:prstGeom prst="rect">
            <a:avLst/>
          </a:prstGeom>
          <a:noFill/>
        </p:spPr>
        <p:txBody>
          <a:bodyPr wrap="square" rtlCol="0">
            <a:spAutoFit/>
          </a:bodyPr>
          <a:lstStyle/>
          <a:p>
            <a:r>
              <a:rPr lang="en-US" altLang="zh-CN" i="1" dirty="0">
                <a:solidFill>
                  <a:srgbClr val="0099FF"/>
                </a:solidFill>
              </a:rPr>
              <a:t>T</a:t>
            </a:r>
            <a:r>
              <a:rPr lang="en-US" altLang="zh-CN" i="1" dirty="0" smtClean="0">
                <a:solidFill>
                  <a:srgbClr val="0099FF"/>
                </a:solidFill>
              </a:rPr>
              <a:t>ransformation</a:t>
            </a:r>
            <a:endParaRPr lang="zh-CN" altLang="en-US" i="1" dirty="0">
              <a:solidFill>
                <a:srgbClr val="0099FF"/>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1828800"/>
            <a:ext cx="1493837"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609209" y="1476197"/>
            <a:ext cx="2376264" cy="400110"/>
          </a:xfrm>
          <a:prstGeom prst="rect">
            <a:avLst/>
          </a:prstGeom>
          <a:noFill/>
        </p:spPr>
        <p:txBody>
          <a:bodyPr wrap="square" rtlCol="0">
            <a:spAutoFit/>
          </a:bodyPr>
          <a:lstStyle/>
          <a:p>
            <a:pPr algn="ctr"/>
            <a:r>
              <a:rPr lang="en-US" altLang="zh-CN" sz="2000" dirty="0" smtClean="0"/>
              <a:t>LGM</a:t>
            </a:r>
            <a:endParaRPr lang="zh-CN" altLang="en-US" sz="2000" dirty="0"/>
          </a:p>
        </p:txBody>
      </p:sp>
      <p:sp>
        <p:nvSpPr>
          <p:cNvPr id="23" name="TextBox 22"/>
          <p:cNvSpPr txBox="1"/>
          <p:nvPr/>
        </p:nvSpPr>
        <p:spPr>
          <a:xfrm>
            <a:off x="190523" y="3486338"/>
            <a:ext cx="1368152" cy="461665"/>
          </a:xfrm>
          <a:prstGeom prst="rect">
            <a:avLst/>
          </a:prstGeom>
          <a:noFill/>
        </p:spPr>
        <p:txBody>
          <a:bodyPr wrap="square" rtlCol="0">
            <a:spAutoFit/>
          </a:bodyPr>
          <a:lstStyle/>
          <a:p>
            <a:r>
              <a:rPr lang="en-US" altLang="zh-CN" dirty="0" smtClean="0"/>
              <a:t>modern</a:t>
            </a:r>
            <a:endParaRPr lang="zh-CN" altLang="en-US" dirty="0"/>
          </a:p>
        </p:txBody>
      </p:sp>
      <p:sp>
        <p:nvSpPr>
          <p:cNvPr id="9" name="TextBox 8"/>
          <p:cNvSpPr txBox="1"/>
          <p:nvPr/>
        </p:nvSpPr>
        <p:spPr>
          <a:xfrm>
            <a:off x="533400" y="5638800"/>
            <a:ext cx="7924800" cy="646331"/>
          </a:xfrm>
          <a:prstGeom prst="rect">
            <a:avLst/>
          </a:prstGeom>
          <a:solidFill>
            <a:srgbClr val="FFCC99"/>
          </a:solidFill>
          <a:ln>
            <a:solidFill>
              <a:srgbClr val="E46C0A"/>
            </a:solidFill>
          </a:ln>
        </p:spPr>
        <p:txBody>
          <a:bodyPr wrap="square" rtlCol="0">
            <a:spAutoFit/>
          </a:bodyPr>
          <a:lstStyle/>
          <a:p>
            <a:r>
              <a:rPr kumimoji="1" lang="en-US" altLang="zh-CN" b="1" dirty="0" smtClean="0">
                <a:solidFill>
                  <a:srgbClr val="FF0000"/>
                </a:solidFill>
                <a:latin typeface="Times New Roman" pitchFamily="18" charset="0"/>
                <a:ea typeface="宋体" charset="-122"/>
              </a:rPr>
              <a:t>* </a:t>
            </a:r>
            <a:r>
              <a:rPr kumimoji="1" lang="en-US" altLang="zh-CN" b="1" dirty="0">
                <a:solidFill>
                  <a:srgbClr val="000000"/>
                </a:solidFill>
                <a:latin typeface="Times New Roman" pitchFamily="18" charset="0"/>
                <a:ea typeface="宋体" charset="-122"/>
              </a:rPr>
              <a:t>Substantial </a:t>
            </a:r>
            <a:r>
              <a:rPr kumimoji="1" lang="en-US" altLang="zh-CN" b="1" dirty="0" smtClean="0">
                <a:solidFill>
                  <a:srgbClr val="000000"/>
                </a:solidFill>
                <a:latin typeface="Times New Roman" pitchFamily="18" charset="0"/>
                <a:ea typeface="宋体" charset="-122"/>
              </a:rPr>
              <a:t>contraction: tropical rainforest and monsoon forest,  temperate </a:t>
            </a:r>
            <a:r>
              <a:rPr kumimoji="1" lang="en-US" altLang="zh-CN" b="1" dirty="0" err="1" smtClean="0">
                <a:solidFill>
                  <a:srgbClr val="000000"/>
                </a:solidFill>
                <a:latin typeface="Times New Roman" pitchFamily="18" charset="0"/>
                <a:ea typeface="宋体" charset="-122"/>
              </a:rPr>
              <a:t>needleleaf</a:t>
            </a:r>
            <a:r>
              <a:rPr kumimoji="1" lang="en-US" altLang="zh-CN" b="1" dirty="0" smtClean="0">
                <a:solidFill>
                  <a:srgbClr val="000000"/>
                </a:solidFill>
                <a:latin typeface="Times New Roman" pitchFamily="18" charset="0"/>
                <a:ea typeface="宋体" charset="-122"/>
              </a:rPr>
              <a:t>-broadleaf mixed forest, temperate deciduous scrub </a:t>
            </a:r>
            <a:endParaRPr kumimoji="1" lang="en-US" altLang="zh-CN" b="1" dirty="0">
              <a:solidFill>
                <a:srgbClr val="FF0000"/>
              </a:solidFill>
              <a:latin typeface="Times New Roman" pitchFamily="18" charset="0"/>
              <a:ea typeface="宋体" charset="-122"/>
            </a:endParaRPr>
          </a:p>
        </p:txBody>
      </p:sp>
    </p:spTree>
    <p:extLst>
      <p:ext uri="{BB962C8B-B14F-4D97-AF65-F5344CB8AC3E}">
        <p14:creationId xmlns:p14="http://schemas.microsoft.com/office/powerpoint/2010/main" val="42287603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2" name="直接连接符 1"/>
          <p:cNvCxnSpPr/>
          <p:nvPr/>
        </p:nvCxnSpPr>
        <p:spPr bwMode="auto">
          <a:xfrm flipV="1">
            <a:off x="0" y="790434"/>
            <a:ext cx="9144000" cy="25730"/>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066800" y="152400"/>
            <a:ext cx="6450805"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en-US" altLang="zh-CN" sz="2800" b="1" dirty="0" smtClean="0">
                <a:ln w="11430"/>
                <a:solidFill>
                  <a:srgbClr val="0070C0"/>
                </a:solidFill>
                <a:effectLst>
                  <a:outerShdw blurRad="80000" dist="40000" dir="5040000" algn="tl">
                    <a:srgbClr val="000000">
                      <a:alpha val="30000"/>
                    </a:srgbClr>
                  </a:outerShdw>
                </a:effectLst>
                <a:latin typeface="Times New Roman" pitchFamily="18" charset="0"/>
                <a:ea typeface="宋体" charset="-122"/>
              </a:rPr>
              <a:t>Results(1): LGM vegetation distribution</a:t>
            </a:r>
            <a:endParaRPr kumimoji="1" lang="zh-CN" altLang="en-US" sz="2800" b="1" dirty="0">
              <a:ln w="11430"/>
              <a:solidFill>
                <a:srgbClr val="0070C0"/>
              </a:solidFill>
              <a:effectLst>
                <a:outerShdw blurRad="80000" dist="40000" dir="5040000" algn="tl">
                  <a:srgbClr val="000000">
                    <a:alpha val="30000"/>
                  </a:srgbClr>
                </a:outerShdw>
              </a:effectLst>
              <a:latin typeface="Times New Roman" pitchFamily="18" charset="0"/>
              <a:ea typeface="宋体"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6444" y="1142588"/>
            <a:ext cx="4077769" cy="2667412"/>
          </a:xfrm>
          <a:prstGeom prst="rect">
            <a:avLst/>
          </a:prstGeom>
        </p:spPr>
      </p:pic>
      <p:sp>
        <p:nvSpPr>
          <p:cNvPr id="5" name="TextBox 4"/>
          <p:cNvSpPr txBox="1"/>
          <p:nvPr/>
        </p:nvSpPr>
        <p:spPr>
          <a:xfrm>
            <a:off x="304800" y="762000"/>
            <a:ext cx="4419600" cy="830997"/>
          </a:xfrm>
          <a:prstGeom prst="rect">
            <a:avLst/>
          </a:prstGeom>
          <a:noFill/>
        </p:spPr>
        <p:txBody>
          <a:bodyPr wrap="square" rtlCol="0">
            <a:spAutoFit/>
          </a:bodyPr>
          <a:lstStyle/>
          <a:p>
            <a:r>
              <a:rPr kumimoji="1" lang="en-US" altLang="zh-CN" sz="2400" b="1" dirty="0">
                <a:solidFill>
                  <a:srgbClr val="0099FF"/>
                </a:solidFill>
                <a:latin typeface="Times New Roman" pitchFamily="18" charset="0"/>
                <a:ea typeface="宋体" charset="-122"/>
              </a:rPr>
              <a:t>Forests </a:t>
            </a:r>
            <a:r>
              <a:rPr kumimoji="1" lang="en-US" altLang="zh-CN" sz="2400" b="1" dirty="0" smtClean="0">
                <a:solidFill>
                  <a:srgbClr val="0099FF"/>
                </a:solidFill>
                <a:latin typeface="Times New Roman" pitchFamily="18" charset="0"/>
                <a:ea typeface="宋体" charset="-122"/>
              </a:rPr>
              <a:t>move northward since the LGM</a:t>
            </a:r>
            <a:endParaRPr kumimoji="1" lang="zh-CN" altLang="en-US" sz="2400" b="1" dirty="0">
              <a:solidFill>
                <a:srgbClr val="0099FF"/>
              </a:solidFill>
              <a:latin typeface="Times New Roman" pitchFamily="18" charset="0"/>
              <a:ea typeface="宋体" charset="-122"/>
            </a:endParaRPr>
          </a:p>
        </p:txBody>
      </p:sp>
      <p:sp>
        <p:nvSpPr>
          <p:cNvPr id="6" name="TextBox 5"/>
          <p:cNvSpPr txBox="1"/>
          <p:nvPr/>
        </p:nvSpPr>
        <p:spPr>
          <a:xfrm>
            <a:off x="1954099" y="3164552"/>
            <a:ext cx="3024336" cy="584776"/>
          </a:xfrm>
          <a:prstGeom prst="rect">
            <a:avLst/>
          </a:prstGeom>
          <a:noFill/>
        </p:spPr>
        <p:txBody>
          <a:bodyPr wrap="square" rtlCol="0">
            <a:spAutoFit/>
          </a:bodyPr>
          <a:lstStyle/>
          <a:p>
            <a:r>
              <a:rPr kumimoji="1" lang="en-US" altLang="zh-CN" sz="1600" b="1" dirty="0" smtClean="0">
                <a:solidFill>
                  <a:srgbClr val="000000"/>
                </a:solidFill>
                <a:latin typeface="Times New Roman"/>
                <a:ea typeface="宋体" charset="-122"/>
                <a:cs typeface="Times New Roman"/>
              </a:rPr>
              <a:t>Veget1: Cool </a:t>
            </a:r>
            <a:r>
              <a:rPr kumimoji="1" lang="en-US" altLang="zh-CN" sz="1600" b="1" dirty="0">
                <a:solidFill>
                  <a:srgbClr val="000000"/>
                </a:solidFill>
                <a:latin typeface="Times New Roman"/>
                <a:ea typeface="宋体" charset="-122"/>
                <a:cs typeface="Times New Roman"/>
              </a:rPr>
              <a:t>and temperate coniferous forest</a:t>
            </a:r>
            <a:endParaRPr kumimoji="1" lang="zh-CN" altLang="en-US" sz="1600" b="1" dirty="0">
              <a:solidFill>
                <a:srgbClr val="000000"/>
              </a:solidFill>
              <a:latin typeface="Times New Roman"/>
              <a:ea typeface="宋体" charset="-122"/>
              <a:cs typeface="Times New Roman"/>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8590" y="1430641"/>
            <a:ext cx="2319700" cy="1784048"/>
          </a:xfrm>
          <a:prstGeom prst="rect">
            <a:avLst/>
          </a:prstGeom>
        </p:spPr>
      </p:pic>
      <p:sp>
        <p:nvSpPr>
          <p:cNvPr id="8" name="TextBox 7"/>
          <p:cNvSpPr txBox="1"/>
          <p:nvPr/>
        </p:nvSpPr>
        <p:spPr>
          <a:xfrm>
            <a:off x="5071120" y="3214689"/>
            <a:ext cx="2583904" cy="584776"/>
          </a:xfrm>
          <a:prstGeom prst="rect">
            <a:avLst/>
          </a:prstGeom>
          <a:noFill/>
        </p:spPr>
        <p:txBody>
          <a:bodyPr wrap="square" rtlCol="0">
            <a:spAutoFit/>
          </a:bodyPr>
          <a:lstStyle/>
          <a:p>
            <a:pPr algn="ctr"/>
            <a:r>
              <a:rPr kumimoji="1" lang="en-US" altLang="zh-CN" sz="1600" b="1" dirty="0" smtClean="0">
                <a:solidFill>
                  <a:srgbClr val="000000"/>
                </a:solidFill>
                <a:latin typeface="Times New Roman"/>
                <a:ea typeface="宋体" charset="-122"/>
                <a:cs typeface="Times New Roman"/>
              </a:rPr>
              <a:t>Veget6: </a:t>
            </a:r>
            <a:r>
              <a:rPr lang="en-US" sz="1600" b="1" dirty="0">
                <a:latin typeface="Times New Roman"/>
                <a:cs typeface="Times New Roman"/>
              </a:rPr>
              <a:t>Temperate </a:t>
            </a:r>
            <a:r>
              <a:rPr lang="en-US" sz="1600" b="1" dirty="0" smtClean="0">
                <a:latin typeface="Times New Roman"/>
                <a:cs typeface="Times New Roman"/>
              </a:rPr>
              <a:t>deciduous </a:t>
            </a:r>
            <a:r>
              <a:rPr lang="en-US" sz="1600" b="1" dirty="0">
                <a:latin typeface="Times New Roman"/>
                <a:cs typeface="Times New Roman"/>
              </a:rPr>
              <a:t>forest </a:t>
            </a:r>
            <a:r>
              <a:rPr kumimoji="1" lang="en-US" altLang="zh-CN" sz="1600" b="1" dirty="0" smtClean="0">
                <a:solidFill>
                  <a:srgbClr val="000000"/>
                </a:solidFill>
                <a:latin typeface="Times New Roman"/>
                <a:ea typeface="宋体" charset="-122"/>
                <a:cs typeface="Times New Roman"/>
              </a:rPr>
              <a:t> </a:t>
            </a:r>
            <a:endParaRPr kumimoji="1" lang="zh-CN" altLang="en-US" sz="1600" b="1" dirty="0">
              <a:solidFill>
                <a:srgbClr val="000000"/>
              </a:solidFill>
              <a:latin typeface="Times New Roman"/>
              <a:ea typeface="宋体" charset="-122"/>
              <a:cs typeface="Times New Roman"/>
            </a:endParaRPr>
          </a:p>
        </p:txBody>
      </p:sp>
      <p:sp>
        <p:nvSpPr>
          <p:cNvPr id="11" name="TextBox 10"/>
          <p:cNvSpPr txBox="1"/>
          <p:nvPr/>
        </p:nvSpPr>
        <p:spPr>
          <a:xfrm>
            <a:off x="6324601" y="938731"/>
            <a:ext cx="1447799" cy="338554"/>
          </a:xfrm>
          <a:prstGeom prst="rect">
            <a:avLst/>
          </a:prstGeom>
          <a:solidFill>
            <a:srgbClr val="FFCC99"/>
          </a:solidFill>
          <a:ln>
            <a:solidFill>
              <a:srgbClr val="E46C0A"/>
            </a:solidFill>
          </a:ln>
        </p:spPr>
        <p:txBody>
          <a:bodyPr wrap="square" rtlCol="0">
            <a:spAutoFit/>
          </a:bodyPr>
          <a:lstStyle/>
          <a:p>
            <a:r>
              <a:rPr kumimoji="1" lang="en-US" altLang="zh-CN" sz="1600" dirty="0" smtClean="0">
                <a:solidFill>
                  <a:srgbClr val="000000"/>
                </a:solidFill>
                <a:latin typeface="Times New Roman" pitchFamily="18" charset="0"/>
                <a:ea typeface="宋体" charset="-122"/>
              </a:rPr>
              <a:t>modern </a:t>
            </a:r>
            <a:r>
              <a:rPr kumimoji="1" lang="en-US" altLang="zh-CN" sz="1600" dirty="0" err="1" smtClean="0">
                <a:solidFill>
                  <a:srgbClr val="000000"/>
                </a:solidFill>
                <a:latin typeface="Times New Roman" pitchFamily="18" charset="0"/>
                <a:ea typeface="宋体" charset="-122"/>
              </a:rPr>
              <a:t>distrib</a:t>
            </a:r>
            <a:endParaRPr kumimoji="1" lang="en-US" altLang="zh-CN" sz="1600" dirty="0" smtClean="0">
              <a:solidFill>
                <a:srgbClr val="000000"/>
              </a:solidFill>
              <a:latin typeface="Times New Roman" pitchFamily="18" charset="0"/>
              <a:ea typeface="宋体" charset="-122"/>
            </a:endParaRPr>
          </a:p>
        </p:txBody>
      </p:sp>
      <p:sp>
        <p:nvSpPr>
          <p:cNvPr id="12" name="TextBox 11"/>
          <p:cNvSpPr txBox="1"/>
          <p:nvPr/>
        </p:nvSpPr>
        <p:spPr>
          <a:xfrm>
            <a:off x="228600" y="3905739"/>
            <a:ext cx="5818830" cy="461665"/>
          </a:xfrm>
          <a:prstGeom prst="rect">
            <a:avLst/>
          </a:prstGeom>
          <a:noFill/>
        </p:spPr>
        <p:txBody>
          <a:bodyPr wrap="square" rtlCol="0">
            <a:spAutoFit/>
          </a:bodyPr>
          <a:lstStyle/>
          <a:p>
            <a:r>
              <a:rPr kumimoji="1" lang="en-US" altLang="zh-CN" sz="2400" b="1" i="1" dirty="0">
                <a:solidFill>
                  <a:srgbClr val="0099FF"/>
                </a:solidFill>
                <a:latin typeface="Times New Roman" pitchFamily="18" charset="0"/>
                <a:ea typeface="宋体" charset="-122"/>
              </a:rPr>
              <a:t>Steppe and </a:t>
            </a:r>
            <a:r>
              <a:rPr kumimoji="1" lang="en-US" altLang="zh-CN" sz="2400" b="1" i="1" dirty="0" smtClean="0">
                <a:solidFill>
                  <a:srgbClr val="0099FF"/>
                </a:solidFill>
                <a:latin typeface="Times New Roman" pitchFamily="18" charset="0"/>
                <a:ea typeface="宋体" charset="-122"/>
              </a:rPr>
              <a:t>desert contracted</a:t>
            </a:r>
            <a:endParaRPr kumimoji="1" lang="en-US" altLang="zh-CN" sz="2400" b="1" i="1" dirty="0">
              <a:solidFill>
                <a:srgbClr val="0099FF"/>
              </a:solidFill>
              <a:latin typeface="Times New Roman" pitchFamily="18" charset="0"/>
              <a:ea typeface="宋体"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3981" y="4362939"/>
            <a:ext cx="2208684" cy="1726278"/>
          </a:xfrm>
          <a:prstGeom prst="rect">
            <a:avLst/>
          </a:prstGeom>
        </p:spPr>
      </p:pic>
      <p:sp>
        <p:nvSpPr>
          <p:cNvPr id="14" name="TextBox 13"/>
          <p:cNvSpPr txBox="1"/>
          <p:nvPr/>
        </p:nvSpPr>
        <p:spPr>
          <a:xfrm>
            <a:off x="2343981" y="5950716"/>
            <a:ext cx="2380419" cy="584776"/>
          </a:xfrm>
          <a:prstGeom prst="rect">
            <a:avLst/>
          </a:prstGeom>
          <a:noFill/>
        </p:spPr>
        <p:txBody>
          <a:bodyPr wrap="square" rtlCol="0">
            <a:spAutoFit/>
          </a:bodyPr>
          <a:lstStyle/>
          <a:p>
            <a:pPr algn="ctr"/>
            <a:r>
              <a:rPr kumimoji="1" lang="en-US" altLang="zh-CN" sz="1600" b="1" dirty="0" smtClean="0">
                <a:solidFill>
                  <a:srgbClr val="000000"/>
                </a:solidFill>
                <a:latin typeface="Times New Roman" pitchFamily="18" charset="0"/>
                <a:ea typeface="宋体" charset="-122"/>
              </a:rPr>
              <a:t>Veget16</a:t>
            </a:r>
            <a:r>
              <a:rPr kumimoji="1" lang="en-US" altLang="zh-CN" sz="1600" b="1" dirty="0">
                <a:solidFill>
                  <a:srgbClr val="000000"/>
                </a:solidFill>
                <a:latin typeface="Times New Roman" pitchFamily="18" charset="0"/>
                <a:ea typeface="宋体" charset="-122"/>
              </a:rPr>
              <a:t>: </a:t>
            </a:r>
            <a:r>
              <a:rPr kumimoji="1" lang="en-US" altLang="zh-CN" sz="1600" b="1" dirty="0" smtClean="0">
                <a:solidFill>
                  <a:srgbClr val="000000"/>
                </a:solidFill>
                <a:latin typeface="Times New Roman" pitchFamily="18" charset="0"/>
                <a:ea typeface="宋体" charset="-122"/>
              </a:rPr>
              <a:t>temperate steppe</a:t>
            </a:r>
            <a:endParaRPr kumimoji="1" lang="zh-CN" altLang="en-US" sz="1600" b="1" dirty="0">
              <a:solidFill>
                <a:srgbClr val="000000"/>
              </a:solidFill>
              <a:latin typeface="Times New Roman" pitchFamily="18" charset="0"/>
              <a:ea typeface="宋体" charset="-122"/>
            </a:endParaRPr>
          </a:p>
        </p:txBody>
      </p:sp>
      <p:pic>
        <p:nvPicPr>
          <p:cNvPr id="17" name="图片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82568" y="4467489"/>
            <a:ext cx="1883157" cy="1621291"/>
          </a:xfrm>
          <a:prstGeom prst="rect">
            <a:avLst/>
          </a:prstGeom>
        </p:spPr>
      </p:pic>
      <p:sp>
        <p:nvSpPr>
          <p:cNvPr id="18" name="TextBox 17"/>
          <p:cNvSpPr txBox="1"/>
          <p:nvPr/>
        </p:nvSpPr>
        <p:spPr>
          <a:xfrm>
            <a:off x="4953000" y="6088780"/>
            <a:ext cx="2380419" cy="338554"/>
          </a:xfrm>
          <a:prstGeom prst="rect">
            <a:avLst/>
          </a:prstGeom>
          <a:noFill/>
        </p:spPr>
        <p:txBody>
          <a:bodyPr wrap="square" rtlCol="0">
            <a:spAutoFit/>
          </a:bodyPr>
          <a:lstStyle/>
          <a:p>
            <a:pPr algn="ctr"/>
            <a:r>
              <a:rPr kumimoji="1" lang="en-US" altLang="zh-CN" sz="1600" b="1" dirty="0">
                <a:solidFill>
                  <a:srgbClr val="000000"/>
                </a:solidFill>
                <a:latin typeface="Times New Roman" pitchFamily="18" charset="0"/>
                <a:ea typeface="宋体" charset="-122"/>
              </a:rPr>
              <a:t> </a:t>
            </a:r>
            <a:r>
              <a:rPr kumimoji="1" lang="en-US" altLang="zh-CN" sz="1600" b="1" dirty="0" smtClean="0">
                <a:solidFill>
                  <a:srgbClr val="000000"/>
                </a:solidFill>
                <a:latin typeface="Times New Roman" pitchFamily="18" charset="0"/>
                <a:ea typeface="宋体" charset="-122"/>
              </a:rPr>
              <a:t>veget22: alpine </a:t>
            </a:r>
            <a:r>
              <a:rPr kumimoji="1" lang="en-US" altLang="zh-CN" sz="1600" b="1" dirty="0">
                <a:solidFill>
                  <a:srgbClr val="000000"/>
                </a:solidFill>
                <a:latin typeface="Times New Roman" pitchFamily="18" charset="0"/>
                <a:ea typeface="宋体" charset="-122"/>
              </a:rPr>
              <a:t>tundra</a:t>
            </a:r>
            <a:endParaRPr kumimoji="1" lang="zh-CN" altLang="en-US" sz="1600" b="1" dirty="0">
              <a:solidFill>
                <a:srgbClr val="000000"/>
              </a:solidFill>
              <a:latin typeface="Times New Roman" pitchFamily="18" charset="0"/>
              <a:ea typeface="宋体" charset="-122"/>
            </a:endParaRPr>
          </a:p>
        </p:txBody>
      </p:sp>
      <p:cxnSp>
        <p:nvCxnSpPr>
          <p:cNvPr id="20" name="Straight Arrow Connector 19"/>
          <p:cNvCxnSpPr/>
          <p:nvPr/>
        </p:nvCxnSpPr>
        <p:spPr bwMode="auto">
          <a:xfrm flipV="1">
            <a:off x="7010400" y="1314792"/>
            <a:ext cx="76200" cy="304800"/>
          </a:xfrm>
          <a:prstGeom prst="straightConnector1">
            <a:avLst/>
          </a:prstGeom>
          <a:ln w="28575">
            <a:solidFill>
              <a:srgbClr val="0099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72000" y="2762592"/>
            <a:ext cx="1524000" cy="369332"/>
          </a:xfrm>
          <a:prstGeom prst="rect">
            <a:avLst/>
          </a:prstGeom>
          <a:solidFill>
            <a:srgbClr val="FFCC99"/>
          </a:solidFill>
          <a:ln>
            <a:solidFill>
              <a:srgbClr val="E46C0A"/>
            </a:solidFill>
          </a:ln>
        </p:spPr>
        <p:txBody>
          <a:bodyPr wrap="square">
            <a:spAutoFit/>
          </a:bodyPr>
          <a:lstStyle/>
          <a:p>
            <a:r>
              <a:rPr kumimoji="1" lang="en-US" altLang="zh-CN" dirty="0" smtClean="0">
                <a:solidFill>
                  <a:srgbClr val="000000"/>
                </a:solidFill>
                <a:latin typeface="Times New Roman" pitchFamily="18" charset="0"/>
                <a:ea typeface="宋体" charset="-122"/>
              </a:rPr>
              <a:t>LGM </a:t>
            </a:r>
            <a:r>
              <a:rPr kumimoji="1" lang="en-US" altLang="zh-CN" dirty="0" err="1" smtClean="0">
                <a:solidFill>
                  <a:srgbClr val="000000"/>
                </a:solidFill>
                <a:latin typeface="Times New Roman" pitchFamily="18" charset="0"/>
                <a:ea typeface="宋体" charset="-122"/>
              </a:rPr>
              <a:t>distrib</a:t>
            </a:r>
            <a:r>
              <a:rPr kumimoji="1" lang="en-US" altLang="zh-CN" dirty="0" smtClean="0">
                <a:solidFill>
                  <a:srgbClr val="000000"/>
                </a:solidFill>
                <a:latin typeface="Times New Roman" pitchFamily="18" charset="0"/>
                <a:ea typeface="宋体" charset="-122"/>
              </a:rPr>
              <a:t>.</a:t>
            </a:r>
            <a:endParaRPr kumimoji="1" lang="en-US" altLang="zh-CN" dirty="0">
              <a:solidFill>
                <a:srgbClr val="000000"/>
              </a:solidFill>
              <a:latin typeface="Times New Roman" pitchFamily="18" charset="0"/>
              <a:ea typeface="宋体" charset="-122"/>
            </a:endParaRPr>
          </a:p>
        </p:txBody>
      </p:sp>
      <p:cxnSp>
        <p:nvCxnSpPr>
          <p:cNvPr id="22" name="Straight Arrow Connector 21"/>
          <p:cNvCxnSpPr/>
          <p:nvPr/>
        </p:nvCxnSpPr>
        <p:spPr bwMode="auto">
          <a:xfrm flipH="1">
            <a:off x="5943600" y="2610192"/>
            <a:ext cx="228600" cy="152400"/>
          </a:xfrm>
          <a:prstGeom prst="straightConnector1">
            <a:avLst/>
          </a:prstGeom>
          <a:ln w="28575">
            <a:solidFill>
              <a:srgbClr val="0099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876800" y="1771992"/>
            <a:ext cx="1524000" cy="369332"/>
          </a:xfrm>
          <a:prstGeom prst="rect">
            <a:avLst/>
          </a:prstGeom>
          <a:solidFill>
            <a:srgbClr val="FFCC99"/>
          </a:solidFill>
          <a:ln>
            <a:solidFill>
              <a:srgbClr val="E46C0A"/>
            </a:solidFill>
          </a:ln>
        </p:spPr>
        <p:txBody>
          <a:bodyPr wrap="square">
            <a:spAutoFit/>
          </a:bodyPr>
          <a:lstStyle/>
          <a:p>
            <a:r>
              <a:rPr kumimoji="1" lang="en-US" altLang="zh-CN" dirty="0" smtClean="0">
                <a:solidFill>
                  <a:srgbClr val="000000"/>
                </a:solidFill>
                <a:latin typeface="Times New Roman" pitchFamily="18" charset="0"/>
                <a:ea typeface="宋体" charset="-122"/>
              </a:rPr>
              <a:t>LGM </a:t>
            </a:r>
            <a:r>
              <a:rPr kumimoji="1" lang="en-US" altLang="zh-CN" dirty="0" err="1" smtClean="0">
                <a:solidFill>
                  <a:srgbClr val="000000"/>
                </a:solidFill>
                <a:latin typeface="Times New Roman" pitchFamily="18" charset="0"/>
                <a:ea typeface="宋体" charset="-122"/>
              </a:rPr>
              <a:t>distrib</a:t>
            </a:r>
            <a:r>
              <a:rPr kumimoji="1" lang="en-US" altLang="zh-CN" dirty="0" smtClean="0">
                <a:solidFill>
                  <a:srgbClr val="000000"/>
                </a:solidFill>
                <a:latin typeface="Times New Roman" pitchFamily="18" charset="0"/>
                <a:ea typeface="宋体" charset="-122"/>
              </a:rPr>
              <a:t>.</a:t>
            </a:r>
            <a:endParaRPr kumimoji="1" lang="en-US" altLang="zh-CN" dirty="0">
              <a:solidFill>
                <a:srgbClr val="000000"/>
              </a:solidFill>
              <a:latin typeface="Times New Roman" pitchFamily="18" charset="0"/>
              <a:ea typeface="宋体" charset="-122"/>
            </a:endParaRPr>
          </a:p>
        </p:txBody>
      </p:sp>
      <p:cxnSp>
        <p:nvCxnSpPr>
          <p:cNvPr id="26" name="Straight Arrow Connector 25"/>
          <p:cNvCxnSpPr/>
          <p:nvPr/>
        </p:nvCxnSpPr>
        <p:spPr bwMode="auto">
          <a:xfrm flipH="1" flipV="1">
            <a:off x="6172200" y="2152992"/>
            <a:ext cx="152400" cy="228600"/>
          </a:xfrm>
          <a:prstGeom prst="straightConnector1">
            <a:avLst/>
          </a:prstGeom>
          <a:ln w="28575">
            <a:solidFill>
              <a:srgbClr val="0099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735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7"/>
          <p:cNvGrpSpPr>
            <a:grpSpLocks/>
          </p:cNvGrpSpPr>
          <p:nvPr/>
        </p:nvGrpSpPr>
        <p:grpSpPr bwMode="auto">
          <a:xfrm>
            <a:off x="0" y="0"/>
            <a:ext cx="9144000" cy="762000"/>
            <a:chOff x="0" y="0"/>
            <a:chExt cx="9144000" cy="762000"/>
          </a:xfrm>
        </p:grpSpPr>
        <p:pic>
          <p:nvPicPr>
            <p:cNvPr id="14"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3075"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Climate change impact on species diversity</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19224155"/>
              </p:ext>
            </p:extLst>
          </p:nvPr>
        </p:nvGraphicFramePr>
        <p:xfrm>
          <a:off x="152400" y="1295400"/>
          <a:ext cx="8915399" cy="3470910"/>
        </p:xfrm>
        <a:graphic>
          <a:graphicData uri="http://schemas.openxmlformats.org/drawingml/2006/table">
            <a:tbl>
              <a:tblPr firstRow="1" bandRow="1">
                <a:tableStyleId>{5C22544A-7EE6-4342-B048-85BDC9FD1C3A}</a:tableStyleId>
              </a:tblPr>
              <a:tblGrid>
                <a:gridCol w="1628028"/>
                <a:gridCol w="1628029"/>
                <a:gridCol w="1162879"/>
                <a:gridCol w="1550505"/>
                <a:gridCol w="1550505"/>
                <a:gridCol w="1395453"/>
              </a:tblGrid>
              <a:tr h="66675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Speciation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Extinction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Dispersal</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&lt; 1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industrial evolution</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current century</a:t>
                      </a:r>
                      <a:endParaRPr lang="en-US" sz="2000" dirty="0"/>
                    </a:p>
                  </a:txBody>
                  <a:tcPr/>
                </a:tc>
                <a:tc>
                  <a:txBody>
                    <a:bodyPr/>
                    <a:lstStyle/>
                    <a:p>
                      <a:pPr algn="ctr"/>
                      <a:r>
                        <a:rPr lang="en-US" altLang="zh-CN" sz="2000" b="1" kern="0" dirty="0" smtClean="0">
                          <a:solidFill>
                            <a:srgbClr val="000000"/>
                          </a:solidFill>
                          <a:latin typeface="+mn-lt"/>
                          <a:ea typeface="+mn-ea"/>
                        </a:rPr>
                        <a:t>1-100 years</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bl>
          </a:graphicData>
        </a:graphic>
      </p:graphicFrame>
      <p:sp>
        <p:nvSpPr>
          <p:cNvPr id="2" name="Rectangle 1"/>
          <p:cNvSpPr/>
          <p:nvPr/>
        </p:nvSpPr>
        <p:spPr>
          <a:xfrm>
            <a:off x="0" y="4038963"/>
            <a:ext cx="9144000" cy="12188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30856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37609"/>
            <a:ext cx="8229600" cy="448191"/>
          </a:xfrm>
        </p:spPr>
        <p:txBody>
          <a:bodyPr>
            <a:noAutofit/>
          </a:bodyPr>
          <a:lstStyle/>
          <a:p>
            <a:pPr algn="l"/>
            <a:r>
              <a:rPr lang="en-US" altLang="zh-CN" sz="3600" b="1" dirty="0" smtClean="0">
                <a:latin typeface="Times New Roman" pitchFamily="18" charset="0"/>
                <a:cs typeface="Times New Roman" pitchFamily="18" charset="0"/>
              </a:rPr>
              <a:t>Recent climate change</a:t>
            </a:r>
            <a:endParaRPr lang="zh-CN" altLang="en-US" sz="3600" b="1" dirty="0">
              <a:latin typeface="Times New Roman" pitchFamily="18" charset="0"/>
              <a:cs typeface="Times New Roman" pitchFamily="18" charset="0"/>
            </a:endParaRPr>
          </a:p>
        </p:txBody>
      </p:sp>
      <p:pic>
        <p:nvPicPr>
          <p:cNvPr id="3073" name="Picture 1" descr="C:\Users\user\AppData\Roaming\Tencent\Users\93059554\QQ\WinTemp\RichOle\P]B]JZAISTI`$SG~N0E$5X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74337"/>
            <a:ext cx="9144000" cy="4646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44208" y="6381328"/>
            <a:ext cx="1998368" cy="369332"/>
          </a:xfrm>
          <a:prstGeom prst="rect">
            <a:avLst/>
          </a:prstGeom>
          <a:noFill/>
        </p:spPr>
        <p:txBody>
          <a:bodyPr wrap="none" rtlCol="0">
            <a:spAutoFit/>
          </a:bodyPr>
          <a:lstStyle/>
          <a:p>
            <a:pPr fontAlgn="auto">
              <a:spcBef>
                <a:spcPts val="0"/>
              </a:spcBef>
              <a:spcAft>
                <a:spcPts val="0"/>
              </a:spcAft>
            </a:pPr>
            <a:r>
              <a:rPr lang="en-US" altLang="zh-CN" dirty="0" err="1" smtClean="0">
                <a:solidFill>
                  <a:prstClr val="black"/>
                </a:solidFill>
                <a:latin typeface="Calibri"/>
                <a:ea typeface="宋体"/>
              </a:rPr>
              <a:t>IPCC</a:t>
            </a:r>
            <a:r>
              <a:rPr lang="en-US" altLang="zh-CN" dirty="0" smtClean="0">
                <a:solidFill>
                  <a:prstClr val="black"/>
                </a:solidFill>
                <a:latin typeface="Calibri"/>
                <a:ea typeface="宋体"/>
              </a:rPr>
              <a:t> report V, 2013</a:t>
            </a:r>
            <a:endParaRPr lang="zh-CN" altLang="en-US" dirty="0">
              <a:solidFill>
                <a:prstClr val="black"/>
              </a:solidFill>
              <a:latin typeface="Calibri"/>
              <a:ea typeface="宋体"/>
            </a:endParaRPr>
          </a:p>
        </p:txBody>
      </p:sp>
      <p:grpSp>
        <p:nvGrpSpPr>
          <p:cNvPr id="6" name="Group 7"/>
          <p:cNvGrpSpPr>
            <a:grpSpLocks/>
          </p:cNvGrpSpPr>
          <p:nvPr/>
        </p:nvGrpSpPr>
        <p:grpSpPr bwMode="auto">
          <a:xfrm>
            <a:off x="0" y="0"/>
            <a:ext cx="9144000" cy="762000"/>
            <a:chOff x="0" y="0"/>
            <a:chExt cx="9144000" cy="762000"/>
          </a:xfrm>
        </p:grpSpPr>
        <p:pic>
          <p:nvPicPr>
            <p:cNvPr id="7"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26875766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p:cNvGrpSpPr/>
          <p:nvPr/>
        </p:nvGrpSpPr>
        <p:grpSpPr>
          <a:xfrm>
            <a:off x="5334000" y="918411"/>
            <a:ext cx="3733801" cy="3501189"/>
            <a:chOff x="5334000" y="918411"/>
            <a:chExt cx="3733801" cy="3501189"/>
          </a:xfrm>
          <a:solidFill>
            <a:srgbClr val="CCFFCC"/>
          </a:solidFill>
        </p:grpSpPr>
        <p:sp>
          <p:nvSpPr>
            <p:cNvPr id="4" name="Rounded Rectangle 3"/>
            <p:cNvSpPr/>
            <p:nvPr/>
          </p:nvSpPr>
          <p:spPr>
            <a:xfrm>
              <a:off x="5334000" y="918411"/>
              <a:ext cx="3733801" cy="3480808"/>
            </a:xfrm>
            <a:prstGeom prst="roundRect">
              <a:avLst>
                <a:gd name="adj" fmla="val 2873"/>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8318" name="Picture 1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08021" y="990600"/>
              <a:ext cx="3429000" cy="31242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5065511" y="2206312"/>
              <a:ext cx="902811" cy="307777"/>
            </a:xfrm>
            <a:prstGeom prst="rect">
              <a:avLst/>
            </a:prstGeom>
            <a:noFill/>
          </p:spPr>
          <p:txBody>
            <a:bodyPr wrap="none" rtlCol="0">
              <a:spAutoFit/>
            </a:bodyPr>
            <a:lstStyle/>
            <a:p>
              <a:r>
                <a:rPr lang="zh-CN" altLang="en-US" sz="1400" dirty="0" smtClean="0">
                  <a:solidFill>
                    <a:srgbClr val="000000"/>
                  </a:solidFill>
                  <a:latin typeface="黑体" pitchFamily="49" charset="-122"/>
                  <a:ea typeface="黑体" pitchFamily="49" charset="-122"/>
                </a:rPr>
                <a:t>影响因子</a:t>
              </a:r>
              <a:endParaRPr lang="en-US" sz="1400" dirty="0">
                <a:solidFill>
                  <a:srgbClr val="000000"/>
                </a:solidFill>
                <a:latin typeface="黑体" pitchFamily="49" charset="-122"/>
                <a:ea typeface="黑体" pitchFamily="49" charset="-122"/>
              </a:endParaRPr>
            </a:p>
          </p:txBody>
        </p:sp>
        <p:sp>
          <p:nvSpPr>
            <p:cNvPr id="32" name="TextBox 31"/>
            <p:cNvSpPr txBox="1"/>
            <p:nvPr/>
          </p:nvSpPr>
          <p:spPr>
            <a:xfrm>
              <a:off x="7152461" y="4111823"/>
              <a:ext cx="543739" cy="307777"/>
            </a:xfrm>
            <a:prstGeom prst="rect">
              <a:avLst/>
            </a:prstGeom>
            <a:noFill/>
            <a:ln>
              <a:noFill/>
            </a:ln>
          </p:spPr>
          <p:txBody>
            <a:bodyPr wrap="none" rtlCol="0">
              <a:spAutoFit/>
            </a:bodyPr>
            <a:lstStyle/>
            <a:p>
              <a:r>
                <a:rPr lang="zh-CN" altLang="en-US" sz="1400" dirty="0">
                  <a:solidFill>
                    <a:srgbClr val="000000"/>
                  </a:solidFill>
                  <a:latin typeface="黑体" pitchFamily="49" charset="-122"/>
                  <a:ea typeface="黑体" pitchFamily="49" charset="-122"/>
                </a:rPr>
                <a:t>年份</a:t>
              </a:r>
              <a:endParaRPr lang="en-US" sz="1400" dirty="0">
                <a:solidFill>
                  <a:srgbClr val="000000"/>
                </a:solidFill>
                <a:latin typeface="黑体" pitchFamily="49" charset="-122"/>
                <a:ea typeface="黑体" pitchFamily="49" charset="-122"/>
              </a:endParaRPr>
            </a:p>
          </p:txBody>
        </p:sp>
        <p:sp>
          <p:nvSpPr>
            <p:cNvPr id="9" name="Rectangle 8"/>
            <p:cNvSpPr/>
            <p:nvPr/>
          </p:nvSpPr>
          <p:spPr>
            <a:xfrm>
              <a:off x="7924800" y="2862903"/>
              <a:ext cx="914400" cy="947097"/>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7873242" y="4141620"/>
              <a:ext cx="1194558" cy="261610"/>
            </a:xfrm>
            <a:prstGeom prst="rect">
              <a:avLst/>
            </a:prstGeom>
            <a:noFill/>
            <a:ln>
              <a:noFill/>
            </a:ln>
          </p:spPr>
          <p:txBody>
            <a:bodyPr wrap="none" rtlCol="0">
              <a:spAutoFit/>
            </a:bodyPr>
            <a:lstStyle/>
            <a:p>
              <a:r>
                <a:rPr lang="en-US" sz="1050" dirty="0" smtClean="0">
                  <a:solidFill>
                    <a:srgbClr val="000000"/>
                  </a:solidFill>
                  <a:latin typeface="Arial" pitchFamily="34" charset="0"/>
                  <a:ea typeface="ＭＳ Ｐゴシック" pitchFamily="34" charset="-128"/>
                </a:rPr>
                <a:t>Beck et al. 2012</a:t>
              </a:r>
              <a:endParaRPr lang="en-US" sz="1050" dirty="0">
                <a:solidFill>
                  <a:srgbClr val="000000"/>
                </a:solidFill>
                <a:latin typeface="Arial" pitchFamily="34" charset="0"/>
                <a:ea typeface="ＭＳ Ｐゴシック" pitchFamily="34" charset="-128"/>
              </a:endParaRPr>
            </a:p>
          </p:txBody>
        </p:sp>
      </p:grpSp>
      <p:sp>
        <p:nvSpPr>
          <p:cNvPr id="18" name="TextBox 17"/>
          <p:cNvSpPr txBox="1"/>
          <p:nvPr/>
        </p:nvSpPr>
        <p:spPr>
          <a:xfrm>
            <a:off x="228600" y="918410"/>
            <a:ext cx="5334000" cy="1692771"/>
          </a:xfrm>
          <a:prstGeom prst="rect">
            <a:avLst/>
          </a:prstGeom>
          <a:noFill/>
        </p:spPr>
        <p:txBody>
          <a:bodyPr wrap="square" rtlCol="0">
            <a:spAutoFit/>
          </a:bodyPr>
          <a:lstStyle/>
          <a:p>
            <a:r>
              <a:rPr lang="en-US" altLang="zh-CN" sz="2400" dirty="0" smtClean="0">
                <a:solidFill>
                  <a:srgbClr val="FF0000"/>
                </a:solidFill>
                <a:latin typeface="Times New Roman"/>
                <a:ea typeface="黑体" pitchFamily="49" charset="-122"/>
                <a:cs typeface="Times New Roman"/>
              </a:rPr>
              <a:t>Major Journals for </a:t>
            </a:r>
            <a:r>
              <a:rPr lang="en-US" altLang="zh-CN" sz="2400" dirty="0" err="1" smtClean="0">
                <a:solidFill>
                  <a:srgbClr val="FF0000"/>
                </a:solidFill>
                <a:latin typeface="Times New Roman"/>
                <a:ea typeface="黑体" pitchFamily="49" charset="-122"/>
                <a:cs typeface="Times New Roman"/>
              </a:rPr>
              <a:t>macroecology</a:t>
            </a:r>
            <a:r>
              <a:rPr lang="en-US" sz="2400" dirty="0" smtClean="0">
                <a:solidFill>
                  <a:srgbClr val="FF0000"/>
                </a:solidFill>
                <a:latin typeface="Times New Roman"/>
                <a:cs typeface="Times New Roman"/>
              </a:rPr>
              <a:t>: </a:t>
            </a:r>
            <a:endParaRPr lang="en-US" sz="2400" dirty="0">
              <a:solidFill>
                <a:srgbClr val="FF0000"/>
              </a:solidFill>
              <a:latin typeface="Times New Roman"/>
              <a:cs typeface="Times New Roman"/>
            </a:endParaRPr>
          </a:p>
          <a:p>
            <a:r>
              <a:rPr lang="en-US" sz="2000" i="1" dirty="0">
                <a:solidFill>
                  <a:srgbClr val="000000"/>
                </a:solidFill>
                <a:latin typeface="Times New Roman"/>
                <a:cs typeface="Times New Roman"/>
              </a:rPr>
              <a:t>Journal of Biogeography </a:t>
            </a:r>
            <a:r>
              <a:rPr lang="en-US" sz="2000" dirty="0">
                <a:solidFill>
                  <a:srgbClr val="000000"/>
                </a:solidFill>
                <a:latin typeface="Times New Roman"/>
                <a:cs typeface="Times New Roman"/>
              </a:rPr>
              <a:t>(IF: 4.9)</a:t>
            </a:r>
          </a:p>
          <a:p>
            <a:r>
              <a:rPr lang="en-US" sz="2000" i="1" dirty="0" err="1">
                <a:solidFill>
                  <a:srgbClr val="000000"/>
                </a:solidFill>
                <a:latin typeface="Times New Roman"/>
                <a:cs typeface="Times New Roman"/>
              </a:rPr>
              <a:t>Ecography</a:t>
            </a:r>
            <a:r>
              <a:rPr lang="en-US" sz="2000" dirty="0">
                <a:solidFill>
                  <a:srgbClr val="000000"/>
                </a:solidFill>
                <a:latin typeface="Times New Roman"/>
                <a:cs typeface="Times New Roman"/>
              </a:rPr>
              <a:t> (IF: 5.1)</a:t>
            </a:r>
          </a:p>
          <a:p>
            <a:r>
              <a:rPr lang="en-US" sz="2000" i="1" dirty="0" smtClean="0">
                <a:solidFill>
                  <a:srgbClr val="000000"/>
                </a:solidFill>
                <a:latin typeface="Times New Roman"/>
                <a:cs typeface="Times New Roman"/>
              </a:rPr>
              <a:t>Global Ecology &amp; Biogeography </a:t>
            </a:r>
            <a:r>
              <a:rPr lang="en-US" sz="2000" dirty="0" smtClean="0">
                <a:solidFill>
                  <a:srgbClr val="000000"/>
                </a:solidFill>
                <a:latin typeface="Times New Roman"/>
                <a:cs typeface="Times New Roman"/>
              </a:rPr>
              <a:t>(</a:t>
            </a:r>
            <a:r>
              <a:rPr lang="en-US" sz="2000" dirty="0">
                <a:solidFill>
                  <a:srgbClr val="000000"/>
                </a:solidFill>
                <a:latin typeface="Times New Roman"/>
                <a:cs typeface="Times New Roman"/>
              </a:rPr>
              <a:t>IF: 7.2)</a:t>
            </a:r>
          </a:p>
          <a:p>
            <a:r>
              <a:rPr lang="en-US" sz="2000" i="1" dirty="0">
                <a:solidFill>
                  <a:srgbClr val="000000"/>
                </a:solidFill>
                <a:latin typeface="Times New Roman"/>
                <a:cs typeface="Times New Roman"/>
              </a:rPr>
              <a:t>Diversity &amp; Distributions </a:t>
            </a:r>
            <a:r>
              <a:rPr lang="en-US" sz="2000" dirty="0">
                <a:solidFill>
                  <a:srgbClr val="000000"/>
                </a:solidFill>
                <a:latin typeface="Times New Roman"/>
                <a:cs typeface="Times New Roman"/>
              </a:rPr>
              <a:t>(IF: 6.1)</a:t>
            </a:r>
            <a:endParaRPr lang="en-US" sz="2400" dirty="0">
              <a:solidFill>
                <a:srgbClr val="000000"/>
              </a:solidFill>
              <a:latin typeface="Times New Roman"/>
              <a:cs typeface="Times New Roman"/>
            </a:endParaRPr>
          </a:p>
        </p:txBody>
      </p:sp>
      <p:sp>
        <p:nvSpPr>
          <p:cNvPr id="21" name="Title 1"/>
          <p:cNvSpPr txBox="1">
            <a:spLocks/>
          </p:cNvSpPr>
          <p:nvPr/>
        </p:nvSpPr>
        <p:spPr bwMode="auto">
          <a:xfrm>
            <a:off x="304800" y="0"/>
            <a:ext cx="7391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l" eaLnBrk="1" fontAlgn="auto" hangingPunct="1">
              <a:spcBef>
                <a:spcPts val="1800"/>
              </a:spcBef>
              <a:spcAft>
                <a:spcPts val="0"/>
              </a:spcAft>
              <a:defRPr/>
            </a:pPr>
            <a:r>
              <a:rPr lang="zh-CN" altLang="en-US" sz="3200" dirty="0" smtClean="0">
                <a:solidFill>
                  <a:srgbClr val="000000"/>
                </a:solidFill>
                <a:effectLst>
                  <a:outerShdw blurRad="38100" dist="38100" dir="2700000" algn="tl">
                    <a:srgbClr val="C0C0C0"/>
                  </a:outerShdw>
                </a:effectLst>
                <a:latin typeface="黑体" pitchFamily="49" charset="-122"/>
                <a:ea typeface="黑体" pitchFamily="49" charset="-122"/>
                <a:cs typeface="+mj-cs"/>
              </a:rPr>
              <a:t>宏观生态学</a:t>
            </a:r>
            <a:r>
              <a:rPr lang="en-US" altLang="zh-CN" sz="3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a:t>
            </a:r>
            <a:r>
              <a:rPr lang="en-US" altLang="zh-CN" sz="3200" dirty="0" err="1"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macroecology</a:t>
            </a:r>
            <a:r>
              <a:rPr lang="en-US" altLang="zh-CN" sz="3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a:t>
            </a:r>
            <a:endParaRPr lang="en-US" altLang="zh-CN" sz="3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pSp>
        <p:nvGrpSpPr>
          <p:cNvPr id="28" name="Group 7"/>
          <p:cNvGrpSpPr>
            <a:grpSpLocks/>
          </p:cNvGrpSpPr>
          <p:nvPr/>
        </p:nvGrpSpPr>
        <p:grpSpPr bwMode="auto">
          <a:xfrm>
            <a:off x="0" y="0"/>
            <a:ext cx="9144000" cy="762000"/>
            <a:chOff x="0" y="0"/>
            <a:chExt cx="9144000" cy="762000"/>
          </a:xfrm>
        </p:grpSpPr>
        <p:pic>
          <p:nvPicPr>
            <p:cNvPr id="29"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graphicFrame>
        <p:nvGraphicFramePr>
          <p:cNvPr id="19" name="Table 18"/>
          <p:cNvGraphicFramePr>
            <a:graphicFrameLocks noGrp="1"/>
          </p:cNvGraphicFramePr>
          <p:nvPr>
            <p:extLst>
              <p:ext uri="{D42A27DB-BD31-4B8C-83A1-F6EECF244321}">
                <p14:modId xmlns:p14="http://schemas.microsoft.com/office/powerpoint/2010/main" val="1607228731"/>
              </p:ext>
            </p:extLst>
          </p:nvPr>
        </p:nvGraphicFramePr>
        <p:xfrm>
          <a:off x="336230" y="4800600"/>
          <a:ext cx="8471539" cy="1854200"/>
        </p:xfrm>
        <a:graphic>
          <a:graphicData uri="http://schemas.openxmlformats.org/drawingml/2006/table">
            <a:tbl>
              <a:tblPr firstRow="1" bandRow="1">
                <a:tableStyleId>{5C22544A-7EE6-4342-B048-85BDC9FD1C3A}</a:tableStyleId>
              </a:tblPr>
              <a:tblGrid>
                <a:gridCol w="1412677"/>
                <a:gridCol w="3629863"/>
                <a:gridCol w="3428999"/>
              </a:tblGrid>
              <a:tr h="370840">
                <a:tc>
                  <a:txBody>
                    <a:bodyPr/>
                    <a:lstStyle/>
                    <a:p>
                      <a:endParaRPr lang="en-US" dirty="0">
                        <a:latin typeface="黑体" pitchFamily="49" charset="-122"/>
                        <a:ea typeface="黑体" pitchFamily="49" charset="-122"/>
                      </a:endParaRPr>
                    </a:p>
                  </a:txBody>
                  <a:tcPr>
                    <a:lnL w="28575" cap="flat" cmpd="sng" algn="ctr">
                      <a:solidFill>
                        <a:schemeClr val="accent1">
                          <a:lumMod val="75000"/>
                        </a:schemeClr>
                      </a:solidFill>
                      <a:prstDash val="solid"/>
                      <a:round/>
                      <a:headEnd type="none" w="med" len="med"/>
                      <a:tailEnd type="none" w="med" len="med"/>
                    </a:lnL>
                    <a:lnT w="28575" cap="flat" cmpd="sng" algn="ctr">
                      <a:solidFill>
                        <a:schemeClr val="accent1">
                          <a:lumMod val="75000"/>
                        </a:schemeClr>
                      </a:solidFill>
                      <a:prstDash val="solid"/>
                      <a:round/>
                      <a:headEnd type="none" w="med" len="med"/>
                      <a:tailEnd type="none" w="med" len="med"/>
                    </a:lnT>
                  </a:tcPr>
                </a:tc>
                <a:tc>
                  <a:txBody>
                    <a:bodyPr/>
                    <a:lstStyle/>
                    <a:p>
                      <a:pPr algn="ctr"/>
                      <a:r>
                        <a:rPr lang="zh-CN" altLang="en-US" sz="1800" b="1" dirty="0" smtClean="0">
                          <a:solidFill>
                            <a:srgbClr val="FF0000"/>
                          </a:solidFill>
                          <a:latin typeface="黑体" pitchFamily="49" charset="-122"/>
                          <a:ea typeface="黑体" pitchFamily="49" charset="-122"/>
                        </a:rPr>
                        <a:t>宏观生态学</a:t>
                      </a:r>
                      <a:endParaRPr lang="en-US" dirty="0">
                        <a:latin typeface="黑体" pitchFamily="49" charset="-122"/>
                        <a:ea typeface="黑体" pitchFamily="49" charset="-122"/>
                      </a:endParaRPr>
                    </a:p>
                  </a:txBody>
                  <a:tcPr>
                    <a:lnT w="28575" cap="flat" cmpd="sng" algn="ctr">
                      <a:solidFill>
                        <a:schemeClr val="accent1">
                          <a:lumMod val="75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rgbClr val="FF0000"/>
                          </a:solidFill>
                          <a:latin typeface="黑体" pitchFamily="49" charset="-122"/>
                          <a:ea typeface="黑体" pitchFamily="49" charset="-122"/>
                        </a:rPr>
                        <a:t>生物地理学</a:t>
                      </a:r>
                    </a:p>
                  </a:txBody>
                  <a:tcPr>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tcPr>
                </a:tc>
              </a:tr>
              <a:tr h="370840">
                <a:tc>
                  <a:txBody>
                    <a:bodyPr/>
                    <a:lstStyle/>
                    <a:p>
                      <a:r>
                        <a:rPr lang="zh-CN" altLang="en-US" sz="1800" dirty="0" smtClean="0">
                          <a:solidFill>
                            <a:srgbClr val="000000"/>
                          </a:solidFill>
                          <a:latin typeface="黑体" pitchFamily="49" charset="-122"/>
                          <a:ea typeface="黑体" pitchFamily="49" charset="-122"/>
                        </a:rPr>
                        <a:t>学科基础</a:t>
                      </a:r>
                      <a:endParaRPr lang="en-US" dirty="0">
                        <a:latin typeface="黑体" pitchFamily="49" charset="-122"/>
                        <a:ea typeface="黑体" pitchFamily="49" charset="-122"/>
                      </a:endParaRPr>
                    </a:p>
                  </a:txBody>
                  <a:tcPr>
                    <a:lnL w="28575" cap="flat" cmpd="sng" algn="ctr">
                      <a:solidFill>
                        <a:schemeClr val="accent1">
                          <a:lumMod val="75000"/>
                        </a:schemeClr>
                      </a:solidFill>
                      <a:prstDash val="solid"/>
                      <a:round/>
                      <a:headEnd type="none" w="med" len="med"/>
                      <a:tailEnd type="none" w="med" len="med"/>
                    </a:lnL>
                  </a:tcPr>
                </a:tc>
                <a:tc>
                  <a:txBody>
                    <a:bodyPr/>
                    <a:lstStyle/>
                    <a:p>
                      <a:pPr algn="ctr"/>
                      <a:r>
                        <a:rPr lang="zh-CN" altLang="en-US" dirty="0" smtClean="0">
                          <a:latin typeface="黑体" pitchFamily="49" charset="-122"/>
                          <a:ea typeface="黑体" pitchFamily="49" charset="-122"/>
                        </a:rPr>
                        <a:t>生态学</a:t>
                      </a:r>
                      <a:endParaRPr lang="en-US" dirty="0">
                        <a:latin typeface="黑体" pitchFamily="49" charset="-122"/>
                        <a:ea typeface="黑体" pitchFamily="49" charset="-122"/>
                      </a:endParaRPr>
                    </a:p>
                  </a:txBody>
                  <a:tcPr/>
                </a:tc>
                <a:tc>
                  <a:txBody>
                    <a:bodyPr/>
                    <a:lstStyle/>
                    <a:p>
                      <a:pPr algn="ctr"/>
                      <a:r>
                        <a:rPr lang="zh-CN" altLang="en-US" dirty="0" smtClean="0">
                          <a:latin typeface="黑体" pitchFamily="49" charset="-122"/>
                          <a:ea typeface="黑体" pitchFamily="49" charset="-122"/>
                        </a:rPr>
                        <a:t>地理学</a:t>
                      </a:r>
                      <a:endParaRPr lang="en-US" dirty="0">
                        <a:latin typeface="黑体" pitchFamily="49" charset="-122"/>
                        <a:ea typeface="黑体" pitchFamily="49" charset="-122"/>
                      </a:endParaRPr>
                    </a:p>
                  </a:txBody>
                  <a:tcPr>
                    <a:lnR w="28575" cap="flat" cmpd="sng" algn="ctr">
                      <a:solidFill>
                        <a:schemeClr val="accent1">
                          <a:lumMod val="75000"/>
                        </a:schemeClr>
                      </a:solidFill>
                      <a:prstDash val="solid"/>
                      <a:round/>
                      <a:headEnd type="none" w="med" len="med"/>
                      <a:tailEnd type="none" w="med" len="med"/>
                    </a:lnR>
                  </a:tcPr>
                </a:tc>
              </a:tr>
              <a:tr h="370840">
                <a:tc>
                  <a:txBody>
                    <a:bodyPr/>
                    <a:lstStyle/>
                    <a:p>
                      <a:r>
                        <a:rPr lang="zh-CN" altLang="en-US" dirty="0" smtClean="0">
                          <a:latin typeface="黑体" pitchFamily="49" charset="-122"/>
                          <a:ea typeface="黑体" pitchFamily="49" charset="-122"/>
                        </a:rPr>
                        <a:t>研究内容</a:t>
                      </a:r>
                      <a:endParaRPr lang="en-US" dirty="0">
                        <a:latin typeface="黑体" pitchFamily="49" charset="-122"/>
                        <a:ea typeface="黑体" pitchFamily="49" charset="-122"/>
                      </a:endParaRPr>
                    </a:p>
                  </a:txBody>
                  <a:tcPr>
                    <a:lnL w="28575" cap="flat" cmpd="sng" algn="ctr">
                      <a:solidFill>
                        <a:schemeClr val="accent1">
                          <a:lumMod val="7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solidFill>
                            <a:srgbClr val="000000"/>
                          </a:solidFill>
                          <a:latin typeface="黑体" pitchFamily="49" charset="-122"/>
                          <a:ea typeface="黑体" pitchFamily="49" charset="-122"/>
                        </a:rPr>
                        <a:t>物种分布和多样性格局的形成机制</a:t>
                      </a:r>
                      <a:endParaRPr lang="en-US" sz="1800" dirty="0" smtClean="0">
                        <a:solidFill>
                          <a:srgbClr val="000000"/>
                        </a:solidFill>
                        <a:latin typeface="黑体" pitchFamily="49" charset="-122"/>
                        <a:ea typeface="黑体" pitchFamily="49" charset="-122"/>
                      </a:endParaRPr>
                    </a:p>
                  </a:txBody>
                  <a:tcPr/>
                </a:tc>
                <a:tc>
                  <a:txBody>
                    <a:bodyPr/>
                    <a:lstStyle/>
                    <a:p>
                      <a:pPr algn="ctr"/>
                      <a:r>
                        <a:rPr lang="zh-CN" altLang="en-US" sz="1800" dirty="0" smtClean="0">
                          <a:solidFill>
                            <a:srgbClr val="000000"/>
                          </a:solidFill>
                          <a:latin typeface="黑体" pitchFamily="49" charset="-122"/>
                          <a:ea typeface="黑体" pitchFamily="49" charset="-122"/>
                        </a:rPr>
                        <a:t>物种和多样性的地理格局</a:t>
                      </a:r>
                      <a:endParaRPr lang="en-US" dirty="0">
                        <a:latin typeface="黑体" pitchFamily="49" charset="-122"/>
                        <a:ea typeface="黑体" pitchFamily="49" charset="-122"/>
                      </a:endParaRPr>
                    </a:p>
                  </a:txBody>
                  <a:tcPr>
                    <a:lnR w="28575" cap="flat" cmpd="sng" algn="ctr">
                      <a:solidFill>
                        <a:schemeClr val="accent1">
                          <a:lumMod val="75000"/>
                        </a:schemeClr>
                      </a:solidFill>
                      <a:prstDash val="solid"/>
                      <a:round/>
                      <a:headEnd type="none" w="med" len="med"/>
                      <a:tailEnd type="none" w="med" len="med"/>
                    </a:lnR>
                  </a:tcPr>
                </a:tc>
              </a:tr>
              <a:tr h="370840">
                <a:tc>
                  <a:txBody>
                    <a:bodyPr/>
                    <a:lstStyle/>
                    <a:p>
                      <a:r>
                        <a:rPr lang="zh-CN" altLang="en-US" dirty="0" smtClean="0">
                          <a:latin typeface="黑体" pitchFamily="49" charset="-122"/>
                          <a:ea typeface="黑体" pitchFamily="49" charset="-122"/>
                        </a:rPr>
                        <a:t>侧重点</a:t>
                      </a:r>
                      <a:endParaRPr lang="en-US" dirty="0">
                        <a:latin typeface="黑体" pitchFamily="49" charset="-122"/>
                        <a:ea typeface="黑体" pitchFamily="49" charset="-122"/>
                      </a:endParaRPr>
                    </a:p>
                  </a:txBody>
                  <a:tcPr>
                    <a:lnL w="28575" cap="flat" cmpd="sng" algn="ctr">
                      <a:solidFill>
                        <a:schemeClr val="accent1">
                          <a:lumMod val="75000"/>
                        </a:schemeClr>
                      </a:solidFill>
                      <a:prstDash val="solid"/>
                      <a:round/>
                      <a:headEnd type="none" w="med" len="med"/>
                      <a:tailEnd type="none" w="med" len="med"/>
                    </a:lnL>
                  </a:tcPr>
                </a:tc>
                <a:tc>
                  <a:txBody>
                    <a:bodyPr/>
                    <a:lstStyle/>
                    <a:p>
                      <a:pPr algn="ctr"/>
                      <a:r>
                        <a:rPr lang="zh-CN" altLang="en-US" dirty="0" smtClean="0">
                          <a:latin typeface="黑体" pitchFamily="49" charset="-122"/>
                          <a:ea typeface="黑体" pitchFamily="49" charset="-122"/>
                        </a:rPr>
                        <a:t>生物分布与环境和进化的关系</a:t>
                      </a:r>
                      <a:endParaRPr lang="en-US" dirty="0">
                        <a:latin typeface="黑体" pitchFamily="49" charset="-122"/>
                        <a:ea typeface="黑体" pitchFamily="49" charset="-122"/>
                      </a:endParaRPr>
                    </a:p>
                  </a:txBody>
                  <a:tcPr/>
                </a:tc>
                <a:tc>
                  <a:txBody>
                    <a:bodyPr/>
                    <a:lstStyle/>
                    <a:p>
                      <a:pPr algn="ctr"/>
                      <a:r>
                        <a:rPr lang="zh-CN" altLang="en-US" dirty="0" smtClean="0">
                          <a:latin typeface="黑体" pitchFamily="49" charset="-122"/>
                          <a:ea typeface="黑体" pitchFamily="49" charset="-122"/>
                        </a:rPr>
                        <a:t>生物分布的格局与样式</a:t>
                      </a:r>
                      <a:endParaRPr lang="en-US" dirty="0">
                        <a:latin typeface="黑体" pitchFamily="49" charset="-122"/>
                        <a:ea typeface="黑体" pitchFamily="49" charset="-122"/>
                      </a:endParaRPr>
                    </a:p>
                  </a:txBody>
                  <a:tcPr>
                    <a:lnR w="28575" cap="flat" cmpd="sng" algn="ctr">
                      <a:solidFill>
                        <a:schemeClr val="accent1">
                          <a:lumMod val="75000"/>
                        </a:schemeClr>
                      </a:solidFill>
                      <a:prstDash val="solid"/>
                      <a:round/>
                      <a:headEnd type="none" w="med" len="med"/>
                      <a:tailEnd type="none" w="med" len="med"/>
                    </a:lnR>
                  </a:tcPr>
                </a:tc>
              </a:tr>
              <a:tr h="370840">
                <a:tc>
                  <a:txBody>
                    <a:bodyPr/>
                    <a:lstStyle/>
                    <a:p>
                      <a:r>
                        <a:rPr lang="zh-CN" altLang="en-US" dirty="0" smtClean="0">
                          <a:latin typeface="黑体" pitchFamily="49" charset="-122"/>
                          <a:ea typeface="黑体" pitchFamily="49" charset="-122"/>
                        </a:rPr>
                        <a:t>方法</a:t>
                      </a:r>
                      <a:endParaRPr lang="en-US" dirty="0">
                        <a:latin typeface="黑体" pitchFamily="49" charset="-122"/>
                        <a:ea typeface="黑体" pitchFamily="49" charset="-122"/>
                      </a:endParaRPr>
                    </a:p>
                  </a:txBody>
                  <a:tcPr>
                    <a:lnL w="28575" cap="flat" cmpd="sng" algn="ctr">
                      <a:solidFill>
                        <a:schemeClr val="accent1">
                          <a:lumMod val="75000"/>
                        </a:schemeClr>
                      </a:solidFill>
                      <a:prstDash val="solid"/>
                      <a:round/>
                      <a:headEnd type="none" w="med" len="med"/>
                      <a:tailEnd type="none" w="med" len="med"/>
                    </a:lnL>
                    <a:lnB w="28575" cap="flat" cmpd="sng" algn="ctr">
                      <a:solidFill>
                        <a:schemeClr val="accent1">
                          <a:lumMod val="75000"/>
                        </a:schemeClr>
                      </a:solidFill>
                      <a:prstDash val="solid"/>
                      <a:round/>
                      <a:headEnd type="none" w="med" len="med"/>
                      <a:tailEnd type="none" w="med" len="med"/>
                    </a:lnB>
                  </a:tcPr>
                </a:tc>
                <a:tc>
                  <a:txBody>
                    <a:bodyPr/>
                    <a:lstStyle/>
                    <a:p>
                      <a:pPr algn="ctr"/>
                      <a:r>
                        <a:rPr lang="zh-CN" altLang="en-US" dirty="0" smtClean="0">
                          <a:latin typeface="黑体" pitchFamily="49" charset="-122"/>
                          <a:ea typeface="黑体" pitchFamily="49" charset="-122"/>
                        </a:rPr>
                        <a:t>定量</a:t>
                      </a:r>
                      <a:endParaRPr lang="en-US" dirty="0">
                        <a:latin typeface="黑体" pitchFamily="49" charset="-122"/>
                        <a:ea typeface="黑体" pitchFamily="49" charset="-122"/>
                      </a:endParaRPr>
                    </a:p>
                  </a:txBody>
                  <a:tcPr>
                    <a:lnB w="28575" cap="flat" cmpd="sng" algn="ctr">
                      <a:solidFill>
                        <a:schemeClr val="accent1">
                          <a:lumMod val="75000"/>
                        </a:schemeClr>
                      </a:solidFill>
                      <a:prstDash val="solid"/>
                      <a:round/>
                      <a:headEnd type="none" w="med" len="med"/>
                      <a:tailEnd type="none" w="med" len="med"/>
                    </a:lnB>
                  </a:tcPr>
                </a:tc>
                <a:tc>
                  <a:txBody>
                    <a:bodyPr/>
                    <a:lstStyle/>
                    <a:p>
                      <a:pPr algn="ctr"/>
                      <a:r>
                        <a:rPr lang="zh-CN" altLang="en-US" dirty="0" smtClean="0">
                          <a:latin typeface="黑体" pitchFamily="49" charset="-122"/>
                          <a:ea typeface="黑体" pitchFamily="49" charset="-122"/>
                        </a:rPr>
                        <a:t>定性</a:t>
                      </a:r>
                      <a:endParaRPr lang="en-US" dirty="0">
                        <a:latin typeface="黑体" pitchFamily="49" charset="-122"/>
                        <a:ea typeface="黑体" pitchFamily="49" charset="-122"/>
                      </a:endParaRPr>
                    </a:p>
                  </a:txBody>
                  <a:tcPr>
                    <a:lnR w="28575" cap="flat" cmpd="sng" algn="ctr">
                      <a:solidFill>
                        <a:schemeClr val="accent1">
                          <a:lumMod val="75000"/>
                        </a:schemeClr>
                      </a:solidFill>
                      <a:prstDash val="solid"/>
                      <a:round/>
                      <a:headEnd type="none" w="med" len="med"/>
                      <a:tailEnd type="none" w="med" len="med"/>
                    </a:lnR>
                    <a:lnB w="28575" cap="flat" cmpd="sng" algn="ctr">
                      <a:solidFill>
                        <a:schemeClr val="accent1">
                          <a:lumMod val="75000"/>
                        </a:schemeClr>
                      </a:solidFill>
                      <a:prstDash val="solid"/>
                      <a:round/>
                      <a:headEnd type="none" w="med" len="med"/>
                      <a:tailEnd type="none" w="med" len="med"/>
                    </a:lnB>
                  </a:tcPr>
                </a:tc>
              </a:tr>
            </a:tbl>
          </a:graphicData>
        </a:graphic>
      </p:graphicFrame>
      <p:pic>
        <p:nvPicPr>
          <p:cNvPr id="98306" name="Picture 2" descr="Journal of Biogeography Virtual Issue: 100 years after Alfred Russel Wallac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1" y="2846861"/>
            <a:ext cx="1123857" cy="1476000"/>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The patterns and causes of elevational diversity gradient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72689" y="2846861"/>
            <a:ext cx="1139195" cy="1476000"/>
          </a:xfrm>
          <a:prstGeom prst="rect">
            <a:avLst/>
          </a:prstGeom>
          <a:noFill/>
          <a:extLst>
            <a:ext uri="{909E8E84-426E-40dd-AFC4-6F175D3DCCD1}">
              <a14:hiddenFill xmlns:a14="http://schemas.microsoft.com/office/drawing/2010/main">
                <a:solidFill>
                  <a:srgbClr val="FFFFFF"/>
                </a:solidFill>
              </a14:hiddenFill>
            </a:ext>
          </a:extLst>
        </p:spPr>
      </p:pic>
      <p:pic>
        <p:nvPicPr>
          <p:cNvPr id="98312" name="Picture 8" descr="http://www.danielkissling.de/GEB_FrontCover.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55915" y="2846861"/>
            <a:ext cx="1110055" cy="1476000"/>
          </a:xfrm>
          <a:prstGeom prst="rect">
            <a:avLst/>
          </a:prstGeom>
          <a:noFill/>
          <a:extLst>
            <a:ext uri="{909E8E84-426E-40dd-AFC4-6F175D3DCCD1}">
              <a14:hiddenFill xmlns:a14="http://schemas.microsoft.com/office/drawing/2010/main">
                <a:solidFill>
                  <a:srgbClr val="FFFFFF"/>
                </a:solidFill>
              </a14:hiddenFill>
            </a:ext>
          </a:extLst>
        </p:spPr>
      </p:pic>
      <p:pic>
        <p:nvPicPr>
          <p:cNvPr id="98314" name="Picture 10" descr="Diversity and Distributions Virtual Issue - Species Distribution Model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0000" y="2846861"/>
            <a:ext cx="1118181" cy="147600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7596662" y="2819400"/>
            <a:ext cx="1242538" cy="800211"/>
            <a:chOff x="7596662" y="2819400"/>
            <a:chExt cx="1242538" cy="800211"/>
          </a:xfrm>
        </p:grpSpPr>
        <p:pic>
          <p:nvPicPr>
            <p:cNvPr id="98316" name="Picture 1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596662" y="3115611"/>
              <a:ext cx="1242538" cy="504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flipH="1" flipV="1">
              <a:off x="7681635" y="2819400"/>
              <a:ext cx="90765" cy="296211"/>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046407" y="1260795"/>
            <a:ext cx="1154493" cy="800211"/>
            <a:chOff x="6046407" y="1260795"/>
            <a:chExt cx="1154493" cy="800211"/>
          </a:xfrm>
        </p:grpSpPr>
        <p:pic>
          <p:nvPicPr>
            <p:cNvPr id="98317" name="Picture 1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046407" y="1260795"/>
              <a:ext cx="1154493" cy="50400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Connector 44"/>
            <p:cNvCxnSpPr/>
            <p:nvPr/>
          </p:nvCxnSpPr>
          <p:spPr>
            <a:xfrm flipH="1" flipV="1">
              <a:off x="7086600" y="1764795"/>
              <a:ext cx="90765" cy="296211"/>
            </a:xfrm>
            <a:prstGeom prst="line">
              <a:avLst/>
            </a:prstGeom>
            <a:ln>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333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AppData\Roaming\Tencent\Users\93059554\QQ\WinTemp\RichOle\[SCLRN42HZ%OIBZT458R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33" y="1340768"/>
            <a:ext cx="9108504"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44208" y="6381328"/>
            <a:ext cx="1998368" cy="369332"/>
          </a:xfrm>
          <a:prstGeom prst="rect">
            <a:avLst/>
          </a:prstGeom>
          <a:noFill/>
        </p:spPr>
        <p:txBody>
          <a:bodyPr wrap="none" rtlCol="0">
            <a:spAutoFit/>
          </a:bodyPr>
          <a:lstStyle/>
          <a:p>
            <a:pPr fontAlgn="auto">
              <a:spcBef>
                <a:spcPts val="0"/>
              </a:spcBef>
              <a:spcAft>
                <a:spcPts val="0"/>
              </a:spcAft>
            </a:pPr>
            <a:r>
              <a:rPr lang="en-US" altLang="zh-CN" dirty="0" err="1" smtClean="0">
                <a:solidFill>
                  <a:prstClr val="black"/>
                </a:solidFill>
                <a:latin typeface="Calibri"/>
                <a:ea typeface="宋体"/>
              </a:rPr>
              <a:t>IPCC</a:t>
            </a:r>
            <a:r>
              <a:rPr lang="en-US" altLang="zh-CN" dirty="0" smtClean="0">
                <a:solidFill>
                  <a:prstClr val="black"/>
                </a:solidFill>
                <a:latin typeface="Calibri"/>
                <a:ea typeface="宋体"/>
              </a:rPr>
              <a:t> report V, 2013</a:t>
            </a:r>
            <a:endParaRPr lang="zh-CN" altLang="en-US" dirty="0">
              <a:solidFill>
                <a:prstClr val="black"/>
              </a:solidFill>
              <a:latin typeface="Calibri"/>
              <a:ea typeface="宋体"/>
            </a:endParaRPr>
          </a:p>
        </p:txBody>
      </p:sp>
      <p:sp>
        <p:nvSpPr>
          <p:cNvPr id="10" name="标题 1"/>
          <p:cNvSpPr txBox="1">
            <a:spLocks/>
          </p:cNvSpPr>
          <p:nvPr/>
        </p:nvSpPr>
        <p:spPr>
          <a:xfrm>
            <a:off x="179512" y="237609"/>
            <a:ext cx="8229600" cy="4481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smtClean="0">
                <a:latin typeface="Times New Roman" pitchFamily="18" charset="0"/>
                <a:cs typeface="Times New Roman" pitchFamily="18" charset="0"/>
              </a:rPr>
              <a:t>Recent climate change</a:t>
            </a:r>
            <a:endParaRPr lang="zh-CN" altLang="en-US" sz="3600" b="1" dirty="0">
              <a:latin typeface="Times New Roman" pitchFamily="18" charset="0"/>
              <a:cs typeface="Times New Roman" pitchFamily="18" charset="0"/>
            </a:endParaRPr>
          </a:p>
        </p:txBody>
      </p:sp>
      <p:grpSp>
        <p:nvGrpSpPr>
          <p:cNvPr id="11" name="Group 7"/>
          <p:cNvGrpSpPr>
            <a:grpSpLocks/>
          </p:cNvGrpSpPr>
          <p:nvPr/>
        </p:nvGrpSpPr>
        <p:grpSpPr bwMode="auto">
          <a:xfrm>
            <a:off x="0" y="0"/>
            <a:ext cx="9144000" cy="762000"/>
            <a:chOff x="0" y="0"/>
            <a:chExt cx="9144000" cy="762000"/>
          </a:xfrm>
        </p:grpSpPr>
        <p:pic>
          <p:nvPicPr>
            <p:cNvPr id="12"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Tree>
    <p:extLst>
      <p:ext uri="{BB962C8B-B14F-4D97-AF65-F5344CB8AC3E}">
        <p14:creationId xmlns:p14="http://schemas.microsoft.com/office/powerpoint/2010/main" val="20077814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3000" y="2438400"/>
            <a:ext cx="3962400" cy="3840989"/>
          </a:xfrm>
          <a:prstGeom prst="rect">
            <a:avLst/>
          </a:prstGeom>
        </p:spPr>
      </p:pic>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Plants track climate change</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9" name="TextBox 8"/>
          <p:cNvSpPr txBox="1"/>
          <p:nvPr/>
        </p:nvSpPr>
        <p:spPr>
          <a:xfrm>
            <a:off x="5029200" y="1143000"/>
            <a:ext cx="3733800" cy="1092607"/>
          </a:xfrm>
          <a:prstGeom prst="rect">
            <a:avLst/>
          </a:prstGeom>
          <a:noFill/>
        </p:spPr>
        <p:txBody>
          <a:bodyPr wrap="square" rtlCol="0">
            <a:spAutoFit/>
          </a:bodyPr>
          <a:lstStyle/>
          <a:p>
            <a:pPr>
              <a:spcAft>
                <a:spcPts val="600"/>
              </a:spcAft>
            </a:pPr>
            <a:r>
              <a:rPr lang="en-US" sz="2000" b="1" dirty="0" smtClean="0"/>
              <a:t>Plant species move upward along French Alpine</a:t>
            </a:r>
          </a:p>
          <a:p>
            <a:pPr>
              <a:spcAft>
                <a:spcPts val="600"/>
              </a:spcAft>
            </a:pPr>
            <a:r>
              <a:rPr lang="en-US" sz="2000" b="1" dirty="0" smtClean="0">
                <a:solidFill>
                  <a:srgbClr val="FF0000"/>
                </a:solidFill>
              </a:rPr>
              <a:t>Speed: 29 m/decade</a:t>
            </a:r>
            <a:endParaRPr lang="en-US" sz="2000" b="1" dirty="0">
              <a:solidFill>
                <a:srgbClr val="FF0000"/>
              </a:solidFill>
            </a:endParaRPr>
          </a:p>
        </p:txBody>
      </p:sp>
      <p:sp>
        <p:nvSpPr>
          <p:cNvPr id="12" name="Rectangle 11"/>
          <p:cNvSpPr/>
          <p:nvPr/>
        </p:nvSpPr>
        <p:spPr>
          <a:xfrm>
            <a:off x="129976" y="6400800"/>
            <a:ext cx="2918024" cy="369332"/>
          </a:xfrm>
          <a:prstGeom prst="rect">
            <a:avLst/>
          </a:prstGeom>
        </p:spPr>
        <p:txBody>
          <a:bodyPr wrap="none">
            <a:spAutoFit/>
          </a:bodyPr>
          <a:lstStyle/>
          <a:p>
            <a:r>
              <a:rPr lang="en-US" dirty="0" smtClean="0"/>
              <a:t>Lenoir et al. 2008. Science</a:t>
            </a:r>
            <a:endParaRPr lang="en-US" dirty="0"/>
          </a:p>
        </p:txBody>
      </p:sp>
      <p:pic>
        <p:nvPicPr>
          <p:cNvPr id="13" name="Picture 12"/>
          <p:cNvPicPr>
            <a:picLocks noChangeAspect="1"/>
          </p:cNvPicPr>
          <p:nvPr/>
        </p:nvPicPr>
        <p:blipFill>
          <a:blip r:embed="rId5"/>
          <a:stretch>
            <a:fillRect/>
          </a:stretch>
        </p:blipFill>
        <p:spPr>
          <a:xfrm>
            <a:off x="381000" y="2438400"/>
            <a:ext cx="3535478" cy="2362200"/>
          </a:xfrm>
          <a:prstGeom prst="rect">
            <a:avLst/>
          </a:prstGeom>
          <a:ln>
            <a:solidFill>
              <a:srgbClr val="BBE0E3"/>
            </a:solidFill>
          </a:ln>
        </p:spPr>
      </p:pic>
      <p:sp>
        <p:nvSpPr>
          <p:cNvPr id="14" name="TextBox 13"/>
          <p:cNvSpPr txBox="1"/>
          <p:nvPr/>
        </p:nvSpPr>
        <p:spPr>
          <a:xfrm>
            <a:off x="838200" y="1447800"/>
            <a:ext cx="2565501" cy="707886"/>
          </a:xfrm>
          <a:prstGeom prst="rect">
            <a:avLst/>
          </a:prstGeom>
          <a:noFill/>
        </p:spPr>
        <p:txBody>
          <a:bodyPr wrap="none" rtlCol="0">
            <a:spAutoFit/>
          </a:bodyPr>
          <a:lstStyle/>
          <a:p>
            <a:r>
              <a:rPr lang="en-US" sz="2000" b="1" dirty="0" smtClean="0"/>
              <a:t>period 1: 1905-1985</a:t>
            </a:r>
          </a:p>
          <a:p>
            <a:r>
              <a:rPr lang="en-US" sz="2000" b="1" dirty="0" smtClean="0"/>
              <a:t>period 2: 1985-2005</a:t>
            </a:r>
            <a:endParaRPr lang="en-US" sz="2000" b="1" dirty="0"/>
          </a:p>
        </p:txBody>
      </p:sp>
    </p:spTree>
    <p:extLst>
      <p:ext uri="{BB962C8B-B14F-4D97-AF65-F5344CB8AC3E}">
        <p14:creationId xmlns:p14="http://schemas.microsoft.com/office/powerpoint/2010/main" val="33410097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Plants track climate change</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pic>
        <p:nvPicPr>
          <p:cNvPr id="10" name="Picture 9"/>
          <p:cNvPicPr>
            <a:picLocks noChangeAspect="1"/>
          </p:cNvPicPr>
          <p:nvPr/>
        </p:nvPicPr>
        <p:blipFill>
          <a:blip r:embed="rId4"/>
          <a:stretch>
            <a:fillRect/>
          </a:stretch>
        </p:blipFill>
        <p:spPr>
          <a:xfrm>
            <a:off x="2895600" y="2057400"/>
            <a:ext cx="3790997" cy="3810000"/>
          </a:xfrm>
          <a:prstGeom prst="rect">
            <a:avLst/>
          </a:prstGeom>
        </p:spPr>
      </p:pic>
      <p:sp>
        <p:nvSpPr>
          <p:cNvPr id="11" name="TextBox 10"/>
          <p:cNvSpPr txBox="1"/>
          <p:nvPr/>
        </p:nvSpPr>
        <p:spPr>
          <a:xfrm>
            <a:off x="2895600" y="1447800"/>
            <a:ext cx="4114800" cy="400110"/>
          </a:xfrm>
          <a:prstGeom prst="rect">
            <a:avLst/>
          </a:prstGeom>
          <a:noFill/>
        </p:spPr>
        <p:txBody>
          <a:bodyPr wrap="square" rtlCol="0">
            <a:spAutoFit/>
          </a:bodyPr>
          <a:lstStyle/>
          <a:p>
            <a:r>
              <a:rPr lang="en-US" sz="2000" b="1" dirty="0" smtClean="0"/>
              <a:t>Plant traits affect moving speed</a:t>
            </a:r>
            <a:endParaRPr lang="en-US" sz="2000" b="1" dirty="0"/>
          </a:p>
        </p:txBody>
      </p:sp>
      <p:sp>
        <p:nvSpPr>
          <p:cNvPr id="12" name="Rectangle 11"/>
          <p:cNvSpPr/>
          <p:nvPr/>
        </p:nvSpPr>
        <p:spPr>
          <a:xfrm>
            <a:off x="129976" y="6400800"/>
            <a:ext cx="2918024" cy="369332"/>
          </a:xfrm>
          <a:prstGeom prst="rect">
            <a:avLst/>
          </a:prstGeom>
        </p:spPr>
        <p:txBody>
          <a:bodyPr wrap="none">
            <a:spAutoFit/>
          </a:bodyPr>
          <a:lstStyle/>
          <a:p>
            <a:r>
              <a:rPr lang="en-US" dirty="0" smtClean="0"/>
              <a:t>Lenoir et al. 2008. Science</a:t>
            </a:r>
            <a:endParaRPr lang="en-US" dirty="0"/>
          </a:p>
        </p:txBody>
      </p:sp>
    </p:spTree>
    <p:extLst>
      <p:ext uri="{BB962C8B-B14F-4D97-AF65-F5344CB8AC3E}">
        <p14:creationId xmlns:p14="http://schemas.microsoft.com/office/powerpoint/2010/main" val="26341610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Plants track climate change</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12" name="Rectangle 11"/>
          <p:cNvSpPr/>
          <p:nvPr/>
        </p:nvSpPr>
        <p:spPr>
          <a:xfrm>
            <a:off x="6172200" y="6324600"/>
            <a:ext cx="2811061" cy="369332"/>
          </a:xfrm>
          <a:prstGeom prst="rect">
            <a:avLst/>
          </a:prstGeom>
        </p:spPr>
        <p:txBody>
          <a:bodyPr wrap="none">
            <a:spAutoFit/>
          </a:bodyPr>
          <a:lstStyle/>
          <a:p>
            <a:r>
              <a:rPr lang="en-US" dirty="0" smtClean="0"/>
              <a:t>Chen et al. 2011. Science</a:t>
            </a:r>
            <a:endParaRPr lang="en-US" dirty="0"/>
          </a:p>
        </p:txBody>
      </p:sp>
      <p:pic>
        <p:nvPicPr>
          <p:cNvPr id="2" name="Picture 1"/>
          <p:cNvPicPr>
            <a:picLocks noChangeAspect="1"/>
          </p:cNvPicPr>
          <p:nvPr/>
        </p:nvPicPr>
        <p:blipFill>
          <a:blip r:embed="rId4"/>
          <a:stretch>
            <a:fillRect/>
          </a:stretch>
        </p:blipFill>
        <p:spPr>
          <a:xfrm>
            <a:off x="4191000" y="1143000"/>
            <a:ext cx="4622800" cy="4669732"/>
          </a:xfrm>
          <a:prstGeom prst="rect">
            <a:avLst/>
          </a:prstGeom>
        </p:spPr>
      </p:pic>
      <p:sp>
        <p:nvSpPr>
          <p:cNvPr id="3" name="TextBox 2"/>
          <p:cNvSpPr txBox="1"/>
          <p:nvPr/>
        </p:nvSpPr>
        <p:spPr>
          <a:xfrm>
            <a:off x="5638800" y="1371600"/>
            <a:ext cx="851916" cy="369332"/>
          </a:xfrm>
          <a:prstGeom prst="rect">
            <a:avLst/>
          </a:prstGeom>
          <a:noFill/>
        </p:spPr>
        <p:txBody>
          <a:bodyPr wrap="none" rtlCol="0">
            <a:spAutoFit/>
          </a:bodyPr>
          <a:lstStyle/>
          <a:p>
            <a:r>
              <a:rPr lang="en-US" dirty="0" smtClean="0"/>
              <a:t>Spider </a:t>
            </a:r>
            <a:endParaRPr lang="en-US" dirty="0"/>
          </a:p>
        </p:txBody>
      </p:sp>
      <p:sp>
        <p:nvSpPr>
          <p:cNvPr id="13" name="TextBox 12"/>
          <p:cNvSpPr txBox="1"/>
          <p:nvPr/>
        </p:nvSpPr>
        <p:spPr>
          <a:xfrm>
            <a:off x="5562600" y="3505200"/>
            <a:ext cx="990601" cy="646331"/>
          </a:xfrm>
          <a:prstGeom prst="rect">
            <a:avLst/>
          </a:prstGeom>
          <a:noFill/>
        </p:spPr>
        <p:txBody>
          <a:bodyPr wrap="square" rtlCol="0">
            <a:spAutoFit/>
          </a:bodyPr>
          <a:lstStyle/>
          <a:p>
            <a:r>
              <a:rPr lang="en-US" dirty="0" smtClean="0"/>
              <a:t>Ground beetles</a:t>
            </a:r>
            <a:endParaRPr lang="en-US" dirty="0"/>
          </a:p>
        </p:txBody>
      </p:sp>
      <p:sp>
        <p:nvSpPr>
          <p:cNvPr id="14" name="TextBox 13"/>
          <p:cNvSpPr txBox="1"/>
          <p:nvPr/>
        </p:nvSpPr>
        <p:spPr>
          <a:xfrm>
            <a:off x="7696200" y="1371600"/>
            <a:ext cx="1031352" cy="369332"/>
          </a:xfrm>
          <a:prstGeom prst="rect">
            <a:avLst/>
          </a:prstGeom>
          <a:noFill/>
        </p:spPr>
        <p:txBody>
          <a:bodyPr wrap="none" rtlCol="0">
            <a:spAutoFit/>
          </a:bodyPr>
          <a:lstStyle/>
          <a:p>
            <a:r>
              <a:rPr lang="en-US" dirty="0" smtClean="0"/>
              <a:t>Butterfly</a:t>
            </a:r>
            <a:endParaRPr lang="en-US" dirty="0"/>
          </a:p>
        </p:txBody>
      </p:sp>
      <p:sp>
        <p:nvSpPr>
          <p:cNvPr id="15" name="TextBox 14"/>
          <p:cNvSpPr txBox="1"/>
          <p:nvPr/>
        </p:nvSpPr>
        <p:spPr>
          <a:xfrm>
            <a:off x="7696200" y="3505200"/>
            <a:ext cx="1219200" cy="646331"/>
          </a:xfrm>
          <a:prstGeom prst="rect">
            <a:avLst/>
          </a:prstGeom>
          <a:noFill/>
        </p:spPr>
        <p:txBody>
          <a:bodyPr wrap="square" rtlCol="0">
            <a:spAutoFit/>
          </a:bodyPr>
          <a:lstStyle/>
          <a:p>
            <a:r>
              <a:rPr lang="en-US" dirty="0" smtClean="0"/>
              <a:t>Grass-hopper</a:t>
            </a:r>
            <a:endParaRPr lang="en-US" dirty="0"/>
          </a:p>
        </p:txBody>
      </p:sp>
      <p:sp>
        <p:nvSpPr>
          <p:cNvPr id="4" name="TextBox 3"/>
          <p:cNvSpPr txBox="1"/>
          <p:nvPr/>
        </p:nvSpPr>
        <p:spPr>
          <a:xfrm>
            <a:off x="457200" y="1905000"/>
            <a:ext cx="3581400" cy="1323439"/>
          </a:xfrm>
          <a:prstGeom prst="rect">
            <a:avLst/>
          </a:prstGeom>
          <a:noFill/>
        </p:spPr>
        <p:txBody>
          <a:bodyPr wrap="square" rtlCol="0">
            <a:spAutoFit/>
          </a:bodyPr>
          <a:lstStyle/>
          <a:p>
            <a:r>
              <a:rPr lang="en-US" sz="2000" b="1" dirty="0" smtClean="0"/>
              <a:t>Northern boundary of species distribution moves northward in UK.</a:t>
            </a:r>
          </a:p>
          <a:p>
            <a:r>
              <a:rPr lang="en-US" sz="2000" b="1" dirty="0" smtClean="0">
                <a:solidFill>
                  <a:srgbClr val="FF0000"/>
                </a:solidFill>
              </a:rPr>
              <a:t>Speed: 16.9 km/decade</a:t>
            </a:r>
            <a:endParaRPr lang="en-US" sz="2000" b="1" dirty="0">
              <a:solidFill>
                <a:srgbClr val="FF0000"/>
              </a:solidFill>
            </a:endParaRPr>
          </a:p>
        </p:txBody>
      </p:sp>
    </p:spTree>
    <p:extLst>
      <p:ext uri="{BB962C8B-B14F-4D97-AF65-F5344CB8AC3E}">
        <p14:creationId xmlns:p14="http://schemas.microsoft.com/office/powerpoint/2010/main" val="9121628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2800" y="2286000"/>
            <a:ext cx="5626100" cy="4191000"/>
          </a:xfrm>
          <a:prstGeom prst="rect">
            <a:avLst/>
          </a:prstGeom>
        </p:spPr>
      </p:pic>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Species diversity changes in </a:t>
            </a:r>
            <a:r>
              <a:rPr lang="en-US" altLang="zh-CN" sz="3200" b="1" kern="1200" dirty="0" err="1"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Changbai</a:t>
            </a:r>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 Mts.</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pic>
        <p:nvPicPr>
          <p:cNvPr id="9" name="Picture 8" descr="map_DEM_CN_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1066800"/>
            <a:ext cx="3430382" cy="2424723"/>
          </a:xfrm>
          <a:prstGeom prst="rect">
            <a:avLst/>
          </a:prstGeom>
        </p:spPr>
      </p:pic>
      <p:sp>
        <p:nvSpPr>
          <p:cNvPr id="10" name="Oval 9"/>
          <p:cNvSpPr/>
          <p:nvPr/>
        </p:nvSpPr>
        <p:spPr>
          <a:xfrm>
            <a:off x="2819400" y="1828800"/>
            <a:ext cx="152400" cy="1524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895600" y="1905000"/>
            <a:ext cx="1066800" cy="609600"/>
          </a:xfrm>
          <a:prstGeom prst="straightConnector1">
            <a:avLst/>
          </a:prstGeom>
          <a:ln w="57150" cmpd="sng">
            <a:solidFill>
              <a:srgbClr val="E46C0A"/>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82211" y="990600"/>
            <a:ext cx="5185589" cy="1015663"/>
          </a:xfrm>
          <a:prstGeom prst="rect">
            <a:avLst/>
          </a:prstGeom>
          <a:noFill/>
        </p:spPr>
        <p:txBody>
          <a:bodyPr wrap="square" rtlCol="0">
            <a:spAutoFit/>
          </a:bodyPr>
          <a:lstStyle/>
          <a:p>
            <a:r>
              <a:rPr lang="en-US" sz="2000" b="1" dirty="0" smtClean="0"/>
              <a:t>Time period: 1963 – 2006</a:t>
            </a:r>
          </a:p>
          <a:p>
            <a:r>
              <a:rPr lang="en-US" sz="2000" b="1" dirty="0" smtClean="0"/>
              <a:t>Species diversity declined at the same environment.</a:t>
            </a:r>
            <a:endParaRPr lang="en-US" sz="2000" b="1" dirty="0"/>
          </a:p>
        </p:txBody>
      </p:sp>
    </p:spTree>
    <p:extLst>
      <p:ext uri="{BB962C8B-B14F-4D97-AF65-F5344CB8AC3E}">
        <p14:creationId xmlns:p14="http://schemas.microsoft.com/office/powerpoint/2010/main" val="34832982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7"/>
          <p:cNvGrpSpPr>
            <a:grpSpLocks/>
          </p:cNvGrpSpPr>
          <p:nvPr/>
        </p:nvGrpSpPr>
        <p:grpSpPr bwMode="auto">
          <a:xfrm>
            <a:off x="0" y="0"/>
            <a:ext cx="9144000" cy="762000"/>
            <a:chOff x="0" y="0"/>
            <a:chExt cx="9144000" cy="762000"/>
          </a:xfrm>
        </p:grpSpPr>
        <p:pic>
          <p:nvPicPr>
            <p:cNvPr id="14"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3075"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Climate change impact on species diversity</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88873992"/>
              </p:ext>
            </p:extLst>
          </p:nvPr>
        </p:nvGraphicFramePr>
        <p:xfrm>
          <a:off x="152400" y="1295400"/>
          <a:ext cx="8915399" cy="3470910"/>
        </p:xfrm>
        <a:graphic>
          <a:graphicData uri="http://schemas.openxmlformats.org/drawingml/2006/table">
            <a:tbl>
              <a:tblPr firstRow="1" bandRow="1">
                <a:tableStyleId>{5C22544A-7EE6-4342-B048-85BDC9FD1C3A}</a:tableStyleId>
              </a:tblPr>
              <a:tblGrid>
                <a:gridCol w="1628028"/>
                <a:gridCol w="1628029"/>
                <a:gridCol w="1162879"/>
                <a:gridCol w="1550505"/>
                <a:gridCol w="1550505"/>
                <a:gridCol w="1395453"/>
              </a:tblGrid>
              <a:tr h="66675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Speciation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Extinction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Dispersal</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&lt; 1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industrial evolution</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current century</a:t>
                      </a:r>
                      <a:endParaRPr lang="en-US" sz="2000" dirty="0"/>
                    </a:p>
                  </a:txBody>
                  <a:tcPr/>
                </a:tc>
                <a:tc>
                  <a:txBody>
                    <a:bodyPr/>
                    <a:lstStyle/>
                    <a:p>
                      <a:pPr algn="ctr"/>
                      <a:r>
                        <a:rPr lang="en-US" altLang="zh-CN" sz="2000" b="1" kern="0" dirty="0" smtClean="0">
                          <a:solidFill>
                            <a:srgbClr val="000000"/>
                          </a:solidFill>
                          <a:latin typeface="+mn-lt"/>
                          <a:ea typeface="+mn-ea"/>
                        </a:rPr>
                        <a:t>1-100 years</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bl>
          </a:graphicData>
        </a:graphic>
      </p:graphicFrame>
    </p:spTree>
    <p:extLst>
      <p:ext uri="{BB962C8B-B14F-4D97-AF65-F5344CB8AC3E}">
        <p14:creationId xmlns:p14="http://schemas.microsoft.com/office/powerpoint/2010/main" val="5491308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ounded Rectangle 38"/>
          <p:cNvSpPr/>
          <p:nvPr/>
        </p:nvSpPr>
        <p:spPr>
          <a:xfrm>
            <a:off x="4953000" y="914400"/>
            <a:ext cx="4114800" cy="3886200"/>
          </a:xfrm>
          <a:prstGeom prst="roundRect">
            <a:avLst>
              <a:gd name="adj" fmla="val 4018"/>
            </a:avLst>
          </a:prstGeom>
          <a:solidFill>
            <a:srgbClr val="CCFFCC"/>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8" name="Rounded Rectangle 7"/>
          <p:cNvSpPr/>
          <p:nvPr/>
        </p:nvSpPr>
        <p:spPr>
          <a:xfrm>
            <a:off x="76200" y="1143000"/>
            <a:ext cx="4419600" cy="1905000"/>
          </a:xfrm>
          <a:prstGeom prst="roundRect">
            <a:avLst>
              <a:gd name="adj" fmla="val 6508"/>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54" name="Rounded Rectangle 53"/>
          <p:cNvSpPr/>
          <p:nvPr/>
        </p:nvSpPr>
        <p:spPr>
          <a:xfrm>
            <a:off x="1752600" y="5105400"/>
            <a:ext cx="5943600" cy="914400"/>
          </a:xfrm>
          <a:prstGeom prst="roundRect">
            <a:avLst>
              <a:gd name="adj" fmla="val 13837"/>
            </a:avLst>
          </a:prstGeom>
          <a:solidFill>
            <a:srgbClr val="1AF24D"/>
          </a:solidFill>
          <a:ln>
            <a:solidFill>
              <a:srgbClr val="1AF24D"/>
            </a:solidFill>
          </a:ln>
          <a:effectLst>
            <a:outerShdw blurRad="228600" dist="12700" dir="75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宋体"/>
            </a:endParaRPr>
          </a:p>
        </p:txBody>
      </p:sp>
      <p:pic>
        <p:nvPicPr>
          <p:cNvPr id="1027" name="Picture 3" descr="E:\My_Personal\Qianqing\For_PPT\Logo_Marie-Curi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34400" y="6266873"/>
            <a:ext cx="609599" cy="591126"/>
          </a:xfrm>
          <a:prstGeom prst="rect">
            <a:avLst/>
          </a:prstGeom>
          <a:noFill/>
        </p:spPr>
      </p:pic>
      <p:grpSp>
        <p:nvGrpSpPr>
          <p:cNvPr id="2" name="Group 36"/>
          <p:cNvGrpSpPr/>
          <p:nvPr/>
        </p:nvGrpSpPr>
        <p:grpSpPr>
          <a:xfrm>
            <a:off x="2396342" y="1417104"/>
            <a:ext cx="1794658" cy="1478496"/>
            <a:chOff x="2853542" y="1524000"/>
            <a:chExt cx="1994683" cy="1643284"/>
          </a:xfrm>
        </p:grpSpPr>
        <p:pic>
          <p:nvPicPr>
            <p:cNvPr id="4104" name="Picture 8"/>
            <p:cNvPicPr>
              <a:picLocks noChangeAspect="1" noChangeArrowheads="1"/>
            </p:cNvPicPr>
            <p:nvPr/>
          </p:nvPicPr>
          <p:blipFill>
            <a:blip r:embed="rId4" cstate="print"/>
            <a:srcRect/>
            <a:stretch>
              <a:fillRect/>
            </a:stretch>
          </p:blipFill>
          <p:spPr bwMode="auto">
            <a:xfrm>
              <a:off x="2853542" y="1524000"/>
              <a:ext cx="1994683" cy="1447800"/>
            </a:xfrm>
            <a:prstGeom prst="rect">
              <a:avLst/>
            </a:prstGeom>
            <a:noFill/>
            <a:ln w="9525">
              <a:noFill/>
              <a:miter lim="800000"/>
              <a:headEnd/>
              <a:tailEnd/>
            </a:ln>
          </p:spPr>
        </p:pic>
        <p:sp>
          <p:nvSpPr>
            <p:cNvPr id="32" name="TextBox 31"/>
            <p:cNvSpPr txBox="1"/>
            <p:nvPr/>
          </p:nvSpPr>
          <p:spPr>
            <a:xfrm>
              <a:off x="2984981" y="2910724"/>
              <a:ext cx="1834670" cy="256560"/>
            </a:xfrm>
            <a:prstGeom prst="rect">
              <a:avLst/>
            </a:prstGeom>
            <a:solidFill>
              <a:schemeClr val="bg1"/>
            </a:solidFill>
          </p:spPr>
          <p:txBody>
            <a:bodyPr wrap="square" rtlCol="0">
              <a:spAutoFit/>
            </a:bodyPr>
            <a:lstStyle/>
            <a:p>
              <a:pPr algn="r"/>
              <a:r>
                <a:rPr lang="en-US" sz="900" b="1" dirty="0" smtClean="0">
                  <a:solidFill>
                    <a:srgbClr val="000000"/>
                  </a:solidFill>
                </a:rPr>
                <a:t>Source: Wang et al. 2010</a:t>
              </a:r>
              <a:endParaRPr lang="en-US" sz="900" b="1" dirty="0">
                <a:solidFill>
                  <a:srgbClr val="000000"/>
                </a:solidFill>
              </a:endParaRPr>
            </a:p>
          </p:txBody>
        </p:sp>
      </p:grpSp>
      <p:sp>
        <p:nvSpPr>
          <p:cNvPr id="36" name="TextBox 35"/>
          <p:cNvSpPr txBox="1"/>
          <p:nvPr/>
        </p:nvSpPr>
        <p:spPr>
          <a:xfrm>
            <a:off x="2546113" y="1218537"/>
            <a:ext cx="1643799" cy="261610"/>
          </a:xfrm>
          <a:prstGeom prst="rect">
            <a:avLst/>
          </a:prstGeom>
          <a:solidFill>
            <a:schemeClr val="accent6">
              <a:lumMod val="20000"/>
              <a:lumOff val="80000"/>
            </a:schemeClr>
          </a:solidFill>
        </p:spPr>
        <p:txBody>
          <a:bodyPr wrap="none" rtlCol="0">
            <a:spAutoFit/>
          </a:bodyPr>
          <a:lstStyle/>
          <a:p>
            <a:r>
              <a:rPr lang="en-US" altLang="zh-CN" sz="1100" b="1" dirty="0" smtClean="0">
                <a:solidFill>
                  <a:srgbClr val="000000"/>
                </a:solidFill>
                <a:latin typeface="Arial Narrow"/>
                <a:cs typeface="Arial Narrow"/>
              </a:rPr>
              <a:t>China temperature change</a:t>
            </a:r>
            <a:endParaRPr lang="en-US" sz="1100" b="1" dirty="0">
              <a:solidFill>
                <a:srgbClr val="000000"/>
              </a:solidFill>
              <a:latin typeface="Arial Narrow"/>
              <a:cs typeface="Arial Narrow"/>
            </a:endParaRPr>
          </a:p>
        </p:txBody>
      </p:sp>
      <p:grpSp>
        <p:nvGrpSpPr>
          <p:cNvPr id="3" name="Group 38"/>
          <p:cNvGrpSpPr/>
          <p:nvPr/>
        </p:nvGrpSpPr>
        <p:grpSpPr>
          <a:xfrm>
            <a:off x="106685" y="1370937"/>
            <a:ext cx="2484115" cy="1511507"/>
            <a:chOff x="302859" y="1466850"/>
            <a:chExt cx="2760984" cy="1679974"/>
          </a:xfrm>
        </p:grpSpPr>
        <p:grpSp>
          <p:nvGrpSpPr>
            <p:cNvPr id="4" name="Group 33"/>
            <p:cNvGrpSpPr/>
            <p:nvPr/>
          </p:nvGrpSpPr>
          <p:grpSpPr>
            <a:xfrm>
              <a:off x="302859" y="1524000"/>
              <a:ext cx="2668941" cy="1538749"/>
              <a:chOff x="304800" y="1524000"/>
              <a:chExt cx="2971800" cy="1538749"/>
            </a:xfrm>
          </p:grpSpPr>
          <p:pic>
            <p:nvPicPr>
              <p:cNvPr id="4103" name="Picture 7" descr="http://www.ncdc.noaa.gov/sotc/service/global/global-land-ocean-mntp-anom/201001-201012.gif"/>
              <p:cNvPicPr>
                <a:picLocks noChangeAspect="1" noChangeArrowheads="1"/>
              </p:cNvPicPr>
              <p:nvPr/>
            </p:nvPicPr>
            <p:blipFill>
              <a:blip r:embed="rId5" cstate="print"/>
              <a:srcRect/>
              <a:stretch>
                <a:fillRect/>
              </a:stretch>
            </p:blipFill>
            <p:spPr bwMode="auto">
              <a:xfrm>
                <a:off x="304800" y="1524000"/>
                <a:ext cx="2971800" cy="1538132"/>
              </a:xfrm>
              <a:prstGeom prst="rect">
                <a:avLst/>
              </a:prstGeom>
              <a:noFill/>
            </p:spPr>
          </p:pic>
          <p:sp>
            <p:nvSpPr>
              <p:cNvPr id="29" name="Oval 28"/>
              <p:cNvSpPr/>
              <p:nvPr/>
            </p:nvSpPr>
            <p:spPr>
              <a:xfrm>
                <a:off x="339487" y="2822674"/>
                <a:ext cx="267317" cy="240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宋体"/>
                </a:endParaRPr>
              </a:p>
            </p:txBody>
          </p:sp>
        </p:grpSp>
        <p:sp>
          <p:nvSpPr>
            <p:cNvPr id="30" name="TextBox 29"/>
            <p:cNvSpPr txBox="1"/>
            <p:nvPr/>
          </p:nvSpPr>
          <p:spPr>
            <a:xfrm>
              <a:off x="302987" y="2907367"/>
              <a:ext cx="2760856" cy="239457"/>
            </a:xfrm>
            <a:prstGeom prst="rect">
              <a:avLst/>
            </a:prstGeom>
            <a:solidFill>
              <a:schemeClr val="bg1"/>
            </a:solidFill>
          </p:spPr>
          <p:txBody>
            <a:bodyPr wrap="square" rtlCol="0">
              <a:spAutoFit/>
            </a:bodyPr>
            <a:lstStyle/>
            <a:p>
              <a:pPr algn="r"/>
              <a:r>
                <a:rPr lang="en-US" sz="800" b="1" dirty="0" smtClean="0">
                  <a:solidFill>
                    <a:srgbClr val="000000"/>
                  </a:solidFill>
                </a:rPr>
                <a:t>Source: National Climatic Data Center, US</a:t>
              </a:r>
              <a:endParaRPr lang="en-US" sz="800" b="1" dirty="0">
                <a:solidFill>
                  <a:srgbClr val="000000"/>
                </a:solidFill>
              </a:endParaRPr>
            </a:p>
          </p:txBody>
        </p:sp>
        <p:sp>
          <p:nvSpPr>
            <p:cNvPr id="38" name="Rectangle 37"/>
            <p:cNvSpPr/>
            <p:nvPr/>
          </p:nvSpPr>
          <p:spPr>
            <a:xfrm>
              <a:off x="533400" y="1466850"/>
              <a:ext cx="2362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grpSp>
      <p:sp>
        <p:nvSpPr>
          <p:cNvPr id="27" name="TextBox 26"/>
          <p:cNvSpPr txBox="1"/>
          <p:nvPr/>
        </p:nvSpPr>
        <p:spPr>
          <a:xfrm>
            <a:off x="449907" y="1218537"/>
            <a:ext cx="1818677" cy="276999"/>
          </a:xfrm>
          <a:prstGeom prst="rect">
            <a:avLst/>
          </a:prstGeom>
          <a:solidFill>
            <a:schemeClr val="accent6">
              <a:lumMod val="20000"/>
              <a:lumOff val="80000"/>
            </a:schemeClr>
          </a:solidFill>
        </p:spPr>
        <p:txBody>
          <a:bodyPr wrap="none" rtlCol="0">
            <a:spAutoFit/>
          </a:bodyPr>
          <a:lstStyle/>
          <a:p>
            <a:r>
              <a:rPr lang="en-US" altLang="zh-CN" sz="1200" b="1" dirty="0" smtClean="0">
                <a:solidFill>
                  <a:srgbClr val="000000"/>
                </a:solidFill>
                <a:latin typeface="Arial Narrow"/>
                <a:cs typeface="Arial Narrow"/>
              </a:rPr>
              <a:t>Global temperature change</a:t>
            </a:r>
            <a:endParaRPr lang="en-US" sz="1200" b="1" dirty="0">
              <a:solidFill>
                <a:srgbClr val="000000"/>
              </a:solidFill>
              <a:latin typeface="Arial Narrow"/>
              <a:cs typeface="Arial Narrow"/>
            </a:endParaRPr>
          </a:p>
        </p:txBody>
      </p:sp>
      <p:grpSp>
        <p:nvGrpSpPr>
          <p:cNvPr id="5" name="Group 12"/>
          <p:cNvGrpSpPr/>
          <p:nvPr/>
        </p:nvGrpSpPr>
        <p:grpSpPr>
          <a:xfrm>
            <a:off x="990600" y="3386004"/>
            <a:ext cx="2819400" cy="874110"/>
            <a:chOff x="1905000" y="3352800"/>
            <a:chExt cx="4572000" cy="1417475"/>
          </a:xfrm>
          <a:effectLst>
            <a:outerShdw blurRad="127000" dist="38100" dir="7200000" sx="101000" sy="101000" algn="tr" rotWithShape="0">
              <a:prstClr val="black">
                <a:alpha val="40000"/>
              </a:prstClr>
            </a:outerShdw>
          </a:effectLst>
        </p:grpSpPr>
        <p:pic>
          <p:nvPicPr>
            <p:cNvPr id="4099" name="Picture 3"/>
            <p:cNvPicPr>
              <a:picLocks noChangeAspect="1" noChangeArrowheads="1"/>
            </p:cNvPicPr>
            <p:nvPr/>
          </p:nvPicPr>
          <p:blipFill>
            <a:blip r:embed="rId6" cstate="print"/>
            <a:srcRect/>
            <a:stretch>
              <a:fillRect/>
            </a:stretch>
          </p:blipFill>
          <p:spPr bwMode="auto">
            <a:xfrm>
              <a:off x="1905000" y="3352800"/>
              <a:ext cx="4572000" cy="1417475"/>
            </a:xfrm>
            <a:prstGeom prst="rect">
              <a:avLst/>
            </a:prstGeom>
            <a:noFill/>
            <a:ln w="9525">
              <a:solidFill>
                <a:schemeClr val="accent6">
                  <a:lumMod val="75000"/>
                </a:schemeClr>
              </a:solidFill>
              <a:miter lim="800000"/>
              <a:headEnd/>
              <a:tailEnd/>
            </a:ln>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15000" y="3365352"/>
              <a:ext cx="685800" cy="216047"/>
            </a:xfrm>
            <a:prstGeom prst="rect">
              <a:avLst/>
            </a:prstGeom>
            <a:noFill/>
            <a:ln w="9525">
              <a:solidFill>
                <a:schemeClr val="accent6">
                  <a:lumMod val="75000"/>
                </a:schemeClr>
              </a:solidFill>
              <a:miter lim="800000"/>
              <a:headEnd/>
              <a:tailEnd/>
            </a:ln>
          </p:spPr>
        </p:pic>
      </p:grpSp>
      <p:pic>
        <p:nvPicPr>
          <p:cNvPr id="4097" name="Picture 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43000" y="3843204"/>
            <a:ext cx="3007360" cy="762663"/>
          </a:xfrm>
          <a:prstGeom prst="rect">
            <a:avLst/>
          </a:prstGeom>
          <a:noFill/>
          <a:ln w="12700">
            <a:solidFill>
              <a:schemeClr val="accent6">
                <a:lumMod val="75000"/>
              </a:schemeClr>
            </a:solidFill>
            <a:miter lim="800000"/>
            <a:headEnd/>
            <a:tailEnd/>
          </a:ln>
          <a:effectLst>
            <a:outerShdw blurRad="127000" dist="38100" dir="7200000" sx="101000" sy="101000" algn="tr" rotWithShape="0">
              <a:prstClr val="black">
                <a:alpha val="40000"/>
              </a:prstClr>
            </a:outerShdw>
          </a:effectLst>
        </p:spPr>
      </p:pic>
      <p:sp>
        <p:nvSpPr>
          <p:cNvPr id="33" name="TextBox 32"/>
          <p:cNvSpPr txBox="1"/>
          <p:nvPr/>
        </p:nvSpPr>
        <p:spPr>
          <a:xfrm>
            <a:off x="1789923" y="5143083"/>
            <a:ext cx="5867400" cy="830997"/>
          </a:xfrm>
          <a:prstGeom prst="rect">
            <a:avLst/>
          </a:prstGeom>
          <a:noFill/>
          <a:ln>
            <a:noFill/>
          </a:ln>
        </p:spPr>
        <p:txBody>
          <a:bodyPr wrap="square" rtlCol="0">
            <a:spAutoFit/>
          </a:bodyPr>
          <a:lstStyle/>
          <a:p>
            <a:pPr algn="ctr"/>
            <a:r>
              <a:rPr lang="en-US" altLang="zh-CN" sz="2400" b="1" dirty="0" smtClean="0">
                <a:solidFill>
                  <a:srgbClr val="000000"/>
                </a:solidFill>
                <a:latin typeface="PT Sans Narrow"/>
                <a:ea typeface="楷体" pitchFamily="49" charset="-122"/>
                <a:cs typeface="PT Sans Narrow"/>
              </a:rPr>
              <a:t>How climate change influences plants in China</a:t>
            </a:r>
          </a:p>
          <a:p>
            <a:pPr algn="ctr"/>
            <a:r>
              <a:rPr lang="en-US" altLang="zh-CN" sz="2400" b="1" dirty="0" smtClean="0">
                <a:solidFill>
                  <a:srgbClr val="000000"/>
                </a:solidFill>
                <a:latin typeface="PT Sans Narrow"/>
                <a:ea typeface="楷体" pitchFamily="49" charset="-122"/>
                <a:cs typeface="PT Sans Narrow"/>
              </a:rPr>
              <a:t>?</a:t>
            </a:r>
          </a:p>
        </p:txBody>
      </p:sp>
      <p:grpSp>
        <p:nvGrpSpPr>
          <p:cNvPr id="6" name="Group 51"/>
          <p:cNvGrpSpPr/>
          <p:nvPr/>
        </p:nvGrpSpPr>
        <p:grpSpPr>
          <a:xfrm>
            <a:off x="5105400" y="1142337"/>
            <a:ext cx="3886200" cy="3523484"/>
            <a:chOff x="533400" y="3084731"/>
            <a:chExt cx="3886200" cy="3523484"/>
          </a:xfrm>
        </p:grpSpPr>
        <p:pic>
          <p:nvPicPr>
            <p:cNvPr id="4107" name="Picture 11" descr="http://3.bp.blogspot.com/-tht3XZ7odDQ/TjlLaNxjKSI/AAAAAAAABmU/O9oO-gK1F6c/s1600/Polar+bears+global+warming+2.jpg"/>
            <p:cNvPicPr>
              <a:picLocks noChangeAspect="1" noChangeArrowheads="1"/>
            </p:cNvPicPr>
            <p:nvPr/>
          </p:nvPicPr>
          <p:blipFill>
            <a:blip r:embed="rId9" cstate="print"/>
            <a:srcRect/>
            <a:stretch>
              <a:fillRect/>
            </a:stretch>
          </p:blipFill>
          <p:spPr bwMode="auto">
            <a:xfrm>
              <a:off x="685800" y="3150151"/>
              <a:ext cx="1326530" cy="1229980"/>
            </a:xfrm>
            <a:prstGeom prst="rect">
              <a:avLst/>
            </a:prstGeom>
            <a:solidFill>
              <a:srgbClr val="FFFFFF">
                <a:shade val="85000"/>
              </a:srgbClr>
            </a:solidFill>
            <a:ln w="63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9" name="Picture 13" descr="http://www.washingtonpost.com/rf/image_606w/2010-2019/WashingtonPost/2012/05/13/Web-Resampled/2012-05-13/FORRESTADAPT%20-%20-03_1336857000--606x404.jpg"/>
            <p:cNvPicPr>
              <a:picLocks noChangeAspect="1" noChangeArrowheads="1"/>
            </p:cNvPicPr>
            <p:nvPr/>
          </p:nvPicPr>
          <p:blipFill>
            <a:blip r:embed="rId10" cstate="print"/>
            <a:srcRect/>
            <a:stretch>
              <a:fillRect/>
            </a:stretch>
          </p:blipFill>
          <p:spPr bwMode="auto">
            <a:xfrm rot="867912">
              <a:off x="2087603" y="3104755"/>
              <a:ext cx="896760" cy="1233426"/>
            </a:xfrm>
            <a:prstGeom prst="rect">
              <a:avLst/>
            </a:prstGeom>
            <a:solidFill>
              <a:srgbClr val="FFFFFF">
                <a:shade val="85000"/>
              </a:srgbClr>
            </a:solidFill>
            <a:ln w="63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4" name="TextBox 43"/>
            <p:cNvSpPr txBox="1"/>
            <p:nvPr/>
          </p:nvSpPr>
          <p:spPr>
            <a:xfrm>
              <a:off x="533400" y="5530997"/>
              <a:ext cx="3886200" cy="1077218"/>
            </a:xfrm>
            <a:prstGeom prst="rect">
              <a:avLst/>
            </a:prstGeom>
            <a:solidFill>
              <a:schemeClr val="accent6">
                <a:lumMod val="20000"/>
                <a:lumOff val="80000"/>
              </a:schemeClr>
            </a:solidFill>
          </p:spPr>
          <p:txBody>
            <a:bodyPr wrap="square" rtlCol="0">
              <a:spAutoFit/>
            </a:bodyPr>
            <a:lstStyle/>
            <a:p>
              <a:r>
                <a:rPr lang="en-US" altLang="zh-CN" sz="1600" b="1" dirty="0" smtClean="0">
                  <a:solidFill>
                    <a:srgbClr val="000000"/>
                  </a:solidFill>
                  <a:latin typeface="Arial Narrow"/>
                  <a:ea typeface="楷体" pitchFamily="49" charset="-122"/>
                  <a:cs typeface="Arial Narrow"/>
                </a:rPr>
                <a:t>Global warming changes the habitat, growth, </a:t>
              </a:r>
              <a:r>
                <a:rPr lang="en-US" altLang="zh-CN" sz="1600" b="1" dirty="0" err="1" smtClean="0">
                  <a:solidFill>
                    <a:srgbClr val="000000"/>
                  </a:solidFill>
                  <a:latin typeface="Arial Narrow"/>
                  <a:ea typeface="楷体" pitchFamily="49" charset="-122"/>
                  <a:cs typeface="Arial Narrow"/>
                </a:rPr>
                <a:t>phenology</a:t>
              </a:r>
              <a:r>
                <a:rPr lang="en-US" altLang="zh-CN" sz="1600" b="1" dirty="0" smtClean="0">
                  <a:solidFill>
                    <a:srgbClr val="000000"/>
                  </a:solidFill>
                  <a:latin typeface="Arial Narrow"/>
                  <a:ea typeface="楷体" pitchFamily="49" charset="-122"/>
                  <a:cs typeface="Arial Narrow"/>
                </a:rPr>
                <a:t> and distribution ranges of organisms, and may lead to migration or extinction</a:t>
              </a:r>
              <a:endParaRPr lang="en-US" sz="1600" b="1" dirty="0">
                <a:solidFill>
                  <a:srgbClr val="000000"/>
                </a:solidFill>
                <a:latin typeface="Arial Narrow"/>
                <a:ea typeface="楷体" pitchFamily="49" charset="-122"/>
                <a:cs typeface="Arial Narrow"/>
              </a:endParaRPr>
            </a:p>
          </p:txBody>
        </p:sp>
        <p:pic>
          <p:nvPicPr>
            <p:cNvPr id="4112" name="Picture 1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905000" y="4572000"/>
              <a:ext cx="1981200" cy="667098"/>
            </a:xfrm>
            <a:prstGeom prst="rect">
              <a:avLst/>
            </a:prstGeom>
            <a:noFill/>
            <a:ln w="9525">
              <a:noFill/>
              <a:miter lim="800000"/>
              <a:headEnd/>
              <a:tailEnd/>
            </a:ln>
            <a:effectLst>
              <a:outerShdw blurRad="38100" dist="38100" dir="8100000" algn="tr" rotWithShape="0">
                <a:prstClr val="black">
                  <a:alpha val="40000"/>
                </a:prstClr>
              </a:outerShdw>
            </a:effectLst>
          </p:spPr>
        </p:pic>
        <p:pic>
          <p:nvPicPr>
            <p:cNvPr id="4113" name="Picture 17"/>
            <p:cNvPicPr>
              <a:picLocks noChangeAspect="1" noChangeArrowheads="1"/>
            </p:cNvPicPr>
            <p:nvPr/>
          </p:nvPicPr>
          <p:blipFill>
            <a:blip r:embed="rId12" cstate="print"/>
            <a:srcRect/>
            <a:stretch>
              <a:fillRect/>
            </a:stretch>
          </p:blipFill>
          <p:spPr bwMode="auto">
            <a:xfrm>
              <a:off x="1066800" y="4495800"/>
              <a:ext cx="712537" cy="781050"/>
            </a:xfrm>
            <a:prstGeom prst="rect">
              <a:avLst/>
            </a:prstGeom>
            <a:noFill/>
            <a:ln w="9525">
              <a:noFill/>
              <a:miter lim="800000"/>
              <a:headEnd/>
              <a:tailEnd/>
            </a:ln>
          </p:spPr>
        </p:pic>
        <p:pic>
          <p:nvPicPr>
            <p:cNvPr id="3074" name="Picture 2" descr="http://www.ly66.org/upload/20120216102626810.jpg"/>
            <p:cNvPicPr>
              <a:picLocks noChangeAspect="1" noChangeArrowheads="1"/>
            </p:cNvPicPr>
            <p:nvPr/>
          </p:nvPicPr>
          <p:blipFill>
            <a:blip r:embed="rId13" cstate="print"/>
            <a:srcRect/>
            <a:stretch>
              <a:fillRect/>
            </a:stretch>
          </p:blipFill>
          <p:spPr bwMode="auto">
            <a:xfrm>
              <a:off x="3022600" y="3276600"/>
              <a:ext cx="1244600" cy="933450"/>
            </a:xfrm>
            <a:prstGeom prst="rect">
              <a:avLst/>
            </a:prstGeom>
            <a:solidFill>
              <a:srgbClr val="FFFFFF">
                <a:shade val="85000"/>
              </a:srgbClr>
            </a:solidFill>
            <a:ln w="63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5" name="Oval 44"/>
            <p:cNvSpPr/>
            <p:nvPr/>
          </p:nvSpPr>
          <p:spPr>
            <a:xfrm>
              <a:off x="1871547" y="3084731"/>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sp>
          <p:nvSpPr>
            <p:cNvPr id="47" name="Oval 46"/>
            <p:cNvSpPr/>
            <p:nvPr/>
          </p:nvSpPr>
          <p:spPr>
            <a:xfrm>
              <a:off x="2011680" y="4191000"/>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sp>
          <p:nvSpPr>
            <p:cNvPr id="48" name="Oval 47"/>
            <p:cNvSpPr/>
            <p:nvPr/>
          </p:nvSpPr>
          <p:spPr>
            <a:xfrm>
              <a:off x="3002280" y="3154680"/>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sp>
          <p:nvSpPr>
            <p:cNvPr id="49" name="Oval 48"/>
            <p:cNvSpPr/>
            <p:nvPr/>
          </p:nvSpPr>
          <p:spPr>
            <a:xfrm>
              <a:off x="762000" y="4334411"/>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sp>
          <p:nvSpPr>
            <p:cNvPr id="50" name="Oval 49"/>
            <p:cNvSpPr/>
            <p:nvPr/>
          </p:nvSpPr>
          <p:spPr>
            <a:xfrm>
              <a:off x="3078480" y="4191000"/>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sp>
          <p:nvSpPr>
            <p:cNvPr id="51" name="Oval 50"/>
            <p:cNvSpPr/>
            <p:nvPr/>
          </p:nvSpPr>
          <p:spPr>
            <a:xfrm>
              <a:off x="4145280" y="3200400"/>
              <a:ext cx="73152" cy="7315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latin typeface="Arial"/>
                <a:ea typeface="宋体"/>
              </a:endParaRPr>
            </a:p>
          </p:txBody>
        </p:sp>
      </p:grpSp>
      <p:sp>
        <p:nvSpPr>
          <p:cNvPr id="55" name="Right Arrow 54"/>
          <p:cNvSpPr/>
          <p:nvPr/>
        </p:nvSpPr>
        <p:spPr>
          <a:xfrm>
            <a:off x="4419600" y="2133600"/>
            <a:ext cx="60960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grpSp>
        <p:nvGrpSpPr>
          <p:cNvPr id="7" name="Group 7"/>
          <p:cNvGrpSpPr/>
          <p:nvPr/>
        </p:nvGrpSpPr>
        <p:grpSpPr>
          <a:xfrm>
            <a:off x="0" y="0"/>
            <a:ext cx="9144000" cy="762000"/>
            <a:chOff x="0" y="0"/>
            <a:chExt cx="9144000" cy="762000"/>
          </a:xfrm>
        </p:grpSpPr>
        <p:pic>
          <p:nvPicPr>
            <p:cNvPr id="57" name="Picture 56" descr="CMEC_header copy.png"/>
            <p:cNvPicPr>
              <a:picLocks noChangeAspect="1"/>
            </p:cNvPicPr>
            <p:nvPr/>
          </p:nvPicPr>
          <p:blipFill>
            <a:blip r:embed="rId14" cstate="print"/>
            <a:srcRect/>
            <a:stretch>
              <a:fillRect/>
            </a:stretch>
          </p:blipFill>
          <p:spPr>
            <a:xfrm>
              <a:off x="4724400" y="0"/>
              <a:ext cx="4419600" cy="636831"/>
            </a:xfrm>
            <a:prstGeom prst="rect">
              <a:avLst/>
            </a:prstGeom>
          </p:spPr>
        </p:pic>
        <p:sp>
          <p:nvSpPr>
            <p:cNvPr id="58"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endParaRPr lang="en-US">
                <a:solidFill>
                  <a:srgbClr val="000000"/>
                </a:solidFill>
              </a:endParaRPr>
            </a:p>
          </p:txBody>
        </p:sp>
      </p:grpSp>
      <p:sp>
        <p:nvSpPr>
          <p:cNvPr id="12" name="TextBox 11"/>
          <p:cNvSpPr txBox="1"/>
          <p:nvPr/>
        </p:nvSpPr>
        <p:spPr>
          <a:xfrm>
            <a:off x="304800" y="0"/>
            <a:ext cx="6442789" cy="757130"/>
          </a:xfrm>
          <a:prstGeom prst="rect">
            <a:avLst/>
          </a:prstGeom>
          <a:noFill/>
        </p:spPr>
        <p:txBody>
          <a:bodyPr wrap="none" rtlCol="0">
            <a:spAutoFit/>
          </a:bodyPr>
          <a:lstStyle/>
          <a:p>
            <a:pPr>
              <a:lnSpc>
                <a:spcPct val="130000"/>
              </a:lnSpc>
            </a:pPr>
            <a:r>
              <a:rPr lang="zh-CN" altLang="zh-CN" sz="1400" b="1" kern="0" dirty="0" smtClean="0">
                <a:solidFill>
                  <a:srgbClr val="0000FF"/>
                </a:solidFill>
                <a:latin typeface="Arial"/>
                <a:ea typeface="宋体"/>
              </a:rPr>
              <a:t>5</a:t>
            </a:r>
            <a:r>
              <a:rPr lang="en-US" altLang="zh-CN" sz="1400" b="1" kern="0" dirty="0" smtClean="0">
                <a:solidFill>
                  <a:srgbClr val="0000FF"/>
                </a:solidFill>
                <a:latin typeface="Arial"/>
                <a:ea typeface="宋体"/>
              </a:rPr>
              <a:t> Ongoing project</a:t>
            </a:r>
          </a:p>
          <a:p>
            <a:pPr>
              <a:lnSpc>
                <a:spcPct val="130000"/>
              </a:lnSpc>
            </a:pPr>
            <a:r>
              <a:rPr lang="en-US" sz="2000" b="1" kern="0" dirty="0" smtClean="0">
                <a:solidFill>
                  <a:srgbClr val="0000FF"/>
                </a:solidFill>
                <a:latin typeface="Arial"/>
                <a:ea typeface="宋体"/>
              </a:rPr>
              <a:t>Threats of climate change on woody plant diversity</a:t>
            </a:r>
            <a:endParaRPr lang="en-US" sz="2000" b="1" kern="0" dirty="0">
              <a:solidFill>
                <a:srgbClr val="0000FF"/>
              </a:solidFill>
              <a:latin typeface="Arial"/>
              <a:ea typeface="宋体"/>
            </a:endParaRPr>
          </a:p>
        </p:txBody>
      </p:sp>
      <p:pic>
        <p:nvPicPr>
          <p:cNvPr id="40" name="Picture 1" descr="C:\Users\user\AppData\Roaming\Tencent\Users\329843285\QQ\WinTemp\RichOle\8HD9H96B00$BYHZ1RSAY~FG.jp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152400" y="3310467"/>
            <a:ext cx="4419600" cy="156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919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7"/>
          <p:cNvGrpSpPr/>
          <p:nvPr/>
        </p:nvGrpSpPr>
        <p:grpSpPr>
          <a:xfrm>
            <a:off x="0" y="0"/>
            <a:ext cx="9144000" cy="762000"/>
            <a:chOff x="0" y="0"/>
            <a:chExt cx="9144000" cy="762000"/>
          </a:xfrm>
        </p:grpSpPr>
        <p:pic>
          <p:nvPicPr>
            <p:cNvPr id="22" name="Picture 21" descr="CMEC_header copy.png"/>
            <p:cNvPicPr>
              <a:picLocks noChangeAspect="1"/>
            </p:cNvPicPr>
            <p:nvPr/>
          </p:nvPicPr>
          <p:blipFill>
            <a:blip r:embed="rId3" cstate="print"/>
            <a:srcRect/>
            <a:stretch>
              <a:fillRect/>
            </a:stretch>
          </p:blipFill>
          <p:spPr>
            <a:xfrm>
              <a:off x="4724400" y="0"/>
              <a:ext cx="4419600" cy="636831"/>
            </a:xfrm>
            <a:prstGeom prst="rect">
              <a:avLst/>
            </a:prstGeom>
          </p:spPr>
        </p:pic>
        <p:sp>
          <p:nvSpPr>
            <p:cNvPr id="23"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endParaRPr lang="en-US">
                <a:solidFill>
                  <a:srgbClr val="000000"/>
                </a:solidFill>
              </a:endParaRPr>
            </a:p>
          </p:txBody>
        </p:sp>
      </p:grpSp>
      <p:sp>
        <p:nvSpPr>
          <p:cNvPr id="32" name="Rounded Rectangle 31"/>
          <p:cNvSpPr/>
          <p:nvPr/>
        </p:nvSpPr>
        <p:spPr>
          <a:xfrm>
            <a:off x="990600" y="2819400"/>
            <a:ext cx="6858000" cy="3657600"/>
          </a:xfrm>
          <a:prstGeom prst="roundRect">
            <a:avLst>
              <a:gd name="adj" fmla="val 5868"/>
            </a:avLst>
          </a:prstGeom>
          <a:solidFill>
            <a:schemeClr val="bg2">
              <a:lumMod val="20000"/>
              <a:lumOff val="80000"/>
            </a:schemeClr>
          </a:solidFill>
          <a:ln>
            <a:solidFill>
              <a:schemeClr val="accent3">
                <a:lumMod val="60000"/>
                <a:lumOff val="40000"/>
              </a:schemeClr>
            </a:solidFill>
          </a:ln>
          <a:effectLst>
            <a:outerShdw blurRad="1905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19459" name="Rectangle 2"/>
          <p:cNvSpPr>
            <a:spLocks noGrp="1" noChangeArrowheads="1"/>
          </p:cNvSpPr>
          <p:nvPr>
            <p:ph type="title"/>
          </p:nvPr>
        </p:nvSpPr>
        <p:spPr>
          <a:xfrm>
            <a:off x="228600" y="990600"/>
            <a:ext cx="3657600" cy="457200"/>
          </a:xfrm>
        </p:spPr>
        <p:txBody>
          <a:bodyPr/>
          <a:lstStyle/>
          <a:p>
            <a:pPr algn="l" eaLnBrk="1" hangingPunct="1"/>
            <a:r>
              <a:rPr lang="en-US" altLang="zh-CN" sz="1800" b="1" dirty="0" smtClean="0">
                <a:solidFill>
                  <a:srgbClr val="FF0000"/>
                </a:solidFill>
              </a:rPr>
              <a:t>Source and variables</a:t>
            </a:r>
          </a:p>
        </p:txBody>
      </p:sp>
      <p:sp>
        <p:nvSpPr>
          <p:cNvPr id="19460" name="Rectangle 3"/>
          <p:cNvSpPr>
            <a:spLocks noGrp="1" noChangeArrowheads="1"/>
          </p:cNvSpPr>
          <p:nvPr>
            <p:ph type="body" idx="1"/>
          </p:nvPr>
        </p:nvSpPr>
        <p:spPr>
          <a:xfrm>
            <a:off x="304800" y="1447800"/>
            <a:ext cx="3048000" cy="838200"/>
          </a:xfrm>
        </p:spPr>
        <p:txBody>
          <a:bodyPr/>
          <a:lstStyle/>
          <a:p>
            <a:pPr eaLnBrk="1" hangingPunct="1">
              <a:lnSpc>
                <a:spcPct val="80000"/>
              </a:lnSpc>
            </a:pPr>
            <a:r>
              <a:rPr lang="en-US" altLang="zh-CN" sz="1600" dirty="0" smtClean="0">
                <a:solidFill>
                  <a:schemeClr val="tx1">
                    <a:lumMod val="95000"/>
                    <a:lumOff val="5000"/>
                  </a:schemeClr>
                </a:solidFill>
              </a:rPr>
              <a:t>From the </a:t>
            </a:r>
            <a:r>
              <a:rPr lang="en-US" altLang="zh-CN" sz="1600" dirty="0" err="1" smtClean="0">
                <a:solidFill>
                  <a:schemeClr val="tx1">
                    <a:lumMod val="95000"/>
                    <a:lumOff val="5000"/>
                  </a:schemeClr>
                </a:solidFill>
              </a:rPr>
              <a:t>WorldClim</a:t>
            </a:r>
            <a:r>
              <a:rPr lang="en-US" altLang="zh-CN" sz="1600" dirty="0" smtClean="0">
                <a:solidFill>
                  <a:schemeClr val="tx1">
                    <a:lumMod val="95000"/>
                    <a:lumOff val="5000"/>
                  </a:schemeClr>
                </a:solidFill>
              </a:rPr>
              <a:t> website</a:t>
            </a:r>
          </a:p>
          <a:p>
            <a:pPr eaLnBrk="1" hangingPunct="1">
              <a:lnSpc>
                <a:spcPct val="80000"/>
              </a:lnSpc>
            </a:pPr>
            <a:r>
              <a:rPr lang="en-US" altLang="zh-CN" sz="1600" dirty="0" smtClean="0">
                <a:solidFill>
                  <a:schemeClr val="tx1">
                    <a:lumMod val="95000"/>
                    <a:lumOff val="5000"/>
                  </a:schemeClr>
                </a:solidFill>
              </a:rPr>
              <a:t>Resolution: 2.5 </a:t>
            </a:r>
            <a:r>
              <a:rPr lang="en-US" altLang="zh-CN" sz="1600" dirty="0" smtClean="0">
                <a:solidFill>
                  <a:schemeClr val="tx1">
                    <a:lumMod val="95000"/>
                    <a:lumOff val="5000"/>
                  </a:schemeClr>
                </a:solidFill>
                <a:cs typeface="Arial" charset="0"/>
              </a:rPr>
              <a:t>×</a:t>
            </a:r>
            <a:r>
              <a:rPr lang="en-US" altLang="zh-CN" sz="1600" dirty="0" smtClean="0">
                <a:solidFill>
                  <a:schemeClr val="tx1">
                    <a:lumMod val="95000"/>
                    <a:lumOff val="5000"/>
                  </a:schemeClr>
                </a:solidFill>
              </a:rPr>
              <a:t> 2.5 arc min</a:t>
            </a:r>
          </a:p>
          <a:p>
            <a:pPr eaLnBrk="1" hangingPunct="1">
              <a:lnSpc>
                <a:spcPct val="80000"/>
              </a:lnSpc>
            </a:pPr>
            <a:r>
              <a:rPr lang="en-US" altLang="zh-CN" sz="1600" dirty="0" smtClean="0">
                <a:solidFill>
                  <a:schemeClr val="tx1">
                    <a:lumMod val="95000"/>
                    <a:lumOff val="5000"/>
                  </a:schemeClr>
                </a:solidFill>
              </a:rPr>
              <a:t>Variables: Bio1 – Bio19</a:t>
            </a:r>
          </a:p>
        </p:txBody>
      </p:sp>
      <p:sp>
        <p:nvSpPr>
          <p:cNvPr id="19" name="Text Box 3"/>
          <p:cNvSpPr txBox="1">
            <a:spLocks noChangeArrowheads="1"/>
          </p:cNvSpPr>
          <p:nvPr/>
        </p:nvSpPr>
        <p:spPr bwMode="auto">
          <a:xfrm>
            <a:off x="457200" y="152400"/>
            <a:ext cx="5663025" cy="584775"/>
          </a:xfrm>
          <a:prstGeom prst="rect">
            <a:avLst/>
          </a:prstGeom>
          <a:noFill/>
          <a:ln w="9525">
            <a:noFill/>
            <a:miter lim="800000"/>
            <a:headEnd/>
            <a:tailEnd/>
          </a:ln>
          <a:effectLst/>
        </p:spPr>
        <p:txBody>
          <a:bodyPr wrap="none">
            <a:spAutoFit/>
          </a:bodyPr>
          <a:lstStyle/>
          <a:p>
            <a:pPr eaLnBrk="0" hangingPunct="0"/>
            <a:r>
              <a:rPr lang="en-US" altLang="zh-CN" sz="3200" b="1" dirty="0" smtClean="0">
                <a:solidFill>
                  <a:srgbClr val="0000FF"/>
                </a:solidFill>
                <a:effectLst>
                  <a:outerShdw blurRad="38100" dist="38100" dir="2700000" algn="tl">
                    <a:srgbClr val="000000">
                      <a:alpha val="43137"/>
                    </a:srgbClr>
                  </a:outerShdw>
                </a:effectLst>
                <a:latin typeface="Garamond" pitchFamily="18" charset="0"/>
                <a:ea typeface="黑体" pitchFamily="49" charset="-122"/>
              </a:rPr>
              <a:t>Current and future climate data</a:t>
            </a:r>
          </a:p>
        </p:txBody>
      </p:sp>
      <p:sp>
        <p:nvSpPr>
          <p:cNvPr id="20" name="Rectangle 2"/>
          <p:cNvSpPr txBox="1">
            <a:spLocks noChangeArrowheads="1"/>
          </p:cNvSpPr>
          <p:nvPr/>
        </p:nvSpPr>
        <p:spPr>
          <a:xfrm>
            <a:off x="3886200" y="990600"/>
            <a:ext cx="3581400" cy="457200"/>
          </a:xfrm>
          <a:prstGeom prst="rect">
            <a:avLst/>
          </a:prstGeom>
        </p:spPr>
        <p:txBody>
          <a:bodyPr/>
          <a:lstStyle/>
          <a:p>
            <a:r>
              <a:rPr lang="en-US" altLang="zh-CN" b="1" dirty="0" smtClean="0">
                <a:solidFill>
                  <a:srgbClr val="FF0000"/>
                </a:solidFill>
                <a:latin typeface="Arial"/>
                <a:ea typeface="宋体"/>
              </a:rPr>
              <a:t>Scenarios of future climate</a:t>
            </a:r>
          </a:p>
        </p:txBody>
      </p:sp>
      <p:sp>
        <p:nvSpPr>
          <p:cNvPr id="26" name="Rectangle 3"/>
          <p:cNvSpPr txBox="1">
            <a:spLocks noChangeArrowheads="1"/>
          </p:cNvSpPr>
          <p:nvPr/>
        </p:nvSpPr>
        <p:spPr>
          <a:xfrm>
            <a:off x="3962400" y="1447800"/>
            <a:ext cx="5181600" cy="1219200"/>
          </a:xfrm>
          <a:prstGeom prst="rect">
            <a:avLst/>
          </a:prstGeom>
        </p:spPr>
        <p:txBody>
          <a:bodyPr/>
          <a:lstStyle/>
          <a:p>
            <a:pPr marL="342900" indent="-342900">
              <a:lnSpc>
                <a:spcPct val="80000"/>
              </a:lnSpc>
              <a:spcBef>
                <a:spcPct val="20000"/>
              </a:spcBef>
              <a:buFont typeface="Arial" pitchFamily="34" charset="0"/>
              <a:buChar char="•"/>
            </a:pPr>
            <a:r>
              <a:rPr lang="en-US" altLang="zh-CN" sz="1600" dirty="0" smtClean="0">
                <a:solidFill>
                  <a:srgbClr val="0000FF"/>
                </a:solidFill>
              </a:rPr>
              <a:t>A1B: </a:t>
            </a:r>
            <a:r>
              <a:rPr lang="en-US" altLang="zh-CN" sz="1600" dirty="0" smtClean="0">
                <a:solidFill>
                  <a:srgbClr val="000000">
                    <a:lumMod val="95000"/>
                    <a:lumOff val="5000"/>
                  </a:srgbClr>
                </a:solidFill>
              </a:rPr>
              <a:t>maximum energy requirements, balance across fuel sources</a:t>
            </a:r>
          </a:p>
          <a:p>
            <a:pPr marL="342900" indent="-342900">
              <a:lnSpc>
                <a:spcPct val="80000"/>
              </a:lnSpc>
              <a:spcBef>
                <a:spcPct val="20000"/>
              </a:spcBef>
              <a:buFont typeface="Arial" pitchFamily="34" charset="0"/>
              <a:buChar char="•"/>
            </a:pPr>
            <a:r>
              <a:rPr lang="en-US" altLang="zh-CN" sz="1600" dirty="0" smtClean="0">
                <a:solidFill>
                  <a:srgbClr val="0000FF"/>
                </a:solidFill>
              </a:rPr>
              <a:t>A2: </a:t>
            </a:r>
            <a:r>
              <a:rPr lang="en-US" altLang="zh-CN" sz="1600" dirty="0" smtClean="0">
                <a:solidFill>
                  <a:srgbClr val="000000">
                    <a:lumMod val="95000"/>
                    <a:lumOff val="5000"/>
                  </a:srgbClr>
                </a:solidFill>
              </a:rPr>
              <a:t>high energy requirements</a:t>
            </a:r>
          </a:p>
          <a:p>
            <a:pPr marL="342900" indent="-342900">
              <a:lnSpc>
                <a:spcPct val="80000"/>
              </a:lnSpc>
              <a:spcBef>
                <a:spcPct val="20000"/>
              </a:spcBef>
              <a:buFont typeface="Arial" pitchFamily="34" charset="0"/>
              <a:buChar char="•"/>
            </a:pPr>
            <a:r>
              <a:rPr lang="en-US" altLang="zh-CN" sz="1600" dirty="0" smtClean="0">
                <a:solidFill>
                  <a:srgbClr val="0000FF"/>
                </a:solidFill>
              </a:rPr>
              <a:t>B2: </a:t>
            </a:r>
            <a:r>
              <a:rPr lang="en-US" altLang="zh-CN" sz="1600" dirty="0" smtClean="0">
                <a:solidFill>
                  <a:srgbClr val="000000">
                    <a:lumMod val="95000"/>
                    <a:lumOff val="5000"/>
                  </a:srgbClr>
                </a:solidFill>
              </a:rPr>
              <a:t>lower energy requirements</a:t>
            </a:r>
            <a:endParaRPr lang="en-US" altLang="zh-CN" sz="1600" dirty="0" smtClean="0">
              <a:solidFill>
                <a:srgbClr val="000000">
                  <a:lumMod val="95000"/>
                  <a:lumOff val="5000"/>
                </a:srgbClr>
              </a:solidFill>
              <a:latin typeface="Arial"/>
              <a:ea typeface="宋体"/>
            </a:endParaRPr>
          </a:p>
        </p:txBody>
      </p:sp>
      <p:pic>
        <p:nvPicPr>
          <p:cNvPr id="1026" name="Picture 2" descr="E:\My_Research\Niche_Modelling\Fig clim_currMA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6800" y="4710546"/>
            <a:ext cx="2286000" cy="1766454"/>
          </a:xfrm>
          <a:prstGeom prst="rect">
            <a:avLst/>
          </a:prstGeom>
          <a:noFill/>
        </p:spPr>
      </p:pic>
      <p:pic>
        <p:nvPicPr>
          <p:cNvPr id="1027" name="Picture 3" descr="E:\My_Research\Niche_Modelling\Fig clim_currMAP.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6800" y="3186546"/>
            <a:ext cx="2286000" cy="1766454"/>
          </a:xfrm>
          <a:prstGeom prst="rect">
            <a:avLst/>
          </a:prstGeom>
          <a:noFill/>
        </p:spPr>
      </p:pic>
      <p:sp>
        <p:nvSpPr>
          <p:cNvPr id="17" name="TextBox 16"/>
          <p:cNvSpPr txBox="1"/>
          <p:nvPr/>
        </p:nvSpPr>
        <p:spPr>
          <a:xfrm>
            <a:off x="1219200" y="3276600"/>
            <a:ext cx="1136822" cy="253916"/>
          </a:xfrm>
          <a:prstGeom prst="rect">
            <a:avLst/>
          </a:prstGeom>
          <a:noFill/>
          <a:ln>
            <a:noFill/>
          </a:ln>
        </p:spPr>
        <p:txBody>
          <a:bodyPr wrap="square" lIns="0" rIns="0">
            <a:spAutoFit/>
          </a:bodyPr>
          <a:lstStyle/>
          <a:p>
            <a:pPr>
              <a:defRPr/>
            </a:pPr>
            <a:r>
              <a:rPr lang="en-US" sz="1050" b="1" dirty="0">
                <a:solidFill>
                  <a:srgbClr val="000000"/>
                </a:solidFill>
              </a:rPr>
              <a:t>Precipitation</a:t>
            </a:r>
            <a:endParaRPr lang="da-DK" sz="1050" b="1" dirty="0">
              <a:solidFill>
                <a:srgbClr val="000000"/>
              </a:solidFill>
            </a:endParaRPr>
          </a:p>
        </p:txBody>
      </p:sp>
      <p:sp>
        <p:nvSpPr>
          <p:cNvPr id="18" name="TextBox 17"/>
          <p:cNvSpPr txBox="1"/>
          <p:nvPr/>
        </p:nvSpPr>
        <p:spPr>
          <a:xfrm>
            <a:off x="1219200" y="4839771"/>
            <a:ext cx="1195703" cy="253916"/>
          </a:xfrm>
          <a:prstGeom prst="rect">
            <a:avLst/>
          </a:prstGeom>
          <a:noFill/>
          <a:ln>
            <a:noFill/>
          </a:ln>
        </p:spPr>
        <p:txBody>
          <a:bodyPr wrap="square" lIns="0" rIns="0">
            <a:spAutoFit/>
          </a:bodyPr>
          <a:lstStyle/>
          <a:p>
            <a:pPr>
              <a:defRPr/>
            </a:pPr>
            <a:r>
              <a:rPr lang="en-US" sz="1050" b="1" dirty="0">
                <a:solidFill>
                  <a:srgbClr val="000000"/>
                </a:solidFill>
              </a:rPr>
              <a:t>Temperature</a:t>
            </a:r>
            <a:endParaRPr lang="da-DK" sz="1050" b="1" dirty="0">
              <a:solidFill>
                <a:srgbClr val="000000"/>
              </a:solidFill>
            </a:endParaRPr>
          </a:p>
        </p:txBody>
      </p:sp>
      <p:pic>
        <p:nvPicPr>
          <p:cNvPr id="1028" name="Picture 4" descr="E:\My_Research\Niche_Modelling\Fig clim_futureMAT.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76600" y="4710546"/>
            <a:ext cx="2286000" cy="1766454"/>
          </a:xfrm>
          <a:prstGeom prst="rect">
            <a:avLst/>
          </a:prstGeom>
          <a:noFill/>
        </p:spPr>
      </p:pic>
      <p:pic>
        <p:nvPicPr>
          <p:cNvPr id="1029" name="Picture 5" descr="E:\My_Research\Niche_Modelling\Fig clim_futureMAP.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76600" y="3186546"/>
            <a:ext cx="2286000" cy="1766454"/>
          </a:xfrm>
          <a:prstGeom prst="rect">
            <a:avLst/>
          </a:prstGeom>
          <a:noFill/>
        </p:spPr>
      </p:pic>
      <p:pic>
        <p:nvPicPr>
          <p:cNvPr id="1030" name="Picture 6" descr="E:\My_Research\Niche_Modelling\Fig clim_matchange.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86400" y="4710546"/>
            <a:ext cx="2286000" cy="1766454"/>
          </a:xfrm>
          <a:prstGeom prst="rect">
            <a:avLst/>
          </a:prstGeom>
          <a:noFill/>
        </p:spPr>
      </p:pic>
      <p:pic>
        <p:nvPicPr>
          <p:cNvPr id="1031" name="Picture 7" descr="E:\My_Research\Niche_Modelling\Fig clim_mapchang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86400" y="3186546"/>
            <a:ext cx="2286000" cy="1766454"/>
          </a:xfrm>
          <a:prstGeom prst="rect">
            <a:avLst/>
          </a:prstGeom>
          <a:noFill/>
        </p:spPr>
      </p:pic>
      <p:sp>
        <p:nvSpPr>
          <p:cNvPr id="29" name="Rectangle 2"/>
          <p:cNvSpPr txBox="1">
            <a:spLocks noChangeArrowheads="1"/>
          </p:cNvSpPr>
          <p:nvPr/>
        </p:nvSpPr>
        <p:spPr>
          <a:xfrm>
            <a:off x="5867400" y="2895600"/>
            <a:ext cx="1524000" cy="381000"/>
          </a:xfrm>
          <a:prstGeom prst="rect">
            <a:avLst/>
          </a:prstGeom>
          <a:solidFill>
            <a:srgbClr val="CCFFCC"/>
          </a:solidFill>
        </p:spPr>
        <p:txBody>
          <a:bodyPr/>
          <a:lstStyle/>
          <a:p>
            <a:pPr fontAlgn="auto">
              <a:spcAft>
                <a:spcPts val="0"/>
              </a:spcAft>
              <a:defRPr/>
            </a:pPr>
            <a:r>
              <a:rPr lang="en-US" altLang="zh-CN" sz="1600" dirty="0" smtClean="0">
                <a:solidFill>
                  <a:srgbClr val="000000"/>
                </a:solidFill>
                <a:latin typeface="Arial Narrow"/>
                <a:ea typeface="宋体"/>
                <a:cs typeface="Arial Narrow"/>
              </a:rPr>
              <a:t>Climate change</a:t>
            </a:r>
          </a:p>
        </p:txBody>
      </p:sp>
      <p:sp>
        <p:nvSpPr>
          <p:cNvPr id="30" name="Rectangle 2"/>
          <p:cNvSpPr txBox="1">
            <a:spLocks noChangeArrowheads="1"/>
          </p:cNvSpPr>
          <p:nvPr/>
        </p:nvSpPr>
        <p:spPr>
          <a:xfrm>
            <a:off x="1447800" y="2895600"/>
            <a:ext cx="1524000" cy="381000"/>
          </a:xfrm>
          <a:prstGeom prst="rect">
            <a:avLst/>
          </a:prstGeom>
          <a:solidFill>
            <a:srgbClr val="CCFFCC"/>
          </a:solidFill>
        </p:spPr>
        <p:txBody>
          <a:bodyPr/>
          <a:lstStyle/>
          <a:p>
            <a:pPr fontAlgn="auto">
              <a:spcAft>
                <a:spcPts val="0"/>
              </a:spcAft>
              <a:defRPr/>
            </a:pPr>
            <a:r>
              <a:rPr lang="en-US" altLang="zh-CN" sz="1600" dirty="0" smtClean="0">
                <a:solidFill>
                  <a:srgbClr val="000000"/>
                </a:solidFill>
                <a:latin typeface="Arial Narrow"/>
                <a:ea typeface="宋体"/>
                <a:cs typeface="Arial Narrow"/>
              </a:rPr>
              <a:t>Current climate</a:t>
            </a:r>
          </a:p>
        </p:txBody>
      </p:sp>
      <p:sp>
        <p:nvSpPr>
          <p:cNvPr id="31" name="Rectangle 2"/>
          <p:cNvSpPr txBox="1">
            <a:spLocks noChangeArrowheads="1"/>
          </p:cNvSpPr>
          <p:nvPr/>
        </p:nvSpPr>
        <p:spPr>
          <a:xfrm>
            <a:off x="3429000" y="2895600"/>
            <a:ext cx="1981200" cy="381000"/>
          </a:xfrm>
          <a:prstGeom prst="rect">
            <a:avLst/>
          </a:prstGeom>
          <a:solidFill>
            <a:srgbClr val="CCFFCC"/>
          </a:solidFill>
        </p:spPr>
        <p:txBody>
          <a:bodyPr/>
          <a:lstStyle/>
          <a:p>
            <a:pPr fontAlgn="auto">
              <a:spcAft>
                <a:spcPts val="0"/>
              </a:spcAft>
              <a:defRPr/>
            </a:pPr>
            <a:r>
              <a:rPr lang="en-US" altLang="zh-CN" sz="1600" dirty="0" smtClean="0">
                <a:solidFill>
                  <a:srgbClr val="000000"/>
                </a:solidFill>
                <a:latin typeface="Arial Narrow"/>
                <a:ea typeface="宋体"/>
                <a:cs typeface="Arial Narrow"/>
              </a:rPr>
              <a:t>Climate in 2080 (A2)</a:t>
            </a:r>
          </a:p>
        </p:txBody>
      </p:sp>
      <p:pic>
        <p:nvPicPr>
          <p:cNvPr id="24" name="Picture 3" descr="E:\My_Personal\Qianqing\For_PPT\Logo_Marie-Curie.jpg"/>
          <p:cNvPicPr>
            <a:picLocks noChangeAspect="1" noChangeArrowheads="1"/>
          </p:cNvPicPr>
          <p:nvPr/>
        </p:nvPicPr>
        <p:blipFill>
          <a:blip r:embed="rId10" cstate="print"/>
          <a:srcRect/>
          <a:stretch>
            <a:fillRect/>
          </a:stretch>
        </p:blipFill>
        <p:spPr bwMode="auto">
          <a:xfrm>
            <a:off x="8534400" y="6266872"/>
            <a:ext cx="609600" cy="591128"/>
          </a:xfrm>
          <a:prstGeom prst="rect">
            <a:avLst/>
          </a:prstGeom>
          <a:noFill/>
        </p:spPr>
      </p:pic>
    </p:spTree>
    <p:extLst>
      <p:ext uri="{BB962C8B-B14F-4D97-AF65-F5344CB8AC3E}">
        <p14:creationId xmlns:p14="http://schemas.microsoft.com/office/powerpoint/2010/main" val="12654894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p:bldP spid="18" grpId="0"/>
      <p:bldP spid="29" grpId="0" animBg="1"/>
      <p:bldP spid="30"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7"/>
          <p:cNvGrpSpPr/>
          <p:nvPr/>
        </p:nvGrpSpPr>
        <p:grpSpPr>
          <a:xfrm>
            <a:off x="0" y="0"/>
            <a:ext cx="9144000" cy="762000"/>
            <a:chOff x="0" y="0"/>
            <a:chExt cx="9144000" cy="762000"/>
          </a:xfrm>
        </p:grpSpPr>
        <p:pic>
          <p:nvPicPr>
            <p:cNvPr id="24" name="Picture 23" descr="CMEC_header copy.png"/>
            <p:cNvPicPr>
              <a:picLocks noChangeAspect="1"/>
            </p:cNvPicPr>
            <p:nvPr/>
          </p:nvPicPr>
          <p:blipFill>
            <a:blip r:embed="rId3" cstate="print"/>
            <a:srcRect/>
            <a:stretch>
              <a:fillRect/>
            </a:stretch>
          </p:blipFill>
          <p:spPr>
            <a:xfrm>
              <a:off x="4724400" y="0"/>
              <a:ext cx="4419600" cy="636831"/>
            </a:xfrm>
            <a:prstGeom prst="rect">
              <a:avLst/>
            </a:prstGeom>
          </p:spPr>
        </p:pic>
        <p:sp>
          <p:nvSpPr>
            <p:cNvPr id="25"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endParaRPr lang="en-US">
                <a:solidFill>
                  <a:srgbClr val="000000"/>
                </a:solidFill>
              </a:endParaRPr>
            </a:p>
          </p:txBody>
        </p:sp>
      </p:grpSp>
      <p:sp>
        <p:nvSpPr>
          <p:cNvPr id="23" name="Rounded Rectangle 22"/>
          <p:cNvSpPr/>
          <p:nvPr/>
        </p:nvSpPr>
        <p:spPr>
          <a:xfrm>
            <a:off x="5486400" y="3962400"/>
            <a:ext cx="3429000" cy="2819400"/>
          </a:xfrm>
          <a:prstGeom prst="roundRect">
            <a:avLst>
              <a:gd name="adj" fmla="val 7258"/>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5123" name="Text Box 3"/>
          <p:cNvSpPr txBox="1">
            <a:spLocks noChangeArrowheads="1"/>
          </p:cNvSpPr>
          <p:nvPr/>
        </p:nvSpPr>
        <p:spPr bwMode="auto">
          <a:xfrm>
            <a:off x="784327" y="152400"/>
            <a:ext cx="3262432" cy="584776"/>
          </a:xfrm>
          <a:prstGeom prst="rect">
            <a:avLst/>
          </a:prstGeom>
          <a:noFill/>
          <a:ln w="9525">
            <a:noFill/>
            <a:miter lim="800000"/>
            <a:headEnd/>
            <a:tailEnd/>
          </a:ln>
          <a:effectLst/>
        </p:spPr>
        <p:txBody>
          <a:bodyPr wrap="none">
            <a:spAutoFit/>
          </a:bodyPr>
          <a:lstStyle/>
          <a:p>
            <a:pPr algn="ctr" eaLnBrk="0" hangingPunct="0"/>
            <a:r>
              <a:rPr lang="en-US" altLang="zh-CN" sz="3200" b="1" dirty="0" smtClean="0">
                <a:solidFill>
                  <a:srgbClr val="0000FF"/>
                </a:solidFill>
                <a:effectLst>
                  <a:outerShdw blurRad="38100" dist="38100" dir="2700000" algn="tl">
                    <a:srgbClr val="000000">
                      <a:alpha val="43137"/>
                    </a:srgbClr>
                  </a:outerShdw>
                </a:effectLst>
                <a:latin typeface="Garamond" pitchFamily="18" charset="0"/>
                <a:ea typeface="黑体" pitchFamily="49" charset="-122"/>
              </a:rPr>
              <a:t>Model calibration</a:t>
            </a:r>
          </a:p>
        </p:txBody>
      </p:sp>
      <p:sp>
        <p:nvSpPr>
          <p:cNvPr id="13" name="Rectangle 12"/>
          <p:cNvSpPr/>
          <p:nvPr/>
        </p:nvSpPr>
        <p:spPr>
          <a:xfrm>
            <a:off x="381000" y="1295400"/>
            <a:ext cx="8382000" cy="923330"/>
          </a:xfrm>
          <a:prstGeom prst="rect">
            <a:avLst/>
          </a:prstGeom>
        </p:spPr>
        <p:txBody>
          <a:bodyPr wrap="square">
            <a:spAutoFit/>
          </a:bodyPr>
          <a:lstStyle/>
          <a:p>
            <a:r>
              <a:rPr lang="en-GB" b="1" dirty="0" smtClean="0">
                <a:solidFill>
                  <a:srgbClr val="000000"/>
                </a:solidFill>
              </a:rPr>
              <a:t>1) Generalized linear model (GLM) with binomial residuals</a:t>
            </a:r>
          </a:p>
          <a:p>
            <a:r>
              <a:rPr lang="en-US" b="1" dirty="0" smtClean="0">
                <a:solidFill>
                  <a:srgbClr val="000000"/>
                </a:solidFill>
              </a:rPr>
              <a:t>2) Maximum entropy (</a:t>
            </a:r>
            <a:r>
              <a:rPr lang="en-US" b="1" dirty="0" err="1" smtClean="0">
                <a:solidFill>
                  <a:srgbClr val="000000"/>
                </a:solidFill>
              </a:rPr>
              <a:t>Maxen</a:t>
            </a:r>
            <a:r>
              <a:rPr lang="en-GB" b="1" dirty="0" smtClean="0">
                <a:solidFill>
                  <a:srgbClr val="000000"/>
                </a:solidFill>
              </a:rPr>
              <a:t>t)</a:t>
            </a:r>
          </a:p>
          <a:p>
            <a:r>
              <a:rPr lang="en-US" b="1" dirty="0" smtClean="0">
                <a:solidFill>
                  <a:srgbClr val="000000"/>
                </a:solidFill>
              </a:rPr>
              <a:t>3) Classification tree (CT)</a:t>
            </a:r>
          </a:p>
        </p:txBody>
      </p:sp>
      <p:sp>
        <p:nvSpPr>
          <p:cNvPr id="11" name="TextBox 10"/>
          <p:cNvSpPr txBox="1"/>
          <p:nvPr/>
        </p:nvSpPr>
        <p:spPr>
          <a:xfrm>
            <a:off x="381000" y="914400"/>
            <a:ext cx="1141659" cy="461665"/>
          </a:xfrm>
          <a:prstGeom prst="rect">
            <a:avLst/>
          </a:prstGeom>
        </p:spPr>
        <p:txBody>
          <a:bodyPr wrap="none" rtlCol="0">
            <a:spAutoFit/>
          </a:bodyPr>
          <a:lstStyle/>
          <a:p>
            <a:pPr marL="342900" indent="-342900" fontAlgn="auto">
              <a:spcBef>
                <a:spcPct val="20000"/>
              </a:spcBef>
              <a:spcAft>
                <a:spcPts val="0"/>
              </a:spcAft>
              <a:buFont typeface="Arial" pitchFamily="34" charset="0"/>
              <a:buNone/>
            </a:pPr>
            <a:r>
              <a:rPr lang="en-US" sz="2400" b="1" dirty="0" smtClean="0">
                <a:solidFill>
                  <a:srgbClr val="2C5937"/>
                </a:solidFill>
                <a:latin typeface="Arial"/>
                <a:ea typeface="宋体"/>
              </a:rPr>
              <a:t>Models</a:t>
            </a:r>
          </a:p>
        </p:txBody>
      </p:sp>
      <p:sp>
        <p:nvSpPr>
          <p:cNvPr id="12" name="Rectangle 11"/>
          <p:cNvSpPr/>
          <p:nvPr/>
        </p:nvSpPr>
        <p:spPr>
          <a:xfrm>
            <a:off x="381000" y="2810470"/>
            <a:ext cx="8915400" cy="923330"/>
          </a:xfrm>
          <a:prstGeom prst="rect">
            <a:avLst/>
          </a:prstGeom>
        </p:spPr>
        <p:txBody>
          <a:bodyPr wrap="square">
            <a:spAutoFit/>
          </a:bodyPr>
          <a:lstStyle/>
          <a:p>
            <a:r>
              <a:rPr lang="en-GB" b="1" dirty="0" smtClean="0">
                <a:solidFill>
                  <a:srgbClr val="000000"/>
                </a:solidFill>
              </a:rPr>
              <a:t>1) Stepwise regression using GLM for a species </a:t>
            </a:r>
            <a:r>
              <a:rPr lang="en-GB" b="1" i="1" dirty="0" smtClean="0">
                <a:solidFill>
                  <a:srgbClr val="000000"/>
                </a:solidFill>
              </a:rPr>
              <a:t>S</a:t>
            </a:r>
            <a:r>
              <a:rPr lang="en-GB" b="1" i="1" baseline="-25000" dirty="0" smtClean="0">
                <a:solidFill>
                  <a:srgbClr val="000000"/>
                </a:solidFill>
              </a:rPr>
              <a:t>i</a:t>
            </a:r>
            <a:r>
              <a:rPr lang="en-US" b="1" dirty="0" smtClean="0">
                <a:solidFill>
                  <a:srgbClr val="000000"/>
                </a:solidFill>
              </a:rPr>
              <a:t>: </a:t>
            </a:r>
            <a:r>
              <a:rPr lang="en-US" b="1" dirty="0" smtClean="0">
                <a:solidFill>
                  <a:srgbClr val="FF0000"/>
                </a:solidFill>
              </a:rPr>
              <a:t>forward + backward</a:t>
            </a:r>
            <a:endParaRPr lang="en-GB" b="1" i="1" baseline="-25000" dirty="0" smtClean="0">
              <a:solidFill>
                <a:srgbClr val="FF0000"/>
              </a:solidFill>
            </a:endParaRPr>
          </a:p>
          <a:p>
            <a:r>
              <a:rPr lang="en-US" b="1" dirty="0" smtClean="0">
                <a:solidFill>
                  <a:srgbClr val="000000"/>
                </a:solidFill>
              </a:rPr>
              <a:t>2) Select a subset of variables for </a:t>
            </a:r>
            <a:r>
              <a:rPr lang="en-GB" b="1" i="1" dirty="0" smtClean="0">
                <a:solidFill>
                  <a:srgbClr val="000000"/>
                </a:solidFill>
              </a:rPr>
              <a:t>S</a:t>
            </a:r>
            <a:r>
              <a:rPr lang="en-GB" b="1" i="1" baseline="-25000" dirty="0" smtClean="0">
                <a:solidFill>
                  <a:srgbClr val="000000"/>
                </a:solidFill>
              </a:rPr>
              <a:t>i</a:t>
            </a:r>
            <a:r>
              <a:rPr lang="en-GB" b="1" i="1" dirty="0" smtClean="0">
                <a:solidFill>
                  <a:srgbClr val="000000"/>
                </a:solidFill>
              </a:rPr>
              <a:t> </a:t>
            </a:r>
            <a:r>
              <a:rPr lang="en-GB" b="1" dirty="0" smtClean="0">
                <a:solidFill>
                  <a:srgbClr val="000000"/>
                </a:solidFill>
              </a:rPr>
              <a:t>based on </a:t>
            </a:r>
            <a:r>
              <a:rPr lang="en-GB" b="1" dirty="0" err="1" smtClean="0">
                <a:solidFill>
                  <a:srgbClr val="FF0000"/>
                </a:solidFill>
              </a:rPr>
              <a:t>Akaike</a:t>
            </a:r>
            <a:r>
              <a:rPr lang="en-GB" b="1" dirty="0" smtClean="0">
                <a:solidFill>
                  <a:srgbClr val="FF0000"/>
                </a:solidFill>
              </a:rPr>
              <a:t> information criterion (AIC)</a:t>
            </a:r>
          </a:p>
          <a:p>
            <a:r>
              <a:rPr lang="en-GB" b="1" dirty="0" smtClean="0">
                <a:solidFill>
                  <a:srgbClr val="000000"/>
                </a:solidFill>
              </a:rPr>
              <a:t>3) The selected </a:t>
            </a:r>
            <a:r>
              <a:rPr lang="en-US" b="1" dirty="0" smtClean="0">
                <a:solidFill>
                  <a:srgbClr val="000000"/>
                </a:solidFill>
              </a:rPr>
              <a:t>subset of variables were used for </a:t>
            </a:r>
            <a:r>
              <a:rPr lang="en-US" b="1" dirty="0" err="1" smtClean="0">
                <a:solidFill>
                  <a:srgbClr val="000000"/>
                </a:solidFill>
              </a:rPr>
              <a:t>Maxent</a:t>
            </a:r>
            <a:r>
              <a:rPr lang="en-US" b="1" dirty="0" smtClean="0">
                <a:solidFill>
                  <a:srgbClr val="000000"/>
                </a:solidFill>
              </a:rPr>
              <a:t> and CT</a:t>
            </a:r>
          </a:p>
        </p:txBody>
      </p:sp>
      <p:sp>
        <p:nvSpPr>
          <p:cNvPr id="14" name="TextBox 13"/>
          <p:cNvSpPr txBox="1"/>
          <p:nvPr/>
        </p:nvSpPr>
        <p:spPr>
          <a:xfrm>
            <a:off x="381000" y="2362200"/>
            <a:ext cx="2504788" cy="461665"/>
          </a:xfrm>
          <a:prstGeom prst="rect">
            <a:avLst/>
          </a:prstGeom>
        </p:spPr>
        <p:txBody>
          <a:bodyPr wrap="none" rtlCol="0">
            <a:spAutoFit/>
          </a:bodyPr>
          <a:lstStyle/>
          <a:p>
            <a:pPr marL="342900" indent="-342900" fontAlgn="auto">
              <a:spcBef>
                <a:spcPct val="20000"/>
              </a:spcBef>
              <a:spcAft>
                <a:spcPts val="0"/>
              </a:spcAft>
              <a:buFont typeface="Arial" pitchFamily="34" charset="0"/>
              <a:buNone/>
            </a:pPr>
            <a:r>
              <a:rPr lang="en-US" sz="2400" b="1" dirty="0" smtClean="0">
                <a:solidFill>
                  <a:srgbClr val="2C5937"/>
                </a:solidFill>
                <a:latin typeface="Arial"/>
                <a:ea typeface="宋体"/>
              </a:rPr>
              <a:t>Variable selection</a:t>
            </a:r>
          </a:p>
        </p:txBody>
      </p:sp>
      <p:sp>
        <p:nvSpPr>
          <p:cNvPr id="15" name="Rectangle 14"/>
          <p:cNvSpPr/>
          <p:nvPr/>
        </p:nvSpPr>
        <p:spPr>
          <a:xfrm>
            <a:off x="381000" y="4459069"/>
            <a:ext cx="4953000" cy="646331"/>
          </a:xfrm>
          <a:prstGeom prst="rect">
            <a:avLst/>
          </a:prstGeom>
        </p:spPr>
        <p:txBody>
          <a:bodyPr wrap="square">
            <a:spAutoFit/>
          </a:bodyPr>
          <a:lstStyle/>
          <a:p>
            <a:r>
              <a:rPr lang="en-US" b="1" dirty="0" smtClean="0">
                <a:solidFill>
                  <a:srgbClr val="000000"/>
                </a:solidFill>
              </a:rPr>
              <a:t>Species with range size &gt; 20 grid cells </a:t>
            </a:r>
          </a:p>
          <a:p>
            <a:r>
              <a:rPr lang="en-US" b="1" dirty="0" smtClean="0">
                <a:solidFill>
                  <a:srgbClr val="000000"/>
                </a:solidFill>
              </a:rPr>
              <a:t>7437 species in total</a:t>
            </a:r>
          </a:p>
        </p:txBody>
      </p:sp>
      <p:sp>
        <p:nvSpPr>
          <p:cNvPr id="16" name="TextBox 15"/>
          <p:cNvSpPr txBox="1"/>
          <p:nvPr/>
        </p:nvSpPr>
        <p:spPr>
          <a:xfrm>
            <a:off x="381000" y="4001869"/>
            <a:ext cx="2345514" cy="461665"/>
          </a:xfrm>
          <a:prstGeom prst="rect">
            <a:avLst/>
          </a:prstGeom>
        </p:spPr>
        <p:txBody>
          <a:bodyPr wrap="none" rtlCol="0">
            <a:spAutoFit/>
          </a:bodyPr>
          <a:lstStyle/>
          <a:p>
            <a:pPr marL="342900" indent="-342900" fontAlgn="auto">
              <a:spcBef>
                <a:spcPct val="20000"/>
              </a:spcBef>
              <a:spcAft>
                <a:spcPts val="0"/>
              </a:spcAft>
              <a:buFont typeface="Arial" pitchFamily="34" charset="0"/>
              <a:buNone/>
            </a:pPr>
            <a:r>
              <a:rPr lang="en-US" sz="2400" b="1" dirty="0" smtClean="0">
                <a:solidFill>
                  <a:srgbClr val="2C5937"/>
                </a:solidFill>
                <a:latin typeface="Arial"/>
                <a:ea typeface="宋体"/>
              </a:rPr>
              <a:t>Species selection</a:t>
            </a:r>
          </a:p>
        </p:txBody>
      </p:sp>
      <p:pic>
        <p:nvPicPr>
          <p:cNvPr id="18" name="Picture 2" descr="E:\My_Research\Niche_Modelling\Fig RS obs.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8800" y="4328327"/>
            <a:ext cx="1447800" cy="1081873"/>
          </a:xfrm>
          <a:prstGeom prst="rect">
            <a:avLst/>
          </a:prstGeom>
          <a:noFill/>
        </p:spPr>
      </p:pic>
      <p:pic>
        <p:nvPicPr>
          <p:cNvPr id="19" name="Picture 3" descr="E:\My_Research\Niche_Modelling\Fig RS obs total.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1400" y="4328327"/>
            <a:ext cx="1440320" cy="1076282"/>
          </a:xfrm>
          <a:prstGeom prst="rect">
            <a:avLst/>
          </a:prstGeom>
          <a:noFill/>
        </p:spPr>
      </p:pic>
      <p:pic>
        <p:nvPicPr>
          <p:cNvPr id="20" name="Picture 4" descr="E:\My_Research\Niche_Modelling\Fig RS obs Total vs modelled.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4600" y="5410200"/>
            <a:ext cx="1850668" cy="1295400"/>
          </a:xfrm>
          <a:prstGeom prst="rect">
            <a:avLst/>
          </a:prstGeom>
          <a:noFill/>
        </p:spPr>
      </p:pic>
      <p:sp>
        <p:nvSpPr>
          <p:cNvPr id="21" name="TextBox 20"/>
          <p:cNvSpPr txBox="1"/>
          <p:nvPr/>
        </p:nvSpPr>
        <p:spPr>
          <a:xfrm>
            <a:off x="5632470" y="4023527"/>
            <a:ext cx="1606530" cy="338554"/>
          </a:xfrm>
          <a:prstGeom prst="rect">
            <a:avLst/>
          </a:prstGeom>
          <a:noFill/>
        </p:spPr>
        <p:txBody>
          <a:bodyPr wrap="none" rtlCol="0">
            <a:spAutoFit/>
          </a:bodyPr>
          <a:lstStyle/>
          <a:p>
            <a:r>
              <a:rPr lang="en-US" sz="1600" b="1" dirty="0" smtClean="0">
                <a:solidFill>
                  <a:srgbClr val="00B050"/>
                </a:solidFill>
              </a:rPr>
              <a:t>modeled species</a:t>
            </a:r>
            <a:endParaRPr lang="en-GB" sz="1600" b="1" dirty="0">
              <a:solidFill>
                <a:srgbClr val="00B050"/>
              </a:solidFill>
            </a:endParaRPr>
          </a:p>
        </p:txBody>
      </p:sp>
      <p:sp>
        <p:nvSpPr>
          <p:cNvPr id="22" name="TextBox 21"/>
          <p:cNvSpPr txBox="1"/>
          <p:nvPr/>
        </p:nvSpPr>
        <p:spPr>
          <a:xfrm>
            <a:off x="7620000" y="4023527"/>
            <a:ext cx="1059906" cy="338554"/>
          </a:xfrm>
          <a:prstGeom prst="rect">
            <a:avLst/>
          </a:prstGeom>
          <a:noFill/>
        </p:spPr>
        <p:txBody>
          <a:bodyPr wrap="none" rtlCol="0">
            <a:spAutoFit/>
          </a:bodyPr>
          <a:lstStyle/>
          <a:p>
            <a:r>
              <a:rPr lang="en-US" sz="1600" b="1" dirty="0" smtClean="0">
                <a:solidFill>
                  <a:srgbClr val="00B050"/>
                </a:solidFill>
              </a:rPr>
              <a:t>all species</a:t>
            </a:r>
            <a:endParaRPr lang="en-GB" sz="1600" b="1" dirty="0">
              <a:solidFill>
                <a:srgbClr val="00B050"/>
              </a:solidFill>
            </a:endParaRPr>
          </a:p>
        </p:txBody>
      </p:sp>
      <p:pic>
        <p:nvPicPr>
          <p:cNvPr id="26" name="Picture 3" descr="E:\My_Personal\Qianqing\For_PPT\Logo_Marie-Curie.jpg"/>
          <p:cNvPicPr>
            <a:picLocks noChangeAspect="1" noChangeArrowheads="1"/>
          </p:cNvPicPr>
          <p:nvPr/>
        </p:nvPicPr>
        <p:blipFill>
          <a:blip r:embed="rId7" cstate="print"/>
          <a:srcRect/>
          <a:stretch>
            <a:fillRect/>
          </a:stretch>
        </p:blipFill>
        <p:spPr bwMode="auto">
          <a:xfrm>
            <a:off x="0" y="6427960"/>
            <a:ext cx="457200" cy="443346"/>
          </a:xfrm>
          <a:prstGeom prst="rect">
            <a:avLst/>
          </a:prstGeom>
          <a:noFill/>
        </p:spPr>
      </p:pic>
    </p:spTree>
    <p:extLst>
      <p:ext uri="{BB962C8B-B14F-4D97-AF65-F5344CB8AC3E}">
        <p14:creationId xmlns:p14="http://schemas.microsoft.com/office/powerpoint/2010/main" val="2556710277"/>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ounded Rectangle 51"/>
          <p:cNvSpPr/>
          <p:nvPr/>
        </p:nvSpPr>
        <p:spPr>
          <a:xfrm>
            <a:off x="3276600" y="990600"/>
            <a:ext cx="5760720" cy="5715000"/>
          </a:xfrm>
          <a:prstGeom prst="roundRect">
            <a:avLst>
              <a:gd name="adj" fmla="val 9264"/>
            </a:avLst>
          </a:prstGeom>
          <a:solidFill>
            <a:srgbClr val="FFFF66">
              <a:alpha val="29804"/>
            </a:srgb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a typeface="宋体"/>
            </a:endParaRPr>
          </a:p>
        </p:txBody>
      </p:sp>
      <p:pic>
        <p:nvPicPr>
          <p:cNvPr id="1027" name="Picture 3" descr="E:\My_Personal\Qianqing\For_PPT\Logo_Marie-Curi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63000" y="6488544"/>
            <a:ext cx="381000" cy="369455"/>
          </a:xfrm>
          <a:prstGeom prst="rect">
            <a:avLst/>
          </a:prstGeom>
          <a:noFill/>
        </p:spPr>
      </p:pic>
      <p:sp>
        <p:nvSpPr>
          <p:cNvPr id="18" name="TextBox 17"/>
          <p:cNvSpPr txBox="1"/>
          <p:nvPr/>
        </p:nvSpPr>
        <p:spPr>
          <a:xfrm>
            <a:off x="84497" y="825242"/>
            <a:ext cx="3124200" cy="646331"/>
          </a:xfrm>
          <a:prstGeom prst="rect">
            <a:avLst/>
          </a:prstGeom>
          <a:noFill/>
        </p:spPr>
        <p:txBody>
          <a:bodyPr wrap="square" rtlCol="0">
            <a:spAutoFit/>
          </a:bodyPr>
          <a:lstStyle/>
          <a:p>
            <a:pPr algn="ctr"/>
            <a:r>
              <a:rPr lang="en-US" altLang="zh-CN" b="1" dirty="0" smtClean="0">
                <a:solidFill>
                  <a:srgbClr val="000000"/>
                </a:solidFill>
                <a:effectLst>
                  <a:outerShdw blurRad="38100" dist="38100" dir="2700000" algn="tl">
                    <a:srgbClr val="000000">
                      <a:alpha val="43137"/>
                    </a:srgbClr>
                  </a:outerShdw>
                </a:effectLst>
                <a:latin typeface="Rockwell Condensed" pitchFamily="18" charset="0"/>
                <a:ea typeface="黑体" pitchFamily="49" charset="-122"/>
              </a:rPr>
              <a:t>Present richness patterns</a:t>
            </a:r>
          </a:p>
          <a:p>
            <a:pPr algn="ctr"/>
            <a:r>
              <a:rPr lang="zh-CN" altLang="en-US" b="1" dirty="0" smtClean="0">
                <a:solidFill>
                  <a:srgbClr val="000000"/>
                </a:solidFill>
                <a:effectLst>
                  <a:outerShdw blurRad="38100" dist="38100" dir="2700000" algn="tl">
                    <a:srgbClr val="000000">
                      <a:alpha val="43137"/>
                    </a:srgbClr>
                  </a:outerShdw>
                </a:effectLst>
                <a:latin typeface="Rockwell Condensed" pitchFamily="18" charset="0"/>
                <a:ea typeface="黑体" pitchFamily="49" charset="-122"/>
              </a:rPr>
              <a:t> </a:t>
            </a:r>
            <a:r>
              <a:rPr lang="en-US" altLang="zh-CN" b="1" dirty="0" smtClean="0">
                <a:solidFill>
                  <a:srgbClr val="000000"/>
                </a:solidFill>
                <a:effectLst>
                  <a:outerShdw blurRad="38100" dist="38100" dir="2700000" algn="tl">
                    <a:srgbClr val="000000">
                      <a:alpha val="43137"/>
                    </a:srgbClr>
                  </a:outerShdw>
                </a:effectLst>
                <a:latin typeface="Rockwell Condensed" pitchFamily="18" charset="0"/>
                <a:ea typeface="黑体" pitchFamily="49" charset="-122"/>
              </a:rPr>
              <a:t>(1950 – 2000)</a:t>
            </a:r>
            <a:endParaRPr lang="en-GB" altLang="zh-CN" b="1" dirty="0">
              <a:solidFill>
                <a:srgbClr val="000000"/>
              </a:solidFill>
              <a:effectLst>
                <a:outerShdw blurRad="38100" dist="38100" dir="2700000" algn="tl">
                  <a:srgbClr val="000000">
                    <a:alpha val="43137"/>
                  </a:srgbClr>
                </a:outerShdw>
              </a:effectLst>
              <a:latin typeface="Rockwell Condensed" pitchFamily="18" charset="0"/>
              <a:ea typeface="黑体" pitchFamily="49" charset="-122"/>
            </a:endParaRPr>
          </a:p>
        </p:txBody>
      </p:sp>
      <p:sp>
        <p:nvSpPr>
          <p:cNvPr id="19" name="TextBox 18"/>
          <p:cNvSpPr txBox="1"/>
          <p:nvPr/>
        </p:nvSpPr>
        <p:spPr>
          <a:xfrm>
            <a:off x="4727050" y="1002262"/>
            <a:ext cx="3197750" cy="369332"/>
          </a:xfrm>
          <a:prstGeom prst="rect">
            <a:avLst/>
          </a:prstGeom>
          <a:noFill/>
        </p:spPr>
        <p:txBody>
          <a:bodyPr wrap="square" rtlCol="0">
            <a:spAutoFit/>
          </a:bodyPr>
          <a:lstStyle/>
          <a:p>
            <a:r>
              <a:rPr lang="en-US" altLang="zh-CN" b="1" dirty="0" smtClean="0">
                <a:solidFill>
                  <a:srgbClr val="000000"/>
                </a:solidFill>
                <a:effectLst>
                  <a:outerShdw blurRad="38100" dist="38100" dir="2700000" algn="tl">
                    <a:srgbClr val="000000">
                      <a:alpha val="43137"/>
                    </a:srgbClr>
                  </a:outerShdw>
                </a:effectLst>
                <a:latin typeface="Rockwell Condensed" pitchFamily="18" charset="0"/>
                <a:ea typeface="黑体" pitchFamily="49" charset="-122"/>
              </a:rPr>
              <a:t>Projections in 2080 – 2100</a:t>
            </a:r>
            <a:endParaRPr lang="en-GB" b="1" dirty="0">
              <a:solidFill>
                <a:srgbClr val="000000"/>
              </a:solidFill>
              <a:effectLst>
                <a:outerShdw blurRad="38100" dist="38100" dir="2700000" algn="tl">
                  <a:srgbClr val="000000">
                    <a:alpha val="43137"/>
                  </a:srgbClr>
                </a:outerShdw>
              </a:effectLst>
              <a:latin typeface="Rockwell Condensed" pitchFamily="18" charset="0"/>
              <a:ea typeface="黑体" pitchFamily="49" charset="-122"/>
            </a:endParaRPr>
          </a:p>
        </p:txBody>
      </p:sp>
      <p:grpSp>
        <p:nvGrpSpPr>
          <p:cNvPr id="2" name="Group 34"/>
          <p:cNvGrpSpPr/>
          <p:nvPr/>
        </p:nvGrpSpPr>
        <p:grpSpPr>
          <a:xfrm>
            <a:off x="3657600" y="1371599"/>
            <a:ext cx="5029200" cy="685801"/>
            <a:chOff x="3505200" y="2362200"/>
            <a:chExt cx="2667000" cy="857249"/>
          </a:xfrm>
        </p:grpSpPr>
        <p:sp>
          <p:nvSpPr>
            <p:cNvPr id="21" name="Rectangle 20"/>
            <p:cNvSpPr/>
            <p:nvPr/>
          </p:nvSpPr>
          <p:spPr>
            <a:xfrm>
              <a:off x="3505200" y="2362200"/>
              <a:ext cx="2667000" cy="85724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Arial"/>
                <a:ea typeface="宋体"/>
              </a:endParaRPr>
            </a:p>
          </p:txBody>
        </p:sp>
        <p:sp>
          <p:nvSpPr>
            <p:cNvPr id="23" name="TextBox 22"/>
            <p:cNvSpPr txBox="1"/>
            <p:nvPr/>
          </p:nvSpPr>
          <p:spPr>
            <a:xfrm>
              <a:off x="4596245" y="2368700"/>
              <a:ext cx="533400" cy="346248"/>
            </a:xfrm>
            <a:prstGeom prst="rect">
              <a:avLst/>
            </a:prstGeom>
            <a:noFill/>
          </p:spPr>
          <p:txBody>
            <a:bodyPr wrap="square" tIns="0" bIns="0" rtlCol="0">
              <a:spAutoFit/>
            </a:bodyPr>
            <a:lstStyle/>
            <a:p>
              <a:pPr algn="ctr"/>
              <a:r>
                <a:rPr lang="en-US" b="1" dirty="0" smtClean="0">
                  <a:solidFill>
                    <a:srgbClr val="FF0000"/>
                  </a:solidFill>
                  <a:effectLst>
                    <a:outerShdw blurRad="38100" dist="38100" dir="2700000" algn="tl">
                      <a:srgbClr val="000000">
                        <a:alpha val="43137"/>
                      </a:srgbClr>
                    </a:outerShdw>
                  </a:effectLst>
                </a:rPr>
                <a:t>A2</a:t>
              </a:r>
              <a:endParaRPr lang="en-GB" b="1" dirty="0">
                <a:solidFill>
                  <a:srgbClr val="FF0000"/>
                </a:solidFill>
                <a:effectLst>
                  <a:outerShdw blurRad="38100" dist="38100" dir="2700000" algn="tl">
                    <a:srgbClr val="000000">
                      <a:alpha val="43137"/>
                    </a:srgbClr>
                  </a:outerShdw>
                </a:effectLst>
              </a:endParaRPr>
            </a:p>
          </p:txBody>
        </p:sp>
        <p:sp>
          <p:nvSpPr>
            <p:cNvPr id="26" name="TextBox 25"/>
            <p:cNvSpPr txBox="1"/>
            <p:nvPr/>
          </p:nvSpPr>
          <p:spPr>
            <a:xfrm>
              <a:off x="3618344" y="2368699"/>
              <a:ext cx="654628" cy="346248"/>
            </a:xfrm>
            <a:prstGeom prst="rect">
              <a:avLst/>
            </a:prstGeom>
            <a:noFill/>
          </p:spPr>
          <p:txBody>
            <a:bodyPr wrap="square" lIns="0" tIns="0" rIns="0" bIns="0" rtlCol="0">
              <a:spAutoFit/>
            </a:bodyPr>
            <a:lstStyle/>
            <a:p>
              <a:pPr algn="ctr"/>
              <a:r>
                <a:rPr lang="en-US" b="1" dirty="0" smtClean="0">
                  <a:solidFill>
                    <a:srgbClr val="FF0000"/>
                  </a:solidFill>
                  <a:effectLst>
                    <a:outerShdw blurRad="38100" dist="38100" dir="2700000" algn="tl">
                      <a:srgbClr val="000000">
                        <a:alpha val="43137"/>
                      </a:srgbClr>
                    </a:outerShdw>
                  </a:effectLst>
                </a:rPr>
                <a:t>A1</a:t>
              </a:r>
              <a:r>
                <a:rPr lang="en-US" altLang="zh-CN" b="1" dirty="0" smtClean="0">
                  <a:solidFill>
                    <a:srgbClr val="FF0000"/>
                  </a:solidFill>
                  <a:effectLst>
                    <a:outerShdw blurRad="38100" dist="38100" dir="2700000" algn="tl">
                      <a:srgbClr val="000000">
                        <a:alpha val="43137"/>
                      </a:srgbClr>
                    </a:outerShdw>
                  </a:effectLst>
                </a:rPr>
                <a:t>B</a:t>
              </a:r>
              <a:endParaRPr lang="en-GB" sz="1050" b="1" dirty="0">
                <a:solidFill>
                  <a:srgbClr val="000000"/>
                </a:solidFill>
                <a:latin typeface="楷体" pitchFamily="49" charset="-122"/>
                <a:ea typeface="楷体" pitchFamily="49" charset="-122"/>
              </a:endParaRPr>
            </a:p>
          </p:txBody>
        </p:sp>
        <p:sp>
          <p:nvSpPr>
            <p:cNvPr id="31" name="TextBox 30"/>
            <p:cNvSpPr txBox="1"/>
            <p:nvPr/>
          </p:nvSpPr>
          <p:spPr>
            <a:xfrm>
              <a:off x="5562600" y="2368700"/>
              <a:ext cx="533400" cy="346248"/>
            </a:xfrm>
            <a:prstGeom prst="rect">
              <a:avLst/>
            </a:prstGeom>
            <a:noFill/>
          </p:spPr>
          <p:txBody>
            <a:bodyPr wrap="square" tIns="0" bIns="0" rtlCol="0">
              <a:spAutoFit/>
            </a:bodyPr>
            <a:lstStyle/>
            <a:p>
              <a:pPr algn="ctr"/>
              <a:r>
                <a:rPr lang="en-US" b="1" dirty="0" smtClean="0">
                  <a:solidFill>
                    <a:srgbClr val="FF0000"/>
                  </a:solidFill>
                  <a:effectLst>
                    <a:outerShdw blurRad="38100" dist="38100" dir="2700000" algn="tl">
                      <a:srgbClr val="000000">
                        <a:alpha val="43137"/>
                      </a:srgbClr>
                    </a:outerShdw>
                  </a:effectLst>
                </a:rPr>
                <a:t>B2</a:t>
              </a:r>
              <a:endParaRPr lang="en-GB" b="1" dirty="0">
                <a:solidFill>
                  <a:srgbClr val="FF0000"/>
                </a:solidFill>
                <a:effectLst>
                  <a:outerShdw blurRad="38100" dist="38100" dir="2700000" algn="tl">
                    <a:srgbClr val="000000">
                      <a:alpha val="43137"/>
                    </a:srgbClr>
                  </a:outerShdw>
                </a:effectLst>
              </a:endParaRPr>
            </a:p>
          </p:txBody>
        </p:sp>
      </p:grpSp>
      <p:pic>
        <p:nvPicPr>
          <p:cNvPr id="20" name="Picture 2" descr="E:\My_Research\Niche_Modelling\Fig RS_pred&amp;proj maxent.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6600" y="2358173"/>
            <a:ext cx="1981200" cy="2061427"/>
          </a:xfrm>
          <a:prstGeom prst="rect">
            <a:avLst/>
          </a:prstGeom>
          <a:noFill/>
        </p:spPr>
      </p:pic>
      <p:pic>
        <p:nvPicPr>
          <p:cNvPr id="36" name="Picture 2" descr="E:\My_Research\Niche_Modelling\Fig RS_pred&amp;proj maxent.jpe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05400" y="2358173"/>
            <a:ext cx="1981200" cy="2061427"/>
          </a:xfrm>
          <a:prstGeom prst="rect">
            <a:avLst/>
          </a:prstGeom>
          <a:noFill/>
        </p:spPr>
      </p:pic>
      <p:pic>
        <p:nvPicPr>
          <p:cNvPr id="37" name="Picture 2" descr="E:\My_Research\Niche_Modelling\Fig RS_pred&amp;proj maxent.jpe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056120" y="2358173"/>
            <a:ext cx="1981200" cy="2061427"/>
          </a:xfrm>
          <a:prstGeom prst="rect">
            <a:avLst/>
          </a:prstGeom>
          <a:noFill/>
        </p:spPr>
      </p:pic>
      <p:pic>
        <p:nvPicPr>
          <p:cNvPr id="40" name="Picture 2" descr="E:\My_Research\Niche_Modelling\Fig RS_change_maxent.jpe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76600" y="4585412"/>
            <a:ext cx="2011680" cy="1662988"/>
          </a:xfrm>
          <a:prstGeom prst="rect">
            <a:avLst/>
          </a:prstGeom>
          <a:noFill/>
        </p:spPr>
      </p:pic>
      <p:pic>
        <p:nvPicPr>
          <p:cNvPr id="41" name="Picture 2" descr="E:\My_Research\Niche_Modelling\Fig RS_change_maxent.jpe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83764" y="4585412"/>
            <a:ext cx="2011680" cy="1662988"/>
          </a:xfrm>
          <a:prstGeom prst="rect">
            <a:avLst/>
          </a:prstGeom>
          <a:noFill/>
        </p:spPr>
      </p:pic>
      <p:pic>
        <p:nvPicPr>
          <p:cNvPr id="42" name="Picture 2" descr="E:\My_Research\Niche_Modelling\Fig RS_change_maxent.jpe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056120" y="4585412"/>
            <a:ext cx="2011680" cy="1662988"/>
          </a:xfrm>
          <a:prstGeom prst="rect">
            <a:avLst/>
          </a:prstGeom>
          <a:noFill/>
        </p:spPr>
      </p:pic>
      <p:sp>
        <p:nvSpPr>
          <p:cNvPr id="43" name="TextBox 42"/>
          <p:cNvSpPr txBox="1"/>
          <p:nvPr/>
        </p:nvSpPr>
        <p:spPr>
          <a:xfrm>
            <a:off x="3429000" y="2057400"/>
            <a:ext cx="3733800" cy="369332"/>
          </a:xfrm>
          <a:prstGeom prst="rect">
            <a:avLst/>
          </a:prstGeom>
          <a:noFill/>
        </p:spPr>
        <p:txBody>
          <a:bodyPr wrap="square" rtlCol="0">
            <a:spAutoFit/>
          </a:bodyPr>
          <a:lstStyle/>
          <a:p>
            <a:r>
              <a:rPr lang="en-US" altLang="zh-CN" b="1" dirty="0" smtClean="0">
                <a:solidFill>
                  <a:srgbClr val="000000"/>
                </a:solidFill>
                <a:latin typeface="Times New Roman" pitchFamily="18" charset="0"/>
                <a:ea typeface="楷体" pitchFamily="49" charset="-122"/>
                <a:cs typeface="Times New Roman" pitchFamily="18" charset="0"/>
              </a:rPr>
              <a:t>Projected species richness patterns</a:t>
            </a:r>
            <a:endParaRPr lang="en-GB" b="1" dirty="0">
              <a:solidFill>
                <a:srgbClr val="000000"/>
              </a:solidFill>
              <a:latin typeface="Times New Roman" pitchFamily="18" charset="0"/>
              <a:ea typeface="楷体" pitchFamily="49" charset="-122"/>
              <a:cs typeface="Times New Roman" pitchFamily="18" charset="0"/>
            </a:endParaRPr>
          </a:p>
        </p:txBody>
      </p:sp>
      <p:sp>
        <p:nvSpPr>
          <p:cNvPr id="44" name="TextBox 43"/>
          <p:cNvSpPr txBox="1"/>
          <p:nvPr/>
        </p:nvSpPr>
        <p:spPr>
          <a:xfrm>
            <a:off x="3352800" y="4343400"/>
            <a:ext cx="3124200" cy="369332"/>
          </a:xfrm>
          <a:prstGeom prst="rect">
            <a:avLst/>
          </a:prstGeom>
          <a:noFill/>
        </p:spPr>
        <p:txBody>
          <a:bodyPr wrap="square" rtlCol="0">
            <a:spAutoFit/>
          </a:bodyPr>
          <a:lstStyle/>
          <a:p>
            <a:r>
              <a:rPr lang="en-US" altLang="zh-CN" b="1" dirty="0" smtClean="0">
                <a:solidFill>
                  <a:srgbClr val="000000"/>
                </a:solidFill>
                <a:latin typeface="Times New Roman" pitchFamily="18" charset="0"/>
                <a:ea typeface="楷体" pitchFamily="49" charset="-122"/>
                <a:cs typeface="Times New Roman" pitchFamily="18" charset="0"/>
              </a:rPr>
              <a:t>Changes in species richness</a:t>
            </a:r>
            <a:endParaRPr lang="en-GB" b="1" dirty="0">
              <a:solidFill>
                <a:srgbClr val="000000"/>
              </a:solidFill>
              <a:latin typeface="Times New Roman" pitchFamily="18" charset="0"/>
              <a:ea typeface="楷体" pitchFamily="49" charset="-122"/>
              <a:cs typeface="Times New Roman" pitchFamily="18" charset="0"/>
            </a:endParaRPr>
          </a:p>
        </p:txBody>
      </p:sp>
      <p:sp>
        <p:nvSpPr>
          <p:cNvPr id="45" name="Oval 44"/>
          <p:cNvSpPr/>
          <p:nvPr/>
        </p:nvSpPr>
        <p:spPr>
          <a:xfrm>
            <a:off x="3461644" y="5322012"/>
            <a:ext cx="990600" cy="457200"/>
          </a:xfrm>
          <a:prstGeom prst="ellipse">
            <a:avLst/>
          </a:prstGeom>
          <a:noFill/>
          <a:ln>
            <a:solidFill>
              <a:srgbClr val="4EF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46" name="Oval 45"/>
          <p:cNvSpPr/>
          <p:nvPr/>
        </p:nvSpPr>
        <p:spPr>
          <a:xfrm>
            <a:off x="5290444" y="5256963"/>
            <a:ext cx="990600" cy="457200"/>
          </a:xfrm>
          <a:prstGeom prst="ellipse">
            <a:avLst/>
          </a:prstGeom>
          <a:noFill/>
          <a:ln>
            <a:solidFill>
              <a:srgbClr val="4EF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47" name="Oval 46"/>
          <p:cNvSpPr/>
          <p:nvPr/>
        </p:nvSpPr>
        <p:spPr>
          <a:xfrm>
            <a:off x="7132320" y="5279265"/>
            <a:ext cx="990600" cy="457200"/>
          </a:xfrm>
          <a:prstGeom prst="ellipse">
            <a:avLst/>
          </a:prstGeom>
          <a:noFill/>
          <a:ln>
            <a:solidFill>
              <a:srgbClr val="4EF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48" name="Oval 47"/>
          <p:cNvSpPr/>
          <p:nvPr/>
        </p:nvSpPr>
        <p:spPr>
          <a:xfrm rot="18366786">
            <a:off x="4588998" y="5271379"/>
            <a:ext cx="364320" cy="45385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49" name="Oval 48"/>
          <p:cNvSpPr/>
          <p:nvPr/>
        </p:nvSpPr>
        <p:spPr>
          <a:xfrm rot="18366786">
            <a:off x="6465770" y="5347579"/>
            <a:ext cx="364320" cy="45385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50" name="Oval 49"/>
          <p:cNvSpPr/>
          <p:nvPr/>
        </p:nvSpPr>
        <p:spPr>
          <a:xfrm rot="18366786">
            <a:off x="8259674" y="5375991"/>
            <a:ext cx="364320" cy="453854"/>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51" name="TextBox 50"/>
          <p:cNvSpPr txBox="1"/>
          <p:nvPr/>
        </p:nvSpPr>
        <p:spPr>
          <a:xfrm>
            <a:off x="152400" y="4848017"/>
            <a:ext cx="3200400" cy="1400383"/>
          </a:xfrm>
          <a:prstGeom prst="rect">
            <a:avLst/>
          </a:prstGeom>
          <a:noFill/>
        </p:spPr>
        <p:txBody>
          <a:bodyPr wrap="square" rtlCol="0">
            <a:spAutoFit/>
          </a:bodyPr>
          <a:lstStyle/>
          <a:p>
            <a:pPr>
              <a:spcBef>
                <a:spcPts val="600"/>
              </a:spcBef>
            </a:pPr>
            <a:r>
              <a:rPr lang="en-US" altLang="zh-CN" sz="2000" dirty="0" smtClean="0">
                <a:solidFill>
                  <a:srgbClr val="000000"/>
                </a:solidFill>
                <a:latin typeface="Arial"/>
                <a:ea typeface="黑体" pitchFamily="49" charset="-122"/>
              </a:rPr>
              <a:t>1. </a:t>
            </a:r>
            <a:r>
              <a:rPr lang="en-US" altLang="zh-CN" sz="2000" b="1" dirty="0" smtClean="0">
                <a:solidFill>
                  <a:srgbClr val="000000"/>
                </a:solidFill>
                <a:latin typeface="Arial"/>
                <a:ea typeface="黑体" pitchFamily="49" charset="-122"/>
              </a:rPr>
              <a:t>Vulnerable areas</a:t>
            </a:r>
            <a:r>
              <a:rPr lang="en-US" altLang="zh-CN" sz="2000" dirty="0" smtClean="0">
                <a:solidFill>
                  <a:srgbClr val="000000"/>
                </a:solidFill>
                <a:latin typeface="Arial"/>
                <a:ea typeface="黑体" pitchFamily="49" charset="-122"/>
              </a:rPr>
              <a:t>: central to east and south China</a:t>
            </a:r>
          </a:p>
          <a:p>
            <a:pPr>
              <a:spcBef>
                <a:spcPts val="600"/>
              </a:spcBef>
            </a:pPr>
            <a:r>
              <a:rPr lang="en-US" altLang="zh-CN" sz="2000" dirty="0" smtClean="0">
                <a:solidFill>
                  <a:srgbClr val="000000"/>
                </a:solidFill>
                <a:latin typeface="Arial"/>
                <a:ea typeface="黑体" pitchFamily="49" charset="-122"/>
              </a:rPr>
              <a:t>2. </a:t>
            </a:r>
            <a:r>
              <a:rPr lang="en-US" altLang="zh-CN" sz="2000" b="1" dirty="0" smtClean="0">
                <a:solidFill>
                  <a:srgbClr val="000000"/>
                </a:solidFill>
                <a:latin typeface="Arial"/>
                <a:ea typeface="黑体" pitchFamily="49" charset="-122"/>
              </a:rPr>
              <a:t>Benefited areas</a:t>
            </a:r>
            <a:r>
              <a:rPr lang="en-US" altLang="zh-CN" sz="2000" dirty="0" smtClean="0">
                <a:solidFill>
                  <a:srgbClr val="000000"/>
                </a:solidFill>
                <a:latin typeface="Arial"/>
                <a:ea typeface="黑体" pitchFamily="49" charset="-122"/>
              </a:rPr>
              <a:t>: Tibetan Plateau</a:t>
            </a:r>
            <a:endParaRPr lang="en-US" sz="2000" dirty="0">
              <a:solidFill>
                <a:srgbClr val="000000"/>
              </a:solidFill>
              <a:latin typeface="Arial"/>
              <a:ea typeface="黑体" pitchFamily="49" charset="-122"/>
            </a:endParaRPr>
          </a:p>
        </p:txBody>
      </p:sp>
      <p:grpSp>
        <p:nvGrpSpPr>
          <p:cNvPr id="3" name="Group 54"/>
          <p:cNvGrpSpPr/>
          <p:nvPr/>
        </p:nvGrpSpPr>
        <p:grpSpPr>
          <a:xfrm>
            <a:off x="304800" y="1411380"/>
            <a:ext cx="2667000" cy="2170020"/>
            <a:chOff x="152400" y="1524000"/>
            <a:chExt cx="2895600" cy="2356022"/>
          </a:xfrm>
        </p:grpSpPr>
        <p:pic>
          <p:nvPicPr>
            <p:cNvPr id="4" name="Picture 2" descr="E:\My_Research\Niche_Modelling\Fig RS_pred&amp;proj maxent.jpe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52400" y="1524000"/>
              <a:ext cx="2895600" cy="2209800"/>
            </a:xfrm>
            <a:prstGeom prst="rect">
              <a:avLst/>
            </a:prstGeom>
            <a:noFill/>
          </p:spPr>
        </p:pic>
        <p:pic>
          <p:nvPicPr>
            <p:cNvPr id="54" name="Picture 2" descr="E:\My_Research\Niche_Modelling\Fig RS_pred&amp;proj maxent.jpe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28600" y="3200400"/>
              <a:ext cx="990600" cy="679622"/>
            </a:xfrm>
            <a:prstGeom prst="rect">
              <a:avLst/>
            </a:prstGeom>
            <a:solidFill>
              <a:schemeClr val="bg1"/>
            </a:solidFill>
          </p:spPr>
        </p:pic>
      </p:grpSp>
      <p:grpSp>
        <p:nvGrpSpPr>
          <p:cNvPr id="5" name="Group 7"/>
          <p:cNvGrpSpPr/>
          <p:nvPr/>
        </p:nvGrpSpPr>
        <p:grpSpPr>
          <a:xfrm>
            <a:off x="0" y="0"/>
            <a:ext cx="9144000" cy="762000"/>
            <a:chOff x="0" y="0"/>
            <a:chExt cx="9144000" cy="762000"/>
          </a:xfrm>
        </p:grpSpPr>
        <p:pic>
          <p:nvPicPr>
            <p:cNvPr id="57" name="Picture 56" descr="CMEC_header copy.png"/>
            <p:cNvPicPr>
              <a:picLocks noChangeAspect="1"/>
            </p:cNvPicPr>
            <p:nvPr/>
          </p:nvPicPr>
          <p:blipFill>
            <a:blip r:embed="rId12" cstate="print"/>
            <a:srcRect/>
            <a:stretch>
              <a:fillRect/>
            </a:stretch>
          </p:blipFill>
          <p:spPr>
            <a:xfrm>
              <a:off x="4724400" y="0"/>
              <a:ext cx="4419600" cy="636831"/>
            </a:xfrm>
            <a:prstGeom prst="rect">
              <a:avLst/>
            </a:prstGeom>
          </p:spPr>
        </p:pic>
        <p:sp>
          <p:nvSpPr>
            <p:cNvPr id="58" name="Line 6"/>
            <p:cNvSpPr>
              <a:spLocks noChangeShapeType="1"/>
            </p:cNvSpPr>
            <p:nvPr/>
          </p:nvSpPr>
          <p:spPr bwMode="auto">
            <a:xfrm>
              <a:off x="0" y="762000"/>
              <a:ext cx="9144000" cy="0"/>
            </a:xfrm>
            <a:prstGeom prst="line">
              <a:avLst/>
            </a:prstGeom>
            <a:noFill/>
            <a:ln w="19050">
              <a:solidFill>
                <a:srgbClr val="006600"/>
              </a:solidFill>
              <a:round/>
              <a:headEnd/>
              <a:tailEnd/>
            </a:ln>
          </p:spPr>
          <p:txBody>
            <a:bodyPr/>
            <a:lstStyle/>
            <a:p>
              <a:endParaRPr lang="en-US">
                <a:solidFill>
                  <a:srgbClr val="000000"/>
                </a:solidFill>
              </a:endParaRPr>
            </a:p>
          </p:txBody>
        </p:sp>
      </p:grpSp>
      <p:sp>
        <p:nvSpPr>
          <p:cNvPr id="53" name="TextBox 52"/>
          <p:cNvSpPr txBox="1"/>
          <p:nvPr/>
        </p:nvSpPr>
        <p:spPr>
          <a:xfrm>
            <a:off x="152400" y="33314"/>
            <a:ext cx="4704493" cy="652486"/>
          </a:xfrm>
          <a:prstGeom prst="rect">
            <a:avLst/>
          </a:prstGeom>
          <a:noFill/>
        </p:spPr>
        <p:txBody>
          <a:bodyPr wrap="none" rtlCol="0">
            <a:spAutoFit/>
          </a:bodyPr>
          <a:lstStyle/>
          <a:p>
            <a:pPr>
              <a:lnSpc>
                <a:spcPct val="130000"/>
              </a:lnSpc>
            </a:pPr>
            <a:r>
              <a:rPr lang="en-US" altLang="zh-CN" sz="2800" b="1" dirty="0" smtClean="0">
                <a:solidFill>
                  <a:srgbClr val="0000FF"/>
                </a:solidFill>
                <a:effectLst>
                  <a:outerShdw blurRad="38100" dist="38100" dir="2700000" algn="tl">
                    <a:srgbClr val="000000">
                      <a:alpha val="43137"/>
                    </a:srgbClr>
                  </a:outerShdw>
                </a:effectLst>
                <a:latin typeface="Garamond" pitchFamily="18" charset="0"/>
                <a:ea typeface="黑体" pitchFamily="49" charset="-122"/>
              </a:rPr>
              <a:t>Vulnerable vs. benefited areas</a:t>
            </a:r>
            <a:endParaRPr lang="en-US" altLang="zh-CN" sz="2800" b="1" dirty="0">
              <a:solidFill>
                <a:srgbClr val="0000FF"/>
              </a:solidFill>
              <a:effectLst>
                <a:outerShdw blurRad="38100" dist="38100" dir="2700000" algn="tl">
                  <a:srgbClr val="000000">
                    <a:alpha val="43137"/>
                  </a:srgbClr>
                </a:outerShdw>
              </a:effectLst>
              <a:latin typeface="Garamond" pitchFamily="18" charset="0"/>
              <a:ea typeface="黑体" pitchFamily="49" charset="-122"/>
            </a:endParaRPr>
          </a:p>
        </p:txBody>
      </p:sp>
      <p:sp>
        <p:nvSpPr>
          <p:cNvPr id="59" name="TextBox 58"/>
          <p:cNvSpPr txBox="1"/>
          <p:nvPr/>
        </p:nvSpPr>
        <p:spPr>
          <a:xfrm>
            <a:off x="228600" y="4513927"/>
            <a:ext cx="1371600" cy="307777"/>
          </a:xfrm>
          <a:prstGeom prst="rect">
            <a:avLst/>
          </a:prstGeom>
          <a:solidFill>
            <a:srgbClr val="FF0000"/>
          </a:solidFill>
        </p:spPr>
        <p:txBody>
          <a:bodyPr wrap="square" lIns="0" tIns="0" rIns="0" bIns="0" rtlCol="0" anchor="ctr">
            <a:spAutoFit/>
          </a:bodyPr>
          <a:lstStyle/>
          <a:p>
            <a:pPr algn="ctr"/>
            <a:r>
              <a:rPr lang="en-US" altLang="zh-CN" sz="2000" b="1" dirty="0" smtClean="0">
                <a:solidFill>
                  <a:srgbClr val="FFFFFF"/>
                </a:solidFill>
                <a:latin typeface="黑体" pitchFamily="49" charset="-122"/>
                <a:ea typeface="黑体" pitchFamily="49" charset="-122"/>
              </a:rPr>
              <a:t>Results</a:t>
            </a:r>
            <a:endParaRPr lang="en-US" sz="2000" b="1" dirty="0">
              <a:solidFill>
                <a:srgbClr val="FFFFFF"/>
              </a:solidFill>
              <a:latin typeface="黑体" pitchFamily="49" charset="-122"/>
              <a:ea typeface="黑体" pitchFamily="49" charset="-122"/>
            </a:endParaRPr>
          </a:p>
        </p:txBody>
      </p:sp>
      <p:sp>
        <p:nvSpPr>
          <p:cNvPr id="38" name="TextBox 37"/>
          <p:cNvSpPr txBox="1"/>
          <p:nvPr/>
        </p:nvSpPr>
        <p:spPr>
          <a:xfrm>
            <a:off x="228600" y="6488668"/>
            <a:ext cx="2667000" cy="369332"/>
          </a:xfrm>
          <a:prstGeom prst="rect">
            <a:avLst/>
          </a:prstGeom>
          <a:noFill/>
        </p:spPr>
        <p:txBody>
          <a:bodyPr wrap="square" rtlCol="0">
            <a:spAutoFit/>
          </a:bodyPr>
          <a:lstStyle/>
          <a:p>
            <a:pPr algn="r">
              <a:spcBef>
                <a:spcPts val="1200"/>
              </a:spcBef>
            </a:pPr>
            <a:r>
              <a:rPr lang="en-US" altLang="zh-CN" dirty="0" smtClean="0">
                <a:solidFill>
                  <a:srgbClr val="000000"/>
                </a:solidFill>
                <a:latin typeface="Arial Narrow" pitchFamily="34" charset="0"/>
                <a:ea typeface="黑体" pitchFamily="49" charset="-122"/>
              </a:rPr>
              <a:t>Wang </a:t>
            </a:r>
            <a:r>
              <a:rPr lang="en-US" altLang="zh-CN" i="1" dirty="0" smtClean="0">
                <a:solidFill>
                  <a:srgbClr val="000000"/>
                </a:solidFill>
                <a:latin typeface="Arial Narrow" pitchFamily="34" charset="0"/>
                <a:ea typeface="黑体" pitchFamily="49" charset="-122"/>
              </a:rPr>
              <a:t>el al</a:t>
            </a:r>
            <a:r>
              <a:rPr lang="en-US" altLang="zh-CN" dirty="0" smtClean="0">
                <a:solidFill>
                  <a:srgbClr val="000000"/>
                </a:solidFill>
                <a:latin typeface="Arial Narrow" pitchFamily="34" charset="0"/>
                <a:ea typeface="黑体" pitchFamily="49" charset="-122"/>
              </a:rPr>
              <a:t>. in preparation</a:t>
            </a:r>
            <a:endParaRPr lang="en-US" dirty="0">
              <a:solidFill>
                <a:srgbClr val="000000"/>
              </a:solidFill>
              <a:latin typeface="黑体" pitchFamily="49" charset="-122"/>
              <a:ea typeface="黑体" pitchFamily="49" charset="-122"/>
            </a:endParaRPr>
          </a:p>
        </p:txBody>
      </p:sp>
      <p:sp>
        <p:nvSpPr>
          <p:cNvPr id="39" name="Rectangle 38"/>
          <p:cNvSpPr/>
          <p:nvPr/>
        </p:nvSpPr>
        <p:spPr>
          <a:xfrm>
            <a:off x="3962400" y="1676400"/>
            <a:ext cx="1066800" cy="338554"/>
          </a:xfrm>
          <a:prstGeom prst="rect">
            <a:avLst/>
          </a:prstGeom>
        </p:spPr>
        <p:txBody>
          <a:bodyPr wrap="square" lIns="0" tIns="0" rIns="0" bIns="0">
            <a:spAutoFit/>
          </a:bodyPr>
          <a:lstStyle/>
          <a:p>
            <a:pPr algn="ctr"/>
            <a:r>
              <a:rPr lang="zh-CN" altLang="en-US" sz="1100" b="1" dirty="0" smtClean="0">
                <a:solidFill>
                  <a:srgbClr val="000000"/>
                </a:solidFill>
                <a:latin typeface="楷体" pitchFamily="49" charset="-122"/>
                <a:ea typeface="楷体" pitchFamily="49" charset="-122"/>
              </a:rPr>
              <a:t>最大能量消耗</a:t>
            </a:r>
            <a:endParaRPr lang="en-US" altLang="zh-CN" sz="1100" b="1" dirty="0" smtClean="0">
              <a:solidFill>
                <a:srgbClr val="000000"/>
              </a:solidFill>
              <a:latin typeface="楷体" pitchFamily="49" charset="-122"/>
              <a:ea typeface="楷体" pitchFamily="49" charset="-122"/>
            </a:endParaRPr>
          </a:p>
          <a:p>
            <a:pPr algn="ctr"/>
            <a:r>
              <a:rPr lang="zh-CN" altLang="en-US" sz="1100" b="1" dirty="0" smtClean="0">
                <a:solidFill>
                  <a:srgbClr val="000000"/>
                </a:solidFill>
                <a:latin typeface="楷体" pitchFamily="49" charset="-122"/>
                <a:ea typeface="楷体" pitchFamily="49" charset="-122"/>
              </a:rPr>
              <a:t>能源均衡发展</a:t>
            </a:r>
            <a:endParaRPr lang="en-GB" sz="1050" b="1" dirty="0" smtClean="0">
              <a:solidFill>
                <a:srgbClr val="000000"/>
              </a:solidFill>
              <a:latin typeface="楷体" pitchFamily="49" charset="-122"/>
              <a:ea typeface="楷体" pitchFamily="49" charset="-122"/>
            </a:endParaRPr>
          </a:p>
        </p:txBody>
      </p:sp>
      <p:sp>
        <p:nvSpPr>
          <p:cNvPr id="60" name="Rectangle 59"/>
          <p:cNvSpPr/>
          <p:nvPr/>
        </p:nvSpPr>
        <p:spPr>
          <a:xfrm>
            <a:off x="5715000" y="1676400"/>
            <a:ext cx="1066800" cy="169277"/>
          </a:xfrm>
          <a:prstGeom prst="rect">
            <a:avLst/>
          </a:prstGeom>
        </p:spPr>
        <p:txBody>
          <a:bodyPr wrap="square" lIns="0" tIns="0" rIns="0" bIns="0">
            <a:spAutoFit/>
          </a:bodyPr>
          <a:lstStyle/>
          <a:p>
            <a:pPr algn="ctr"/>
            <a:r>
              <a:rPr lang="zh-CN" altLang="en-US" sz="1100" b="1" dirty="0" smtClean="0">
                <a:solidFill>
                  <a:srgbClr val="000000"/>
                </a:solidFill>
                <a:latin typeface="楷体" pitchFamily="49" charset="-122"/>
                <a:ea typeface="楷体" pitchFamily="49" charset="-122"/>
              </a:rPr>
              <a:t>高能量消耗</a:t>
            </a:r>
            <a:endParaRPr lang="en-US" altLang="zh-CN" sz="1100" b="1" dirty="0" smtClean="0">
              <a:solidFill>
                <a:srgbClr val="000000"/>
              </a:solidFill>
              <a:latin typeface="楷体" pitchFamily="49" charset="-122"/>
              <a:ea typeface="楷体" pitchFamily="49" charset="-122"/>
            </a:endParaRPr>
          </a:p>
        </p:txBody>
      </p:sp>
      <p:sp>
        <p:nvSpPr>
          <p:cNvPr id="61" name="Rectangle 60"/>
          <p:cNvSpPr/>
          <p:nvPr/>
        </p:nvSpPr>
        <p:spPr>
          <a:xfrm>
            <a:off x="7543800" y="1676400"/>
            <a:ext cx="1066800" cy="169277"/>
          </a:xfrm>
          <a:prstGeom prst="rect">
            <a:avLst/>
          </a:prstGeom>
        </p:spPr>
        <p:txBody>
          <a:bodyPr wrap="square" lIns="0" tIns="0" rIns="0" bIns="0">
            <a:spAutoFit/>
          </a:bodyPr>
          <a:lstStyle/>
          <a:p>
            <a:pPr algn="ctr"/>
            <a:r>
              <a:rPr lang="zh-CN" altLang="en-US" sz="1100" b="1" dirty="0" smtClean="0">
                <a:solidFill>
                  <a:srgbClr val="000000"/>
                </a:solidFill>
                <a:latin typeface="楷体" pitchFamily="49" charset="-122"/>
                <a:ea typeface="楷体" pitchFamily="49" charset="-122"/>
              </a:rPr>
              <a:t>低能量消耗</a:t>
            </a:r>
            <a:endParaRPr lang="en-US" altLang="zh-CN" sz="1100" b="1" dirty="0" smtClean="0">
              <a:solidFill>
                <a:srgbClr val="000000"/>
              </a:solidFill>
              <a:latin typeface="楷体" pitchFamily="49" charset="-122"/>
              <a:ea typeface="楷体" pitchFamily="49" charset="-122"/>
            </a:endParaRPr>
          </a:p>
        </p:txBody>
      </p:sp>
      <p:grpSp>
        <p:nvGrpSpPr>
          <p:cNvPr id="6" name="Group 67"/>
          <p:cNvGrpSpPr/>
          <p:nvPr/>
        </p:nvGrpSpPr>
        <p:grpSpPr>
          <a:xfrm>
            <a:off x="4763869" y="6248400"/>
            <a:ext cx="3078747" cy="383977"/>
            <a:chOff x="4763869" y="6248400"/>
            <a:chExt cx="3078747" cy="383977"/>
          </a:xfrm>
        </p:grpSpPr>
        <p:sp>
          <p:nvSpPr>
            <p:cNvPr id="64" name="Rectangle 63"/>
            <p:cNvSpPr/>
            <p:nvPr/>
          </p:nvSpPr>
          <p:spPr>
            <a:xfrm>
              <a:off x="4953000" y="6248400"/>
              <a:ext cx="2560320" cy="91440"/>
            </a:xfrm>
            <a:prstGeom prst="rect">
              <a:avLst/>
            </a:prstGeom>
            <a:gradFill flip="none" rotWithShape="1">
              <a:gsLst>
                <a:gs pos="0">
                  <a:schemeClr val="tx1"/>
                </a:gs>
                <a:gs pos="20000">
                  <a:srgbClr val="0000CC"/>
                </a:gs>
                <a:gs pos="40000">
                  <a:schemeClr val="accent5">
                    <a:lumMod val="75000"/>
                  </a:schemeClr>
                </a:gs>
                <a:gs pos="50000">
                  <a:schemeClr val="bg1"/>
                </a:gs>
                <a:gs pos="60000">
                  <a:schemeClr val="accent6">
                    <a:lumMod val="75000"/>
                  </a:schemeClr>
                </a:gs>
                <a:gs pos="80000">
                  <a:srgbClr val="FF0000"/>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a typeface="宋体"/>
              </a:endParaRPr>
            </a:p>
          </p:txBody>
        </p:sp>
        <p:sp>
          <p:nvSpPr>
            <p:cNvPr id="65" name="TextBox 64"/>
            <p:cNvSpPr txBox="1"/>
            <p:nvPr/>
          </p:nvSpPr>
          <p:spPr>
            <a:xfrm>
              <a:off x="4763869" y="6324600"/>
              <a:ext cx="753732" cy="307777"/>
            </a:xfrm>
            <a:prstGeom prst="rect">
              <a:avLst/>
            </a:prstGeom>
            <a:noFill/>
          </p:spPr>
          <p:txBody>
            <a:bodyPr wrap="none" rtlCol="0">
              <a:spAutoFit/>
            </a:bodyPr>
            <a:lstStyle/>
            <a:p>
              <a:r>
                <a:rPr lang="en-US" altLang="zh-CN" sz="1400" b="1" dirty="0" smtClean="0">
                  <a:solidFill>
                    <a:srgbClr val="000000"/>
                  </a:solidFill>
                  <a:latin typeface="Arial"/>
                  <a:ea typeface="楷体" pitchFamily="49" charset="-122"/>
                </a:rPr>
                <a:t>Decline</a:t>
              </a:r>
              <a:endParaRPr lang="en-US" sz="1400" b="1" dirty="0">
                <a:solidFill>
                  <a:srgbClr val="000000"/>
                </a:solidFill>
                <a:latin typeface="Arial"/>
                <a:ea typeface="楷体" pitchFamily="49" charset="-122"/>
              </a:endParaRPr>
            </a:p>
          </p:txBody>
        </p:sp>
        <p:sp>
          <p:nvSpPr>
            <p:cNvPr id="66" name="TextBox 65"/>
            <p:cNvSpPr txBox="1"/>
            <p:nvPr/>
          </p:nvSpPr>
          <p:spPr>
            <a:xfrm>
              <a:off x="5735577" y="6324600"/>
              <a:ext cx="987771" cy="307777"/>
            </a:xfrm>
            <a:prstGeom prst="rect">
              <a:avLst/>
            </a:prstGeom>
            <a:noFill/>
          </p:spPr>
          <p:txBody>
            <a:bodyPr wrap="none" rtlCol="0">
              <a:spAutoFit/>
            </a:bodyPr>
            <a:lstStyle/>
            <a:p>
              <a:r>
                <a:rPr lang="en-US" altLang="zh-CN" sz="1400" b="1" dirty="0" smtClean="0">
                  <a:solidFill>
                    <a:srgbClr val="000000"/>
                  </a:solidFill>
                  <a:latin typeface="Arial"/>
                  <a:ea typeface="楷体" pitchFamily="49" charset="-122"/>
                </a:rPr>
                <a:t>No change</a:t>
              </a:r>
              <a:endParaRPr lang="en-US" sz="1400" b="1" dirty="0">
                <a:solidFill>
                  <a:srgbClr val="000000"/>
                </a:solidFill>
                <a:latin typeface="Arial"/>
                <a:ea typeface="楷体" pitchFamily="49" charset="-122"/>
              </a:endParaRPr>
            </a:p>
          </p:txBody>
        </p:sp>
        <p:sp>
          <p:nvSpPr>
            <p:cNvPr id="67" name="TextBox 66"/>
            <p:cNvSpPr txBox="1"/>
            <p:nvPr/>
          </p:nvSpPr>
          <p:spPr>
            <a:xfrm>
              <a:off x="7010400" y="6324600"/>
              <a:ext cx="832216" cy="307777"/>
            </a:xfrm>
            <a:prstGeom prst="rect">
              <a:avLst/>
            </a:prstGeom>
            <a:noFill/>
          </p:spPr>
          <p:txBody>
            <a:bodyPr wrap="none" rtlCol="0">
              <a:spAutoFit/>
            </a:bodyPr>
            <a:lstStyle/>
            <a:p>
              <a:r>
                <a:rPr lang="en-US" altLang="zh-CN" sz="1400" b="1" dirty="0" smtClean="0">
                  <a:solidFill>
                    <a:srgbClr val="000000"/>
                  </a:solidFill>
                  <a:latin typeface="Arial"/>
                  <a:ea typeface="楷体" pitchFamily="49" charset="-122"/>
                </a:rPr>
                <a:t>Increase</a:t>
              </a:r>
              <a:endParaRPr lang="en-US" sz="1400" b="1" dirty="0">
                <a:solidFill>
                  <a:srgbClr val="000000"/>
                </a:solidFill>
                <a:latin typeface="Arial"/>
                <a:ea typeface="楷体" pitchFamily="49" charset="-122"/>
              </a:endParaRPr>
            </a:p>
          </p:txBody>
        </p:sp>
      </p:grpSp>
    </p:spTree>
    <p:extLst>
      <p:ext uri="{BB962C8B-B14F-4D97-AF65-F5344CB8AC3E}">
        <p14:creationId xmlns:p14="http://schemas.microsoft.com/office/powerpoint/2010/main" val="10039715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2491154" y="1447800"/>
            <a:ext cx="3468405" cy="5257800"/>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标题 1"/>
          <p:cNvSpPr>
            <a:spLocks noGrp="1"/>
          </p:cNvSpPr>
          <p:nvPr>
            <p:ph type="title"/>
          </p:nvPr>
        </p:nvSpPr>
        <p:spPr>
          <a:xfrm>
            <a:off x="98978" y="49489"/>
            <a:ext cx="8229600" cy="712511"/>
          </a:xfrm>
        </p:spPr>
        <p:txBody>
          <a:bodyPr>
            <a:normAutofit/>
          </a:bodyPr>
          <a:lstStyle/>
          <a:p>
            <a:pPr algn="l"/>
            <a:r>
              <a:rPr lang="en-US" altLang="zh-CN" sz="3200" b="1" dirty="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rPr>
              <a:t>Global climate changes</a:t>
            </a:r>
            <a:endParaRPr lang="zh-CN" altLang="en-US" sz="3200" b="1" dirty="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pSp>
        <p:nvGrpSpPr>
          <p:cNvPr id="25" name="Group 7"/>
          <p:cNvGrpSpPr>
            <a:grpSpLocks/>
          </p:cNvGrpSpPr>
          <p:nvPr/>
        </p:nvGrpSpPr>
        <p:grpSpPr bwMode="auto">
          <a:xfrm>
            <a:off x="0" y="0"/>
            <a:ext cx="9144000" cy="762000"/>
            <a:chOff x="0" y="0"/>
            <a:chExt cx="9144000" cy="762000"/>
          </a:xfrm>
        </p:grpSpPr>
        <p:pic>
          <p:nvPicPr>
            <p:cNvPr id="26"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86554" y="1579721"/>
            <a:ext cx="1938337"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696308" y="1579721"/>
            <a:ext cx="1090246"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568462" y="2951320"/>
            <a:ext cx="2432538"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Eocene climatic optimum (55 ma)</a:t>
            </a:r>
            <a:endParaRPr lang="en-US" sz="1600" b="1" dirty="0"/>
          </a:p>
        </p:txBody>
      </p:sp>
      <p:sp>
        <p:nvSpPr>
          <p:cNvPr id="12" name="Rectangle 11"/>
          <p:cNvSpPr/>
          <p:nvPr/>
        </p:nvSpPr>
        <p:spPr>
          <a:xfrm>
            <a:off x="5105400" y="4703921"/>
            <a:ext cx="2667000"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Mid-Cretaceous Greenhouse (90-100 ma)</a:t>
            </a:r>
            <a:endParaRPr lang="en-US" sz="1600" b="1" dirty="0"/>
          </a:p>
        </p:txBody>
      </p:sp>
      <p:sp>
        <p:nvSpPr>
          <p:cNvPr id="2" name="Rectangle 1"/>
          <p:cNvSpPr/>
          <p:nvPr/>
        </p:nvSpPr>
        <p:spPr>
          <a:xfrm>
            <a:off x="6128202" y="6451979"/>
            <a:ext cx="2981931" cy="369332"/>
          </a:xfrm>
          <a:prstGeom prst="rect">
            <a:avLst/>
          </a:prstGeom>
        </p:spPr>
        <p:txBody>
          <a:bodyPr wrap="none">
            <a:spAutoFit/>
          </a:bodyPr>
          <a:lstStyle/>
          <a:p>
            <a:r>
              <a:rPr lang="en-US" dirty="0" smtClean="0">
                <a:solidFill>
                  <a:schemeClr val="bg1"/>
                </a:solidFill>
              </a:rPr>
              <a:t>Clarke et al. 1999. Geology</a:t>
            </a:r>
            <a:endParaRPr lang="en-US" dirty="0">
              <a:solidFill>
                <a:schemeClr val="bg1"/>
              </a:solidFill>
            </a:endParaRPr>
          </a:p>
        </p:txBody>
      </p:sp>
      <p:sp>
        <p:nvSpPr>
          <p:cNvPr id="4" name="TextBox 3"/>
          <p:cNvSpPr txBox="1"/>
          <p:nvPr/>
        </p:nvSpPr>
        <p:spPr>
          <a:xfrm>
            <a:off x="2362200" y="914400"/>
            <a:ext cx="3854090" cy="369332"/>
          </a:xfrm>
          <a:prstGeom prst="rect">
            <a:avLst/>
          </a:prstGeom>
          <a:noFill/>
        </p:spPr>
        <p:txBody>
          <a:bodyPr wrap="none" rtlCol="0">
            <a:spAutoFit/>
          </a:bodyPr>
          <a:lstStyle/>
          <a:p>
            <a:r>
              <a:rPr lang="en-US" b="1" dirty="0" smtClean="0">
                <a:solidFill>
                  <a:srgbClr val="FFFFFF"/>
                </a:solidFill>
              </a:rPr>
              <a:t>Sea surface temperature changes</a:t>
            </a:r>
            <a:endParaRPr lang="en-US" b="1" dirty="0">
              <a:solidFill>
                <a:srgbClr val="FFFFFF"/>
              </a:solidFill>
            </a:endParaRPr>
          </a:p>
        </p:txBody>
      </p:sp>
    </p:spTree>
    <p:extLst>
      <p:ext uri="{BB962C8B-B14F-4D97-AF65-F5344CB8AC3E}">
        <p14:creationId xmlns:p14="http://schemas.microsoft.com/office/powerpoint/2010/main" val="1949593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2"/>
          <p:cNvGrpSpPr/>
          <p:nvPr/>
        </p:nvGrpSpPr>
        <p:grpSpPr>
          <a:xfrm>
            <a:off x="2819400" y="1819146"/>
            <a:ext cx="6324600" cy="4886454"/>
            <a:chOff x="2667000" y="1590546"/>
            <a:chExt cx="6324600" cy="4886454"/>
          </a:xfrm>
        </p:grpSpPr>
        <p:pic>
          <p:nvPicPr>
            <p:cNvPr id="3075" name="Picture 3" descr="E:\My_Research\Niche_Modelling\Fig RS_loss disp angle maxent_Thr2_Sce2_3.jpe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95600" y="1606551"/>
              <a:ext cx="5943600" cy="4870449"/>
            </a:xfrm>
            <a:prstGeom prst="rect">
              <a:avLst/>
            </a:prstGeom>
            <a:noFill/>
            <a:effectLst>
              <a:outerShdw blurRad="50800" dist="38100" dir="8100000" algn="tr" rotWithShape="0">
                <a:prstClr val="black">
                  <a:alpha val="40000"/>
                </a:prstClr>
              </a:outerShdw>
            </a:effectLst>
          </p:spPr>
        </p:pic>
        <p:sp>
          <p:nvSpPr>
            <p:cNvPr id="41" name="TextBox 40"/>
            <p:cNvSpPr txBox="1"/>
            <p:nvPr/>
          </p:nvSpPr>
          <p:spPr>
            <a:xfrm>
              <a:off x="3871397" y="5181600"/>
              <a:ext cx="1096775" cy="338554"/>
            </a:xfrm>
            <a:prstGeom prst="rect">
              <a:avLst/>
            </a:prstGeom>
            <a:solidFill>
              <a:srgbClr val="FFD9CE"/>
            </a:solidFill>
            <a:effectLst>
              <a:outerShdw blurRad="50800" dist="38100" dir="8100000" algn="tr" rotWithShape="0">
                <a:prstClr val="black">
                  <a:alpha val="40000"/>
                </a:prstClr>
              </a:outerShdw>
            </a:effectLst>
          </p:spPr>
          <p:txBody>
            <a:bodyPr wrap="none" rtlCol="0">
              <a:spAutoFit/>
            </a:bodyPr>
            <a:lstStyle/>
            <a:p>
              <a:pPr fontAlgn="auto">
                <a:spcBef>
                  <a:spcPts val="0"/>
                </a:spcBef>
                <a:spcAft>
                  <a:spcPts val="0"/>
                </a:spcAft>
              </a:pPr>
              <a:r>
                <a:rPr lang="en-US" altLang="zh-CN" sz="1600" b="1" dirty="0" err="1" smtClean="0">
                  <a:solidFill>
                    <a:srgbClr val="000000"/>
                  </a:solidFill>
                  <a:latin typeface="Times New Roman"/>
                  <a:ea typeface="黑体" pitchFamily="49" charset="-122"/>
                </a:rPr>
                <a:t>Hengduan</a:t>
              </a:r>
              <a:endParaRPr lang="en-US" sz="1600" b="1" dirty="0">
                <a:solidFill>
                  <a:srgbClr val="000000"/>
                </a:solidFill>
                <a:latin typeface="Times New Roman"/>
                <a:ea typeface="黑体" pitchFamily="49" charset="-122"/>
              </a:endParaRPr>
            </a:p>
          </p:txBody>
        </p:sp>
        <p:cxnSp>
          <p:nvCxnSpPr>
            <p:cNvPr id="43" name="Straight Connector 42"/>
            <p:cNvCxnSpPr/>
            <p:nvPr/>
          </p:nvCxnSpPr>
          <p:spPr>
            <a:xfrm flipV="1">
              <a:off x="4907970" y="5071646"/>
              <a:ext cx="349830" cy="185153"/>
            </a:xfrm>
            <a:prstGeom prst="line">
              <a:avLst/>
            </a:prstGeom>
            <a:ln w="57150">
              <a:solidFill>
                <a:schemeClr val="tx1"/>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1356778">
              <a:off x="7223247" y="4867761"/>
              <a:ext cx="427864" cy="392753"/>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63" name="TextBox 62"/>
            <p:cNvSpPr txBox="1"/>
            <p:nvPr/>
          </p:nvSpPr>
          <p:spPr>
            <a:xfrm>
              <a:off x="8001000" y="4800600"/>
              <a:ext cx="685800" cy="307777"/>
            </a:xfrm>
            <a:prstGeom prst="rect">
              <a:avLst/>
            </a:prstGeom>
            <a:solidFill>
              <a:srgbClr val="FFD9CE"/>
            </a:solidFill>
            <a:effectLst>
              <a:outerShdw blurRad="50800" dist="38100" dir="8100000" algn="tr" rotWithShape="0">
                <a:prstClr val="black">
                  <a:alpha val="40000"/>
                </a:prstClr>
              </a:outerShdw>
            </a:effectLst>
          </p:spPr>
          <p:txBody>
            <a:bodyPr wrap="square" rtlCol="0">
              <a:spAutoFit/>
            </a:bodyPr>
            <a:lstStyle/>
            <a:p>
              <a:pPr fontAlgn="auto">
                <a:spcBef>
                  <a:spcPts val="0"/>
                </a:spcBef>
                <a:spcAft>
                  <a:spcPts val="0"/>
                </a:spcAft>
              </a:pPr>
              <a:r>
                <a:rPr lang="en-US" altLang="zh-CN" sz="1400" b="1" dirty="0" err="1" smtClean="0">
                  <a:solidFill>
                    <a:srgbClr val="000000"/>
                  </a:solidFill>
                  <a:latin typeface="Times New Roman"/>
                  <a:ea typeface="黑体" pitchFamily="49" charset="-122"/>
                </a:rPr>
                <a:t>Wuyi</a:t>
              </a:r>
              <a:endParaRPr lang="en-US" sz="1400" b="1" dirty="0">
                <a:solidFill>
                  <a:srgbClr val="000000"/>
                </a:solidFill>
                <a:latin typeface="Times New Roman"/>
                <a:ea typeface="黑体" pitchFamily="49" charset="-122"/>
              </a:endParaRPr>
            </a:p>
          </p:txBody>
        </p:sp>
        <p:cxnSp>
          <p:nvCxnSpPr>
            <p:cNvPr id="66" name="Straight Connector 65"/>
            <p:cNvCxnSpPr/>
            <p:nvPr/>
          </p:nvCxnSpPr>
          <p:spPr>
            <a:xfrm flipH="1">
              <a:off x="7620000" y="5029200"/>
              <a:ext cx="457200" cy="76200"/>
            </a:xfrm>
            <a:prstGeom prst="line">
              <a:avLst/>
            </a:prstGeom>
            <a:ln w="57150">
              <a:solidFill>
                <a:schemeClr val="tx1"/>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562600" y="2438399"/>
              <a:ext cx="838201" cy="523220"/>
            </a:xfrm>
            <a:prstGeom prst="rect">
              <a:avLst/>
            </a:prstGeom>
            <a:solidFill>
              <a:srgbClr val="FFD9CE"/>
            </a:solidFill>
            <a:effectLst>
              <a:outerShdw blurRad="50800" dist="38100" dir="8100000" algn="tr" rotWithShape="0">
                <a:prstClr val="black">
                  <a:alpha val="40000"/>
                </a:prstClr>
              </a:outerShdw>
            </a:effectLst>
          </p:spPr>
          <p:txBody>
            <a:bodyPr wrap="square" rtlCol="0">
              <a:spAutoFit/>
            </a:bodyPr>
            <a:lstStyle/>
            <a:p>
              <a:pPr fontAlgn="auto">
                <a:spcBef>
                  <a:spcPts val="0"/>
                </a:spcBef>
                <a:spcAft>
                  <a:spcPts val="0"/>
                </a:spcAft>
              </a:pPr>
              <a:r>
                <a:rPr lang="en-US" altLang="zh-CN" sz="1400" b="1" dirty="0" smtClean="0">
                  <a:solidFill>
                    <a:srgbClr val="000000"/>
                  </a:solidFill>
                  <a:latin typeface="Times New Roman"/>
                  <a:ea typeface="黑体" pitchFamily="49" charset="-122"/>
                </a:rPr>
                <a:t>North </a:t>
              </a:r>
              <a:r>
                <a:rPr lang="en-US" altLang="zh-CN" sz="1400" b="1" dirty="0" err="1" smtClean="0">
                  <a:solidFill>
                    <a:srgbClr val="000000"/>
                  </a:solidFill>
                  <a:latin typeface="Times New Roman"/>
                  <a:ea typeface="黑体" pitchFamily="49" charset="-122"/>
                </a:rPr>
                <a:t>Taihang</a:t>
              </a:r>
              <a:endParaRPr lang="en-US" sz="1400" b="1" dirty="0">
                <a:solidFill>
                  <a:srgbClr val="000000"/>
                </a:solidFill>
                <a:latin typeface="Times New Roman"/>
                <a:ea typeface="黑体" pitchFamily="49" charset="-122"/>
              </a:endParaRPr>
            </a:p>
          </p:txBody>
        </p:sp>
        <p:cxnSp>
          <p:nvCxnSpPr>
            <p:cNvPr id="85" name="Straight Connector 84"/>
            <p:cNvCxnSpPr/>
            <p:nvPr/>
          </p:nvCxnSpPr>
          <p:spPr>
            <a:xfrm>
              <a:off x="6324601" y="2895599"/>
              <a:ext cx="228600" cy="381000"/>
            </a:xfrm>
            <a:prstGeom prst="line">
              <a:avLst/>
            </a:prstGeom>
            <a:ln w="38100">
              <a:solidFill>
                <a:schemeClr val="tx1"/>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791200" y="1630679"/>
              <a:ext cx="1003647" cy="523220"/>
            </a:xfrm>
            <a:prstGeom prst="rect">
              <a:avLst/>
            </a:prstGeom>
            <a:solidFill>
              <a:srgbClr val="FFD9CE"/>
            </a:solidFill>
            <a:effectLst>
              <a:outerShdw blurRad="50800" dist="38100" dir="8100000" algn="tr" rotWithShape="0">
                <a:prstClr val="black">
                  <a:alpha val="40000"/>
                </a:prstClr>
              </a:outerShdw>
            </a:effectLst>
          </p:spPr>
          <p:txBody>
            <a:bodyPr wrap="square" rtlCol="0">
              <a:spAutoFit/>
            </a:bodyPr>
            <a:lstStyle/>
            <a:p>
              <a:pPr fontAlgn="auto">
                <a:spcBef>
                  <a:spcPts val="0"/>
                </a:spcBef>
                <a:spcAft>
                  <a:spcPts val="0"/>
                </a:spcAft>
              </a:pPr>
              <a:r>
                <a:rPr lang="en-US" altLang="zh-CN" sz="1400" b="1" dirty="0" smtClean="0">
                  <a:solidFill>
                    <a:srgbClr val="000000"/>
                  </a:solidFill>
                  <a:latin typeface="Times New Roman"/>
                  <a:ea typeface="黑体" pitchFamily="49" charset="-122"/>
                </a:rPr>
                <a:t>North </a:t>
              </a:r>
              <a:r>
                <a:rPr lang="en-US" altLang="zh-CN" sz="1400" b="1" dirty="0" err="1" smtClean="0">
                  <a:solidFill>
                    <a:srgbClr val="000000"/>
                  </a:solidFill>
                  <a:latin typeface="Times New Roman"/>
                  <a:ea typeface="黑体" pitchFamily="49" charset="-122"/>
                </a:rPr>
                <a:t>Daxing’an</a:t>
              </a:r>
              <a:endParaRPr lang="en-US" sz="1400" b="1" dirty="0">
                <a:solidFill>
                  <a:srgbClr val="000000"/>
                </a:solidFill>
                <a:latin typeface="Times New Roman"/>
                <a:ea typeface="黑体" pitchFamily="49" charset="-122"/>
              </a:endParaRPr>
            </a:p>
          </p:txBody>
        </p:sp>
        <p:sp>
          <p:nvSpPr>
            <p:cNvPr id="98" name="Oval 97"/>
            <p:cNvSpPr/>
            <p:nvPr/>
          </p:nvSpPr>
          <p:spPr>
            <a:xfrm rot="20189027">
              <a:off x="7247325" y="1590546"/>
              <a:ext cx="440847" cy="515439"/>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101" name="TextBox 100"/>
            <p:cNvSpPr txBox="1"/>
            <p:nvPr/>
          </p:nvSpPr>
          <p:spPr>
            <a:xfrm>
              <a:off x="8001000" y="3429000"/>
              <a:ext cx="990600" cy="307777"/>
            </a:xfrm>
            <a:prstGeom prst="rect">
              <a:avLst/>
            </a:prstGeom>
            <a:solidFill>
              <a:srgbClr val="FFD9CE"/>
            </a:solidFill>
            <a:effectLst>
              <a:outerShdw blurRad="50800" dist="38100" dir="8100000" algn="tr" rotWithShape="0">
                <a:prstClr val="black">
                  <a:alpha val="40000"/>
                </a:prstClr>
              </a:outerShdw>
            </a:effectLst>
          </p:spPr>
          <p:txBody>
            <a:bodyPr wrap="square" rtlCol="0">
              <a:spAutoFit/>
            </a:bodyPr>
            <a:lstStyle/>
            <a:p>
              <a:pPr fontAlgn="auto">
                <a:spcBef>
                  <a:spcPts val="0"/>
                </a:spcBef>
                <a:spcAft>
                  <a:spcPts val="0"/>
                </a:spcAft>
              </a:pPr>
              <a:r>
                <a:rPr lang="en-US" altLang="zh-CN" sz="1400" b="1" dirty="0" err="1" smtClean="0">
                  <a:solidFill>
                    <a:srgbClr val="000000"/>
                  </a:solidFill>
                  <a:latin typeface="Times New Roman"/>
                  <a:ea typeface="黑体" pitchFamily="49" charset="-122"/>
                </a:rPr>
                <a:t>Changbai</a:t>
              </a:r>
              <a:endParaRPr lang="en-US" sz="1400" b="1" dirty="0">
                <a:solidFill>
                  <a:srgbClr val="000000"/>
                </a:solidFill>
                <a:latin typeface="Times New Roman"/>
                <a:ea typeface="黑体" pitchFamily="49" charset="-122"/>
              </a:endParaRPr>
            </a:p>
          </p:txBody>
        </p:sp>
        <p:cxnSp>
          <p:nvCxnSpPr>
            <p:cNvPr id="91" name="Straight Connector 90"/>
            <p:cNvCxnSpPr/>
            <p:nvPr/>
          </p:nvCxnSpPr>
          <p:spPr>
            <a:xfrm>
              <a:off x="6794847" y="1828799"/>
              <a:ext cx="381000" cy="0"/>
            </a:xfrm>
            <a:prstGeom prst="line">
              <a:avLst/>
            </a:prstGeom>
            <a:ln w="57150">
              <a:solidFill>
                <a:schemeClr val="tx1"/>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8229600" y="3200400"/>
              <a:ext cx="304800" cy="228600"/>
            </a:xfrm>
            <a:prstGeom prst="line">
              <a:avLst/>
            </a:prstGeom>
            <a:ln w="57150">
              <a:solidFill>
                <a:schemeClr val="tx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4" name="Oval 113"/>
            <p:cNvSpPr/>
            <p:nvPr/>
          </p:nvSpPr>
          <p:spPr>
            <a:xfrm rot="5244702">
              <a:off x="3930062" y="2443053"/>
              <a:ext cx="299054" cy="1899210"/>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115" name="Oval 114"/>
            <p:cNvSpPr/>
            <p:nvPr/>
          </p:nvSpPr>
          <p:spPr>
            <a:xfrm rot="6931084">
              <a:off x="5340882" y="3161269"/>
              <a:ext cx="299054" cy="879371"/>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cxnSp>
          <p:nvCxnSpPr>
            <p:cNvPr id="119" name="Straight Connector 118"/>
            <p:cNvCxnSpPr/>
            <p:nvPr/>
          </p:nvCxnSpPr>
          <p:spPr>
            <a:xfrm>
              <a:off x="3810000" y="2971802"/>
              <a:ext cx="0" cy="381000"/>
            </a:xfrm>
            <a:prstGeom prst="line">
              <a:avLst/>
            </a:prstGeom>
            <a:ln w="76200">
              <a:solidFill>
                <a:srgbClr val="FF0000"/>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962400" y="3429002"/>
              <a:ext cx="0" cy="3810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486400" y="3200400"/>
              <a:ext cx="228600" cy="3048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410200" y="3657600"/>
              <a:ext cx="0" cy="3810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2667000" y="3949769"/>
              <a:ext cx="1351652" cy="307777"/>
            </a:xfrm>
            <a:prstGeom prst="rect">
              <a:avLst/>
            </a:prstGeom>
            <a:solidFill>
              <a:srgbClr val="FFD9CE"/>
            </a:solidFill>
            <a:effectLst>
              <a:outerShdw blurRad="50800" dist="38100" dir="8100000" algn="tr" rotWithShape="0">
                <a:prstClr val="black">
                  <a:alpha val="40000"/>
                </a:prstClr>
              </a:outerShdw>
            </a:effectLst>
          </p:spPr>
          <p:txBody>
            <a:bodyPr wrap="none" rtlCol="0">
              <a:spAutoFit/>
            </a:bodyPr>
            <a:lstStyle/>
            <a:p>
              <a:pPr fontAlgn="auto">
                <a:spcBef>
                  <a:spcPts val="0"/>
                </a:spcBef>
                <a:spcAft>
                  <a:spcPts val="0"/>
                </a:spcAft>
              </a:pPr>
              <a:r>
                <a:rPr lang="en-US" altLang="zh-CN" sz="1400" b="1" dirty="0" smtClean="0">
                  <a:solidFill>
                    <a:srgbClr val="000000"/>
                  </a:solidFill>
                  <a:latin typeface="Times New Roman"/>
                  <a:ea typeface="黑体" pitchFamily="49" charset="-122"/>
                </a:rPr>
                <a:t>Kunlun-Qilian</a:t>
              </a:r>
              <a:endParaRPr lang="en-US" sz="1400" b="1" dirty="0">
                <a:solidFill>
                  <a:srgbClr val="000000"/>
                </a:solidFill>
                <a:latin typeface="Times New Roman"/>
                <a:ea typeface="黑体" pitchFamily="49" charset="-122"/>
              </a:endParaRPr>
            </a:p>
          </p:txBody>
        </p:sp>
        <p:cxnSp>
          <p:nvCxnSpPr>
            <p:cNvPr id="129" name="Straight Connector 128"/>
            <p:cNvCxnSpPr/>
            <p:nvPr/>
          </p:nvCxnSpPr>
          <p:spPr>
            <a:xfrm flipV="1">
              <a:off x="3438599" y="3568769"/>
              <a:ext cx="66601" cy="413754"/>
            </a:xfrm>
            <a:prstGeom prst="line">
              <a:avLst/>
            </a:prstGeom>
            <a:ln w="57150">
              <a:solidFill>
                <a:schemeClr val="tx1"/>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8" name="Oval 87"/>
            <p:cNvSpPr/>
            <p:nvPr/>
          </p:nvSpPr>
          <p:spPr>
            <a:xfrm rot="1356778">
              <a:off x="6429910" y="3221503"/>
              <a:ext cx="551381" cy="658007"/>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39" name="Oval 38"/>
            <p:cNvSpPr/>
            <p:nvPr/>
          </p:nvSpPr>
          <p:spPr>
            <a:xfrm rot="2785216">
              <a:off x="5428352" y="4410524"/>
              <a:ext cx="392428" cy="754110"/>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cxnSp>
          <p:nvCxnSpPr>
            <p:cNvPr id="40" name="Straight Connector 39"/>
            <p:cNvCxnSpPr/>
            <p:nvPr/>
          </p:nvCxnSpPr>
          <p:spPr>
            <a:xfrm>
              <a:off x="5181600" y="4495800"/>
              <a:ext cx="381000" cy="228600"/>
            </a:xfrm>
            <a:prstGeom prst="line">
              <a:avLst/>
            </a:prstGeom>
            <a:ln w="76200">
              <a:solidFill>
                <a:srgbClr val="FF0000"/>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791200" y="4572000"/>
              <a:ext cx="381000" cy="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715000" y="4876800"/>
              <a:ext cx="304800" cy="3048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858001" y="3047999"/>
              <a:ext cx="228600" cy="3048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477001" y="3733799"/>
              <a:ext cx="76200" cy="381000"/>
            </a:xfrm>
            <a:prstGeom prst="line">
              <a:avLst/>
            </a:prstGeom>
            <a:ln w="76200">
              <a:solidFill>
                <a:srgbClr val="FF0000"/>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781801" y="3657599"/>
              <a:ext cx="457200" cy="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467600" y="4953000"/>
              <a:ext cx="381000" cy="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7391400" y="5105400"/>
              <a:ext cx="0" cy="3810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010400" y="1981200"/>
              <a:ext cx="457200" cy="0"/>
            </a:xfrm>
            <a:prstGeom prst="line">
              <a:avLst/>
            </a:prstGeom>
            <a:ln w="76200">
              <a:solidFill>
                <a:srgbClr val="FF0000"/>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620000" y="1828800"/>
              <a:ext cx="457200" cy="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rot="20189027">
              <a:off x="8074576" y="2799859"/>
              <a:ext cx="386392" cy="449214"/>
            </a:xfrm>
            <a:prstGeom prst="ellipse">
              <a:avLst/>
            </a:prstGeom>
            <a:noFill/>
            <a:ln w="38100">
              <a:solidFill>
                <a:srgbClr val="1AF24D"/>
              </a:solidFill>
            </a:ln>
            <a:effectLst>
              <a:outerShdw blurRad="254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cxnSp>
          <p:nvCxnSpPr>
            <p:cNvPr id="109" name="Straight Connector 108"/>
            <p:cNvCxnSpPr/>
            <p:nvPr/>
          </p:nvCxnSpPr>
          <p:spPr>
            <a:xfrm>
              <a:off x="7924800" y="2819400"/>
              <a:ext cx="304800" cy="228600"/>
            </a:xfrm>
            <a:prstGeom prst="line">
              <a:avLst/>
            </a:prstGeom>
            <a:ln w="76200">
              <a:solidFill>
                <a:srgbClr val="FF0000"/>
              </a:solidFill>
              <a:headEnd type="none" w="med" len="med"/>
              <a:tailEnd type="triangl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8305800" y="2590800"/>
              <a:ext cx="228600" cy="3810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7924800" y="3124200"/>
              <a:ext cx="304800" cy="304800"/>
            </a:xfrm>
            <a:prstGeom prst="line">
              <a:avLst/>
            </a:prstGeom>
            <a:ln w="76200">
              <a:solidFill>
                <a:srgbClr val="FF0000"/>
              </a:solidFill>
              <a:headEnd type="triangle" w="med" len="med"/>
              <a:tailEnd type="none" w="med" len="med"/>
            </a:ln>
            <a:effectLst>
              <a:outerShdw blurRad="2540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28600" y="228600"/>
            <a:ext cx="4506362" cy="523220"/>
          </a:xfrm>
          <a:prstGeom prst="rect">
            <a:avLst/>
          </a:prstGeom>
          <a:noFill/>
        </p:spPr>
        <p:txBody>
          <a:bodyPr wrap="none" rtlCol="0">
            <a:spAutoFit/>
          </a:bodyPr>
          <a:lstStyle/>
          <a:p>
            <a:pPr eaLnBrk="0" fontAlgn="auto" hangingPunct="0">
              <a:spcBef>
                <a:spcPts val="0"/>
              </a:spcBef>
              <a:spcAft>
                <a:spcPts val="0"/>
              </a:spcAft>
            </a:pPr>
            <a:r>
              <a:rPr lang="en-US" altLang="zh-CN" sz="2800" b="1" dirty="0" smtClean="0">
                <a:solidFill>
                  <a:srgbClr val="0000FF"/>
                </a:solidFill>
                <a:effectLst>
                  <a:outerShdw blurRad="38100" dist="38100" dir="2700000" algn="tl">
                    <a:srgbClr val="000000">
                      <a:alpha val="43137"/>
                    </a:srgbClr>
                  </a:outerShdw>
                </a:effectLst>
                <a:latin typeface="Garamond" pitchFamily="18" charset="0"/>
                <a:ea typeface="黑体" pitchFamily="49" charset="-122"/>
              </a:rPr>
              <a:t>Projected species movement</a:t>
            </a:r>
          </a:p>
        </p:txBody>
      </p:sp>
      <p:sp>
        <p:nvSpPr>
          <p:cNvPr id="184" name="TextBox 183"/>
          <p:cNvSpPr txBox="1"/>
          <p:nvPr/>
        </p:nvSpPr>
        <p:spPr>
          <a:xfrm>
            <a:off x="4191000" y="1066800"/>
            <a:ext cx="3621504" cy="523220"/>
          </a:xfrm>
          <a:prstGeom prst="rect">
            <a:avLst/>
          </a:prstGeom>
          <a:solidFill>
            <a:srgbClr val="00B050"/>
          </a:solidFill>
          <a:effectLst/>
        </p:spPr>
        <p:txBody>
          <a:bodyPr wrap="none" rtlCol="0">
            <a:spAutoFit/>
          </a:bodyPr>
          <a:lstStyle/>
          <a:p>
            <a:pPr fontAlgn="auto">
              <a:spcBef>
                <a:spcPts val="0"/>
              </a:spcBef>
              <a:spcAft>
                <a:spcPts val="0"/>
              </a:spcAft>
            </a:pPr>
            <a:r>
              <a:rPr lang="en-US" altLang="zh-CN" sz="2800" b="1" dirty="0" smtClean="0">
                <a:solidFill>
                  <a:srgbClr val="FFFFFF"/>
                </a:solidFill>
                <a:latin typeface="PT Sans Narrow"/>
                <a:ea typeface="黑体" pitchFamily="49" charset="-122"/>
                <a:cs typeface="PT Sans Narrow"/>
              </a:rPr>
              <a:t>Predicted species dispersal</a:t>
            </a:r>
            <a:endParaRPr lang="en-US" altLang="en-US" sz="3200" b="1" dirty="0" smtClean="0">
              <a:solidFill>
                <a:srgbClr val="FFFFFF"/>
              </a:solidFill>
              <a:latin typeface="PT Sans Narrow"/>
              <a:ea typeface="黑体" pitchFamily="49" charset="-122"/>
              <a:cs typeface="PT Sans Narrow"/>
            </a:endParaRPr>
          </a:p>
        </p:txBody>
      </p:sp>
      <p:pic>
        <p:nvPicPr>
          <p:cNvPr id="104" name="Picture 3" descr="E:\My_Personal\Qianqing\For_PPT\Logo_Marie-Curi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1094" y="6477000"/>
            <a:ext cx="392906" cy="381000"/>
          </a:xfrm>
          <a:prstGeom prst="rect">
            <a:avLst/>
          </a:prstGeom>
          <a:noFill/>
        </p:spPr>
      </p:pic>
      <p:grpSp>
        <p:nvGrpSpPr>
          <p:cNvPr id="4" name="Group 76"/>
          <p:cNvGrpSpPr/>
          <p:nvPr/>
        </p:nvGrpSpPr>
        <p:grpSpPr>
          <a:xfrm>
            <a:off x="228600" y="838200"/>
            <a:ext cx="3337486" cy="1676400"/>
            <a:chOff x="228600" y="838200"/>
            <a:chExt cx="3337486" cy="1676400"/>
          </a:xfrm>
        </p:grpSpPr>
        <p:pic>
          <p:nvPicPr>
            <p:cNvPr id="1028" name="Picture 4" descr="E:\My_Research\Niche_Modelling\Fig range shift_change ELE maxent .jpeg"/>
            <p:cNvPicPr>
              <a:picLocks noChangeAspect="1" noChangeArrowheads="1"/>
            </p:cNvPicPr>
            <p:nvPr/>
          </p:nvPicPr>
          <p:blipFill>
            <a:blip r:embed="rId5" cstate="print"/>
            <a:srcRect/>
            <a:stretch>
              <a:fillRect/>
            </a:stretch>
          </p:blipFill>
          <p:spPr bwMode="auto">
            <a:xfrm>
              <a:off x="228600" y="1143000"/>
              <a:ext cx="1793631" cy="1371600"/>
            </a:xfrm>
            <a:prstGeom prst="rect">
              <a:avLst/>
            </a:prstGeom>
            <a:noFill/>
          </p:spPr>
        </p:pic>
        <p:pic>
          <p:nvPicPr>
            <p:cNvPr id="1029" name="Picture 5" descr="E:\My_Research\Niche_Modelling\Fig range shift_change Lat maxent .jpeg"/>
            <p:cNvPicPr>
              <a:picLocks noChangeAspect="1" noChangeArrowheads="1"/>
            </p:cNvPicPr>
            <p:nvPr/>
          </p:nvPicPr>
          <p:blipFill>
            <a:blip r:embed="rId6" cstate="print"/>
            <a:srcRect/>
            <a:stretch>
              <a:fillRect/>
            </a:stretch>
          </p:blipFill>
          <p:spPr bwMode="auto">
            <a:xfrm>
              <a:off x="1946032" y="1143000"/>
              <a:ext cx="1620054" cy="1371600"/>
            </a:xfrm>
            <a:prstGeom prst="rect">
              <a:avLst/>
            </a:prstGeom>
            <a:noFill/>
          </p:spPr>
        </p:pic>
        <p:sp>
          <p:nvSpPr>
            <p:cNvPr id="130" name="TextBox 129"/>
            <p:cNvSpPr txBox="1"/>
            <p:nvPr/>
          </p:nvSpPr>
          <p:spPr>
            <a:xfrm>
              <a:off x="533400" y="838200"/>
              <a:ext cx="1495922" cy="307777"/>
            </a:xfrm>
            <a:prstGeom prst="rect">
              <a:avLst/>
            </a:prstGeom>
            <a:noFill/>
          </p:spPr>
          <p:txBody>
            <a:bodyPr wrap="none" rtlCol="0">
              <a:spAutoFit/>
            </a:bodyPr>
            <a:lstStyle/>
            <a:p>
              <a:pPr fontAlgn="auto">
                <a:spcBef>
                  <a:spcPts val="0"/>
                </a:spcBef>
                <a:spcAft>
                  <a:spcPts val="0"/>
                </a:spcAft>
              </a:pPr>
              <a:r>
                <a:rPr lang="en-US" altLang="zh-CN" sz="1400" b="1" dirty="0" smtClean="0">
                  <a:solidFill>
                    <a:srgbClr val="FF0000"/>
                  </a:solidFill>
                  <a:latin typeface="Times New Roman"/>
                  <a:ea typeface="楷体" pitchFamily="49" charset="-122"/>
                </a:rPr>
                <a:t>Elevation change</a:t>
              </a:r>
              <a:endParaRPr lang="en-US" sz="1400" b="1" dirty="0">
                <a:solidFill>
                  <a:srgbClr val="FF0000"/>
                </a:solidFill>
                <a:latin typeface="Times New Roman"/>
                <a:ea typeface="楷体" pitchFamily="49" charset="-122"/>
              </a:endParaRPr>
            </a:p>
          </p:txBody>
        </p:sp>
        <p:sp>
          <p:nvSpPr>
            <p:cNvPr id="131" name="TextBox 130"/>
            <p:cNvSpPr txBox="1"/>
            <p:nvPr/>
          </p:nvSpPr>
          <p:spPr>
            <a:xfrm>
              <a:off x="2133600" y="838200"/>
              <a:ext cx="1425390" cy="307777"/>
            </a:xfrm>
            <a:prstGeom prst="rect">
              <a:avLst/>
            </a:prstGeom>
            <a:noFill/>
          </p:spPr>
          <p:txBody>
            <a:bodyPr wrap="none" rtlCol="0">
              <a:spAutoFit/>
            </a:bodyPr>
            <a:lstStyle/>
            <a:p>
              <a:pPr fontAlgn="auto">
                <a:spcBef>
                  <a:spcPts val="0"/>
                </a:spcBef>
                <a:spcAft>
                  <a:spcPts val="0"/>
                </a:spcAft>
              </a:pPr>
              <a:r>
                <a:rPr lang="en-US" altLang="zh-CN" sz="1400" b="1" dirty="0" smtClean="0">
                  <a:solidFill>
                    <a:srgbClr val="FF0000"/>
                  </a:solidFill>
                  <a:latin typeface="Times New Roman"/>
                  <a:ea typeface="楷体" pitchFamily="49" charset="-122"/>
                </a:rPr>
                <a:t>Latitude change</a:t>
              </a:r>
              <a:endParaRPr lang="en-US" sz="1400" b="1" dirty="0">
                <a:solidFill>
                  <a:srgbClr val="FF0000"/>
                </a:solidFill>
                <a:latin typeface="Times New Roman"/>
                <a:ea typeface="楷体" pitchFamily="49" charset="-122"/>
              </a:endParaRPr>
            </a:p>
          </p:txBody>
        </p:sp>
        <p:cxnSp>
          <p:nvCxnSpPr>
            <p:cNvPr id="75" name="Straight Connector 74"/>
            <p:cNvCxnSpPr/>
            <p:nvPr/>
          </p:nvCxnSpPr>
          <p:spPr>
            <a:xfrm>
              <a:off x="1162050" y="1152525"/>
              <a:ext cx="0" cy="10058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809875" y="1171575"/>
              <a:ext cx="0" cy="10058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57200" y="2895600"/>
            <a:ext cx="1679535" cy="838200"/>
            <a:chOff x="1978065" y="4724400"/>
            <a:chExt cx="1679535" cy="838200"/>
          </a:xfrm>
        </p:grpSpPr>
        <p:sp>
          <p:nvSpPr>
            <p:cNvPr id="83" name="Rounded Rectangle 82"/>
            <p:cNvSpPr/>
            <p:nvPr/>
          </p:nvSpPr>
          <p:spPr>
            <a:xfrm>
              <a:off x="1981200" y="4724400"/>
              <a:ext cx="1676400" cy="838200"/>
            </a:xfrm>
            <a:prstGeom prst="roundRect">
              <a:avLst>
                <a:gd name="adj" fmla="val 7651"/>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grpSp>
          <p:nvGrpSpPr>
            <p:cNvPr id="86" name="Group 37"/>
            <p:cNvGrpSpPr/>
            <p:nvPr/>
          </p:nvGrpSpPr>
          <p:grpSpPr>
            <a:xfrm>
              <a:off x="1978065" y="4724400"/>
              <a:ext cx="1679535" cy="774083"/>
              <a:chOff x="369551" y="5791186"/>
              <a:chExt cx="1855524" cy="855193"/>
            </a:xfrm>
          </p:grpSpPr>
          <p:grpSp>
            <p:nvGrpSpPr>
              <p:cNvPr id="87" name="Group 201"/>
              <p:cNvGrpSpPr/>
              <p:nvPr/>
            </p:nvGrpSpPr>
            <p:grpSpPr>
              <a:xfrm>
                <a:off x="457200" y="6096000"/>
                <a:ext cx="556602" cy="523709"/>
                <a:chOff x="3253398" y="6105691"/>
                <a:chExt cx="556602" cy="523709"/>
              </a:xfrm>
            </p:grpSpPr>
            <p:sp>
              <p:nvSpPr>
                <p:cNvPr id="105" name="Freeform 104"/>
                <p:cNvSpPr/>
                <p:nvPr/>
              </p:nvSpPr>
              <p:spPr>
                <a:xfrm>
                  <a:off x="3253398" y="6105691"/>
                  <a:ext cx="556602" cy="523709"/>
                </a:xfrm>
                <a:custGeom>
                  <a:avLst/>
                  <a:gdLst>
                    <a:gd name="connsiteX0" fmla="*/ 720432 w 937602"/>
                    <a:gd name="connsiteY0" fmla="*/ 77939 h 752309"/>
                    <a:gd name="connsiteX1" fmla="*/ 686142 w 937602"/>
                    <a:gd name="connsiteY1" fmla="*/ 55079 h 752309"/>
                    <a:gd name="connsiteX2" fmla="*/ 503262 w 937602"/>
                    <a:gd name="connsiteY2" fmla="*/ 32219 h 752309"/>
                    <a:gd name="connsiteX3" fmla="*/ 91782 w 937602"/>
                    <a:gd name="connsiteY3" fmla="*/ 32219 h 752309"/>
                    <a:gd name="connsiteX4" fmla="*/ 57492 w 937602"/>
                    <a:gd name="connsiteY4" fmla="*/ 55079 h 752309"/>
                    <a:gd name="connsiteX5" fmla="*/ 34632 w 937602"/>
                    <a:gd name="connsiteY5" fmla="*/ 89369 h 752309"/>
                    <a:gd name="connsiteX6" fmla="*/ 34632 w 937602"/>
                    <a:gd name="connsiteY6" fmla="*/ 329399 h 752309"/>
                    <a:gd name="connsiteX7" fmla="*/ 57492 w 937602"/>
                    <a:gd name="connsiteY7" fmla="*/ 443699 h 752309"/>
                    <a:gd name="connsiteX8" fmla="*/ 137502 w 937602"/>
                    <a:gd name="connsiteY8" fmla="*/ 546569 h 752309"/>
                    <a:gd name="connsiteX9" fmla="*/ 171792 w 937602"/>
                    <a:gd name="connsiteY9" fmla="*/ 569429 h 752309"/>
                    <a:gd name="connsiteX10" fmla="*/ 206082 w 937602"/>
                    <a:gd name="connsiteY10" fmla="*/ 672299 h 752309"/>
                    <a:gd name="connsiteX11" fmla="*/ 217512 w 937602"/>
                    <a:gd name="connsiteY11" fmla="*/ 706589 h 752309"/>
                    <a:gd name="connsiteX12" fmla="*/ 308952 w 937602"/>
                    <a:gd name="connsiteY12" fmla="*/ 740879 h 752309"/>
                    <a:gd name="connsiteX13" fmla="*/ 503262 w 937602"/>
                    <a:gd name="connsiteY13" fmla="*/ 752309 h 752309"/>
                    <a:gd name="connsiteX14" fmla="*/ 754722 w 937602"/>
                    <a:gd name="connsiteY14" fmla="*/ 740879 h 752309"/>
                    <a:gd name="connsiteX15" fmla="*/ 823302 w 937602"/>
                    <a:gd name="connsiteY15" fmla="*/ 672299 h 752309"/>
                    <a:gd name="connsiteX16" fmla="*/ 846162 w 937602"/>
                    <a:gd name="connsiteY16" fmla="*/ 626579 h 752309"/>
                    <a:gd name="connsiteX17" fmla="*/ 869022 w 937602"/>
                    <a:gd name="connsiteY17" fmla="*/ 592289 h 752309"/>
                    <a:gd name="connsiteX18" fmla="*/ 903312 w 937602"/>
                    <a:gd name="connsiteY18" fmla="*/ 489419 h 752309"/>
                    <a:gd name="connsiteX19" fmla="*/ 914742 w 937602"/>
                    <a:gd name="connsiteY19" fmla="*/ 455129 h 752309"/>
                    <a:gd name="connsiteX20" fmla="*/ 937602 w 937602"/>
                    <a:gd name="connsiteY20" fmla="*/ 420839 h 752309"/>
                    <a:gd name="connsiteX21" fmla="*/ 926172 w 937602"/>
                    <a:gd name="connsiteY21" fmla="*/ 249389 h 752309"/>
                    <a:gd name="connsiteX22" fmla="*/ 880452 w 937602"/>
                    <a:gd name="connsiteY22" fmla="*/ 146519 h 752309"/>
                    <a:gd name="connsiteX23" fmla="*/ 846162 w 937602"/>
                    <a:gd name="connsiteY23" fmla="*/ 123659 h 752309"/>
                    <a:gd name="connsiteX24" fmla="*/ 754722 w 937602"/>
                    <a:gd name="connsiteY24" fmla="*/ 100799 h 752309"/>
                    <a:gd name="connsiteX25" fmla="*/ 720432 w 937602"/>
                    <a:gd name="connsiteY25" fmla="*/ 77939 h 75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7602" h="752309">
                      <a:moveTo>
                        <a:pt x="720432" y="77939"/>
                      </a:moveTo>
                      <a:cubicBezTo>
                        <a:pt x="709002" y="70319"/>
                        <a:pt x="699004" y="59902"/>
                        <a:pt x="686142" y="55079"/>
                      </a:cubicBezTo>
                      <a:cubicBezTo>
                        <a:pt x="648350" y="40907"/>
                        <a:pt x="517017" y="33469"/>
                        <a:pt x="503262" y="32219"/>
                      </a:cubicBezTo>
                      <a:cubicBezTo>
                        <a:pt x="342168" y="0"/>
                        <a:pt x="392945" y="5646"/>
                        <a:pt x="91782" y="32219"/>
                      </a:cubicBezTo>
                      <a:cubicBezTo>
                        <a:pt x="78098" y="33426"/>
                        <a:pt x="68922" y="47459"/>
                        <a:pt x="57492" y="55079"/>
                      </a:cubicBezTo>
                      <a:cubicBezTo>
                        <a:pt x="49872" y="66509"/>
                        <a:pt x="40775" y="77082"/>
                        <a:pt x="34632" y="89369"/>
                      </a:cubicBezTo>
                      <a:cubicBezTo>
                        <a:pt x="0" y="158632"/>
                        <a:pt x="30978" y="283726"/>
                        <a:pt x="34632" y="329399"/>
                      </a:cubicBezTo>
                      <a:cubicBezTo>
                        <a:pt x="36012" y="346649"/>
                        <a:pt x="42799" y="417252"/>
                        <a:pt x="57492" y="443699"/>
                      </a:cubicBezTo>
                      <a:cubicBezTo>
                        <a:pt x="79465" y="483251"/>
                        <a:pt x="103032" y="517844"/>
                        <a:pt x="137502" y="546569"/>
                      </a:cubicBezTo>
                      <a:cubicBezTo>
                        <a:pt x="148055" y="555363"/>
                        <a:pt x="160362" y="561809"/>
                        <a:pt x="171792" y="569429"/>
                      </a:cubicBezTo>
                      <a:lnTo>
                        <a:pt x="206082" y="672299"/>
                      </a:lnTo>
                      <a:cubicBezTo>
                        <a:pt x="209892" y="683729"/>
                        <a:pt x="206736" y="701201"/>
                        <a:pt x="217512" y="706589"/>
                      </a:cubicBezTo>
                      <a:cubicBezTo>
                        <a:pt x="251466" y="723566"/>
                        <a:pt x="270503" y="737217"/>
                        <a:pt x="308952" y="740879"/>
                      </a:cubicBezTo>
                      <a:cubicBezTo>
                        <a:pt x="373542" y="747030"/>
                        <a:pt x="438492" y="748499"/>
                        <a:pt x="503262" y="752309"/>
                      </a:cubicBezTo>
                      <a:lnTo>
                        <a:pt x="754722" y="740879"/>
                      </a:lnTo>
                      <a:cubicBezTo>
                        <a:pt x="786086" y="733038"/>
                        <a:pt x="808844" y="701215"/>
                        <a:pt x="823302" y="672299"/>
                      </a:cubicBezTo>
                      <a:cubicBezTo>
                        <a:pt x="830922" y="657059"/>
                        <a:pt x="837708" y="641373"/>
                        <a:pt x="846162" y="626579"/>
                      </a:cubicBezTo>
                      <a:cubicBezTo>
                        <a:pt x="852978" y="614652"/>
                        <a:pt x="863443" y="604842"/>
                        <a:pt x="869022" y="592289"/>
                      </a:cubicBezTo>
                      <a:lnTo>
                        <a:pt x="903312" y="489419"/>
                      </a:lnTo>
                      <a:cubicBezTo>
                        <a:pt x="907122" y="477989"/>
                        <a:pt x="908059" y="465154"/>
                        <a:pt x="914742" y="455129"/>
                      </a:cubicBezTo>
                      <a:lnTo>
                        <a:pt x="937602" y="420839"/>
                      </a:lnTo>
                      <a:cubicBezTo>
                        <a:pt x="933792" y="363689"/>
                        <a:pt x="934272" y="306090"/>
                        <a:pt x="926172" y="249389"/>
                      </a:cubicBezTo>
                      <a:cubicBezTo>
                        <a:pt x="922399" y="222981"/>
                        <a:pt x="903320" y="169387"/>
                        <a:pt x="880452" y="146519"/>
                      </a:cubicBezTo>
                      <a:cubicBezTo>
                        <a:pt x="870738" y="136805"/>
                        <a:pt x="858449" y="129802"/>
                        <a:pt x="846162" y="123659"/>
                      </a:cubicBezTo>
                      <a:cubicBezTo>
                        <a:pt x="821652" y="111404"/>
                        <a:pt x="778198" y="106016"/>
                        <a:pt x="754722" y="100799"/>
                      </a:cubicBezTo>
                      <a:cubicBezTo>
                        <a:pt x="706135" y="90002"/>
                        <a:pt x="731862" y="85559"/>
                        <a:pt x="720432" y="77939"/>
                      </a:cubicBezTo>
                      <a:close/>
                    </a:path>
                  </a:pathLst>
                </a:cu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106" name="Flowchart: Connector 105"/>
                <p:cNvSpPr/>
                <p:nvPr/>
              </p:nvSpPr>
              <p:spPr>
                <a:xfrm>
                  <a:off x="3642360" y="6248400"/>
                  <a:ext cx="45720" cy="4572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cxnSp>
              <p:nvCxnSpPr>
                <p:cNvPr id="107" name="Straight Connector 106"/>
                <p:cNvCxnSpPr/>
                <p:nvPr/>
              </p:nvCxnSpPr>
              <p:spPr>
                <a:xfrm flipH="1">
                  <a:off x="3352800" y="6116690"/>
                  <a:ext cx="123157" cy="120280"/>
                </a:xfrm>
                <a:prstGeom prst="line">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505200" y="6158600"/>
                  <a:ext cx="123157" cy="120280"/>
                </a:xfrm>
                <a:prstGeom prst="line">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3657600" y="6280520"/>
                  <a:ext cx="123157" cy="120280"/>
                </a:xfrm>
                <a:prstGeom prst="line">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3633503" y="6465570"/>
                  <a:ext cx="123157" cy="120280"/>
                </a:xfrm>
                <a:prstGeom prst="line">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9" name="Group 210"/>
              <p:cNvGrpSpPr/>
              <p:nvPr/>
            </p:nvGrpSpPr>
            <p:grpSpPr>
              <a:xfrm>
                <a:off x="1600200" y="6162509"/>
                <a:ext cx="586740" cy="483870"/>
                <a:chOff x="1546860" y="5745480"/>
                <a:chExt cx="586740" cy="483870"/>
              </a:xfrm>
            </p:grpSpPr>
            <p:sp>
              <p:nvSpPr>
                <p:cNvPr id="97" name="Freeform 96"/>
                <p:cNvSpPr/>
                <p:nvPr/>
              </p:nvSpPr>
              <p:spPr>
                <a:xfrm>
                  <a:off x="1546860" y="5934241"/>
                  <a:ext cx="381000" cy="295109"/>
                </a:xfrm>
                <a:custGeom>
                  <a:avLst/>
                  <a:gdLst>
                    <a:gd name="connsiteX0" fmla="*/ 720432 w 937602"/>
                    <a:gd name="connsiteY0" fmla="*/ 77939 h 752309"/>
                    <a:gd name="connsiteX1" fmla="*/ 686142 w 937602"/>
                    <a:gd name="connsiteY1" fmla="*/ 55079 h 752309"/>
                    <a:gd name="connsiteX2" fmla="*/ 503262 w 937602"/>
                    <a:gd name="connsiteY2" fmla="*/ 32219 h 752309"/>
                    <a:gd name="connsiteX3" fmla="*/ 91782 w 937602"/>
                    <a:gd name="connsiteY3" fmla="*/ 32219 h 752309"/>
                    <a:gd name="connsiteX4" fmla="*/ 57492 w 937602"/>
                    <a:gd name="connsiteY4" fmla="*/ 55079 h 752309"/>
                    <a:gd name="connsiteX5" fmla="*/ 34632 w 937602"/>
                    <a:gd name="connsiteY5" fmla="*/ 89369 h 752309"/>
                    <a:gd name="connsiteX6" fmla="*/ 34632 w 937602"/>
                    <a:gd name="connsiteY6" fmla="*/ 329399 h 752309"/>
                    <a:gd name="connsiteX7" fmla="*/ 57492 w 937602"/>
                    <a:gd name="connsiteY7" fmla="*/ 443699 h 752309"/>
                    <a:gd name="connsiteX8" fmla="*/ 137502 w 937602"/>
                    <a:gd name="connsiteY8" fmla="*/ 546569 h 752309"/>
                    <a:gd name="connsiteX9" fmla="*/ 171792 w 937602"/>
                    <a:gd name="connsiteY9" fmla="*/ 569429 h 752309"/>
                    <a:gd name="connsiteX10" fmla="*/ 206082 w 937602"/>
                    <a:gd name="connsiteY10" fmla="*/ 672299 h 752309"/>
                    <a:gd name="connsiteX11" fmla="*/ 217512 w 937602"/>
                    <a:gd name="connsiteY11" fmla="*/ 706589 h 752309"/>
                    <a:gd name="connsiteX12" fmla="*/ 308952 w 937602"/>
                    <a:gd name="connsiteY12" fmla="*/ 740879 h 752309"/>
                    <a:gd name="connsiteX13" fmla="*/ 503262 w 937602"/>
                    <a:gd name="connsiteY13" fmla="*/ 752309 h 752309"/>
                    <a:gd name="connsiteX14" fmla="*/ 754722 w 937602"/>
                    <a:gd name="connsiteY14" fmla="*/ 740879 h 752309"/>
                    <a:gd name="connsiteX15" fmla="*/ 823302 w 937602"/>
                    <a:gd name="connsiteY15" fmla="*/ 672299 h 752309"/>
                    <a:gd name="connsiteX16" fmla="*/ 846162 w 937602"/>
                    <a:gd name="connsiteY16" fmla="*/ 626579 h 752309"/>
                    <a:gd name="connsiteX17" fmla="*/ 869022 w 937602"/>
                    <a:gd name="connsiteY17" fmla="*/ 592289 h 752309"/>
                    <a:gd name="connsiteX18" fmla="*/ 903312 w 937602"/>
                    <a:gd name="connsiteY18" fmla="*/ 489419 h 752309"/>
                    <a:gd name="connsiteX19" fmla="*/ 914742 w 937602"/>
                    <a:gd name="connsiteY19" fmla="*/ 455129 h 752309"/>
                    <a:gd name="connsiteX20" fmla="*/ 937602 w 937602"/>
                    <a:gd name="connsiteY20" fmla="*/ 420839 h 752309"/>
                    <a:gd name="connsiteX21" fmla="*/ 926172 w 937602"/>
                    <a:gd name="connsiteY21" fmla="*/ 249389 h 752309"/>
                    <a:gd name="connsiteX22" fmla="*/ 880452 w 937602"/>
                    <a:gd name="connsiteY22" fmla="*/ 146519 h 752309"/>
                    <a:gd name="connsiteX23" fmla="*/ 846162 w 937602"/>
                    <a:gd name="connsiteY23" fmla="*/ 123659 h 752309"/>
                    <a:gd name="connsiteX24" fmla="*/ 754722 w 937602"/>
                    <a:gd name="connsiteY24" fmla="*/ 100799 h 752309"/>
                    <a:gd name="connsiteX25" fmla="*/ 720432 w 937602"/>
                    <a:gd name="connsiteY25" fmla="*/ 77939 h 75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7602" h="752309">
                      <a:moveTo>
                        <a:pt x="720432" y="77939"/>
                      </a:moveTo>
                      <a:cubicBezTo>
                        <a:pt x="709002" y="70319"/>
                        <a:pt x="699004" y="59902"/>
                        <a:pt x="686142" y="55079"/>
                      </a:cubicBezTo>
                      <a:cubicBezTo>
                        <a:pt x="648350" y="40907"/>
                        <a:pt x="517017" y="33469"/>
                        <a:pt x="503262" y="32219"/>
                      </a:cubicBezTo>
                      <a:cubicBezTo>
                        <a:pt x="342168" y="0"/>
                        <a:pt x="392945" y="5646"/>
                        <a:pt x="91782" y="32219"/>
                      </a:cubicBezTo>
                      <a:cubicBezTo>
                        <a:pt x="78098" y="33426"/>
                        <a:pt x="68922" y="47459"/>
                        <a:pt x="57492" y="55079"/>
                      </a:cubicBezTo>
                      <a:cubicBezTo>
                        <a:pt x="49872" y="66509"/>
                        <a:pt x="40775" y="77082"/>
                        <a:pt x="34632" y="89369"/>
                      </a:cubicBezTo>
                      <a:cubicBezTo>
                        <a:pt x="0" y="158632"/>
                        <a:pt x="30978" y="283726"/>
                        <a:pt x="34632" y="329399"/>
                      </a:cubicBezTo>
                      <a:cubicBezTo>
                        <a:pt x="36012" y="346649"/>
                        <a:pt x="42799" y="417252"/>
                        <a:pt x="57492" y="443699"/>
                      </a:cubicBezTo>
                      <a:cubicBezTo>
                        <a:pt x="79465" y="483251"/>
                        <a:pt x="103032" y="517844"/>
                        <a:pt x="137502" y="546569"/>
                      </a:cubicBezTo>
                      <a:cubicBezTo>
                        <a:pt x="148055" y="555363"/>
                        <a:pt x="160362" y="561809"/>
                        <a:pt x="171792" y="569429"/>
                      </a:cubicBezTo>
                      <a:lnTo>
                        <a:pt x="206082" y="672299"/>
                      </a:lnTo>
                      <a:cubicBezTo>
                        <a:pt x="209892" y="683729"/>
                        <a:pt x="206736" y="701201"/>
                        <a:pt x="217512" y="706589"/>
                      </a:cubicBezTo>
                      <a:cubicBezTo>
                        <a:pt x="251466" y="723566"/>
                        <a:pt x="270503" y="737217"/>
                        <a:pt x="308952" y="740879"/>
                      </a:cubicBezTo>
                      <a:cubicBezTo>
                        <a:pt x="373542" y="747030"/>
                        <a:pt x="438492" y="748499"/>
                        <a:pt x="503262" y="752309"/>
                      </a:cubicBezTo>
                      <a:lnTo>
                        <a:pt x="754722" y="740879"/>
                      </a:lnTo>
                      <a:cubicBezTo>
                        <a:pt x="786086" y="733038"/>
                        <a:pt x="808844" y="701215"/>
                        <a:pt x="823302" y="672299"/>
                      </a:cubicBezTo>
                      <a:cubicBezTo>
                        <a:pt x="830922" y="657059"/>
                        <a:pt x="837708" y="641373"/>
                        <a:pt x="846162" y="626579"/>
                      </a:cubicBezTo>
                      <a:cubicBezTo>
                        <a:pt x="852978" y="614652"/>
                        <a:pt x="863443" y="604842"/>
                        <a:pt x="869022" y="592289"/>
                      </a:cubicBezTo>
                      <a:lnTo>
                        <a:pt x="903312" y="489419"/>
                      </a:lnTo>
                      <a:cubicBezTo>
                        <a:pt x="907122" y="477989"/>
                        <a:pt x="908059" y="465154"/>
                        <a:pt x="914742" y="455129"/>
                      </a:cubicBezTo>
                      <a:lnTo>
                        <a:pt x="937602" y="420839"/>
                      </a:lnTo>
                      <a:cubicBezTo>
                        <a:pt x="933792" y="363689"/>
                        <a:pt x="934272" y="306090"/>
                        <a:pt x="926172" y="249389"/>
                      </a:cubicBezTo>
                      <a:cubicBezTo>
                        <a:pt x="922399" y="222981"/>
                        <a:pt x="903320" y="169387"/>
                        <a:pt x="880452" y="146519"/>
                      </a:cubicBezTo>
                      <a:cubicBezTo>
                        <a:pt x="870738" y="136805"/>
                        <a:pt x="858449" y="129802"/>
                        <a:pt x="846162" y="123659"/>
                      </a:cubicBezTo>
                      <a:cubicBezTo>
                        <a:pt x="821652" y="111404"/>
                        <a:pt x="778198" y="106016"/>
                        <a:pt x="754722" y="100799"/>
                      </a:cubicBezTo>
                      <a:cubicBezTo>
                        <a:pt x="706135" y="90002"/>
                        <a:pt x="731862" y="85559"/>
                        <a:pt x="720432" y="77939"/>
                      </a:cubicBezTo>
                      <a:close/>
                    </a:path>
                  </a:pathLst>
                </a:cu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99" name="Flowchart: Connector 98"/>
                <p:cNvSpPr/>
                <p:nvPr/>
              </p:nvSpPr>
              <p:spPr>
                <a:xfrm>
                  <a:off x="2087880" y="5745480"/>
                  <a:ext cx="45720" cy="4572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cxnSp>
              <p:nvCxnSpPr>
                <p:cNvPr id="100" name="Straight Connector 99"/>
                <p:cNvCxnSpPr/>
                <p:nvPr/>
              </p:nvCxnSpPr>
              <p:spPr>
                <a:xfrm flipH="1">
                  <a:off x="1927860" y="5814060"/>
                  <a:ext cx="123157" cy="120280"/>
                </a:xfrm>
                <a:prstGeom prst="line">
                  <a:avLst/>
                </a:prstGeom>
                <a:ln>
                  <a:solidFill>
                    <a:srgbClr val="FF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2" name="Right Arrow 91"/>
              <p:cNvSpPr/>
              <p:nvPr/>
            </p:nvSpPr>
            <p:spPr>
              <a:xfrm>
                <a:off x="1143000" y="6238709"/>
                <a:ext cx="365760" cy="228600"/>
              </a:xfrm>
              <a:prstGeom prst="rightArrow">
                <a:avLst/>
              </a:prstGeom>
              <a:solidFill>
                <a:srgbClr val="1AF24D"/>
              </a:solidFill>
              <a:ln>
                <a:solidFill>
                  <a:srgbClr val="1AF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Times New Roman"/>
                </a:endParaRPr>
              </a:p>
            </p:txBody>
          </p:sp>
          <p:sp>
            <p:nvSpPr>
              <p:cNvPr id="93" name="TextBox 92"/>
              <p:cNvSpPr txBox="1"/>
              <p:nvPr/>
            </p:nvSpPr>
            <p:spPr>
              <a:xfrm>
                <a:off x="369551" y="5791186"/>
                <a:ext cx="839724" cy="340027"/>
              </a:xfrm>
              <a:prstGeom prst="rect">
                <a:avLst/>
              </a:prstGeom>
              <a:noFill/>
            </p:spPr>
            <p:txBody>
              <a:bodyPr wrap="none" rtlCol="0">
                <a:spAutoFit/>
              </a:bodyPr>
              <a:lstStyle/>
              <a:p>
                <a:pPr fontAlgn="auto">
                  <a:spcBef>
                    <a:spcPts val="0"/>
                  </a:spcBef>
                  <a:spcAft>
                    <a:spcPts val="0"/>
                  </a:spcAft>
                </a:pPr>
                <a:r>
                  <a:rPr lang="en-US" altLang="zh-CN" sz="1400" b="1" dirty="0" smtClean="0">
                    <a:solidFill>
                      <a:srgbClr val="000000"/>
                    </a:solidFill>
                    <a:latin typeface="Times New Roman"/>
                    <a:ea typeface="楷体" pitchFamily="49" charset="-122"/>
                  </a:rPr>
                  <a:t>Present</a:t>
                </a:r>
                <a:endParaRPr lang="en-US" sz="1400" b="1" dirty="0">
                  <a:solidFill>
                    <a:srgbClr val="000000"/>
                  </a:solidFill>
                  <a:latin typeface="Times New Roman"/>
                  <a:ea typeface="楷体" pitchFamily="49" charset="-122"/>
                </a:endParaRPr>
              </a:p>
            </p:txBody>
          </p:sp>
          <p:sp>
            <p:nvSpPr>
              <p:cNvPr id="94" name="TextBox 93"/>
              <p:cNvSpPr txBox="1"/>
              <p:nvPr/>
            </p:nvSpPr>
            <p:spPr>
              <a:xfrm>
                <a:off x="1426012" y="5794163"/>
                <a:ext cx="799063" cy="340027"/>
              </a:xfrm>
              <a:prstGeom prst="rect">
                <a:avLst/>
              </a:prstGeom>
              <a:noFill/>
            </p:spPr>
            <p:txBody>
              <a:bodyPr wrap="none" rtlCol="0">
                <a:spAutoFit/>
              </a:bodyPr>
              <a:lstStyle/>
              <a:p>
                <a:pPr fontAlgn="auto">
                  <a:spcBef>
                    <a:spcPts val="0"/>
                  </a:spcBef>
                  <a:spcAft>
                    <a:spcPts val="0"/>
                  </a:spcAft>
                </a:pPr>
                <a:r>
                  <a:rPr lang="en-US" altLang="zh-CN" sz="1400" b="1" dirty="0" smtClean="0">
                    <a:solidFill>
                      <a:srgbClr val="000000"/>
                    </a:solidFill>
                    <a:latin typeface="Times New Roman"/>
                    <a:ea typeface="楷体" pitchFamily="49" charset="-122"/>
                  </a:rPr>
                  <a:t>Future</a:t>
                </a:r>
                <a:endParaRPr lang="en-US" sz="1400" b="1" dirty="0">
                  <a:solidFill>
                    <a:srgbClr val="000000"/>
                  </a:solidFill>
                  <a:latin typeface="Times New Roman"/>
                  <a:ea typeface="楷体" pitchFamily="49" charset="-122"/>
                </a:endParaRPr>
              </a:p>
            </p:txBody>
          </p:sp>
        </p:grpSp>
      </p:grpSp>
      <p:sp>
        <p:nvSpPr>
          <p:cNvPr id="71" name="TextBox 70"/>
          <p:cNvSpPr txBox="1"/>
          <p:nvPr/>
        </p:nvSpPr>
        <p:spPr>
          <a:xfrm>
            <a:off x="381000" y="6400800"/>
            <a:ext cx="2956257" cy="307777"/>
          </a:xfrm>
          <a:prstGeom prst="rect">
            <a:avLst/>
          </a:prstGeom>
        </p:spPr>
        <p:txBody>
          <a:bodyPr wrap="none" rtlCol="0">
            <a:spAutoFit/>
          </a:bodyPr>
          <a:lstStyle/>
          <a:p>
            <a:pPr marL="342900" indent="-342900" algn="r" fontAlgn="auto">
              <a:spcBef>
                <a:spcPct val="20000"/>
              </a:spcBef>
              <a:spcAft>
                <a:spcPts val="0"/>
              </a:spcAft>
              <a:buFont typeface="Arial" pitchFamily="34" charset="0"/>
              <a:buNone/>
            </a:pPr>
            <a:r>
              <a:rPr lang="en-US" sz="1400" dirty="0" smtClean="0">
                <a:solidFill>
                  <a:srgbClr val="2C5937"/>
                </a:solidFill>
                <a:latin typeface="Times New Roman"/>
                <a:ea typeface="+mn-ea"/>
              </a:rPr>
              <a:t>Based on the second threshold method</a:t>
            </a:r>
          </a:p>
        </p:txBody>
      </p:sp>
    </p:spTree>
    <p:extLst>
      <p:ext uri="{BB962C8B-B14F-4D97-AF65-F5344CB8AC3E}">
        <p14:creationId xmlns:p14="http://schemas.microsoft.com/office/powerpoint/2010/main" val="567898255"/>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198438"/>
            <a:ext cx="8686800" cy="487362"/>
          </a:xfrm>
        </p:spPr>
        <p:txBody>
          <a:bodyPr>
            <a:noAutofit/>
          </a:bodyPr>
          <a:lstStyle/>
          <a:p>
            <a:r>
              <a:rPr lang="en-US" altLang="zh-CN" sz="3200" dirty="0" smtClean="0">
                <a:solidFill>
                  <a:srgbClr val="00FFFF"/>
                </a:solidFill>
              </a:rPr>
              <a:t>Acknowledgements</a:t>
            </a:r>
          </a:p>
        </p:txBody>
      </p:sp>
      <p:pic>
        <p:nvPicPr>
          <p:cNvPr id="49156" name="Picture 19" descr="E:\Temp\KU logos\DG newlogo.jpg"/>
          <p:cNvPicPr>
            <a:picLocks noChangeAspect="1" noChangeArrowheads="1"/>
          </p:cNvPicPr>
          <p:nvPr/>
        </p:nvPicPr>
        <p:blipFill>
          <a:blip r:embed="rId2" cstate="print"/>
          <a:srcRect/>
          <a:stretch>
            <a:fillRect/>
          </a:stretch>
        </p:blipFill>
        <p:spPr bwMode="auto">
          <a:xfrm>
            <a:off x="5410200" y="4236402"/>
            <a:ext cx="1676401" cy="792798"/>
          </a:xfrm>
          <a:prstGeom prst="rect">
            <a:avLst/>
          </a:prstGeom>
          <a:noFill/>
          <a:ln w="9525">
            <a:noFill/>
            <a:miter lim="800000"/>
            <a:headEnd/>
            <a:tailEnd/>
          </a:ln>
        </p:spPr>
      </p:pic>
      <p:pic>
        <p:nvPicPr>
          <p:cNvPr id="4915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799" y="3577650"/>
            <a:ext cx="3721651" cy="841950"/>
          </a:xfrm>
          <a:prstGeom prst="rect">
            <a:avLst/>
          </a:prstGeom>
          <a:noFill/>
          <a:ln w="9525">
            <a:noFill/>
            <a:miter lim="800000"/>
            <a:headEnd/>
            <a:tailEnd/>
          </a:ln>
        </p:spPr>
      </p:pic>
      <p:pic>
        <p:nvPicPr>
          <p:cNvPr id="49159" name="Picture 18" descr="E:\Temp\KU logos\CMEC_logo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04799" y="2438400"/>
            <a:ext cx="3721651" cy="1024928"/>
          </a:xfrm>
          <a:prstGeom prst="rect">
            <a:avLst/>
          </a:prstGeom>
          <a:noFill/>
          <a:ln w="9525">
            <a:noFill/>
            <a:miter lim="800000"/>
            <a:headEnd/>
            <a:tailEnd/>
          </a:ln>
        </p:spPr>
      </p:pic>
      <p:sp>
        <p:nvSpPr>
          <p:cNvPr id="49163" name="Rectangle 5"/>
          <p:cNvSpPr>
            <a:spLocks noChangeArrowheads="1"/>
          </p:cNvSpPr>
          <p:nvPr/>
        </p:nvSpPr>
        <p:spPr bwMode="auto">
          <a:xfrm>
            <a:off x="304800" y="1009471"/>
            <a:ext cx="3200400" cy="1200329"/>
          </a:xfrm>
          <a:prstGeom prst="rect">
            <a:avLst/>
          </a:prstGeom>
          <a:noFill/>
          <a:ln w="9525">
            <a:noFill/>
            <a:miter lim="800000"/>
            <a:headEnd/>
            <a:tailEnd/>
          </a:ln>
        </p:spPr>
        <p:txBody>
          <a:bodyPr wrap="square">
            <a:spAutoFit/>
          </a:bodyPr>
          <a:lstStyle/>
          <a:p>
            <a:r>
              <a:rPr lang="en-US" altLang="zh-CN" dirty="0" smtClean="0">
                <a:solidFill>
                  <a:srgbClr val="FFFF00"/>
                </a:solidFill>
                <a:latin typeface="Cambria" pitchFamily="18" charset="0"/>
              </a:rPr>
              <a:t>Prof. </a:t>
            </a:r>
            <a:r>
              <a:rPr lang="en-US" altLang="zh-CN" dirty="0" err="1" smtClean="0">
                <a:solidFill>
                  <a:srgbClr val="FFFF00"/>
                </a:solidFill>
                <a:latin typeface="Cambria" pitchFamily="18" charset="0"/>
              </a:rPr>
              <a:t>Jingyun</a:t>
            </a:r>
            <a:r>
              <a:rPr lang="en-US" altLang="zh-CN" dirty="0" smtClean="0">
                <a:solidFill>
                  <a:srgbClr val="FFFF00"/>
                </a:solidFill>
                <a:latin typeface="Cambria" pitchFamily="18" charset="0"/>
              </a:rPr>
              <a:t> Fang</a:t>
            </a:r>
          </a:p>
          <a:p>
            <a:r>
              <a:rPr lang="en-US" altLang="zh-CN" dirty="0" smtClean="0">
                <a:solidFill>
                  <a:srgbClr val="FFFF00"/>
                </a:solidFill>
                <a:latin typeface="Cambria" pitchFamily="18" charset="0"/>
              </a:rPr>
              <a:t>Prof. Bernhard Schmid</a:t>
            </a:r>
          </a:p>
          <a:p>
            <a:r>
              <a:rPr lang="en-US" altLang="zh-CN" dirty="0" smtClean="0">
                <a:solidFill>
                  <a:srgbClr val="FFFF00"/>
                </a:solidFill>
                <a:latin typeface="Cambria" pitchFamily="18" charset="0"/>
              </a:rPr>
              <a:t>Prof. </a:t>
            </a:r>
            <a:r>
              <a:rPr lang="en-US" altLang="zh-CN" dirty="0" err="1" smtClean="0">
                <a:solidFill>
                  <a:srgbClr val="FFFF00"/>
                </a:solidFill>
                <a:latin typeface="Cambria" pitchFamily="18" charset="0"/>
              </a:rPr>
              <a:t>Carsten</a:t>
            </a:r>
            <a:r>
              <a:rPr lang="en-US" altLang="zh-CN" dirty="0" smtClean="0">
                <a:solidFill>
                  <a:srgbClr val="FFFF00"/>
                </a:solidFill>
                <a:latin typeface="Cambria" pitchFamily="18" charset="0"/>
              </a:rPr>
              <a:t> </a:t>
            </a:r>
            <a:r>
              <a:rPr lang="en-US" altLang="zh-CN" dirty="0" err="1" smtClean="0">
                <a:solidFill>
                  <a:srgbClr val="FFFF00"/>
                </a:solidFill>
                <a:latin typeface="Cambria" pitchFamily="18" charset="0"/>
              </a:rPr>
              <a:t>Rahbek</a:t>
            </a:r>
            <a:endParaRPr lang="en-US" altLang="zh-CN" dirty="0" smtClean="0">
              <a:solidFill>
                <a:srgbClr val="FFFF00"/>
              </a:solidFill>
              <a:latin typeface="Cambria" pitchFamily="18" charset="0"/>
            </a:endParaRPr>
          </a:p>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Xiaoting</a:t>
            </a:r>
            <a:r>
              <a:rPr lang="en-US" altLang="zh-CN" dirty="0" smtClean="0">
                <a:solidFill>
                  <a:srgbClr val="FFFF00"/>
                </a:solidFill>
                <a:latin typeface="Cambria" pitchFamily="18" charset="0"/>
              </a:rPr>
              <a:t> </a:t>
            </a:r>
            <a:r>
              <a:rPr lang="en-US" altLang="zh-CN" dirty="0" err="1" smtClean="0">
                <a:solidFill>
                  <a:srgbClr val="FFFF00"/>
                </a:solidFill>
                <a:latin typeface="Cambria" pitchFamily="18" charset="0"/>
              </a:rPr>
              <a:t>Xu</a:t>
            </a:r>
            <a:endParaRPr lang="en-US" altLang="zh-CN" dirty="0" smtClean="0">
              <a:solidFill>
                <a:srgbClr val="FFFF00"/>
              </a:solidFill>
              <a:latin typeface="Cambria" pitchFamily="18" charset="0"/>
            </a:endParaRPr>
          </a:p>
        </p:txBody>
      </p:sp>
      <p:sp>
        <p:nvSpPr>
          <p:cNvPr id="49164" name="Rectangle 5"/>
          <p:cNvSpPr>
            <a:spLocks noChangeArrowheads="1"/>
          </p:cNvSpPr>
          <p:nvPr/>
        </p:nvSpPr>
        <p:spPr bwMode="auto">
          <a:xfrm>
            <a:off x="685800" y="5943600"/>
            <a:ext cx="6324600" cy="584775"/>
          </a:xfrm>
          <a:prstGeom prst="rect">
            <a:avLst/>
          </a:prstGeom>
          <a:noFill/>
          <a:ln w="9525">
            <a:noFill/>
            <a:miter lim="800000"/>
            <a:headEnd/>
            <a:tailEnd/>
          </a:ln>
        </p:spPr>
        <p:txBody>
          <a:bodyPr wrap="square">
            <a:spAutoFit/>
          </a:bodyPr>
          <a:lstStyle/>
          <a:p>
            <a:r>
              <a:rPr lang="en-US" altLang="zh-CN" sz="3200" b="1" dirty="0" smtClean="0">
                <a:solidFill>
                  <a:schemeClr val="bg1"/>
                </a:solidFill>
                <a:latin typeface="Cambria" pitchFamily="18" charset="0"/>
              </a:rPr>
              <a:t>Thank </a:t>
            </a:r>
            <a:r>
              <a:rPr lang="en-US" altLang="zh-CN" sz="3200" b="1" dirty="0">
                <a:solidFill>
                  <a:schemeClr val="bg1"/>
                </a:solidFill>
                <a:latin typeface="Cambria" pitchFamily="18" charset="0"/>
              </a:rPr>
              <a:t>you for your </a:t>
            </a:r>
            <a:r>
              <a:rPr lang="en-US" altLang="zh-CN" sz="3200" b="1" dirty="0" smtClean="0">
                <a:solidFill>
                  <a:schemeClr val="bg1"/>
                </a:solidFill>
                <a:latin typeface="Cambria" pitchFamily="18" charset="0"/>
              </a:rPr>
              <a:t>attention</a:t>
            </a:r>
            <a:endParaRPr lang="en-US" altLang="zh-CN" sz="3200" b="1" dirty="0">
              <a:solidFill>
                <a:schemeClr val="bg1"/>
              </a:solidFill>
              <a:latin typeface="Cambria" pitchFamily="18" charset="0"/>
            </a:endParaRPr>
          </a:p>
        </p:txBody>
      </p:sp>
      <p:pic>
        <p:nvPicPr>
          <p:cNvPr id="49165" name="Picture 2" descr="E:\Temp\KU logos\fp7-people-logoba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5763" y="2651760"/>
            <a:ext cx="1152425" cy="1005840"/>
          </a:xfrm>
          <a:prstGeom prst="rect">
            <a:avLst/>
          </a:prstGeom>
          <a:noFill/>
          <a:ln w="9525">
            <a:noFill/>
            <a:miter lim="800000"/>
            <a:headEnd/>
            <a:tailEnd/>
          </a:ln>
        </p:spPr>
      </p:pic>
      <p:sp>
        <p:nvSpPr>
          <p:cNvPr id="18" name="Rectangle 5"/>
          <p:cNvSpPr>
            <a:spLocks noChangeArrowheads="1"/>
          </p:cNvSpPr>
          <p:nvPr/>
        </p:nvSpPr>
        <p:spPr bwMode="auto">
          <a:xfrm>
            <a:off x="3352800" y="965021"/>
            <a:ext cx="2286000" cy="1200329"/>
          </a:xfrm>
          <a:prstGeom prst="rect">
            <a:avLst/>
          </a:prstGeom>
          <a:noFill/>
          <a:ln w="9525">
            <a:noFill/>
            <a:miter lim="800000"/>
            <a:headEnd/>
            <a:tailEnd/>
          </a:ln>
        </p:spPr>
        <p:txBody>
          <a:bodyPr wrap="square">
            <a:spAutoFit/>
          </a:bodyPr>
          <a:lstStyle/>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Zhiyao</a:t>
            </a:r>
            <a:r>
              <a:rPr lang="en-US" altLang="zh-CN" dirty="0" smtClean="0">
                <a:solidFill>
                  <a:srgbClr val="FFFF00"/>
                </a:solidFill>
                <a:latin typeface="Cambria" pitchFamily="18" charset="0"/>
              </a:rPr>
              <a:t> Tang</a:t>
            </a:r>
          </a:p>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Yining</a:t>
            </a:r>
            <a:r>
              <a:rPr lang="en-US" altLang="zh-CN" dirty="0" smtClean="0">
                <a:solidFill>
                  <a:srgbClr val="FFFF00"/>
                </a:solidFill>
                <a:latin typeface="Cambria" pitchFamily="18" charset="0"/>
              </a:rPr>
              <a:t> Liu</a:t>
            </a:r>
            <a:endParaRPr lang="en-US" altLang="zh-CN" dirty="0">
              <a:solidFill>
                <a:srgbClr val="FFFF00"/>
              </a:solidFill>
              <a:latin typeface="Cambria" pitchFamily="18" charset="0"/>
            </a:endParaRPr>
          </a:p>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Xiujuan</a:t>
            </a:r>
            <a:r>
              <a:rPr lang="en-US" altLang="zh-CN" dirty="0" smtClean="0">
                <a:solidFill>
                  <a:srgbClr val="FFFF00"/>
                </a:solidFill>
                <a:latin typeface="Cambria" pitchFamily="18" charset="0"/>
              </a:rPr>
              <a:t> </a:t>
            </a:r>
            <a:r>
              <a:rPr lang="en-US" altLang="zh-CN" dirty="0" err="1" smtClean="0">
                <a:solidFill>
                  <a:srgbClr val="FFFF00"/>
                </a:solidFill>
                <a:latin typeface="Cambria" pitchFamily="18" charset="0"/>
              </a:rPr>
              <a:t>Qiao</a:t>
            </a:r>
            <a:endParaRPr lang="en-US" altLang="zh-CN" dirty="0">
              <a:solidFill>
                <a:srgbClr val="FFFF00"/>
              </a:solidFill>
              <a:latin typeface="Cambria" pitchFamily="18" charset="0"/>
            </a:endParaRPr>
          </a:p>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Zhaodi</a:t>
            </a:r>
            <a:r>
              <a:rPr lang="en-US" altLang="zh-CN" dirty="0" smtClean="0">
                <a:solidFill>
                  <a:srgbClr val="FFFF00"/>
                </a:solidFill>
                <a:latin typeface="Cambria" pitchFamily="18" charset="0"/>
              </a:rPr>
              <a:t> Guo</a:t>
            </a:r>
            <a:endParaRPr lang="en-US" altLang="zh-CN" dirty="0">
              <a:solidFill>
                <a:srgbClr val="FFFF00"/>
              </a:solidFill>
              <a:latin typeface="Cambria" pitchFamily="18" charset="0"/>
            </a:endParaRPr>
          </a:p>
        </p:txBody>
      </p:sp>
      <p:sp>
        <p:nvSpPr>
          <p:cNvPr id="19" name="Rectangle 5"/>
          <p:cNvSpPr>
            <a:spLocks noChangeArrowheads="1"/>
          </p:cNvSpPr>
          <p:nvPr/>
        </p:nvSpPr>
        <p:spPr bwMode="auto">
          <a:xfrm>
            <a:off x="5791200" y="965021"/>
            <a:ext cx="3352800" cy="923330"/>
          </a:xfrm>
          <a:prstGeom prst="rect">
            <a:avLst/>
          </a:prstGeom>
          <a:noFill/>
          <a:ln w="9525">
            <a:noFill/>
            <a:miter lim="800000"/>
            <a:headEnd/>
            <a:tailEnd/>
          </a:ln>
        </p:spPr>
        <p:txBody>
          <a:bodyPr wrap="square">
            <a:spAutoFit/>
          </a:bodyPr>
          <a:lstStyle/>
          <a:p>
            <a:r>
              <a:rPr lang="en-US" altLang="zh-CN" dirty="0" smtClean="0">
                <a:solidFill>
                  <a:srgbClr val="FFFF00"/>
                </a:solidFill>
                <a:latin typeface="Cambria" pitchFamily="18" charset="0"/>
              </a:rPr>
              <a:t>Dr. </a:t>
            </a:r>
            <a:r>
              <a:rPr lang="en-US" altLang="zh-CN" dirty="0" err="1" smtClean="0">
                <a:solidFill>
                  <a:srgbClr val="FFFF00"/>
                </a:solidFill>
                <a:latin typeface="Cambria" pitchFamily="18" charset="0"/>
              </a:rPr>
              <a:t>Luying</a:t>
            </a:r>
            <a:r>
              <a:rPr lang="en-US" altLang="zh-CN" dirty="0" smtClean="0">
                <a:solidFill>
                  <a:srgbClr val="FFFF00"/>
                </a:solidFill>
                <a:latin typeface="Cambria" pitchFamily="18" charset="0"/>
              </a:rPr>
              <a:t> Tang</a:t>
            </a:r>
            <a:endParaRPr lang="en-US" altLang="zh-CN" dirty="0">
              <a:solidFill>
                <a:srgbClr val="FFFF00"/>
              </a:solidFill>
              <a:latin typeface="Cambria" pitchFamily="18" charset="0"/>
            </a:endParaRPr>
          </a:p>
          <a:p>
            <a:r>
              <a:rPr lang="en-US" altLang="zh-CN" dirty="0" smtClean="0">
                <a:solidFill>
                  <a:srgbClr val="FFFF00"/>
                </a:solidFill>
                <a:latin typeface="Cambria" pitchFamily="18" charset="0"/>
              </a:rPr>
              <a:t>The 21 experts who reviewed the species distribution data</a:t>
            </a:r>
          </a:p>
        </p:txBody>
      </p:sp>
      <p:pic>
        <p:nvPicPr>
          <p:cNvPr id="14" name="Picture 3" descr="E:\My_Seminar\木本植物分布数据库\pic\uzh_logo_e_pos_web_main.jpg"/>
          <p:cNvPicPr>
            <a:picLocks noChangeAspect="1" noChangeArrowheads="1"/>
          </p:cNvPicPr>
          <p:nvPr/>
        </p:nvPicPr>
        <p:blipFill>
          <a:blip r:embed="rId6" cstate="print"/>
          <a:srcRect/>
          <a:stretch>
            <a:fillRect/>
          </a:stretch>
        </p:blipFill>
        <p:spPr bwMode="auto">
          <a:xfrm>
            <a:off x="304800" y="4520822"/>
            <a:ext cx="2514600" cy="801529"/>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7308725" y="4038600"/>
            <a:ext cx="1144073" cy="990600"/>
          </a:xfrm>
          <a:prstGeom prst="rect">
            <a:avLst/>
          </a:prstGeom>
        </p:spPr>
      </p:pic>
      <p:pic>
        <p:nvPicPr>
          <p:cNvPr id="17" name="Picture 3" descr="E:\My_Personal\Qianqing\For_PPT\Logo_Marie-Curie.jpg"/>
          <p:cNvPicPr>
            <a:picLocks noChangeAspect="1" noChangeArrowheads="1"/>
          </p:cNvPicPr>
          <p:nvPr/>
        </p:nvPicPr>
        <p:blipFill>
          <a:blip r:embed="rId8" cstate="print"/>
          <a:srcRect/>
          <a:stretch>
            <a:fillRect/>
          </a:stretch>
        </p:blipFill>
        <p:spPr bwMode="auto">
          <a:xfrm>
            <a:off x="7347362" y="2619812"/>
            <a:ext cx="1066800" cy="1034474"/>
          </a:xfrm>
          <a:prstGeom prst="rect">
            <a:avLst/>
          </a:prstGeom>
          <a:noFill/>
        </p:spPr>
      </p:pic>
      <p:pic>
        <p:nvPicPr>
          <p:cNvPr id="4" name="Picture 3" descr="P1060704.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239000" y="5334000"/>
            <a:ext cx="1456551" cy="123747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553200" y="914400"/>
            <a:ext cx="2438400" cy="4724400"/>
          </a:xfrm>
          <a:prstGeom prst="roundRect">
            <a:avLst>
              <a:gd name="adj" fmla="val 8437"/>
            </a:avLst>
          </a:prstGeom>
          <a:solidFill>
            <a:schemeClr val="bg1"/>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6191919" y="5638800"/>
            <a:ext cx="2980303" cy="369332"/>
          </a:xfrm>
          <a:prstGeom prst="rect">
            <a:avLst/>
          </a:prstGeom>
        </p:spPr>
        <p:txBody>
          <a:bodyPr wrap="none">
            <a:spAutoFit/>
          </a:bodyPr>
          <a:lstStyle/>
          <a:p>
            <a:r>
              <a:rPr lang="en-US" dirty="0" smtClean="0">
                <a:solidFill>
                  <a:prstClr val="black"/>
                </a:solidFill>
              </a:rPr>
              <a:t>Bowen et al. 2004. Science</a:t>
            </a:r>
            <a:endParaRPr lang="en-US" dirty="0">
              <a:solidFill>
                <a:prstClr val="black"/>
              </a:solidFill>
            </a:endParaRPr>
          </a:p>
        </p:txBody>
      </p:sp>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304800" y="136055"/>
            <a:ext cx="7391400" cy="625945"/>
          </a:xfrm>
        </p:spPr>
        <p:txBody>
          <a:bodyPr>
            <a:normAutofit/>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Two </a:t>
            </a:r>
            <a:r>
              <a:rPr lang="en-US" altLang="zh-CN" sz="3200" b="1"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periods of climatic optimum</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pSp>
        <p:nvGrpSpPr>
          <p:cNvPr id="2" name="Group 1"/>
          <p:cNvGrpSpPr/>
          <p:nvPr/>
        </p:nvGrpSpPr>
        <p:grpSpPr>
          <a:xfrm>
            <a:off x="6705600" y="1752600"/>
            <a:ext cx="2010186" cy="3671711"/>
            <a:chOff x="5887157" y="762000"/>
            <a:chExt cx="2635955" cy="4814711"/>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87157" y="776111"/>
              <a:ext cx="104422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010400" y="762000"/>
              <a:ext cx="151271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838200" y="914400"/>
            <a:ext cx="3468405" cy="5449077"/>
            <a:chOff x="3048000" y="914400"/>
            <a:chExt cx="3468405" cy="5449077"/>
          </a:xfrm>
        </p:grpSpPr>
        <p:sp>
          <p:nvSpPr>
            <p:cNvPr id="10" name="Rounded Rectangle 9"/>
            <p:cNvSpPr/>
            <p:nvPr/>
          </p:nvSpPr>
          <p:spPr>
            <a:xfrm>
              <a:off x="3048000" y="914400"/>
              <a:ext cx="3468405" cy="54490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43400" y="1237598"/>
              <a:ext cx="1938337"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253154" y="1237598"/>
              <a:ext cx="1090246"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6556240" y="990600"/>
            <a:ext cx="2432538" cy="618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latin typeface="Calibri"/>
              </a:rPr>
              <a:t>Eocene climatic optimum (55 ma)</a:t>
            </a:r>
            <a:endParaRPr lang="en-US" sz="1600" b="1" dirty="0">
              <a:solidFill>
                <a:prstClr val="black"/>
              </a:solidFill>
              <a:latin typeface="Calibri"/>
            </a:endParaRPr>
          </a:p>
        </p:txBody>
      </p:sp>
      <p:sp>
        <p:nvSpPr>
          <p:cNvPr id="14" name="Rectangle 13"/>
          <p:cNvSpPr/>
          <p:nvPr/>
        </p:nvSpPr>
        <p:spPr>
          <a:xfrm>
            <a:off x="3505200" y="4495800"/>
            <a:ext cx="2667000"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latin typeface="Calibri"/>
              </a:rPr>
              <a:t>Mid-Cretaceous Greenhouse (90-100 ma)</a:t>
            </a:r>
            <a:endParaRPr lang="en-US" sz="1600" b="1" dirty="0">
              <a:solidFill>
                <a:prstClr val="white"/>
              </a:solidFill>
              <a:latin typeface="Calibri"/>
            </a:endParaRPr>
          </a:p>
        </p:txBody>
      </p:sp>
      <p:cxnSp>
        <p:nvCxnSpPr>
          <p:cNvPr id="16" name="Straight Arrow Connector 15"/>
          <p:cNvCxnSpPr/>
          <p:nvPr/>
        </p:nvCxnSpPr>
        <p:spPr>
          <a:xfrm flipV="1">
            <a:off x="3352800" y="2819400"/>
            <a:ext cx="3200400" cy="76200"/>
          </a:xfrm>
          <a:prstGeom prst="straightConnector1">
            <a:avLst/>
          </a:prstGeom>
          <a:ln>
            <a:solidFill>
              <a:srgbClr val="FCD5B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64108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p:cNvSpPr/>
          <p:nvPr/>
        </p:nvSpPr>
        <p:spPr>
          <a:xfrm>
            <a:off x="1295400" y="984609"/>
            <a:ext cx="6821205" cy="54490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页面提取自－Zachos-2001-Trends, Rhythms, and.tif"/>
          <p:cNvPicPr>
            <a:picLocks noChangeAspect="1" noChangeArrowheads="1"/>
          </p:cNvPicPr>
          <p:nvPr/>
        </p:nvPicPr>
        <p:blipFill rotWithShape="1">
          <a:blip r:embed="rId2" cstate="print">
            <a:clrChange>
              <a:clrFrom>
                <a:srgbClr val="FFFFFE"/>
              </a:clrFrom>
              <a:clrTo>
                <a:srgbClr val="FFFFFE">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rcRect l="1527" r="23916"/>
          <a:stretch/>
        </p:blipFill>
        <p:spPr bwMode="auto">
          <a:xfrm>
            <a:off x="1771838" y="1145132"/>
            <a:ext cx="5660593" cy="500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圆角矩形 11"/>
          <p:cNvSpPr/>
          <p:nvPr/>
        </p:nvSpPr>
        <p:spPr>
          <a:xfrm>
            <a:off x="3962401" y="4571999"/>
            <a:ext cx="1447800" cy="545889"/>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16" name="圆角矩形 15"/>
          <p:cNvSpPr/>
          <p:nvPr/>
        </p:nvSpPr>
        <p:spPr>
          <a:xfrm>
            <a:off x="6400800" y="4768743"/>
            <a:ext cx="1142999" cy="349145"/>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17" name="圆角矩形 16"/>
          <p:cNvSpPr/>
          <p:nvPr/>
        </p:nvSpPr>
        <p:spPr>
          <a:xfrm>
            <a:off x="2784631" y="3429001"/>
            <a:ext cx="1177769" cy="381000"/>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18" name="圆角矩形 17"/>
          <p:cNvSpPr/>
          <p:nvPr/>
        </p:nvSpPr>
        <p:spPr>
          <a:xfrm>
            <a:off x="6400800" y="3200400"/>
            <a:ext cx="1143000" cy="655337"/>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19" name="圆角矩形 18"/>
          <p:cNvSpPr/>
          <p:nvPr/>
        </p:nvSpPr>
        <p:spPr>
          <a:xfrm>
            <a:off x="2362200" y="1536712"/>
            <a:ext cx="1219199" cy="128810"/>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20" name="圆角矩形 19"/>
          <p:cNvSpPr/>
          <p:nvPr/>
        </p:nvSpPr>
        <p:spPr>
          <a:xfrm>
            <a:off x="6184004" y="1550531"/>
            <a:ext cx="1359795" cy="114991"/>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22" name="矩形 21"/>
          <p:cNvSpPr/>
          <p:nvPr/>
        </p:nvSpPr>
        <p:spPr>
          <a:xfrm>
            <a:off x="5111552" y="6477000"/>
            <a:ext cx="4032448" cy="338554"/>
          </a:xfrm>
          <a:prstGeom prst="rect">
            <a:avLst/>
          </a:prstGeom>
        </p:spPr>
        <p:txBody>
          <a:bodyPr wrap="square">
            <a:spAutoFit/>
          </a:bodyPr>
          <a:lstStyle/>
          <a:p>
            <a:pPr algn="r" fontAlgn="auto">
              <a:spcBef>
                <a:spcPts val="0"/>
              </a:spcBef>
              <a:spcAft>
                <a:spcPts val="0"/>
              </a:spcAft>
            </a:pPr>
            <a:r>
              <a:rPr lang="en-US" altLang="zh-CN" sz="1600" dirty="0" err="1" smtClean="0">
                <a:solidFill>
                  <a:srgbClr val="FFFF00"/>
                </a:solidFill>
                <a:latin typeface="Calibri"/>
                <a:ea typeface="宋体"/>
              </a:rPr>
              <a:t>Zachos</a:t>
            </a:r>
            <a:r>
              <a:rPr lang="en-US" altLang="zh-CN" sz="1600" dirty="0" smtClean="0">
                <a:solidFill>
                  <a:srgbClr val="FFFF00"/>
                </a:solidFill>
                <a:latin typeface="Calibri"/>
                <a:ea typeface="宋体"/>
              </a:rPr>
              <a:t> et al. 2001. </a:t>
            </a:r>
            <a:r>
              <a:rPr lang="en-US" altLang="zh-CN" sz="1600" i="1" dirty="0">
                <a:solidFill>
                  <a:srgbClr val="FFFF00"/>
                </a:solidFill>
                <a:latin typeface="Calibri"/>
                <a:ea typeface="宋体"/>
              </a:rPr>
              <a:t>Science</a:t>
            </a:r>
            <a:r>
              <a:rPr lang="en-US" altLang="zh-CN" sz="1600" dirty="0">
                <a:solidFill>
                  <a:srgbClr val="FFFF00"/>
                </a:solidFill>
                <a:latin typeface="Calibri"/>
                <a:ea typeface="宋体"/>
              </a:rPr>
              <a:t>, </a:t>
            </a:r>
            <a:r>
              <a:rPr lang="en-US" altLang="zh-CN" sz="1600" b="1" dirty="0">
                <a:solidFill>
                  <a:srgbClr val="FFFF00"/>
                </a:solidFill>
                <a:latin typeface="Calibri"/>
                <a:ea typeface="宋体"/>
              </a:rPr>
              <a:t>292</a:t>
            </a:r>
            <a:r>
              <a:rPr lang="en-US" altLang="zh-CN" sz="1600" dirty="0">
                <a:solidFill>
                  <a:srgbClr val="FFFF00"/>
                </a:solidFill>
                <a:latin typeface="Calibri"/>
                <a:ea typeface="宋体"/>
              </a:rPr>
              <a:t>, </a:t>
            </a:r>
            <a:r>
              <a:rPr lang="en-US" altLang="zh-CN" sz="1600" dirty="0" smtClean="0">
                <a:solidFill>
                  <a:srgbClr val="FFFF00"/>
                </a:solidFill>
                <a:latin typeface="Calibri"/>
                <a:ea typeface="宋体"/>
              </a:rPr>
              <a:t>686-693</a:t>
            </a:r>
            <a:endParaRPr lang="zh-CN" altLang="en-US" sz="1600" dirty="0">
              <a:solidFill>
                <a:srgbClr val="FFFF00"/>
              </a:solidFill>
              <a:latin typeface="Calibri"/>
              <a:ea typeface="宋体"/>
            </a:endParaRPr>
          </a:p>
        </p:txBody>
      </p:sp>
      <p:sp>
        <p:nvSpPr>
          <p:cNvPr id="13" name="标题 1"/>
          <p:cNvSpPr>
            <a:spLocks noGrp="1"/>
          </p:cNvSpPr>
          <p:nvPr>
            <p:ph type="title"/>
          </p:nvPr>
        </p:nvSpPr>
        <p:spPr>
          <a:xfrm>
            <a:off x="98978" y="49489"/>
            <a:ext cx="8229600" cy="712511"/>
          </a:xfrm>
        </p:spPr>
        <p:txBody>
          <a:bodyPr>
            <a:normAutofit/>
          </a:bodyPr>
          <a:lstStyle/>
          <a:p>
            <a:pPr algn="l"/>
            <a:r>
              <a:rPr lang="en-US" altLang="zh-CN" sz="3200" b="1" dirty="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rPr>
              <a:t>Global climate changes</a:t>
            </a:r>
            <a:endParaRPr lang="zh-CN" altLang="en-US" sz="3200" b="1" dirty="0">
              <a:solidFill>
                <a:srgbClr val="FFFF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
        <p:nvSpPr>
          <p:cNvPr id="9" name="TextBox 8"/>
          <p:cNvSpPr txBox="1"/>
          <p:nvPr/>
        </p:nvSpPr>
        <p:spPr>
          <a:xfrm>
            <a:off x="3023588" y="6052065"/>
            <a:ext cx="1624612" cy="276999"/>
          </a:xfrm>
          <a:prstGeom prst="rect">
            <a:avLst/>
          </a:prstGeom>
          <a:solidFill>
            <a:schemeClr val="bg1"/>
          </a:solidFill>
        </p:spPr>
        <p:txBody>
          <a:bodyPr wrap="none" lIns="0" tIns="0" rIns="0" bIns="0" rtlCol="0">
            <a:spAutoFit/>
          </a:bodyPr>
          <a:lstStyle/>
          <a:p>
            <a:pPr fontAlgn="auto">
              <a:spcBef>
                <a:spcPts val="0"/>
              </a:spcBef>
              <a:spcAft>
                <a:spcPts val="0"/>
              </a:spcAft>
            </a:pPr>
            <a:r>
              <a:rPr lang="en-US" altLang="zh-CN" b="1" dirty="0" smtClean="0">
                <a:solidFill>
                  <a:srgbClr val="FF0000"/>
                </a:solidFill>
                <a:latin typeface="Calibri"/>
                <a:ea typeface="宋体"/>
              </a:rPr>
              <a:t>Temperature (</a:t>
            </a:r>
            <a:r>
              <a:rPr lang="zh-CN" altLang="en-US" b="1" dirty="0">
                <a:solidFill>
                  <a:srgbClr val="FF0000"/>
                </a:solidFill>
                <a:latin typeface="Calibri"/>
                <a:ea typeface="宋体"/>
              </a:rPr>
              <a:t>℃</a:t>
            </a:r>
            <a:r>
              <a:rPr lang="en-US" altLang="zh-CN" b="1" dirty="0" smtClean="0">
                <a:solidFill>
                  <a:srgbClr val="FF0000"/>
                </a:solidFill>
                <a:latin typeface="Calibri"/>
                <a:ea typeface="宋体"/>
              </a:rPr>
              <a:t>)</a:t>
            </a:r>
            <a:endParaRPr lang="zh-CN" altLang="en-US" b="1" dirty="0">
              <a:solidFill>
                <a:srgbClr val="FF0000"/>
              </a:solidFill>
              <a:latin typeface="Calibri"/>
              <a:ea typeface="宋体"/>
            </a:endParaRPr>
          </a:p>
        </p:txBody>
      </p:sp>
      <p:sp>
        <p:nvSpPr>
          <p:cNvPr id="8" name="TextBox 7"/>
          <p:cNvSpPr txBox="1"/>
          <p:nvPr/>
        </p:nvSpPr>
        <p:spPr>
          <a:xfrm>
            <a:off x="1800235" y="1040172"/>
            <a:ext cx="361381" cy="461665"/>
          </a:xfrm>
          <a:prstGeom prst="rect">
            <a:avLst/>
          </a:prstGeom>
          <a:solidFill>
            <a:schemeClr val="bg1"/>
          </a:solidFill>
        </p:spPr>
        <p:txBody>
          <a:bodyPr wrap="none" lIns="0" tIns="0" rIns="0" bIns="0" rtlCol="0">
            <a:spAutoFit/>
          </a:bodyPr>
          <a:lstStyle/>
          <a:p>
            <a:pPr algn="ctr" fontAlgn="auto">
              <a:spcBef>
                <a:spcPts val="0"/>
              </a:spcBef>
              <a:spcAft>
                <a:spcPts val="0"/>
              </a:spcAft>
            </a:pPr>
            <a:r>
              <a:rPr lang="en-US" altLang="zh-CN" b="1" dirty="0" smtClean="0">
                <a:solidFill>
                  <a:srgbClr val="FF0000"/>
                </a:solidFill>
                <a:latin typeface="Calibri"/>
                <a:ea typeface="宋体"/>
              </a:rPr>
              <a:t>Age</a:t>
            </a:r>
          </a:p>
          <a:p>
            <a:pPr algn="ctr" fontAlgn="auto">
              <a:spcBef>
                <a:spcPts val="0"/>
              </a:spcBef>
              <a:spcAft>
                <a:spcPts val="0"/>
              </a:spcAft>
            </a:pPr>
            <a:r>
              <a:rPr lang="en-US" altLang="zh-CN" sz="1200" b="1" dirty="0" smtClean="0">
                <a:solidFill>
                  <a:srgbClr val="FF0000"/>
                </a:solidFill>
                <a:latin typeface="Calibri"/>
                <a:ea typeface="宋体"/>
              </a:rPr>
              <a:t>(Ma)</a:t>
            </a:r>
            <a:endParaRPr lang="zh-CN" altLang="en-US" sz="1200" b="1" dirty="0">
              <a:solidFill>
                <a:srgbClr val="FF0000"/>
              </a:solidFill>
              <a:latin typeface="Calibri"/>
              <a:ea typeface="宋体"/>
            </a:endParaRPr>
          </a:p>
        </p:txBody>
      </p:sp>
      <p:grpSp>
        <p:nvGrpSpPr>
          <p:cNvPr id="25" name="Group 7"/>
          <p:cNvGrpSpPr>
            <a:grpSpLocks/>
          </p:cNvGrpSpPr>
          <p:nvPr/>
        </p:nvGrpSpPr>
        <p:grpSpPr bwMode="auto">
          <a:xfrm>
            <a:off x="0" y="0"/>
            <a:ext cx="9144000" cy="762000"/>
            <a:chOff x="0" y="0"/>
            <a:chExt cx="9144000" cy="762000"/>
          </a:xfrm>
        </p:grpSpPr>
        <p:pic>
          <p:nvPicPr>
            <p:cNvPr id="26" name="Picture 8" descr="CMEC_header copy.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4" name="Rectangle 3"/>
          <p:cNvSpPr/>
          <p:nvPr/>
        </p:nvSpPr>
        <p:spPr>
          <a:xfrm>
            <a:off x="4710806" y="5333998"/>
            <a:ext cx="2019301"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Eocene climatic optimum (55 ma)</a:t>
            </a:r>
            <a:endParaRPr lang="en-US" b="1" dirty="0"/>
          </a:p>
        </p:txBody>
      </p:sp>
      <p:cxnSp>
        <p:nvCxnSpPr>
          <p:cNvPr id="7" name="Straight Arrow Connector 6"/>
          <p:cNvCxnSpPr/>
          <p:nvPr/>
        </p:nvCxnSpPr>
        <p:spPr>
          <a:xfrm flipH="1" flipV="1">
            <a:off x="5105400" y="5117888"/>
            <a:ext cx="152400" cy="21611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248400" y="5117888"/>
            <a:ext cx="228600" cy="21611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248149" y="3979217"/>
            <a:ext cx="2019301"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Eocene-Oligocene transition (34 ma)</a:t>
            </a:r>
            <a:endParaRPr lang="en-US" b="1" dirty="0"/>
          </a:p>
        </p:txBody>
      </p:sp>
      <p:cxnSp>
        <p:nvCxnSpPr>
          <p:cNvPr id="30" name="Straight Arrow Connector 29"/>
          <p:cNvCxnSpPr/>
          <p:nvPr/>
        </p:nvCxnSpPr>
        <p:spPr>
          <a:xfrm flipH="1" flipV="1">
            <a:off x="3835894" y="3810001"/>
            <a:ext cx="959249" cy="16921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785743" y="3763107"/>
            <a:ext cx="767457" cy="21611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248149" y="905633"/>
            <a:ext cx="2019301" cy="618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Quaternary</a:t>
            </a:r>
          </a:p>
          <a:p>
            <a:pPr algn="ctr"/>
            <a:r>
              <a:rPr lang="en-US" b="1" dirty="0" smtClean="0"/>
              <a:t> (2.3 ma)</a:t>
            </a:r>
            <a:endParaRPr lang="en-US" b="1" dirty="0"/>
          </a:p>
        </p:txBody>
      </p:sp>
      <p:cxnSp>
        <p:nvCxnSpPr>
          <p:cNvPr id="35" name="Straight Arrow Connector 34"/>
          <p:cNvCxnSpPr>
            <a:endCxn id="19" idx="3"/>
          </p:cNvCxnSpPr>
          <p:nvPr/>
        </p:nvCxnSpPr>
        <p:spPr>
          <a:xfrm flipH="1">
            <a:off x="3581399" y="1371600"/>
            <a:ext cx="666750" cy="22951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248400" y="1371600"/>
            <a:ext cx="495793" cy="1302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52400" y="1676400"/>
            <a:ext cx="3581400" cy="4953000"/>
            <a:chOff x="152400" y="1676400"/>
            <a:chExt cx="3581400" cy="4953000"/>
          </a:xfrm>
        </p:grpSpPr>
        <p:grpSp>
          <p:nvGrpSpPr>
            <p:cNvPr id="15" name="Group 14"/>
            <p:cNvGrpSpPr/>
            <p:nvPr/>
          </p:nvGrpSpPr>
          <p:grpSpPr>
            <a:xfrm>
              <a:off x="152400" y="1676400"/>
              <a:ext cx="3048000" cy="4953000"/>
              <a:chOff x="-2362200" y="1600200"/>
              <a:chExt cx="3048000" cy="4953000"/>
            </a:xfrm>
          </p:grpSpPr>
          <p:sp>
            <p:nvSpPr>
              <p:cNvPr id="14" name="Rounded Rectangle 13"/>
              <p:cNvSpPr/>
              <p:nvPr/>
            </p:nvSpPr>
            <p:spPr>
              <a:xfrm>
                <a:off x="-2362200" y="1600200"/>
                <a:ext cx="3048000" cy="4953000"/>
              </a:xfrm>
              <a:prstGeom prst="roundRect">
                <a:avLst>
                  <a:gd name="adj" fmla="val 4630"/>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209800" y="1752600"/>
                <a:ext cx="2514600" cy="4584700"/>
                <a:chOff x="-2800350" y="2273300"/>
                <a:chExt cx="2514600" cy="4584700"/>
              </a:xfrm>
            </p:grpSpPr>
            <p:pic>
              <p:nvPicPr>
                <p:cNvPr id="2" name="Picture 1"/>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739195" y="2273300"/>
                  <a:ext cx="1453445" cy="4584700"/>
                </a:xfrm>
                <a:prstGeom prst="rect">
                  <a:avLst/>
                </a:prstGeom>
              </p:spPr>
            </p:pic>
            <p:pic>
              <p:nvPicPr>
                <p:cNvPr id="6" name="Picture 5"/>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2800350" y="2273300"/>
                  <a:ext cx="951794" cy="4584700"/>
                </a:xfrm>
                <a:prstGeom prst="rect">
                  <a:avLst/>
                </a:prstGeom>
              </p:spPr>
            </p:pic>
          </p:grpSp>
        </p:grpSp>
        <p:cxnSp>
          <p:nvCxnSpPr>
            <p:cNvPr id="23" name="Straight Arrow Connector 22"/>
            <p:cNvCxnSpPr/>
            <p:nvPr/>
          </p:nvCxnSpPr>
          <p:spPr>
            <a:xfrm flipH="1">
              <a:off x="3124200" y="4876800"/>
              <a:ext cx="609600" cy="0"/>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2901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P spid="4"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7"/>
          <p:cNvGrpSpPr>
            <a:grpSpLocks/>
          </p:cNvGrpSpPr>
          <p:nvPr/>
        </p:nvGrpSpPr>
        <p:grpSpPr bwMode="auto">
          <a:xfrm>
            <a:off x="0" y="0"/>
            <a:ext cx="9144000" cy="762000"/>
            <a:chOff x="0" y="0"/>
            <a:chExt cx="9144000" cy="762000"/>
          </a:xfrm>
        </p:grpSpPr>
        <p:pic>
          <p:nvPicPr>
            <p:cNvPr id="14" name="Picture 8" descr="CMEC_header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3075" name="Title 1"/>
          <p:cNvSpPr>
            <a:spLocks noGrp="1"/>
          </p:cNvSpPr>
          <p:nvPr>
            <p:ph type="title"/>
          </p:nvPr>
        </p:nvSpPr>
        <p:spPr>
          <a:xfrm>
            <a:off x="19756" y="152400"/>
            <a:ext cx="8534400" cy="625945"/>
          </a:xfrm>
        </p:spPr>
        <p:txBody>
          <a:bodyPr/>
          <a:lstStyle/>
          <a:p>
            <a:pPr algn="l"/>
            <a:r>
              <a:rPr lang="en-US" altLang="zh-CN" sz="32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Climate change impact on species diversity</a:t>
            </a:r>
            <a:endParaRPr lang="en-US" altLang="zh-CN" sz="32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859095"/>
              </p:ext>
            </p:extLst>
          </p:nvPr>
        </p:nvGraphicFramePr>
        <p:xfrm>
          <a:off x="152400" y="1295400"/>
          <a:ext cx="8915399" cy="3470910"/>
        </p:xfrm>
        <a:graphic>
          <a:graphicData uri="http://schemas.openxmlformats.org/drawingml/2006/table">
            <a:tbl>
              <a:tblPr firstRow="1" bandRow="1">
                <a:tableStyleId>{5C22544A-7EE6-4342-B048-85BDC9FD1C3A}</a:tableStyleId>
              </a:tblPr>
              <a:tblGrid>
                <a:gridCol w="1628028"/>
                <a:gridCol w="1628029"/>
                <a:gridCol w="1162879"/>
                <a:gridCol w="1550505"/>
                <a:gridCol w="1550505"/>
                <a:gridCol w="1395453"/>
              </a:tblGrid>
              <a:tr h="66675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Speciation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Extinction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Dispersal</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Long-term</a:t>
                      </a:r>
                      <a:endParaRPr lang="en-US" sz="2000" dirty="0"/>
                    </a:p>
                  </a:txBody>
                  <a:tcPr/>
                </a:tc>
                <a:tc>
                  <a:txBody>
                    <a:bodyPr/>
                    <a:lstStyle/>
                    <a:p>
                      <a:r>
                        <a:rPr lang="en-US" altLang="zh-CN" sz="2000" b="1" kern="0" dirty="0" smtClean="0">
                          <a:solidFill>
                            <a:srgbClr val="000000"/>
                          </a:solidFill>
                          <a:latin typeface="+mn-lt"/>
                          <a:ea typeface="+mn-ea"/>
                        </a:rPr>
                        <a:t>geological history</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&lt; 1 Ma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dk1"/>
                        </a:solidFill>
                        <a:effectLst/>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industrial evolution</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smtClean="0">
                          <a:solidFill>
                            <a:srgbClr val="000000"/>
                          </a:solidFill>
                          <a:latin typeface="+mn-lt"/>
                          <a:ea typeface="+mn-ea"/>
                        </a:rPr>
                        <a:t>1-100 years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2000" b="1" kern="0" dirty="0" smtClean="0">
                        <a:solidFill>
                          <a:srgbClr val="000000"/>
                        </a:solidFill>
                        <a:latin typeface="+mn-lt"/>
                        <a:ea typeface="+mn-ea"/>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r h="666750">
                <a:tc>
                  <a:txBody>
                    <a:bodyPr/>
                    <a:lstStyle/>
                    <a:p>
                      <a:r>
                        <a:rPr lang="en-US" altLang="zh-CN" sz="2000" b="1" kern="0" dirty="0" smtClean="0">
                          <a:solidFill>
                            <a:srgbClr val="000000"/>
                          </a:solidFill>
                          <a:latin typeface="+mn-lt"/>
                          <a:ea typeface="+mn-ea"/>
                        </a:rPr>
                        <a:t>Short-term</a:t>
                      </a:r>
                      <a:endParaRPr lang="en-US" sz="2000" dirty="0"/>
                    </a:p>
                  </a:txBody>
                  <a:tcPr/>
                </a:tc>
                <a:tc>
                  <a:txBody>
                    <a:bodyPr/>
                    <a:lstStyle/>
                    <a:p>
                      <a:r>
                        <a:rPr lang="en-US" altLang="zh-CN" sz="2000" b="1" kern="0" dirty="0" smtClean="0">
                          <a:solidFill>
                            <a:srgbClr val="000000"/>
                          </a:solidFill>
                          <a:latin typeface="+mn-lt"/>
                          <a:ea typeface="+mn-ea"/>
                        </a:rPr>
                        <a:t>current century</a:t>
                      </a:r>
                      <a:endParaRPr lang="en-US" sz="2000" dirty="0"/>
                    </a:p>
                  </a:txBody>
                  <a:tcPr/>
                </a:tc>
                <a:tc>
                  <a:txBody>
                    <a:bodyPr/>
                    <a:lstStyle/>
                    <a:p>
                      <a:pPr algn="ctr"/>
                      <a:r>
                        <a:rPr lang="en-US" altLang="zh-CN" sz="2000" b="1" kern="0" dirty="0" smtClean="0">
                          <a:solidFill>
                            <a:srgbClr val="000000"/>
                          </a:solidFill>
                          <a:latin typeface="+mn-lt"/>
                          <a:ea typeface="+mn-ea"/>
                        </a:rPr>
                        <a:t>1-100 years</a:t>
                      </a:r>
                      <a:endParaRPr lang="en-US" sz="2000" dirty="0"/>
                    </a:p>
                  </a:txBody>
                  <a:tcPr/>
                </a:tc>
                <a:tc>
                  <a:txBody>
                    <a:bodyPr/>
                    <a:lstStyle/>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a:t>
                      </a:r>
                    </a:p>
                  </a:txBody>
                  <a:tcPr/>
                </a:tc>
              </a:tr>
            </a:tbl>
          </a:graphicData>
        </a:graphic>
      </p:graphicFrame>
      <p:sp>
        <p:nvSpPr>
          <p:cNvPr id="2" name="Rectangle 1"/>
          <p:cNvSpPr/>
          <p:nvPr/>
        </p:nvSpPr>
        <p:spPr>
          <a:xfrm>
            <a:off x="0" y="2667000"/>
            <a:ext cx="9144000" cy="2590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95400" y="3962400"/>
            <a:ext cx="6558206" cy="877163"/>
          </a:xfrm>
          <a:prstGeom prst="rect">
            <a:avLst/>
          </a:prstGeom>
          <a:noFill/>
        </p:spPr>
        <p:txBody>
          <a:bodyPr wrap="none" rtlCol="0">
            <a:spAutoFit/>
          </a:bodyPr>
          <a:lstStyle/>
          <a:p>
            <a:pPr marL="342900" indent="-342900">
              <a:lnSpc>
                <a:spcPct val="130000"/>
              </a:lnSpc>
              <a:buFont typeface="Arial"/>
              <a:buChar char="•"/>
            </a:pPr>
            <a:r>
              <a:rPr lang="en-US" sz="2000" b="1" dirty="0" smtClean="0"/>
              <a:t>Fossil records and paleontological methods</a:t>
            </a:r>
          </a:p>
          <a:p>
            <a:pPr marL="342900" indent="-342900">
              <a:lnSpc>
                <a:spcPct val="130000"/>
              </a:lnSpc>
              <a:buFont typeface="Arial"/>
              <a:buChar char="•"/>
            </a:pPr>
            <a:r>
              <a:rPr lang="en-US" sz="2000" b="1" dirty="0" smtClean="0"/>
              <a:t>DNA data and comparative phylogenetic methods</a:t>
            </a:r>
            <a:endParaRPr lang="en-US" sz="2000" b="1" dirty="0"/>
          </a:p>
        </p:txBody>
      </p:sp>
    </p:spTree>
    <p:extLst>
      <p:ext uri="{BB962C8B-B14F-4D97-AF65-F5344CB8AC3E}">
        <p14:creationId xmlns:p14="http://schemas.microsoft.com/office/powerpoint/2010/main" val="938968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sp>
        <p:nvSpPr>
          <p:cNvPr id="8" name="Title 1"/>
          <p:cNvSpPr>
            <a:spLocks noGrp="1"/>
          </p:cNvSpPr>
          <p:nvPr>
            <p:ph type="title"/>
          </p:nvPr>
        </p:nvSpPr>
        <p:spPr>
          <a:xfrm>
            <a:off x="152400" y="212255"/>
            <a:ext cx="7391400" cy="625945"/>
          </a:xfrm>
        </p:spPr>
        <p:txBody>
          <a:bodyPr>
            <a:noAutofit/>
          </a:bodyPr>
          <a:lstStyle/>
          <a:p>
            <a:pPr algn="l"/>
            <a:r>
              <a:rPr lang="en-US" altLang="zh-CN" sz="2400" b="1" kern="1200"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Deep-time</a:t>
            </a:r>
            <a:r>
              <a:rPr lang="en-US" altLang="zh-CN" sz="2400" b="1" dirty="0"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 climatic optimum and plant diversification</a:t>
            </a:r>
            <a:endParaRPr lang="en-US" altLang="zh-CN" sz="2400" b="1" kern="1200"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grpSp>
        <p:nvGrpSpPr>
          <p:cNvPr id="3" name="Group 2"/>
          <p:cNvGrpSpPr/>
          <p:nvPr/>
        </p:nvGrpSpPr>
        <p:grpSpPr>
          <a:xfrm>
            <a:off x="152400" y="1295400"/>
            <a:ext cx="2837876" cy="4458477"/>
            <a:chOff x="3048000" y="914400"/>
            <a:chExt cx="3468405" cy="5449077"/>
          </a:xfrm>
        </p:grpSpPr>
        <p:sp>
          <p:nvSpPr>
            <p:cNvPr id="10" name="Rounded Rectangle 9"/>
            <p:cNvSpPr/>
            <p:nvPr/>
          </p:nvSpPr>
          <p:spPr>
            <a:xfrm>
              <a:off x="3048000" y="914400"/>
              <a:ext cx="3468405" cy="54490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3400" y="1237598"/>
              <a:ext cx="1938337"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53154" y="1237598"/>
              <a:ext cx="1090246"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p:nvPr/>
        </p:nvSpPr>
        <p:spPr>
          <a:xfrm>
            <a:off x="5956935" y="6488668"/>
            <a:ext cx="3187065" cy="369332"/>
          </a:xfrm>
          <a:prstGeom prst="rect">
            <a:avLst/>
          </a:prstGeom>
        </p:spPr>
        <p:txBody>
          <a:bodyPr wrap="none">
            <a:spAutoFit/>
          </a:bodyPr>
          <a:lstStyle/>
          <a:p>
            <a:r>
              <a:rPr lang="en-US" dirty="0" err="1" smtClean="0"/>
              <a:t>Crepet</a:t>
            </a:r>
            <a:r>
              <a:rPr lang="en-US" dirty="0" smtClean="0"/>
              <a:t> et al. 2009. Am J Bot</a:t>
            </a:r>
            <a:endParaRPr lang="en-US" dirty="0"/>
          </a:p>
        </p:txBody>
      </p:sp>
      <p:grpSp>
        <p:nvGrpSpPr>
          <p:cNvPr id="4" name="Group 3"/>
          <p:cNvGrpSpPr/>
          <p:nvPr/>
        </p:nvGrpSpPr>
        <p:grpSpPr>
          <a:xfrm>
            <a:off x="3253154" y="838200"/>
            <a:ext cx="5867400" cy="4915677"/>
            <a:chOff x="3253154" y="838200"/>
            <a:chExt cx="5867400" cy="4915677"/>
          </a:xfrm>
        </p:grpSpPr>
        <p:sp>
          <p:nvSpPr>
            <p:cNvPr id="20" name="Rounded Rectangle 19"/>
            <p:cNvSpPr/>
            <p:nvPr/>
          </p:nvSpPr>
          <p:spPr>
            <a:xfrm>
              <a:off x="3253154" y="838200"/>
              <a:ext cx="5867400" cy="4915677"/>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5"/>
            <a:stretch>
              <a:fillRect/>
            </a:stretch>
          </p:blipFill>
          <p:spPr>
            <a:xfrm>
              <a:off x="3481754" y="2057400"/>
              <a:ext cx="5530408" cy="3624494"/>
            </a:xfrm>
            <a:prstGeom prst="rect">
              <a:avLst/>
            </a:prstGeom>
          </p:spPr>
        </p:pic>
        <p:sp>
          <p:nvSpPr>
            <p:cNvPr id="2" name="TextBox 1"/>
            <p:cNvSpPr txBox="1"/>
            <p:nvPr/>
          </p:nvSpPr>
          <p:spPr>
            <a:xfrm>
              <a:off x="3499339" y="990600"/>
              <a:ext cx="5572214" cy="830997"/>
            </a:xfrm>
            <a:prstGeom prst="rect">
              <a:avLst/>
            </a:prstGeom>
            <a:noFill/>
          </p:spPr>
          <p:txBody>
            <a:bodyPr wrap="square" rtlCol="0">
              <a:spAutoFit/>
            </a:bodyPr>
            <a:lstStyle/>
            <a:p>
              <a:r>
                <a:rPr lang="en-US" sz="2400" b="1" dirty="0" smtClean="0"/>
                <a:t>Global speciation rate of plants based on fossil evidence</a:t>
              </a:r>
              <a:endParaRPr lang="en-US" sz="2400" b="1" dirty="0"/>
            </a:p>
          </p:txBody>
        </p:sp>
      </p:grpSp>
      <p:cxnSp>
        <p:nvCxnSpPr>
          <p:cNvPr id="16" name="Straight Arrow Connector 15"/>
          <p:cNvCxnSpPr/>
          <p:nvPr/>
        </p:nvCxnSpPr>
        <p:spPr>
          <a:xfrm flipH="1">
            <a:off x="2438400" y="4419600"/>
            <a:ext cx="685800" cy="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438400" y="2939516"/>
            <a:ext cx="685800" cy="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081954" y="5257800"/>
            <a:ext cx="0" cy="7620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544799" y="5257800"/>
            <a:ext cx="0" cy="7620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543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429000" y="838200"/>
            <a:ext cx="5638800" cy="5715000"/>
          </a:xfrm>
          <a:prstGeom prst="roundRect">
            <a:avLst>
              <a:gd name="adj" fmla="val 3904"/>
            </a:avLst>
          </a:prstGeom>
          <a:solidFill>
            <a:srgbClr val="FFFF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7"/>
          <p:cNvGrpSpPr>
            <a:grpSpLocks/>
          </p:cNvGrpSpPr>
          <p:nvPr/>
        </p:nvGrpSpPr>
        <p:grpSpPr bwMode="auto">
          <a:xfrm>
            <a:off x="0" y="0"/>
            <a:ext cx="9144000" cy="762000"/>
            <a:chOff x="0" y="0"/>
            <a:chExt cx="9144000" cy="762000"/>
          </a:xfrm>
        </p:grpSpPr>
        <p:pic>
          <p:nvPicPr>
            <p:cNvPr id="6" name="Picture 8" descr="CMEC_header cop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4400" y="0"/>
              <a:ext cx="4419600" cy="63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0" y="762000"/>
              <a:ext cx="9144000"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pitchFamily="34" charset="0"/>
                <a:ea typeface="ＭＳ Ｐゴシック" pitchFamily="34" charset="-128"/>
              </a:endParaRPr>
            </a:p>
          </p:txBody>
        </p:sp>
      </p:grpSp>
      <p:grpSp>
        <p:nvGrpSpPr>
          <p:cNvPr id="3" name="Group 2"/>
          <p:cNvGrpSpPr/>
          <p:nvPr/>
        </p:nvGrpSpPr>
        <p:grpSpPr>
          <a:xfrm>
            <a:off x="228600" y="914400"/>
            <a:ext cx="2837876" cy="4041634"/>
            <a:chOff x="3048000" y="1100659"/>
            <a:chExt cx="3468405" cy="4939619"/>
          </a:xfrm>
        </p:grpSpPr>
        <p:sp>
          <p:nvSpPr>
            <p:cNvPr id="10" name="Rounded Rectangle 9"/>
            <p:cNvSpPr/>
            <p:nvPr/>
          </p:nvSpPr>
          <p:spPr>
            <a:xfrm>
              <a:off x="3048000" y="1100659"/>
              <a:ext cx="3468405" cy="4935911"/>
            </a:xfrm>
            <a:prstGeom prst="roundRect">
              <a:avLst>
                <a:gd name="adj" fmla="val 2894"/>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3400" y="1237598"/>
              <a:ext cx="1938337"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53154" y="1237598"/>
              <a:ext cx="1090246" cy="48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p:nvPr/>
        </p:nvSpPr>
        <p:spPr>
          <a:xfrm>
            <a:off x="5715000" y="6096000"/>
            <a:ext cx="3199914" cy="369332"/>
          </a:xfrm>
          <a:prstGeom prst="rect">
            <a:avLst/>
          </a:prstGeom>
        </p:spPr>
        <p:txBody>
          <a:bodyPr wrap="none">
            <a:spAutoFit/>
          </a:bodyPr>
          <a:lstStyle/>
          <a:p>
            <a:r>
              <a:rPr lang="en-US" dirty="0" smtClean="0"/>
              <a:t>Jaramillo et al. 2010. Science</a:t>
            </a:r>
            <a:endParaRPr lang="en-US" dirty="0"/>
          </a:p>
        </p:txBody>
      </p:sp>
      <p:pic>
        <p:nvPicPr>
          <p:cNvPr id="16" name="Picture 15"/>
          <p:cNvPicPr>
            <a:picLocks noChangeAspect="1"/>
          </p:cNvPicPr>
          <p:nvPr/>
        </p:nvPicPr>
        <p:blipFill>
          <a:blip r:embed="rId5"/>
          <a:stretch>
            <a:fillRect/>
          </a:stretch>
        </p:blipFill>
        <p:spPr>
          <a:xfrm>
            <a:off x="3596589" y="990600"/>
            <a:ext cx="5395011" cy="5181600"/>
          </a:xfrm>
          <a:prstGeom prst="rect">
            <a:avLst/>
          </a:prstGeom>
        </p:spPr>
      </p:pic>
      <p:cxnSp>
        <p:nvCxnSpPr>
          <p:cNvPr id="4" name="Straight Arrow Connector 3"/>
          <p:cNvCxnSpPr/>
          <p:nvPr/>
        </p:nvCxnSpPr>
        <p:spPr>
          <a:xfrm>
            <a:off x="2362200" y="2362200"/>
            <a:ext cx="1066800" cy="0"/>
          </a:xfrm>
          <a:prstGeom prst="straightConnector1">
            <a:avLst/>
          </a:prstGeom>
          <a:ln w="76200" cmpd="sng">
            <a:solidFill>
              <a:srgbClr val="E46C0A"/>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7719222" y="1078478"/>
            <a:ext cx="843112" cy="307777"/>
          </a:xfrm>
          <a:prstGeom prst="rect">
            <a:avLst/>
          </a:prstGeom>
          <a:noFill/>
        </p:spPr>
        <p:txBody>
          <a:bodyPr wrap="none" rtlCol="0">
            <a:spAutoFit/>
          </a:bodyPr>
          <a:lstStyle/>
          <a:p>
            <a:r>
              <a:rPr lang="en-US" sz="1400" b="1" dirty="0">
                <a:solidFill>
                  <a:srgbClr val="FF0000"/>
                </a:solidFill>
              </a:rPr>
              <a:t>n</a:t>
            </a:r>
            <a:r>
              <a:rPr lang="en-US" sz="1400" b="1" dirty="0" smtClean="0">
                <a:solidFill>
                  <a:srgbClr val="FF0000"/>
                </a:solidFill>
              </a:rPr>
              <a:t>ew sp.</a:t>
            </a:r>
            <a:endParaRPr lang="en-US" sz="1400" b="1" dirty="0">
              <a:solidFill>
                <a:srgbClr val="FF0000"/>
              </a:solidFill>
            </a:endParaRPr>
          </a:p>
        </p:txBody>
      </p:sp>
      <p:sp>
        <p:nvSpPr>
          <p:cNvPr id="22" name="TextBox 21"/>
          <p:cNvSpPr txBox="1"/>
          <p:nvPr/>
        </p:nvSpPr>
        <p:spPr>
          <a:xfrm rot="16200000">
            <a:off x="7694780" y="5183020"/>
            <a:ext cx="1072617" cy="307777"/>
          </a:xfrm>
          <a:prstGeom prst="rect">
            <a:avLst/>
          </a:prstGeom>
          <a:noFill/>
        </p:spPr>
        <p:txBody>
          <a:bodyPr wrap="none" rtlCol="0">
            <a:spAutoFit/>
          </a:bodyPr>
          <a:lstStyle/>
          <a:p>
            <a:r>
              <a:rPr lang="en-US" sz="1400" b="1" dirty="0" smtClean="0">
                <a:solidFill>
                  <a:srgbClr val="FF0000"/>
                </a:solidFill>
              </a:rPr>
              <a:t>extinct sp.</a:t>
            </a:r>
            <a:endParaRPr lang="en-US" sz="1400" b="1" dirty="0">
              <a:solidFill>
                <a:srgbClr val="FF0000"/>
              </a:solidFill>
            </a:endParaRPr>
          </a:p>
        </p:txBody>
      </p:sp>
      <p:cxnSp>
        <p:nvCxnSpPr>
          <p:cNvPr id="23" name="Straight Arrow Connector 22"/>
          <p:cNvCxnSpPr/>
          <p:nvPr/>
        </p:nvCxnSpPr>
        <p:spPr>
          <a:xfrm flipV="1">
            <a:off x="8229600" y="41910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24000" y="4953000"/>
            <a:ext cx="1981200" cy="1711306"/>
          </a:xfrm>
          <a:prstGeom prst="rect">
            <a:avLst/>
          </a:prstGeom>
        </p:spPr>
      </p:pic>
      <p:sp>
        <p:nvSpPr>
          <p:cNvPr id="25" name="Rectangle 24"/>
          <p:cNvSpPr/>
          <p:nvPr/>
        </p:nvSpPr>
        <p:spPr>
          <a:xfrm>
            <a:off x="2362200" y="5638800"/>
            <a:ext cx="324000" cy="228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152400" y="152400"/>
            <a:ext cx="7391400" cy="625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400" b="1" smtClean="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rPr>
              <a:t>Deep-time climatic optimum and plant diversification</a:t>
            </a:r>
            <a:endParaRPr lang="en-US" altLang="zh-CN" sz="2400" b="1" dirty="0">
              <a:solidFill>
                <a:srgbClr val="000000"/>
              </a:solidFill>
              <a:effectLst>
                <a:outerShdw blurRad="38100" dist="38100" dir="2700000" algn="tl">
                  <a:srgbClr val="C0C0C0"/>
                </a:outerShdw>
              </a:effectLst>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9159261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北京大学PPT模版">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华文新魏"/>
        <a:cs typeface=""/>
      </a:majorFont>
      <a:minorFont>
        <a:latin typeface="Times New Roman"/>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1" i="0" u="none" strike="noStrike" cap="none" normalizeH="0" baseline="0" smtClean="0">
            <a:ln>
              <a:noFill/>
            </a:ln>
            <a:solidFill>
              <a:schemeClr val="tx1"/>
            </a:solidFill>
            <a:effectLst/>
            <a:latin typeface="Times New Roman" pitchFamily="18" charset="0"/>
            <a:ea typeface="宋体" charset="-122"/>
          </a:defRPr>
        </a:defPPr>
      </a:lstStyle>
    </a:spDef>
    <a:lnDef>
      <a:spPr bwMode="auto">
        <a:ln w="28575">
          <a:solidFill>
            <a:srgbClr val="009900"/>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defPPr>
      </a:lstStyle>
    </a:tx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7.xml><?xml version="1.0" encoding="utf-8"?>
<a:theme xmlns:a="http://schemas.openxmlformats.org/drawingml/2006/main" name="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8.xml><?xml version="1.0" encoding="utf-8"?>
<a:theme xmlns:a="http://schemas.openxmlformats.org/drawingml/2006/main" name="1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9.xml><?xml version="1.0" encoding="utf-8"?>
<a:theme xmlns:a="http://schemas.openxmlformats.org/drawingml/2006/main" name="2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CMEC_template_POWERPOINT_times_ZW.pptx</Template>
  <TotalTime>2797</TotalTime>
  <Words>3028</Words>
  <Application>Microsoft Macintosh PowerPoint</Application>
  <PresentationFormat>On-screen Show (4:3)</PresentationFormat>
  <Paragraphs>556</Paragraphs>
  <Slides>52</Slides>
  <Notes>32</Notes>
  <HiddenSlides>0</HiddenSlides>
  <MMClips>0</MMClips>
  <ScaleCrop>false</ScaleCrop>
  <HeadingPairs>
    <vt:vector size="4" baseType="variant">
      <vt:variant>
        <vt:lpstr>Theme</vt:lpstr>
      </vt:variant>
      <vt:variant>
        <vt:i4>10</vt:i4>
      </vt:variant>
      <vt:variant>
        <vt:lpstr>Slide Titles</vt:lpstr>
      </vt:variant>
      <vt:variant>
        <vt:i4>52</vt:i4>
      </vt:variant>
    </vt:vector>
  </HeadingPairs>
  <TitlesOfParts>
    <vt:vector size="62" baseType="lpstr">
      <vt:lpstr>默认设计模板</vt:lpstr>
      <vt:lpstr>Office 主题​​</vt:lpstr>
      <vt:lpstr>4_默认设计模板</vt:lpstr>
      <vt:lpstr>5_默认设计模板</vt:lpstr>
      <vt:lpstr>6_默认设计模板</vt:lpstr>
      <vt:lpstr>Office 主题</vt:lpstr>
      <vt:lpstr>Custom Design</vt:lpstr>
      <vt:lpstr>1_Custom Design</vt:lpstr>
      <vt:lpstr>2_Custom Design</vt:lpstr>
      <vt:lpstr>北京大学PPT模版</vt:lpstr>
      <vt:lpstr>气候变化对植物分布与多样性的影响 Climate Change Impacts on Plant Distribution and Diversity</vt:lpstr>
      <vt:lpstr>Outline</vt:lpstr>
      <vt:lpstr>PowerPoint Presentation</vt:lpstr>
      <vt:lpstr>PowerPoint Presentation</vt:lpstr>
      <vt:lpstr>Global climate changes</vt:lpstr>
      <vt:lpstr>Global climate changes</vt:lpstr>
      <vt:lpstr>Climate change impact on species diversity</vt:lpstr>
      <vt:lpstr>Deep-time climatic optimum and plant diversification</vt:lpstr>
      <vt:lpstr>PowerPoint Presentation</vt:lpstr>
      <vt:lpstr>Eocene-Oligocene transition</vt:lpstr>
      <vt:lpstr>Eocene-Oligocene transition (ca. 34 Ma)</vt:lpstr>
      <vt:lpstr>Eocene-Oligocene transition (ca. 34 Ma)</vt:lpstr>
      <vt:lpstr>Effects of Eocene-Oligocene transition</vt:lpstr>
      <vt:lpstr>Effects of Eocene-Oligocene transition</vt:lpstr>
      <vt:lpstr>PowerPoint Presentation</vt:lpstr>
      <vt:lpstr>Biogeography of Rhododendron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impact on species diversity</vt:lpstr>
      <vt:lpstr>Modeled distribution and population size of megafauna species at 42, 30, 21 and 6 kyr BP.</vt:lpstr>
      <vt:lpstr>PowerPoint Presentation</vt:lpstr>
      <vt:lpstr>PowerPoint Presentation</vt:lpstr>
      <vt:lpstr>Climate change impacts on Chinese plant diversity</vt:lpstr>
      <vt:lpstr>Climate change impacts on Chinese plant diversity</vt:lpstr>
      <vt:lpstr>Climate change impacts on Chinese plant diversity</vt:lpstr>
      <vt:lpstr>Principal component analysis of modern climate</vt:lpstr>
      <vt:lpstr>PowerPoint Presentation</vt:lpstr>
      <vt:lpstr>PowerPoint Presentation</vt:lpstr>
      <vt:lpstr>PowerPoint Presentation</vt:lpstr>
      <vt:lpstr>PowerPoint Presentation</vt:lpstr>
      <vt:lpstr>PowerPoint Presentation</vt:lpstr>
      <vt:lpstr>Climate change impact on species diversity</vt:lpstr>
      <vt:lpstr>Recent climate change</vt:lpstr>
      <vt:lpstr>PowerPoint Presentation</vt:lpstr>
      <vt:lpstr>Plants track climate change</vt:lpstr>
      <vt:lpstr>Plants track climate change</vt:lpstr>
      <vt:lpstr>Plants track climate change</vt:lpstr>
      <vt:lpstr>Species diversity changes in Changbai Mts.</vt:lpstr>
      <vt:lpstr>Climate change impact on species diversity</vt:lpstr>
      <vt:lpstr>PowerPoint Presentation</vt:lpstr>
      <vt:lpstr>Source and variables</vt:lpstr>
      <vt:lpstr>PowerPoint Presentation</vt:lpstr>
      <vt:lpstr>PowerPoint Presentation</vt:lpstr>
      <vt:lpstr>PowerPoint Presentation</vt:lpstr>
      <vt:lpstr>Acknowledgements</vt:lpstr>
      <vt:lpstr>Two periods of climatic optimum</vt:lpstr>
    </vt:vector>
  </TitlesOfParts>
  <Company>Peking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Phylogenetic structures in the macro-scale patterns of species richness in eastern Asia and North America</dc:title>
  <dc:creator>Zhiheng Wang</dc:creator>
  <cp:lastModifiedBy>ZWang</cp:lastModifiedBy>
  <cp:revision>1081</cp:revision>
  <dcterms:created xsi:type="dcterms:W3CDTF">2009-09-16T17:18:58Z</dcterms:created>
  <dcterms:modified xsi:type="dcterms:W3CDTF">2014-05-15T04:57:24Z</dcterms:modified>
</cp:coreProperties>
</file>