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1"/>
  </p:sldMasterIdLst>
  <p:notesMasterIdLst>
    <p:notesMasterId r:id="rId32"/>
  </p:notesMasterIdLst>
  <p:sldIdLst>
    <p:sldId id="256" r:id="rId2"/>
    <p:sldId id="282" r:id="rId3"/>
    <p:sldId id="286" r:id="rId4"/>
    <p:sldId id="258" r:id="rId5"/>
    <p:sldId id="277" r:id="rId6"/>
    <p:sldId id="279" r:id="rId7"/>
    <p:sldId id="270" r:id="rId8"/>
    <p:sldId id="261" r:id="rId9"/>
    <p:sldId id="280" r:id="rId10"/>
    <p:sldId id="264" r:id="rId11"/>
    <p:sldId id="265" r:id="rId12"/>
    <p:sldId id="273" r:id="rId13"/>
    <p:sldId id="281" r:id="rId14"/>
    <p:sldId id="287" r:id="rId15"/>
    <p:sldId id="289" r:id="rId16"/>
    <p:sldId id="288"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274" r:id="rId31"/>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88" autoAdjust="0"/>
  </p:normalViewPr>
  <p:slideViewPr>
    <p:cSldViewPr snapToGrid="0">
      <p:cViewPr varScale="1">
        <p:scale>
          <a:sx n="61" d="100"/>
          <a:sy n="61" d="100"/>
        </p:scale>
        <p:origin x="-162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e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10" Type="http://schemas.openxmlformats.org/officeDocument/2006/relationships/image" Target="../media/image25.emf"/><Relationship Id="rId4" Type="http://schemas.openxmlformats.org/officeDocument/2006/relationships/image" Target="../media/image19.wmf"/><Relationship Id="rId9"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FCC70394-52AD-45FC-A0FC-0CF298B5E553}" type="datetimeFigureOut">
              <a:rPr lang="zh-CN" altLang="en-US"/>
              <a:pPr>
                <a:defRPr/>
              </a:pPr>
              <a:t>2014/5/14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D0CAA80A-B6E9-4C7E-9DCA-F2ED02F64EEF}" type="slidenum">
              <a:rPr lang="zh-CN" altLang="en-US"/>
              <a:pPr/>
              <a:t>‹#›</a:t>
            </a:fld>
            <a:endParaRPr lang="zh-CN" altLang="en-US"/>
          </a:p>
        </p:txBody>
      </p:sp>
    </p:spTree>
    <p:extLst>
      <p:ext uri="{BB962C8B-B14F-4D97-AF65-F5344CB8AC3E}">
        <p14:creationId xmlns:p14="http://schemas.microsoft.com/office/powerpoint/2010/main" val="42771293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宋体"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a:t>
            </a:r>
            <a:r>
              <a:rPr lang="en-US" altLang="zh-CN" baseline="0" dirty="0" smtClean="0"/>
              <a:t> morning, everyone. Our topic today is multi-criteria evaluation of discharge simulation in Dynamic Global Vegetation Models. If there is enough time, we will also show the framework of our ecohydrological research. The first author of the discharge evaluation paper is </a:t>
            </a:r>
            <a:r>
              <a:rPr lang="en-US" altLang="zh-CN" baseline="0" dirty="0" err="1" smtClean="0"/>
              <a:t>Hui</a:t>
            </a:r>
            <a:r>
              <a:rPr lang="en-US" altLang="zh-CN" baseline="0" dirty="0" smtClean="0"/>
              <a:t> Yang. Nowadays, she is in France studying data assimilation technology. Instead, I am here doing this presentation. My name is </a:t>
            </a:r>
            <a:r>
              <a:rPr lang="en-US" altLang="zh-CN" baseline="0" dirty="0" err="1" smtClean="0"/>
              <a:t>Zhenzhong</a:t>
            </a:r>
            <a:r>
              <a:rPr lang="en-US" altLang="zh-CN" baseline="0" dirty="0" smtClean="0"/>
              <a:t> Zeng. Our sponsor is </a:t>
            </a:r>
            <a:r>
              <a:rPr lang="en-US" altLang="zh-CN" baseline="0" dirty="0" err="1" smtClean="0"/>
              <a:t>Piao</a:t>
            </a:r>
            <a:r>
              <a:rPr lang="en-US" altLang="zh-CN" baseline="0" dirty="0" smtClean="0"/>
              <a:t> Laoshi.   </a:t>
            </a:r>
            <a:endParaRPr lang="zh-CN" altLang="en-US" dirty="0"/>
          </a:p>
        </p:txBody>
      </p:sp>
      <p:sp>
        <p:nvSpPr>
          <p:cNvPr id="4" name="灯片编号占位符 3"/>
          <p:cNvSpPr>
            <a:spLocks noGrp="1"/>
          </p:cNvSpPr>
          <p:nvPr>
            <p:ph type="sldNum" sz="quarter" idx="10"/>
          </p:nvPr>
        </p:nvSpPr>
        <p:spPr/>
        <p:txBody>
          <a:bodyPr/>
          <a:lstStyle/>
          <a:p>
            <a:fld id="{D0CAA80A-B6E9-4C7E-9DCA-F2ED02F64EEF}" type="slidenum">
              <a:rPr lang="zh-CN" altLang="en-US" smtClean="0"/>
              <a:pPr/>
              <a:t>1</a:t>
            </a:fld>
            <a:endParaRPr lang="zh-CN" altLang="en-US"/>
          </a:p>
        </p:txBody>
      </p:sp>
    </p:spTree>
    <p:extLst>
      <p:ext uri="{BB962C8B-B14F-4D97-AF65-F5344CB8AC3E}">
        <p14:creationId xmlns:p14="http://schemas.microsoft.com/office/powerpoint/2010/main" val="178543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dirty="0" smtClean="0"/>
              <a:t>Here</a:t>
            </a:r>
            <a:r>
              <a:rPr lang="en-US" altLang="zh-CN" baseline="0" dirty="0" smtClean="0"/>
              <a:t> we show the annual mean discharge and its trend. </a:t>
            </a:r>
          </a:p>
          <a:p>
            <a:pPr eaLnBrk="1" hangingPunct="1">
              <a:spcBef>
                <a:spcPct val="0"/>
              </a:spcBef>
            </a:pPr>
            <a:endParaRPr lang="en-US" altLang="zh-CN" dirty="0" smtClean="0"/>
          </a:p>
          <a:p>
            <a:pPr eaLnBrk="1" hangingPunct="1">
              <a:spcBef>
                <a:spcPct val="0"/>
              </a:spcBef>
            </a:pPr>
            <a:r>
              <a:rPr lang="en-US" altLang="zh-CN" dirty="0" smtClean="0"/>
              <a:t>-</a:t>
            </a:r>
            <a:r>
              <a:rPr kumimoji="1" lang="en-US" altLang="zh-CN" sz="1200" kern="1200" dirty="0" smtClean="0">
                <a:solidFill>
                  <a:schemeClr val="tx1"/>
                </a:solidFill>
                <a:effectLst/>
                <a:latin typeface="+mn-lt"/>
                <a:ea typeface="+mn-ea"/>
                <a:cs typeface="宋体" charset="0"/>
              </a:rPr>
              <a:t>In each subplot, y axis indicates mean annual discharge and the error bar indicates its standard deviation, x axis indicates the long-term trend of discharge estimated by linear regression. Different dots representing observed (Black) and model simulated data (color). </a:t>
            </a:r>
          </a:p>
          <a:p>
            <a:pPr eaLnBrk="1" hangingPunct="1">
              <a:spcBef>
                <a:spcPct val="0"/>
              </a:spcBef>
            </a:pPr>
            <a:r>
              <a:rPr kumimoji="1" lang="en-US" altLang="zh-CN" sz="1200" kern="1200" dirty="0" smtClean="0">
                <a:solidFill>
                  <a:schemeClr val="tx1"/>
                </a:solidFill>
                <a:effectLst/>
                <a:latin typeface="+mn-lt"/>
                <a:ea typeface="+mn-ea"/>
                <a:cs typeface="宋体" charset="0"/>
              </a:rPr>
              <a:t>These</a:t>
            </a:r>
            <a:r>
              <a:rPr kumimoji="1" lang="en-US" altLang="zh-CN" sz="1200" kern="1200" baseline="0" dirty="0" smtClean="0">
                <a:solidFill>
                  <a:schemeClr val="tx1"/>
                </a:solidFill>
                <a:effectLst/>
                <a:latin typeface="+mn-lt"/>
                <a:ea typeface="+mn-ea"/>
                <a:cs typeface="宋体" charset="0"/>
              </a:rPr>
              <a:t> three basins are in low latitudes. These five basins are located in high latitudes. </a:t>
            </a:r>
            <a:endParaRPr kumimoji="1" lang="en-US" altLang="zh-CN" sz="1200" kern="1200" dirty="0" smtClean="0">
              <a:solidFill>
                <a:schemeClr val="tx1"/>
              </a:solidFill>
              <a:effectLst/>
              <a:latin typeface="+mn-lt"/>
              <a:ea typeface="+mn-ea"/>
              <a:cs typeface="宋体" charset="0"/>
            </a:endParaRPr>
          </a:p>
          <a:p>
            <a:pPr eaLnBrk="1" hangingPunct="1">
              <a:spcBef>
                <a:spcPct val="0"/>
              </a:spcBef>
            </a:pPr>
            <a:endParaRPr kumimoji="1" lang="en-US" altLang="zh-CN" sz="1200" kern="1200" dirty="0" smtClean="0">
              <a:solidFill>
                <a:schemeClr val="tx1"/>
              </a:solidFill>
              <a:effectLst/>
              <a:latin typeface="+mn-lt"/>
              <a:ea typeface="+mn-ea"/>
              <a:cs typeface="宋体" charset="0"/>
            </a:endParaRPr>
          </a:p>
          <a:p>
            <a:pPr eaLnBrk="1" hangingPunct="1">
              <a:spcBef>
                <a:spcPct val="0"/>
              </a:spcBef>
            </a:pPr>
            <a:r>
              <a:rPr kumimoji="1" lang="en-US" altLang="zh-CN" sz="1200" kern="1200" dirty="0" smtClean="0">
                <a:solidFill>
                  <a:schemeClr val="tx1"/>
                </a:solidFill>
                <a:effectLst/>
                <a:latin typeface="+mn-lt"/>
                <a:ea typeface="+mn-ea"/>
                <a:cs typeface="宋体" charset="0"/>
              </a:rPr>
              <a:t>-</a:t>
            </a:r>
            <a:r>
              <a:rPr kumimoji="1" lang="en-US" altLang="zh-CN" sz="1200" b="1" kern="1200" dirty="0" smtClean="0">
                <a:solidFill>
                  <a:schemeClr val="tx1"/>
                </a:solidFill>
                <a:effectLst/>
                <a:latin typeface="+mn-lt"/>
                <a:ea typeface="+mn-ea"/>
                <a:cs typeface="宋体" charset="0"/>
              </a:rPr>
              <a:t>For the mean</a:t>
            </a:r>
            <a:r>
              <a:rPr kumimoji="1" lang="en-US" altLang="zh-CN" sz="1200" b="1" kern="1200" baseline="0" dirty="0" smtClean="0">
                <a:solidFill>
                  <a:schemeClr val="tx1"/>
                </a:solidFill>
                <a:effectLst/>
                <a:latin typeface="+mn-lt"/>
                <a:ea typeface="+mn-ea"/>
                <a:cs typeface="宋体" charset="0"/>
              </a:rPr>
              <a:t> annual discharge</a:t>
            </a:r>
            <a:r>
              <a:rPr kumimoji="1" lang="en-US" altLang="zh-CN" sz="1200" kern="1200" baseline="0" dirty="0" smtClean="0">
                <a:solidFill>
                  <a:schemeClr val="tx1"/>
                </a:solidFill>
                <a:effectLst/>
                <a:latin typeface="+mn-lt"/>
                <a:ea typeface="+mn-ea"/>
                <a:cs typeface="宋体" charset="0"/>
              </a:rPr>
              <a:t>, g</a:t>
            </a:r>
            <a:r>
              <a:rPr kumimoji="1" lang="en-US" altLang="zh-CN" sz="1200" kern="1200" dirty="0" smtClean="0">
                <a:solidFill>
                  <a:schemeClr val="tx1"/>
                </a:solidFill>
                <a:effectLst/>
                <a:latin typeface="+mn-lt"/>
                <a:ea typeface="+mn-ea"/>
                <a:cs typeface="宋体" charset="0"/>
              </a:rPr>
              <a:t>enerally, most models underestimate annual mean discharge. The overall underestimate of annual discharge by the 7 DGVMs forced by the same climate data may also reflect to systematic uncertainties in the forcing climate data. And the availability and reliability of observed data vary from one river basin to another, and the differences between observed and simulated discharge of different basins may be relevant to the configuration of gauging stations and uncertainties in the rating curves.</a:t>
            </a:r>
            <a:r>
              <a:rPr lang="zh-CN" altLang="zh-CN" dirty="0" smtClean="0">
                <a:effectLst/>
              </a:rPr>
              <a:t> </a:t>
            </a:r>
            <a:endParaRPr lang="en-US" altLang="zh-CN" dirty="0" smtClean="0">
              <a:effectLst/>
            </a:endParaRPr>
          </a:p>
          <a:p>
            <a:pPr eaLnBrk="1" hangingPunct="1">
              <a:spcBef>
                <a:spcPct val="0"/>
              </a:spcBef>
            </a:pPr>
            <a:endParaRPr lang="en-US" altLang="zh-CN" dirty="0" smtClean="0">
              <a:effectLst/>
            </a:endParaRPr>
          </a:p>
          <a:p>
            <a:pPr eaLnBrk="1" hangingPunct="1">
              <a:spcBef>
                <a:spcPct val="0"/>
              </a:spcBef>
            </a:pPr>
            <a:r>
              <a:rPr lang="en-US" altLang="zh-CN" dirty="0" smtClean="0">
                <a:effectLst/>
              </a:rPr>
              <a:t>- </a:t>
            </a:r>
            <a:r>
              <a:rPr kumimoji="1" lang="en-US" altLang="zh-CN" sz="1200" b="1" kern="1200" dirty="0" smtClean="0">
                <a:solidFill>
                  <a:schemeClr val="tx1"/>
                </a:solidFill>
                <a:effectLst/>
                <a:latin typeface="+mn-lt"/>
                <a:ea typeface="+mn-ea"/>
                <a:cs typeface="宋体" charset="0"/>
              </a:rPr>
              <a:t>The observed trend</a:t>
            </a:r>
            <a:r>
              <a:rPr kumimoji="1" lang="en-US" altLang="zh-CN" sz="1200" kern="1200" dirty="0" smtClean="0">
                <a:solidFill>
                  <a:schemeClr val="tx1"/>
                </a:solidFill>
                <a:effectLst/>
                <a:latin typeface="+mn-lt"/>
                <a:ea typeface="+mn-ea"/>
                <a:cs typeface="宋体" charset="0"/>
              </a:rPr>
              <a:t>  is generally positive in most of the high and mid latitude river basins except for Amur, Yangtze and Yellow River, while it is negative in the low latitudes. The sign of the trends in discharge can be reproduced by most models except for the Yukon River. But the magnitude of trends is generally under-predicted.</a:t>
            </a:r>
            <a:r>
              <a:rPr lang="zh-CN" altLang="zh-CN" dirty="0" smtClean="0">
                <a:effectLst/>
              </a:rPr>
              <a:t> </a:t>
            </a:r>
            <a:r>
              <a:rPr kumimoji="1" lang="en-US" altLang="zh-CN" sz="1200" kern="1200" dirty="0" smtClean="0">
                <a:solidFill>
                  <a:schemeClr val="tx1"/>
                </a:solidFill>
                <a:effectLst/>
                <a:latin typeface="+mn-lt"/>
                <a:ea typeface="+mn-ea"/>
                <a:cs typeface="宋体" charset="0"/>
              </a:rPr>
              <a:t>A previous study showed that warming may increase peak discharge due to a larger snowmelt. The warming induced increase in peak discharge is not captured by the DGVMs.</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Increasing human water uses through dams and irrigation likely induce the decreasing trend in Yangtze River, Yellow River and Amur. Those effects, however, have not been not fully considered in most DGVMs.</a:t>
            </a:r>
            <a:r>
              <a:rPr lang="zh-CN" altLang="zh-CN" dirty="0" smtClean="0">
                <a:effectLst/>
              </a:rPr>
              <a:t> </a:t>
            </a:r>
            <a:endParaRPr lang="zh-CN" altLang="en-US" dirty="0" smtClean="0"/>
          </a:p>
        </p:txBody>
      </p:sp>
      <p:sp>
        <p:nvSpPr>
          <p:cNvPr id="43012"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E7C645BF-EB62-43EF-AA71-58257C3FBB68}" type="slidenum">
              <a:rPr lang="zh-CN" altLang="en-US">
                <a:latin typeface="Calibri" pitchFamily="34" charset="0"/>
              </a:rPr>
              <a:pPr/>
              <a:t>10</a:t>
            </a:fld>
            <a:endParaRPr lang="zh-CN" alt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1" lang="en-US" altLang="zh-CN" sz="1200" b="1" kern="1200" dirty="0" smtClean="0">
                <a:solidFill>
                  <a:schemeClr val="tx1"/>
                </a:solidFill>
                <a:effectLst/>
                <a:latin typeface="+mn-lt"/>
                <a:ea typeface="+mn-ea"/>
                <a:cs typeface="宋体" charset="0"/>
              </a:rPr>
              <a:t>Here is the interannual variability</a:t>
            </a:r>
            <a:r>
              <a:rPr kumimoji="1" lang="en-US" altLang="zh-CN" sz="1200" kern="1200" dirty="0" smtClean="0">
                <a:solidFill>
                  <a:schemeClr val="tx1"/>
                </a:solidFill>
                <a:effectLst/>
                <a:latin typeface="+mn-lt"/>
                <a:ea typeface="+mn-ea"/>
                <a:cs typeface="宋体" charset="0"/>
              </a:rPr>
              <a:t>. </a:t>
            </a:r>
          </a:p>
          <a:p>
            <a:pPr eaLnBrk="1" hangingPunct="1">
              <a:spcBef>
                <a:spcPct val="0"/>
              </a:spcBef>
            </a:pPr>
            <a:endParaRPr kumimoji="1" lang="en-US" altLang="zh-CN" sz="1200" kern="1200" dirty="0" smtClean="0">
              <a:solidFill>
                <a:schemeClr val="tx1"/>
              </a:solidFill>
              <a:effectLst/>
              <a:latin typeface="+mn-lt"/>
              <a:ea typeface="+mn-ea"/>
              <a:cs typeface="宋体" charset="0"/>
            </a:endParaRPr>
          </a:p>
          <a:p>
            <a:pPr eaLnBrk="1" hangingPunct="1">
              <a:spcBef>
                <a:spcPct val="0"/>
              </a:spcBef>
            </a:pPr>
            <a:r>
              <a:rPr kumimoji="1" lang="en-US" altLang="zh-CN" sz="1200" kern="1200" dirty="0" smtClean="0">
                <a:solidFill>
                  <a:schemeClr val="tx1"/>
                </a:solidFill>
                <a:effectLst/>
                <a:latin typeface="+mn-lt"/>
                <a:ea typeface="+mn-ea"/>
                <a:cs typeface="宋体" charset="0"/>
              </a:rPr>
              <a:t>-</a:t>
            </a:r>
            <a:r>
              <a:rPr kumimoji="1" lang="en-US" altLang="zh-CN" sz="1200" b="1" kern="1200" dirty="0" smtClean="0">
                <a:solidFill>
                  <a:schemeClr val="tx1"/>
                </a:solidFill>
                <a:effectLst/>
                <a:latin typeface="+mn-lt"/>
                <a:ea typeface="+mn-ea"/>
                <a:cs typeface="宋体" charset="0"/>
              </a:rPr>
              <a:t>The left figure </a:t>
            </a:r>
            <a:r>
              <a:rPr kumimoji="1" lang="en-US" altLang="zh-CN" sz="1200" kern="1200" dirty="0" smtClean="0">
                <a:solidFill>
                  <a:schemeClr val="tx1"/>
                </a:solidFill>
                <a:effectLst/>
                <a:latin typeface="+mn-lt"/>
                <a:ea typeface="+mn-ea"/>
                <a:cs typeface="宋体" charset="0"/>
              </a:rPr>
              <a:t>is the correlation coefficients between interannual variation of observed</a:t>
            </a:r>
            <a:r>
              <a:rPr kumimoji="1" lang="en-US" altLang="zh-CN" sz="1200" kern="1200" baseline="0" dirty="0" smtClean="0">
                <a:solidFill>
                  <a:schemeClr val="tx1"/>
                </a:solidFill>
                <a:effectLst/>
                <a:latin typeface="+mn-lt"/>
                <a:ea typeface="+mn-ea"/>
                <a:cs typeface="宋体" charset="0"/>
              </a:rPr>
              <a:t> discharge and model discharge. It </a:t>
            </a:r>
            <a:r>
              <a:rPr kumimoji="1" lang="en-US" altLang="zh-CN" sz="1200" kern="1200" dirty="0" smtClean="0">
                <a:solidFill>
                  <a:schemeClr val="tx1"/>
                </a:solidFill>
                <a:effectLst/>
                <a:latin typeface="+mn-lt"/>
                <a:ea typeface="+mn-ea"/>
                <a:cs typeface="宋体" charset="0"/>
              </a:rPr>
              <a:t>shows that most models capture the inter-annual discharge variability, but the correlation coefficient values remain lower in some high latitude basins and the Amazon basin.</a:t>
            </a:r>
            <a:r>
              <a:rPr lang="zh-CN" altLang="zh-CN" dirty="0" smtClean="0">
                <a:effectLst/>
              </a:rPr>
              <a:t> </a:t>
            </a:r>
            <a:endParaRPr lang="en-US" altLang="zh-CN" dirty="0" smtClean="0">
              <a:effectLst/>
            </a:endParaRPr>
          </a:p>
          <a:p>
            <a:pPr eaLnBrk="1" hangingPunct="1">
              <a:spcBef>
                <a:spcPct val="0"/>
              </a:spcBef>
            </a:pPr>
            <a:endParaRPr lang="en-US" altLang="zh-CN" dirty="0" smtClean="0">
              <a:effectLst/>
            </a:endParaRPr>
          </a:p>
          <a:p>
            <a:pPr eaLnBrk="1" hangingPunct="1">
              <a:spcBef>
                <a:spcPct val="0"/>
              </a:spcBef>
            </a:pPr>
            <a:r>
              <a:rPr lang="en-US" altLang="zh-CN" dirty="0" smtClean="0">
                <a:effectLst/>
              </a:rPr>
              <a:t>-</a:t>
            </a:r>
            <a:r>
              <a:rPr lang="en-US" altLang="zh-CN" b="1" dirty="0" smtClean="0">
                <a:effectLst/>
              </a:rPr>
              <a:t>The right figure </a:t>
            </a:r>
            <a:r>
              <a:rPr lang="en-US" altLang="zh-CN" dirty="0" smtClean="0">
                <a:effectLst/>
              </a:rPr>
              <a:t>is the skill</a:t>
            </a:r>
            <a:r>
              <a:rPr lang="en-US" altLang="zh-CN" baseline="0" dirty="0" smtClean="0">
                <a:effectLst/>
              </a:rPr>
              <a:t> score </a:t>
            </a:r>
            <a:r>
              <a:rPr kumimoji="1" lang="en-US" altLang="zh-CN" sz="1200" kern="1200" dirty="0" smtClean="0">
                <a:solidFill>
                  <a:schemeClr val="tx1"/>
                </a:solidFill>
                <a:effectLst/>
                <a:latin typeface="+mn-lt"/>
                <a:ea typeface="+mn-ea"/>
                <a:cs typeface="宋体" charset="0"/>
              </a:rPr>
              <a:t>matrix of the inter-annual variability of discharge. It indicates an overall low score for OCN, especially in the mid and high latitudes.</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LPJ-GUESS has good performances in some mid latitude basins and gets the highest score in the Yangtze River basin. In general, the performances of ORCHIDEE, CLM4CN and TRIFFID are not the worst but also not the best.</a:t>
            </a:r>
          </a:p>
          <a:p>
            <a:pPr eaLnBrk="1" hangingPunct="1">
              <a:spcBef>
                <a:spcPct val="0"/>
              </a:spcBef>
            </a:pPr>
            <a:endParaRPr kumimoji="1" lang="en-US" altLang="zh-CN" sz="1200" kern="1200" dirty="0" smtClean="0">
              <a:solidFill>
                <a:schemeClr val="tx1"/>
              </a:solidFill>
              <a:effectLst/>
              <a:latin typeface="+mn-lt"/>
              <a:ea typeface="+mn-ea"/>
              <a:cs typeface="宋体" charset="0"/>
            </a:endParaRPr>
          </a:p>
          <a:p>
            <a:pPr eaLnBrk="1" hangingPunct="1">
              <a:spcBef>
                <a:spcPct val="0"/>
              </a:spcBef>
            </a:pPr>
            <a:r>
              <a:rPr kumimoji="1" lang="en-US" altLang="zh-CN" sz="1200" kern="1200" dirty="0" smtClean="0">
                <a:solidFill>
                  <a:schemeClr val="tx1"/>
                </a:solidFill>
                <a:effectLst/>
                <a:latin typeface="+mn-lt"/>
                <a:ea typeface="+mn-ea"/>
                <a:cs typeface="宋体" charset="0"/>
              </a:rPr>
              <a:t>-</a:t>
            </a:r>
            <a:r>
              <a:rPr kumimoji="1" lang="en-US" altLang="zh-CN" sz="1200" b="1" kern="1200" dirty="0" smtClean="0">
                <a:solidFill>
                  <a:schemeClr val="tx1"/>
                </a:solidFill>
                <a:effectLst/>
                <a:latin typeface="+mn-lt"/>
                <a:ea typeface="+mn-ea"/>
                <a:cs typeface="宋体" charset="0"/>
              </a:rPr>
              <a:t>The inter-annual variability</a:t>
            </a:r>
            <a:r>
              <a:rPr kumimoji="1" lang="en-US" altLang="zh-CN" sz="1200" kern="1200" dirty="0" smtClean="0">
                <a:solidFill>
                  <a:schemeClr val="tx1"/>
                </a:solidFill>
                <a:effectLst/>
                <a:latin typeface="+mn-lt"/>
                <a:ea typeface="+mn-ea"/>
                <a:cs typeface="宋体" charset="0"/>
              </a:rPr>
              <a:t> as well as seasonal cycle of simulated discharge data in the tropics and the high latitudes seems to be problematic. In line with earlier studies, in the tropical regions the deficiencies of the models in reproducing the decadal variations are likely caused by poor availability and quality of climate forcing data.</a:t>
            </a:r>
            <a:r>
              <a:rPr kumimoji="1" lang="en-US" altLang="zh-CN" sz="1200" kern="1200" baseline="0" dirty="0" smtClean="0">
                <a:solidFill>
                  <a:schemeClr val="tx1"/>
                </a:solidFill>
                <a:effectLst/>
                <a:latin typeface="+mn-lt"/>
                <a:ea typeface="+mn-ea"/>
                <a:cs typeface="宋体" charset="0"/>
              </a:rPr>
              <a:t> </a:t>
            </a:r>
            <a:endParaRPr lang="zh-CN" altLang="en-US" dirty="0" smtClean="0"/>
          </a:p>
        </p:txBody>
      </p:sp>
      <p:sp>
        <p:nvSpPr>
          <p:cNvPr id="4710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22FB3082-5BDB-4613-B610-D9A8F47BEEDD}" type="slidenum">
              <a:rPr lang="zh-CN" altLang="en-US">
                <a:latin typeface="Calibri" pitchFamily="34" charset="0"/>
              </a:rPr>
              <a:pPr/>
              <a:t>11</a:t>
            </a:fld>
            <a:endParaRPr lang="zh-CN" alt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CN" sz="1200" kern="1200" dirty="0" smtClean="0">
                <a:solidFill>
                  <a:schemeClr val="tx1"/>
                </a:solidFill>
                <a:effectLst/>
                <a:latin typeface="+mn-lt"/>
                <a:ea typeface="+mn-ea"/>
                <a:cs typeface="宋体" charset="0"/>
              </a:rPr>
              <a:t>Of course, our approach here</a:t>
            </a:r>
            <a:r>
              <a:rPr kumimoji="1" lang="en-US" altLang="zh-CN" sz="1200" kern="1200" baseline="0" dirty="0" smtClean="0">
                <a:solidFill>
                  <a:schemeClr val="tx1"/>
                </a:solidFill>
                <a:effectLst/>
                <a:latin typeface="+mn-lt"/>
                <a:ea typeface="+mn-ea"/>
                <a:cs typeface="宋体" charset="0"/>
              </a:rPr>
              <a:t> has some limitations and uncertainties. The source of uncertainties include: …</a:t>
            </a:r>
            <a:endParaRPr kumimoji="1" lang="en-US" altLang="zh-CN" sz="1200" kern="1200" dirty="0" smtClean="0">
              <a:solidFill>
                <a:schemeClr val="tx1"/>
              </a:solidFill>
              <a:effectLst/>
              <a:latin typeface="+mn-lt"/>
              <a:ea typeface="+mn-ea"/>
              <a:cs typeface="宋体" charset="0"/>
            </a:endParaRPr>
          </a:p>
          <a:p>
            <a:endParaRPr kumimoji="1" lang="en-US" altLang="zh-CN" sz="1200" kern="1200" dirty="0" smtClean="0">
              <a:solidFill>
                <a:schemeClr val="tx1"/>
              </a:solidFill>
              <a:effectLst/>
              <a:latin typeface="+mn-lt"/>
              <a:ea typeface="+mn-ea"/>
              <a:cs typeface="宋体" charset="0"/>
            </a:endParaRPr>
          </a:p>
          <a:p>
            <a:r>
              <a:rPr kumimoji="1" lang="en-US" altLang="zh-CN" sz="1200" kern="1200" dirty="0" smtClean="0">
                <a:solidFill>
                  <a:schemeClr val="tx1"/>
                </a:solidFill>
                <a:effectLst/>
                <a:latin typeface="+mn-lt"/>
                <a:ea typeface="+mn-ea"/>
                <a:cs typeface="宋体" charset="0"/>
              </a:rPr>
              <a:t>-Here the observed discharge records are from the gauging stations that are located at the river mouths, and a river routing model was applied to convert gridded simulated discharge to discharge. It has been suggested that river routing models are indispensable when focusing on the seasonality of discharge especially on the large rivers.</a:t>
            </a:r>
            <a:r>
              <a:rPr lang="zh-CN" altLang="zh-CN" dirty="0" smtClean="0">
                <a:effectLst/>
              </a:rPr>
              <a:t> </a:t>
            </a:r>
            <a:r>
              <a:rPr kumimoji="1" lang="en-US" altLang="zh-CN" sz="1200" kern="1200" dirty="0" smtClean="0">
                <a:solidFill>
                  <a:schemeClr val="tx1"/>
                </a:solidFill>
                <a:effectLst/>
                <a:latin typeface="+mn-lt"/>
                <a:ea typeface="+mn-ea"/>
                <a:cs typeface="宋体" charset="0"/>
              </a:rPr>
              <a:t>In most cases, with a river routing results into an improvement of the discharge simulation of DGVMs.(see next</a:t>
            </a:r>
            <a:r>
              <a:rPr kumimoji="1" lang="en-US" altLang="zh-CN" sz="1200" kern="1200" baseline="0" dirty="0" smtClean="0">
                <a:solidFill>
                  <a:schemeClr val="tx1"/>
                </a:solidFill>
                <a:effectLst/>
                <a:latin typeface="+mn-lt"/>
                <a:ea typeface="+mn-ea"/>
                <a:cs typeface="宋体" charset="0"/>
              </a:rPr>
              <a:t> slide</a:t>
            </a:r>
            <a:r>
              <a:rPr kumimoji="1" lang="en-US" altLang="zh-CN" sz="1200" kern="1200" dirty="0" smtClean="0">
                <a:solidFill>
                  <a:schemeClr val="tx1"/>
                </a:solidFill>
                <a:effectLst/>
                <a:latin typeface="+mn-lt"/>
                <a:ea typeface="+mn-ea"/>
                <a:cs typeface="宋体" charset="0"/>
              </a:rPr>
              <a:t>)</a:t>
            </a:r>
            <a:r>
              <a:rPr lang="zh-CN" altLang="zh-CN" dirty="0" smtClean="0">
                <a:effectLst/>
              </a:rPr>
              <a:t> </a:t>
            </a:r>
            <a:endParaRPr lang="zh-CN" altLang="en-US" dirty="0" smtClean="0"/>
          </a:p>
        </p:txBody>
      </p:sp>
      <p:sp>
        <p:nvSpPr>
          <p:cNvPr id="5018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20CDA25C-96A7-4CB6-8C28-ABC86E7C5C9C}" type="slidenum">
              <a:rPr lang="zh-CN" altLang="en-US">
                <a:latin typeface="Calibri" pitchFamily="34" charset="0"/>
              </a:rPr>
              <a:pPr/>
              <a:t>12</a:t>
            </a:fld>
            <a:endParaRPr lang="zh-CN" altLang="en-US">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a:t>
            </a:r>
            <a:r>
              <a:rPr lang="en-US" altLang="zh-CN" b="1" dirty="0" smtClean="0"/>
              <a:t>Bad</a:t>
            </a:r>
            <a:r>
              <a:rPr lang="en-US" altLang="zh-CN" b="1" baseline="0" dirty="0" smtClean="0"/>
              <a:t> performance after river routing</a:t>
            </a:r>
            <a:r>
              <a:rPr lang="en-US" altLang="zh-CN" baseline="0" dirty="0" smtClean="0"/>
              <a:t> only appears in Mississippi, Amur, Ob and Mackenzie River</a:t>
            </a:r>
          </a:p>
          <a:p>
            <a:endParaRPr lang="en-US" altLang="zh-CN" baseline="0" dirty="0" smtClean="0"/>
          </a:p>
          <a:p>
            <a:r>
              <a:rPr lang="en-US" altLang="zh-CN" baseline="0" dirty="0" smtClean="0"/>
              <a:t>-</a:t>
            </a:r>
            <a:r>
              <a:rPr lang="en-US" altLang="zh-CN" b="1" baseline="0" dirty="0" smtClean="0"/>
              <a:t>T</a:t>
            </a:r>
            <a:r>
              <a:rPr kumimoji="1" lang="en-US" altLang="zh-CN" sz="1200" b="1" kern="1200" dirty="0" smtClean="0">
                <a:solidFill>
                  <a:schemeClr val="tx1"/>
                </a:solidFill>
                <a:effectLst/>
                <a:latin typeface="+mn-lt"/>
                <a:ea typeface="+mn-ea"/>
                <a:cs typeface="宋体" charset="0"/>
              </a:rPr>
              <a:t>his bias </a:t>
            </a:r>
            <a:r>
              <a:rPr kumimoji="1" lang="en-US" altLang="zh-CN" sz="1200" kern="1200" dirty="0" smtClean="0">
                <a:solidFill>
                  <a:schemeClr val="tx1"/>
                </a:solidFill>
                <a:effectLst/>
                <a:latin typeface="+mn-lt"/>
                <a:ea typeface="+mn-ea"/>
                <a:cs typeface="宋体" charset="0"/>
              </a:rPr>
              <a:t>is most likely due to the river routing model. One uncertainty is driven by the parameterization(flow velocity) of river routing processes. We applied</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Global Dominant River Tracing in this study,</a:t>
            </a:r>
            <a:r>
              <a:rPr kumimoji="1" lang="en-US" altLang="zh-CN" sz="1200" kern="1200" baseline="0" dirty="0" smtClean="0">
                <a:solidFill>
                  <a:schemeClr val="tx1"/>
                </a:solidFill>
                <a:effectLst/>
                <a:latin typeface="+mn-lt"/>
                <a:ea typeface="+mn-ea"/>
                <a:cs typeface="宋体" charset="0"/>
              </a:rPr>
              <a:t> in which the</a:t>
            </a:r>
            <a:r>
              <a:rPr kumimoji="1" lang="en-US" altLang="zh-CN" sz="1200" kern="1200" dirty="0" smtClean="0">
                <a:solidFill>
                  <a:schemeClr val="tx1"/>
                </a:solidFill>
                <a:effectLst/>
                <a:latin typeface="+mn-lt"/>
                <a:ea typeface="+mn-ea"/>
                <a:cs typeface="宋体" charset="0"/>
              </a:rPr>
              <a:t> time-independent flow velocity is parameterized as a function of the topographic gradient. Using another routing scheme with different time-independent flow velocity, </a:t>
            </a:r>
            <a:r>
              <a:rPr kumimoji="1" lang="en-US" altLang="zh-CN" sz="1200" kern="1200" dirty="0" err="1" smtClean="0">
                <a:solidFill>
                  <a:schemeClr val="tx1"/>
                </a:solidFill>
                <a:effectLst/>
                <a:latin typeface="+mn-lt"/>
                <a:ea typeface="+mn-ea"/>
                <a:cs typeface="宋体" charset="0"/>
              </a:rPr>
              <a:t>Ringeval</a:t>
            </a:r>
            <a:r>
              <a:rPr kumimoji="1" lang="en-US" altLang="zh-CN" sz="1200" kern="1200" dirty="0" smtClean="0">
                <a:solidFill>
                  <a:schemeClr val="tx1"/>
                </a:solidFill>
                <a:effectLst/>
                <a:latin typeface="+mn-lt"/>
                <a:ea typeface="+mn-ea"/>
                <a:cs typeface="宋体" charset="0"/>
              </a:rPr>
              <a:t> et al. (2012) obtained a better discharge values through the ORCHIDEE model for Russian rivers. </a:t>
            </a:r>
          </a:p>
          <a:p>
            <a:endParaRPr kumimoji="1" lang="en-US" altLang="zh-CN" sz="1200" kern="1200" dirty="0" smtClean="0">
              <a:solidFill>
                <a:schemeClr val="tx1"/>
              </a:solidFill>
              <a:effectLst/>
              <a:latin typeface="+mn-lt"/>
              <a:ea typeface="+mn-ea"/>
              <a:cs typeface="宋体" charset="0"/>
            </a:endParaRPr>
          </a:p>
          <a:p>
            <a:r>
              <a:rPr kumimoji="1" lang="en-US" altLang="zh-CN" sz="1200" kern="1200" dirty="0" smtClean="0">
                <a:solidFill>
                  <a:schemeClr val="tx1"/>
                </a:solidFill>
                <a:effectLst/>
                <a:latin typeface="+mn-lt"/>
                <a:ea typeface="+mn-ea"/>
                <a:cs typeface="宋体" charset="0"/>
              </a:rPr>
              <a:t>-</a:t>
            </a:r>
            <a:r>
              <a:rPr kumimoji="1" lang="en-US" altLang="zh-CN" sz="1200" kern="1200" baseline="0" dirty="0" smtClean="0">
                <a:solidFill>
                  <a:schemeClr val="tx1"/>
                </a:solidFill>
                <a:effectLst/>
                <a:latin typeface="+mn-lt"/>
                <a:ea typeface="+mn-ea"/>
                <a:cs typeface="宋体" charset="0"/>
              </a:rPr>
              <a:t> For Mississippi,</a:t>
            </a:r>
            <a:r>
              <a:rPr kumimoji="1" lang="en-US" altLang="zh-CN" sz="1200" kern="1200" dirty="0" smtClean="0">
                <a:solidFill>
                  <a:schemeClr val="tx1"/>
                </a:solidFill>
                <a:effectLst/>
                <a:latin typeface="+mn-lt"/>
                <a:ea typeface="+mn-ea"/>
                <a:cs typeface="宋体" charset="0"/>
              </a:rPr>
              <a:t> we found that the change of land use is probably accelerating the river flow. In fact, in the TRENDY Simulation S2 DGVMs were forced with fixed (pre-industrial) land use. Therefore, if DGVMs were forced with the changing land use, the simulated discharge without routing would be earlier than the observations and the simulated discharge with routing would be closer to the observations.</a:t>
            </a:r>
            <a:r>
              <a:rPr lang="zh-CN" altLang="zh-CN" dirty="0" smtClean="0">
                <a:effectLst/>
              </a:rPr>
              <a:t> </a:t>
            </a:r>
            <a:endParaRPr kumimoji="1" lang="en-US" altLang="zh-CN" sz="1200" kern="1200" dirty="0" smtClean="0">
              <a:solidFill>
                <a:schemeClr val="tx1"/>
              </a:solidFill>
              <a:effectLst/>
              <a:latin typeface="+mn-lt"/>
              <a:ea typeface="+mn-ea"/>
              <a:cs typeface="宋体" charset="0"/>
            </a:endParaRPr>
          </a:p>
          <a:p>
            <a:endParaRPr kumimoji="1" lang="en-US" altLang="zh-CN" sz="1200" kern="1200" dirty="0" smtClean="0">
              <a:solidFill>
                <a:schemeClr val="tx1"/>
              </a:solidFill>
              <a:effectLst/>
              <a:latin typeface="+mn-lt"/>
              <a:ea typeface="+mn-ea"/>
              <a:cs typeface="宋体" charset="0"/>
            </a:endParaRPr>
          </a:p>
          <a:p>
            <a:endParaRPr lang="zh-CN" altLang="en-US" dirty="0" smtClean="0"/>
          </a:p>
        </p:txBody>
      </p:sp>
      <p:sp>
        <p:nvSpPr>
          <p:cNvPr id="5018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20CDA25C-96A7-4CB6-8C28-ABC86E7C5C9C}" type="slidenum">
              <a:rPr lang="zh-CN" altLang="en-US">
                <a:latin typeface="Calibri" pitchFamily="34" charset="0"/>
              </a:rPr>
              <a:pPr/>
              <a:t>13</a:t>
            </a:fld>
            <a:endParaRPr lang="zh-CN" alt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CAA80A-B6E9-4C7E-9DCA-F2ED02F64EEF}" type="slidenum">
              <a:rPr lang="zh-CN" altLang="en-US" smtClean="0"/>
              <a:pPr/>
              <a:t>14</a:t>
            </a:fld>
            <a:endParaRPr lang="zh-CN" altLang="en-US"/>
          </a:p>
        </p:txBody>
      </p:sp>
    </p:spTree>
    <p:extLst>
      <p:ext uri="{BB962C8B-B14F-4D97-AF65-F5344CB8AC3E}">
        <p14:creationId xmlns:p14="http://schemas.microsoft.com/office/powerpoint/2010/main" val="178543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OK.</a:t>
            </a:r>
            <a:r>
              <a:rPr lang="en-US" altLang="zh-CN" baseline="0" dirty="0" smtClean="0"/>
              <a:t> This is Yang </a:t>
            </a:r>
            <a:r>
              <a:rPr lang="en-US" altLang="zh-CN" baseline="0" dirty="0" err="1" smtClean="0"/>
              <a:t>Hui</a:t>
            </a:r>
            <a:r>
              <a:rPr lang="en-US" altLang="zh-CN" baseline="0" dirty="0" smtClean="0"/>
              <a:t>. I asked her to prepare a presentation introducing herself. But she rejected. So I do this presentation myself. I google this photo from Internet last night. You may meet her at LSCE when you are back Pairs. </a:t>
            </a:r>
          </a:p>
          <a:p>
            <a:r>
              <a:rPr lang="en-US" altLang="zh-CN" baseline="0" dirty="0" smtClean="0"/>
              <a:t>Yang </a:t>
            </a:r>
            <a:r>
              <a:rPr lang="en-US" altLang="zh-CN" baseline="0" dirty="0" err="1" smtClean="0"/>
              <a:t>Hui</a:t>
            </a:r>
            <a:r>
              <a:rPr lang="en-US" altLang="zh-CN" baseline="0" dirty="0" smtClean="0"/>
              <a:t> is a grade one PhD student. Her undergraduate major is mathematics. Her future study might be ecohydrology and data assimilation. </a:t>
            </a:r>
            <a:endParaRPr lang="zh-CN" altLang="en-US" dirty="0"/>
          </a:p>
        </p:txBody>
      </p:sp>
      <p:sp>
        <p:nvSpPr>
          <p:cNvPr id="4" name="灯片编号占位符 3"/>
          <p:cNvSpPr>
            <a:spLocks noGrp="1"/>
          </p:cNvSpPr>
          <p:nvPr>
            <p:ph type="sldNum" sz="quarter" idx="10"/>
          </p:nvPr>
        </p:nvSpPr>
        <p:spPr/>
        <p:txBody>
          <a:bodyPr/>
          <a:lstStyle/>
          <a:p>
            <a:fld id="{D0CAA80A-B6E9-4C7E-9DCA-F2ED02F64EEF}" type="slidenum">
              <a:rPr lang="zh-CN" altLang="en-US" smtClean="0"/>
              <a:pPr/>
              <a:t>2</a:t>
            </a:fld>
            <a:endParaRPr lang="zh-CN" altLang="en-US"/>
          </a:p>
        </p:txBody>
      </p:sp>
    </p:spTree>
    <p:extLst>
      <p:ext uri="{BB962C8B-B14F-4D97-AF65-F5344CB8AC3E}">
        <p14:creationId xmlns:p14="http://schemas.microsoft.com/office/powerpoint/2010/main" val="283708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CAA80A-B6E9-4C7E-9DCA-F2ED02F64EEF}" type="slidenum">
              <a:rPr lang="zh-CN" altLang="en-US" smtClean="0"/>
              <a:pPr/>
              <a:t>3</a:t>
            </a:fld>
            <a:endParaRPr lang="zh-CN" altLang="en-US"/>
          </a:p>
        </p:txBody>
      </p:sp>
    </p:spTree>
    <p:extLst>
      <p:ext uri="{BB962C8B-B14F-4D97-AF65-F5344CB8AC3E}">
        <p14:creationId xmlns:p14="http://schemas.microsoft.com/office/powerpoint/2010/main" val="178543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1" lang="en-US" altLang="zh-CN" sz="1200" b="1" kern="1200" dirty="0" smtClean="0">
                <a:solidFill>
                  <a:schemeClr val="tx1"/>
                </a:solidFill>
                <a:effectLst/>
                <a:latin typeface="+mn-lt"/>
                <a:ea typeface="+mn-ea"/>
                <a:cs typeface="宋体" charset="0"/>
              </a:rPr>
              <a:t>River discharge </a:t>
            </a:r>
            <a:r>
              <a:rPr kumimoji="1" lang="en-US" altLang="zh-CN" sz="1200" kern="1200" dirty="0" smtClean="0">
                <a:solidFill>
                  <a:schemeClr val="tx1"/>
                </a:solidFill>
                <a:effectLst/>
                <a:latin typeface="+mn-lt"/>
                <a:ea typeface="+mn-ea"/>
                <a:cs typeface="宋体" charset="0"/>
              </a:rPr>
              <a:t>is a main provision of water resources, and its variability and extremes, such as flood, can have large impacts on societies. Changes in the hydrological cycle associated with climate change include changes of surface discharge. Discharge future changes depend upon rainfall and snowfall changes, but also on altered evapotranspiration by vegetation and soils and the retention of water soils. All these components have different sensitivities to climate. Evapotranspiration and soil moisture are additionally affected by biogeochemical processes and by land use change and management. Natural and anthropogenic induced changes in river discharge and extreme hydrological events like drought and flooding are of a particular concern given their potentially damaging effects on human societies.</a:t>
            </a:r>
          </a:p>
          <a:p>
            <a:pPr eaLnBrk="1" hangingPunct="1">
              <a:spcBef>
                <a:spcPct val="0"/>
              </a:spcBef>
            </a:pPr>
            <a:endParaRPr kumimoji="1" lang="en-US" altLang="zh-CN" sz="1200" kern="1200" dirty="0" smtClean="0">
              <a:solidFill>
                <a:schemeClr val="tx1"/>
              </a:solidFill>
              <a:effectLst/>
              <a:latin typeface="+mn-lt"/>
              <a:ea typeface="+mn-ea"/>
              <a:cs typeface="宋体" charset="0"/>
            </a:endParaRPr>
          </a:p>
          <a:p>
            <a:pPr eaLnBrk="1" hangingPunct="1">
              <a:spcBef>
                <a:spcPct val="0"/>
              </a:spcBef>
            </a:pPr>
            <a:r>
              <a:rPr kumimoji="1" lang="en-US" altLang="zh-CN" sz="1200" b="1" kern="1200" dirty="0" smtClean="0">
                <a:solidFill>
                  <a:schemeClr val="tx1"/>
                </a:solidFill>
                <a:effectLst/>
                <a:latin typeface="+mn-lt"/>
                <a:ea typeface="+mn-ea"/>
                <a:cs typeface="宋体" charset="0"/>
              </a:rPr>
              <a:t>However</a:t>
            </a:r>
            <a:r>
              <a:rPr kumimoji="1" lang="en-US" altLang="zh-CN" sz="1200" kern="1200" dirty="0" smtClean="0">
                <a:solidFill>
                  <a:schemeClr val="tx1"/>
                </a:solidFill>
                <a:effectLst/>
                <a:latin typeface="+mn-lt"/>
                <a:ea typeface="+mn-ea"/>
                <a:cs typeface="宋体" charset="0"/>
              </a:rPr>
              <a:t>, global knowledge of the river discharge is surprisingly</a:t>
            </a:r>
            <a:r>
              <a:rPr kumimoji="1" lang="en-US" altLang="zh-CN" sz="1200" kern="1200" baseline="0" dirty="0" smtClean="0">
                <a:solidFill>
                  <a:schemeClr val="tx1"/>
                </a:solidFill>
                <a:effectLst/>
                <a:latin typeface="+mn-lt"/>
                <a:ea typeface="+mn-ea"/>
                <a:cs typeface="宋体" charset="0"/>
              </a:rPr>
              <a:t> poor, because much of the world river gauge measurements are rare, nonexistent or proprietary.</a:t>
            </a:r>
            <a:r>
              <a:rPr lang="zh-CN" altLang="zh-CN" dirty="0" smtClean="0">
                <a:effectLst/>
              </a:rPr>
              <a:t> </a:t>
            </a:r>
            <a:r>
              <a:rPr kumimoji="1" lang="en-US" altLang="zh-CN" sz="1200" kern="1200" dirty="0" smtClean="0">
                <a:solidFill>
                  <a:schemeClr val="tx1"/>
                </a:solidFill>
                <a:effectLst/>
                <a:latin typeface="+mn-lt"/>
                <a:ea typeface="+mn-ea"/>
                <a:cs typeface="宋体" charset="0"/>
              </a:rPr>
              <a:t>To account for these processes and their interactions, land surface models fitted with an interactive vegetation component (DGVMs) are valuable tools. With DGVMs, all</a:t>
            </a:r>
            <a:r>
              <a:rPr kumimoji="1" lang="en-US" altLang="zh-CN" sz="1200" kern="1200" baseline="0" dirty="0" smtClean="0">
                <a:solidFill>
                  <a:schemeClr val="tx1"/>
                </a:solidFill>
                <a:effectLst/>
                <a:latin typeface="+mn-lt"/>
                <a:ea typeface="+mn-ea"/>
                <a:cs typeface="宋体" charset="0"/>
              </a:rPr>
              <a:t> of </a:t>
            </a:r>
            <a:r>
              <a:rPr kumimoji="1" lang="en-US" altLang="zh-CN" sz="1200" kern="1200" dirty="0" smtClean="0">
                <a:solidFill>
                  <a:schemeClr val="tx1"/>
                </a:solidFill>
                <a:effectLst/>
                <a:latin typeface="+mn-lt"/>
                <a:ea typeface="+mn-ea"/>
                <a:cs typeface="宋体" charset="0"/>
              </a:rPr>
              <a:t>the vegetation responses to climate change, rising atmospheric CO2,</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nitrogen deposition in some models, as well as to land use change, can be modeled.</a:t>
            </a:r>
            <a:r>
              <a:rPr kumimoji="1" lang="en-US" altLang="zh-CN" sz="1200" kern="1200" baseline="0" dirty="0" smtClean="0">
                <a:solidFill>
                  <a:schemeClr val="tx1"/>
                </a:solidFill>
                <a:effectLst/>
                <a:latin typeface="+mn-lt"/>
                <a:ea typeface="+mn-ea"/>
                <a:cs typeface="宋体" charset="0"/>
              </a:rPr>
              <a:t> </a:t>
            </a:r>
            <a:endParaRPr kumimoji="0" lang="zh-CN" altLang="en-US" dirty="0" smtClean="0"/>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C531E470-1926-4B59-A0C0-1784C9F71476}" type="slidenum">
              <a:rPr lang="zh-CN" altLang="en-US">
                <a:latin typeface="Calibri" pitchFamily="34" charset="0"/>
              </a:rPr>
              <a:pPr/>
              <a:t>4</a:t>
            </a:fld>
            <a:endParaRPr lang="zh-CN"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t>
            </a:r>
            <a:r>
              <a:rPr kumimoji="1" lang="en-US" altLang="zh-CN" sz="1200" kern="1200" dirty="0" smtClean="0">
                <a:solidFill>
                  <a:schemeClr val="tx1"/>
                </a:solidFill>
                <a:effectLst/>
                <a:latin typeface="+mn-lt"/>
                <a:ea typeface="+mn-ea"/>
                <a:cs typeface="宋体" charset="0"/>
              </a:rPr>
              <a:t>DGVMs modeled discharge was used in IPCC Fifth Assessment Report. It can be used to quantitatively evaluate the separate contributions of different environmental factors to changes in regional and global discharge.</a:t>
            </a:r>
            <a:r>
              <a:rPr lang="zh-CN" altLang="zh-CN" dirty="0" smtClean="0">
                <a:effectLst/>
              </a:rPr>
              <a:t> </a:t>
            </a:r>
            <a:endParaRPr lang="en-US" altLang="zh-CN" dirty="0" smtClean="0">
              <a:effectLst/>
            </a:endParaRPr>
          </a:p>
          <a:p>
            <a:endParaRPr kumimoji="1" lang="en-US" altLang="zh-CN" sz="1200" kern="1200" dirty="0" smtClean="0">
              <a:solidFill>
                <a:schemeClr val="tx1"/>
              </a:solidFill>
              <a:effectLst/>
              <a:latin typeface="+mn-lt"/>
              <a:ea typeface="+mn-ea"/>
              <a:cs typeface="宋体" charset="0"/>
            </a:endParaRPr>
          </a:p>
          <a:p>
            <a:r>
              <a:rPr kumimoji="1" lang="en-US" altLang="zh-CN" sz="1200" kern="1200" dirty="0" smtClean="0">
                <a:solidFill>
                  <a:schemeClr val="tx1"/>
                </a:solidFill>
                <a:effectLst/>
                <a:latin typeface="+mn-lt"/>
                <a:ea typeface="+mn-ea"/>
                <a:cs typeface="宋体" charset="0"/>
              </a:rPr>
              <a:t>-So far different DGVMs still cannot reach consensus on the attribution of continental discharge trends.</a:t>
            </a:r>
            <a:r>
              <a:rPr lang="zh-CN" altLang="zh-CN" dirty="0" smtClean="0">
                <a:effectLst/>
              </a:rPr>
              <a:t> </a:t>
            </a:r>
            <a:r>
              <a:rPr kumimoji="1" lang="en-US" altLang="zh-CN" sz="1200" kern="1200" dirty="0" smtClean="0">
                <a:solidFill>
                  <a:schemeClr val="tx1"/>
                </a:solidFill>
                <a:effectLst/>
                <a:latin typeface="+mn-lt"/>
                <a:ea typeface="+mn-ea"/>
                <a:cs typeface="宋体" charset="0"/>
              </a:rPr>
              <a:t>For instance, with the land surface scheme in Hadley Center climate models, </a:t>
            </a:r>
            <a:r>
              <a:rPr kumimoji="1" lang="en-US" altLang="zh-CN" sz="1200" i="1" kern="1200" dirty="0" err="1" smtClean="0">
                <a:solidFill>
                  <a:schemeClr val="tx1"/>
                </a:solidFill>
                <a:effectLst/>
                <a:latin typeface="+mn-lt"/>
                <a:ea typeface="+mn-ea"/>
                <a:cs typeface="宋体" charset="0"/>
              </a:rPr>
              <a:t>Gedney</a:t>
            </a:r>
            <a:r>
              <a:rPr kumimoji="1" lang="en-US" altLang="zh-CN" sz="1200" i="1" kern="1200" dirty="0" smtClean="0">
                <a:solidFill>
                  <a:schemeClr val="tx1"/>
                </a:solidFill>
                <a:effectLst/>
                <a:latin typeface="+mn-lt"/>
                <a:ea typeface="+mn-ea"/>
                <a:cs typeface="宋体" charset="0"/>
              </a:rPr>
              <a:t> et al.</a:t>
            </a:r>
            <a:r>
              <a:rPr kumimoji="1" lang="en-US" altLang="zh-CN" sz="1200" kern="1200" dirty="0" smtClean="0">
                <a:solidFill>
                  <a:schemeClr val="tx1"/>
                </a:solidFill>
                <a:effectLst/>
                <a:latin typeface="+mn-lt"/>
                <a:ea typeface="+mn-ea"/>
                <a:cs typeface="宋体" charset="0"/>
              </a:rPr>
              <a:t> [2006] suggested that increasing atmospheric CO</a:t>
            </a:r>
            <a:r>
              <a:rPr kumimoji="1" lang="en-US" altLang="zh-CN" sz="1200" kern="1200" baseline="-25000" dirty="0" smtClean="0">
                <a:solidFill>
                  <a:schemeClr val="tx1"/>
                </a:solidFill>
                <a:effectLst/>
                <a:latin typeface="+mn-lt"/>
                <a:ea typeface="+mn-ea"/>
                <a:cs typeface="宋体" charset="0"/>
              </a:rPr>
              <a:t>2</a:t>
            </a:r>
            <a:r>
              <a:rPr kumimoji="1" lang="en-US" altLang="zh-CN" sz="1200" kern="1200" dirty="0" smtClean="0">
                <a:solidFill>
                  <a:schemeClr val="tx1"/>
                </a:solidFill>
                <a:effectLst/>
                <a:latin typeface="+mn-lt"/>
                <a:ea typeface="+mn-ea"/>
                <a:cs typeface="宋体" charset="0"/>
              </a:rPr>
              <a:t> induced stomatal closure which in turn caused increasing global discharge over the period 19 century. While </a:t>
            </a:r>
            <a:r>
              <a:rPr kumimoji="1" lang="en-US" altLang="zh-CN" sz="1200" i="1" kern="1200" dirty="0" err="1" smtClean="0">
                <a:solidFill>
                  <a:schemeClr val="tx1"/>
                </a:solidFill>
                <a:effectLst/>
                <a:latin typeface="+mn-lt"/>
                <a:ea typeface="+mn-ea"/>
                <a:cs typeface="宋体" charset="0"/>
              </a:rPr>
              <a:t>Piao</a:t>
            </a:r>
            <a:r>
              <a:rPr kumimoji="1" lang="en-US" altLang="zh-CN" sz="1200" i="1" kern="1200" dirty="0" smtClean="0">
                <a:solidFill>
                  <a:schemeClr val="tx1"/>
                </a:solidFill>
                <a:effectLst/>
                <a:latin typeface="+mn-lt"/>
                <a:ea typeface="+mn-ea"/>
                <a:cs typeface="宋体" charset="0"/>
              </a:rPr>
              <a:t> et al. </a:t>
            </a:r>
            <a:r>
              <a:rPr kumimoji="1" lang="en-US" altLang="zh-CN" sz="1200" kern="1200" dirty="0" smtClean="0">
                <a:solidFill>
                  <a:schemeClr val="tx1"/>
                </a:solidFill>
                <a:effectLst/>
                <a:latin typeface="+mn-lt"/>
                <a:ea typeface="+mn-ea"/>
                <a:cs typeface="宋体" charset="0"/>
              </a:rPr>
              <a:t>[2007] used the ORCHIDEE model and found a larger impact of rainfall increase and land use change on global positive discharge trends. Later, using the </a:t>
            </a:r>
            <a:r>
              <a:rPr kumimoji="1" lang="en-US" altLang="zh-CN" sz="1200" kern="1200" dirty="0" err="1" smtClean="0">
                <a:solidFill>
                  <a:schemeClr val="tx1"/>
                </a:solidFill>
                <a:effectLst/>
                <a:latin typeface="+mn-lt"/>
                <a:ea typeface="+mn-ea"/>
                <a:cs typeface="宋体" charset="0"/>
              </a:rPr>
              <a:t>LPJmL</a:t>
            </a:r>
            <a:r>
              <a:rPr kumimoji="1" lang="en-US" altLang="zh-CN" sz="1200" kern="1200" dirty="0" smtClean="0">
                <a:solidFill>
                  <a:schemeClr val="tx1"/>
                </a:solidFill>
                <a:effectLst/>
                <a:latin typeface="+mn-lt"/>
                <a:ea typeface="+mn-ea"/>
                <a:cs typeface="宋体" charset="0"/>
              </a:rPr>
              <a:t> model, </a:t>
            </a:r>
            <a:r>
              <a:rPr kumimoji="1" lang="en-US" altLang="zh-CN" sz="1200" i="1" kern="1200" dirty="0" err="1" smtClean="0">
                <a:solidFill>
                  <a:schemeClr val="tx1"/>
                </a:solidFill>
                <a:effectLst/>
                <a:latin typeface="+mn-lt"/>
                <a:ea typeface="+mn-ea"/>
                <a:cs typeface="宋体" charset="0"/>
              </a:rPr>
              <a:t>Gerten</a:t>
            </a:r>
            <a:r>
              <a:rPr kumimoji="1" lang="en-US" altLang="zh-CN" sz="1200" i="1" kern="1200" dirty="0" smtClean="0">
                <a:solidFill>
                  <a:schemeClr val="tx1"/>
                </a:solidFill>
                <a:effectLst/>
                <a:latin typeface="+mn-lt"/>
                <a:ea typeface="+mn-ea"/>
                <a:cs typeface="宋体" charset="0"/>
              </a:rPr>
              <a:t> et al.</a:t>
            </a:r>
            <a:r>
              <a:rPr kumimoji="1" lang="en-US" altLang="zh-CN" sz="1200" kern="1200" dirty="0" smtClean="0">
                <a:solidFill>
                  <a:schemeClr val="tx1"/>
                </a:solidFill>
                <a:effectLst/>
                <a:latin typeface="+mn-lt"/>
                <a:ea typeface="+mn-ea"/>
                <a:cs typeface="宋体" charset="0"/>
              </a:rPr>
              <a:t> [2008] found that the increasing trend of global discharge was the result of multiple factor including precipitation changes, global warming, land use change, rising atmospheric CO</a:t>
            </a:r>
            <a:r>
              <a:rPr kumimoji="1" lang="en-US" altLang="zh-CN" sz="1200" kern="1200" baseline="-25000" dirty="0" smtClean="0">
                <a:solidFill>
                  <a:schemeClr val="tx1"/>
                </a:solidFill>
                <a:effectLst/>
                <a:latin typeface="+mn-lt"/>
                <a:ea typeface="+mn-ea"/>
                <a:cs typeface="宋体" charset="0"/>
              </a:rPr>
              <a:t>2</a:t>
            </a:r>
            <a:r>
              <a:rPr kumimoji="1" lang="en-US" altLang="zh-CN" sz="1200" kern="1200" dirty="0" smtClean="0">
                <a:solidFill>
                  <a:schemeClr val="tx1"/>
                </a:solidFill>
                <a:effectLst/>
                <a:latin typeface="+mn-lt"/>
                <a:ea typeface="+mn-ea"/>
                <a:cs typeface="宋体" charset="0"/>
              </a:rPr>
              <a:t>, and irrigation use of river water.</a:t>
            </a:r>
            <a:r>
              <a:rPr lang="zh-CN" altLang="zh-CN" dirty="0" smtClean="0">
                <a:effectLst/>
              </a:rPr>
              <a:t> </a:t>
            </a:r>
            <a:endParaRPr lang="en-US" altLang="zh-CN" dirty="0" smtClean="0">
              <a:effectLst/>
            </a:endParaRPr>
          </a:p>
          <a:p>
            <a:endParaRPr kumimoji="1" lang="en-US" altLang="zh-CN" sz="1200" kern="1200" dirty="0" smtClean="0">
              <a:solidFill>
                <a:schemeClr val="tx1"/>
              </a:solidFill>
              <a:effectLst/>
              <a:latin typeface="+mn-lt"/>
              <a:ea typeface="+mn-ea"/>
              <a:cs typeface="宋体" charset="0"/>
            </a:endParaRPr>
          </a:p>
          <a:p>
            <a:r>
              <a:rPr kumimoji="1" lang="en-US" altLang="zh-CN" sz="1200" kern="1200" dirty="0" smtClean="0">
                <a:solidFill>
                  <a:schemeClr val="tx1"/>
                </a:solidFill>
                <a:effectLst/>
                <a:latin typeface="+mn-lt"/>
                <a:ea typeface="+mn-ea"/>
                <a:cs typeface="宋体" charset="0"/>
              </a:rPr>
              <a:t>-Such differences in model prediction and attribution need to be systematically evaluated and compared for a better understanding of global and regional discharge under current and projected climate change and anthropogenic activities. </a:t>
            </a:r>
          </a:p>
          <a:p>
            <a:endParaRPr kumimoji="1" lang="en-US" altLang="zh-CN" sz="1200" kern="1200" dirty="0" smtClean="0">
              <a:solidFill>
                <a:schemeClr val="tx1"/>
              </a:solidFill>
              <a:effectLst/>
              <a:latin typeface="+mn-lt"/>
              <a:ea typeface="+mn-ea"/>
              <a:cs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D0CAA80A-B6E9-4C7E-9DCA-F2ED02F64EEF}" type="slidenum">
              <a:rPr lang="zh-CN" altLang="en-US" smtClean="0"/>
              <a:pPr/>
              <a:t>5</a:t>
            </a:fld>
            <a:endParaRPr lang="zh-CN" altLang="en-US"/>
          </a:p>
        </p:txBody>
      </p:sp>
    </p:spTree>
    <p:extLst>
      <p:ext uri="{BB962C8B-B14F-4D97-AF65-F5344CB8AC3E}">
        <p14:creationId xmlns:p14="http://schemas.microsoft.com/office/powerpoint/2010/main" val="243241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fontAlgn="ctr" hangingPunct="1"/>
            <a:r>
              <a:rPr kumimoji="1" lang="en-US" altLang="zh-CN" sz="1200" kern="1200" dirty="0" smtClean="0">
                <a:solidFill>
                  <a:schemeClr val="tx1"/>
                </a:solidFill>
                <a:effectLst/>
                <a:latin typeface="+mn-lt"/>
                <a:ea typeface="+mn-ea"/>
                <a:cs typeface="宋体" charset="0"/>
              </a:rPr>
              <a:t>- In this study we used 7 DGVMs(</a:t>
            </a:r>
            <a:r>
              <a:rPr lang="en-US" altLang="zh-CN" sz="1200" dirty="0" smtClean="0">
                <a:latin typeface="Arial Unicode MS" pitchFamily="34" charset="-122"/>
                <a:ea typeface="Arial Unicode MS" pitchFamily="34" charset="-122"/>
                <a:cs typeface="Arial Unicode MS" pitchFamily="34" charset="-122"/>
              </a:rPr>
              <a:t>CLM4CN</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LPJ</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OCN</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LPJ-GUESS</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SDGVM</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ORCHIDEE</a:t>
            </a:r>
            <a:r>
              <a:rPr lang="zh-CN" altLang="en-US" sz="1200" dirty="0" smtClean="0">
                <a:latin typeface="Arial Unicode MS" pitchFamily="34" charset="-122"/>
                <a:ea typeface="Arial Unicode MS" pitchFamily="34" charset="-122"/>
                <a:cs typeface="Arial Unicode MS" pitchFamily="34" charset="-122"/>
              </a:rPr>
              <a:t>、</a:t>
            </a:r>
            <a:r>
              <a:rPr lang="en-US" altLang="zh-CN" sz="1200" dirty="0" smtClean="0">
                <a:latin typeface="Arial Unicode MS" pitchFamily="34" charset="-122"/>
                <a:ea typeface="Arial Unicode MS" pitchFamily="34" charset="-122"/>
                <a:cs typeface="Arial Unicode MS" pitchFamily="34" charset="-122"/>
              </a:rPr>
              <a:t>TRIFFID</a:t>
            </a:r>
            <a:r>
              <a:rPr kumimoji="1" lang="en-US" altLang="zh-CN" sz="1200" kern="1200" dirty="0" smtClean="0">
                <a:solidFill>
                  <a:schemeClr val="tx1"/>
                </a:solidFill>
                <a:effectLst/>
                <a:latin typeface="+mn-lt"/>
                <a:ea typeface="+mn-ea"/>
                <a:cs typeface="宋体" charset="0"/>
              </a:rPr>
              <a:t>) from the TRENDY model inter-comparison project forced by the same observed climate and</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atmospheric CO2 data to investigate model performance in simulating basin level discharge. </a:t>
            </a:r>
          </a:p>
          <a:p>
            <a:pPr eaLnBrk="1" fontAlgn="ctr" hangingPunct="1"/>
            <a:endParaRPr kumimoji="1" lang="en-US" altLang="zh-CN" sz="1200" kern="1200" dirty="0" smtClean="0">
              <a:solidFill>
                <a:schemeClr val="tx1"/>
              </a:solidFill>
              <a:effectLst/>
              <a:latin typeface="+mn-lt"/>
              <a:ea typeface="+mn-ea"/>
              <a:cs typeface="宋体" charset="0"/>
            </a:endParaRPr>
          </a:p>
          <a:p>
            <a:pPr eaLnBrk="1" fontAlgn="ctr" hangingPunct="1"/>
            <a:r>
              <a:rPr kumimoji="1" lang="en-US" altLang="zh-CN" sz="1200" kern="1200" dirty="0" smtClean="0">
                <a:solidFill>
                  <a:schemeClr val="tx1"/>
                </a:solidFill>
                <a:effectLst/>
                <a:latin typeface="+mn-lt"/>
                <a:ea typeface="+mn-ea"/>
                <a:cs typeface="宋体" charset="0"/>
              </a:rPr>
              <a:t>- We evaluate the discharge outputs from seven DGVMs against river discharge observations in 15 large river basins(see Figure). Model comparison with observed discharge is decomposed into different time scales: the seasonal cycle, the annual mean discharge and its trend over last three decades, and the inter-annual variability.</a:t>
            </a:r>
          </a:p>
          <a:p>
            <a:pPr eaLnBrk="1" fontAlgn="ctr" hangingPunct="1"/>
            <a:endParaRPr kumimoji="1" lang="en-US" altLang="zh-CN" sz="1200" kern="1200" dirty="0" smtClean="0">
              <a:solidFill>
                <a:schemeClr val="tx1"/>
              </a:solidFill>
              <a:effectLst/>
              <a:latin typeface="+mn-lt"/>
              <a:ea typeface="+mn-ea"/>
              <a:cs typeface="宋体" charset="0"/>
            </a:endParaRPr>
          </a:p>
          <a:p>
            <a:pPr marL="171450" indent="-171450" eaLnBrk="1" fontAlgn="ctr" hangingPunct="1">
              <a:buFontTx/>
              <a:buChar char="-"/>
            </a:pPr>
            <a:r>
              <a:rPr kumimoji="1" lang="en-US" altLang="zh-CN" sz="1200" kern="1200" dirty="0" smtClean="0">
                <a:solidFill>
                  <a:schemeClr val="tx1"/>
                </a:solidFill>
                <a:effectLst/>
                <a:latin typeface="+mn-lt"/>
                <a:ea typeface="+mn-ea"/>
                <a:cs typeface="宋体" charset="0"/>
              </a:rPr>
              <a:t>In</a:t>
            </a:r>
            <a:r>
              <a:rPr kumimoji="1" lang="en-US" altLang="zh-CN" sz="1200" kern="1200" baseline="0" dirty="0" smtClean="0">
                <a:solidFill>
                  <a:schemeClr val="tx1"/>
                </a:solidFill>
                <a:effectLst/>
                <a:latin typeface="+mn-lt"/>
                <a:ea typeface="+mn-ea"/>
                <a:cs typeface="宋体" charset="0"/>
              </a:rPr>
              <a:t> addition, </a:t>
            </a:r>
            <a:r>
              <a:rPr kumimoji="1" lang="en-US" altLang="zh-CN" sz="1200" kern="1200" dirty="0" smtClean="0">
                <a:solidFill>
                  <a:schemeClr val="tx1"/>
                </a:solidFill>
                <a:effectLst/>
                <a:latin typeface="+mn-lt"/>
                <a:ea typeface="+mn-ea"/>
                <a:cs typeface="宋体" charset="0"/>
              </a:rPr>
              <a:t>DGVMs usually simulate the water balance of each grid cell. To compare</a:t>
            </a:r>
            <a:r>
              <a:rPr kumimoji="1" lang="en-US" altLang="zh-CN" sz="1200" kern="1200" baseline="0" dirty="0" smtClean="0">
                <a:solidFill>
                  <a:schemeClr val="tx1"/>
                </a:solidFill>
                <a:effectLst/>
                <a:latin typeface="+mn-lt"/>
                <a:ea typeface="+mn-ea"/>
                <a:cs typeface="宋体" charset="0"/>
              </a:rPr>
              <a:t> with discharge observation, </a:t>
            </a:r>
            <a:r>
              <a:rPr kumimoji="1" lang="en-US" altLang="zh-CN" sz="1200" kern="1200" dirty="0" smtClean="0">
                <a:solidFill>
                  <a:schemeClr val="tx1"/>
                </a:solidFill>
                <a:effectLst/>
                <a:latin typeface="+mn-lt"/>
                <a:ea typeface="+mn-ea"/>
                <a:cs typeface="宋体" charset="0"/>
              </a:rPr>
              <a:t>the monthly discharge simulated by DGVMs on each grid cell was fed into a river routing model. This routing model</a:t>
            </a:r>
            <a:r>
              <a:rPr kumimoji="1" lang="en-US" altLang="zh-CN" sz="1200" kern="1200" baseline="0" dirty="0" smtClean="0">
                <a:solidFill>
                  <a:schemeClr val="tx1"/>
                </a:solidFill>
                <a:effectLst/>
                <a:latin typeface="+mn-lt"/>
                <a:ea typeface="+mn-ea"/>
                <a:cs typeface="宋体" charset="0"/>
              </a:rPr>
              <a:t> is the </a:t>
            </a:r>
            <a:r>
              <a:rPr kumimoji="1" lang="en-US" altLang="zh-CN" sz="1200" kern="1200" dirty="0" smtClean="0">
                <a:solidFill>
                  <a:schemeClr val="tx1"/>
                </a:solidFill>
                <a:effectLst/>
                <a:latin typeface="+mn-lt"/>
                <a:ea typeface="+mn-ea"/>
                <a:cs typeface="宋体" charset="0"/>
              </a:rPr>
              <a:t>global Dominant River Tracing (DRT),</a:t>
            </a:r>
            <a:r>
              <a:rPr kumimoji="1" lang="en-US" altLang="zh-CN" sz="1200" kern="1200" baseline="0" dirty="0" smtClean="0">
                <a:solidFill>
                  <a:schemeClr val="tx1"/>
                </a:solidFill>
                <a:effectLst/>
                <a:latin typeface="+mn-lt"/>
                <a:ea typeface="+mn-ea"/>
                <a:cs typeface="宋体" charset="0"/>
              </a:rPr>
              <a:t> it c</a:t>
            </a:r>
            <a:r>
              <a:rPr kumimoji="1" lang="en-US" altLang="zh-CN" sz="1200" kern="1200" dirty="0" smtClean="0">
                <a:solidFill>
                  <a:schemeClr val="tx1"/>
                </a:solidFill>
                <a:effectLst/>
                <a:latin typeface="+mn-lt"/>
                <a:ea typeface="+mn-ea"/>
                <a:cs typeface="宋体" charset="0"/>
              </a:rPr>
              <a:t>onverts simulated gridded discharge into river discharge at river mouths. </a:t>
            </a:r>
          </a:p>
          <a:p>
            <a:pPr marL="171450" indent="-171450" eaLnBrk="1" fontAlgn="ctr" hangingPunct="1">
              <a:buFontTx/>
              <a:buChar char="-"/>
            </a:pPr>
            <a:endParaRPr kumimoji="1" lang="en-US" altLang="zh-CN" sz="1200" kern="1200" dirty="0" smtClean="0">
              <a:solidFill>
                <a:schemeClr val="tx1"/>
              </a:solidFill>
              <a:effectLst/>
              <a:latin typeface="+mn-lt"/>
              <a:ea typeface="+mn-ea"/>
              <a:cs typeface="宋体" charset="0"/>
            </a:endParaRPr>
          </a:p>
          <a:p>
            <a:pPr marL="171450" indent="-171450" eaLnBrk="1" fontAlgn="ctr" hangingPunct="1">
              <a:buFontTx/>
              <a:buChar char="-"/>
            </a:pPr>
            <a:r>
              <a:rPr kumimoji="1" lang="en-US" altLang="zh-CN" sz="1200" kern="1200" dirty="0" smtClean="0">
                <a:solidFill>
                  <a:schemeClr val="tx1"/>
                </a:solidFill>
                <a:effectLst/>
                <a:latin typeface="+mn-lt"/>
                <a:ea typeface="+mn-ea"/>
                <a:cs typeface="宋体" charset="0"/>
              </a:rPr>
              <a:t>Finally</a:t>
            </a:r>
            <a:r>
              <a:rPr kumimoji="1" lang="en-US" altLang="zh-CN" sz="1200" kern="1200" baseline="0" dirty="0" smtClean="0">
                <a:solidFill>
                  <a:schemeClr val="tx1"/>
                </a:solidFill>
                <a:effectLst/>
                <a:latin typeface="+mn-lt"/>
                <a:ea typeface="+mn-ea"/>
                <a:cs typeface="宋体" charset="0"/>
              </a:rPr>
              <a:t>, we compare simulated river discharge to observed discharge. The </a:t>
            </a:r>
            <a:r>
              <a:rPr kumimoji="1" lang="en-US" altLang="zh-CN" sz="1200" kern="1200" dirty="0" smtClean="0">
                <a:solidFill>
                  <a:schemeClr val="tx1"/>
                </a:solidFill>
                <a:effectLst/>
                <a:latin typeface="+mn-lt"/>
                <a:ea typeface="+mn-ea"/>
                <a:cs typeface="宋体" charset="0"/>
              </a:rPr>
              <a:t>observed river discharge data were obtained from the Global River Discharge Center</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on a daily basis from 718 stations. The gauging stations located in river mouths were selected for their close approximation of catchment discharge. We chose 21 gauging stations in the selected 15 river basins (see Figure). The analysis is focused on the period over</a:t>
            </a:r>
            <a:r>
              <a:rPr kumimoji="1" lang="en-US" altLang="zh-CN" sz="1200" kern="1200" baseline="0" dirty="0" smtClean="0">
                <a:solidFill>
                  <a:schemeClr val="tx1"/>
                </a:solidFill>
                <a:effectLst/>
                <a:latin typeface="+mn-lt"/>
                <a:ea typeface="+mn-ea"/>
                <a:cs typeface="宋体" charset="0"/>
              </a:rPr>
              <a:t> the past thirty years</a:t>
            </a:r>
            <a:r>
              <a:rPr kumimoji="1" lang="en-US" altLang="zh-CN" sz="1200" kern="1200" dirty="0" smtClean="0">
                <a:solidFill>
                  <a:schemeClr val="tx1"/>
                </a:solidFill>
                <a:effectLst/>
                <a:latin typeface="+mn-lt"/>
                <a:ea typeface="+mn-ea"/>
                <a:cs typeface="宋体" charset="0"/>
              </a:rPr>
              <a:t>. </a:t>
            </a:r>
          </a:p>
          <a:p>
            <a:pPr eaLnBrk="1" fontAlgn="ctr" hangingPunct="1"/>
            <a:r>
              <a:rPr lang="zh-CN" altLang="zh-CN" dirty="0" smtClean="0">
                <a:effectLst/>
              </a:rPr>
              <a:t> </a:t>
            </a:r>
            <a:endParaRPr kumimoji="1" lang="zh-CN" altLang="en-US" dirty="0"/>
          </a:p>
        </p:txBody>
      </p:sp>
      <p:sp>
        <p:nvSpPr>
          <p:cNvPr id="4" name="幻灯片编号占位符 3"/>
          <p:cNvSpPr>
            <a:spLocks noGrp="1"/>
          </p:cNvSpPr>
          <p:nvPr>
            <p:ph type="sldNum" sz="quarter" idx="10"/>
          </p:nvPr>
        </p:nvSpPr>
        <p:spPr/>
        <p:txBody>
          <a:bodyPr/>
          <a:lstStyle/>
          <a:p>
            <a:fld id="{D0CAA80A-B6E9-4C7E-9DCA-F2ED02F64EEF}" type="slidenum">
              <a:rPr lang="zh-CN" altLang="en-US" smtClean="0"/>
              <a:pPr/>
              <a:t>6</a:t>
            </a:fld>
            <a:endParaRPr lang="zh-CN" altLang="en-US"/>
          </a:p>
        </p:txBody>
      </p:sp>
    </p:spTree>
    <p:extLst>
      <p:ext uri="{BB962C8B-B14F-4D97-AF65-F5344CB8AC3E}">
        <p14:creationId xmlns:p14="http://schemas.microsoft.com/office/powerpoint/2010/main" val="25848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1" dirty="0" smtClean="0"/>
              <a:t>So</a:t>
            </a:r>
            <a:r>
              <a:rPr kumimoji="1" lang="en-US" altLang="zh-CN" dirty="0" smtClean="0"/>
              <a:t>, the discharge</a:t>
            </a:r>
            <a:r>
              <a:rPr kumimoji="1" lang="en-US" altLang="zh-CN" baseline="0" dirty="0" smtClean="0"/>
              <a:t> observation were compared to that from DGVMs.</a:t>
            </a:r>
          </a:p>
          <a:p>
            <a:endParaRPr kumimoji="1" lang="en-US" altLang="zh-CN" baseline="0" dirty="0" smtClean="0"/>
          </a:p>
          <a:p>
            <a:r>
              <a:rPr kumimoji="1" lang="en-US" altLang="zh-CN" baseline="0" dirty="0" smtClean="0"/>
              <a:t>We firstly directly compare model annual mean discharge &amp; its trend against observations.</a:t>
            </a:r>
          </a:p>
          <a:p>
            <a:endParaRPr kumimoji="1" lang="en-US" altLang="zh-CN" baseline="0" dirty="0" smtClean="0"/>
          </a:p>
          <a:p>
            <a:pPr marL="171450" indent="-171450">
              <a:buFontTx/>
              <a:buChar char="-"/>
            </a:pPr>
            <a:r>
              <a:rPr kumimoji="1" lang="en-US" altLang="zh-CN" b="1" dirty="0" smtClean="0"/>
              <a:t>For</a:t>
            </a:r>
            <a:r>
              <a:rPr kumimoji="1" lang="en-US" altLang="zh-CN" b="1" baseline="0" dirty="0" smtClean="0"/>
              <a:t> s</a:t>
            </a:r>
            <a:r>
              <a:rPr kumimoji="1" lang="en-US" altLang="zh-CN" b="1" dirty="0" smtClean="0"/>
              <a:t>easonal</a:t>
            </a:r>
            <a:r>
              <a:rPr kumimoji="1" lang="en-US" altLang="zh-CN" b="1" baseline="0" dirty="0" smtClean="0"/>
              <a:t> cycle. </a:t>
            </a:r>
            <a:r>
              <a:rPr kumimoji="1" lang="en-US" altLang="zh-CN" sz="1200" kern="1200" dirty="0" smtClean="0">
                <a:solidFill>
                  <a:schemeClr val="tx1"/>
                </a:solidFill>
                <a:effectLst/>
                <a:latin typeface="+mn-lt"/>
                <a:ea typeface="+mn-ea"/>
                <a:cs typeface="宋体" charset="0"/>
              </a:rPr>
              <a:t>We use multiple statistical indexes to evaluate seasonal discharge with emphasis on average mean bias (PBIAS), overall fitting (NSE), error  index (RMSE) and agreement of variability (Correlation</a:t>
            </a:r>
            <a:r>
              <a:rPr kumimoji="1" lang="en-US" altLang="zh-CN" sz="1200" kern="1200" baseline="0" dirty="0" smtClean="0">
                <a:solidFill>
                  <a:schemeClr val="tx1"/>
                </a:solidFill>
                <a:effectLst/>
                <a:latin typeface="+mn-lt"/>
                <a:ea typeface="+mn-ea"/>
                <a:cs typeface="宋体" charset="0"/>
              </a:rPr>
              <a:t> coefficient). </a:t>
            </a:r>
          </a:p>
          <a:p>
            <a:pPr marL="171450" indent="-171450">
              <a:buFontTx/>
              <a:buChar char="-"/>
            </a:pPr>
            <a:endParaRPr kumimoji="1" lang="en-US" altLang="zh-CN" sz="1200" kern="1200" baseline="0" dirty="0" smtClean="0">
              <a:solidFill>
                <a:schemeClr val="tx1"/>
              </a:solidFill>
              <a:effectLst/>
              <a:latin typeface="+mn-lt"/>
              <a:ea typeface="+mn-ea"/>
              <a:cs typeface="宋体" charset="0"/>
            </a:endParaRPr>
          </a:p>
          <a:p>
            <a:pPr marL="171450" indent="-171450">
              <a:buFontTx/>
              <a:buChar char="-"/>
            </a:pPr>
            <a:r>
              <a:rPr kumimoji="1" lang="en-US" altLang="zh-CN" sz="1200" kern="1200" baseline="0" dirty="0" smtClean="0">
                <a:solidFill>
                  <a:schemeClr val="tx1"/>
                </a:solidFill>
                <a:effectLst/>
                <a:latin typeface="+mn-lt"/>
                <a:ea typeface="+mn-ea"/>
                <a:cs typeface="宋体" charset="0"/>
              </a:rPr>
              <a:t>Then </a:t>
            </a:r>
            <a:r>
              <a:rPr kumimoji="1" lang="en-US" altLang="zh-CN" sz="1200" kern="1200" dirty="0" smtClean="0">
                <a:solidFill>
                  <a:schemeClr val="tx1"/>
                </a:solidFill>
                <a:effectLst/>
                <a:latin typeface="+mn-lt"/>
                <a:ea typeface="+mn-ea"/>
                <a:cs typeface="宋体" charset="0"/>
              </a:rPr>
              <a:t>the these four evaluation are transformed to the</a:t>
            </a:r>
            <a:r>
              <a:rPr kumimoji="1" lang="en-US" altLang="zh-CN" sz="1200" kern="1200" baseline="0" dirty="0" smtClean="0">
                <a:solidFill>
                  <a:schemeClr val="tx1"/>
                </a:solidFill>
                <a:effectLst/>
                <a:latin typeface="+mn-lt"/>
                <a:ea typeface="+mn-ea"/>
                <a:cs typeface="宋体" charset="0"/>
              </a:rPr>
              <a:t> associate</a:t>
            </a:r>
            <a:r>
              <a:rPr kumimoji="1" lang="en-US" altLang="zh-CN" sz="1200" kern="1200" dirty="0" smtClean="0">
                <a:solidFill>
                  <a:schemeClr val="tx1"/>
                </a:solidFill>
                <a:effectLst/>
                <a:latin typeface="+mn-lt"/>
                <a:ea typeface="+mn-ea"/>
                <a:cs typeface="宋体" charset="0"/>
              </a:rPr>
              <a:t> score range</a:t>
            </a:r>
            <a:r>
              <a:rPr kumimoji="1" lang="en-US" altLang="zh-CN" sz="1200" kern="1200" baseline="0" dirty="0" smtClean="0">
                <a:solidFill>
                  <a:schemeClr val="tx1"/>
                </a:solidFill>
                <a:effectLst/>
                <a:latin typeface="+mn-lt"/>
                <a:ea typeface="+mn-ea"/>
                <a:cs typeface="宋体" charset="0"/>
              </a:rPr>
              <a:t> from 0 to 1.</a:t>
            </a:r>
            <a:r>
              <a:rPr lang="zh-CN" altLang="zh-CN" dirty="0" smtClean="0">
                <a:effectLst/>
              </a:rPr>
              <a:t> </a:t>
            </a:r>
            <a:endParaRPr lang="en-US" altLang="zh-CN" dirty="0" smtClean="0">
              <a:effectLst/>
            </a:endParaRPr>
          </a:p>
          <a:p>
            <a:pPr marL="171450" indent="-171450">
              <a:buFontTx/>
              <a:buChar char="-"/>
            </a:pPr>
            <a:endParaRPr kumimoji="1" lang="en-US" altLang="zh-CN" sz="1200" kern="1200" dirty="0" smtClean="0">
              <a:solidFill>
                <a:schemeClr val="tx1"/>
              </a:solidFill>
              <a:effectLst/>
              <a:latin typeface="+mn-lt"/>
              <a:ea typeface="+mn-ea"/>
              <a:cs typeface="宋体"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kumimoji="1" lang="en-US" altLang="zh-CN" sz="1200" kern="1200" dirty="0" smtClean="0">
                <a:solidFill>
                  <a:schemeClr val="tx1"/>
                </a:solidFill>
                <a:effectLst/>
                <a:latin typeface="+mn-lt"/>
                <a:ea typeface="+mn-ea"/>
                <a:cs typeface="宋体" charset="0"/>
              </a:rPr>
              <a:t>The average of the above four scores is considered to be the overall skill score which is used to qualify model performance of simulated seasonal cycle.</a:t>
            </a:r>
            <a:r>
              <a:rPr lang="zh-CN" altLang="zh-CN" dirty="0" smtClean="0">
                <a:effectLst/>
              </a:rPr>
              <a:t> </a:t>
            </a:r>
            <a:endParaRPr lang="en-US" altLang="zh-CN" dirty="0" smtClean="0">
              <a:effectLst/>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kumimoji="1" lang="en-US" altLang="zh-CN"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kumimoji="1" lang="en-US" altLang="zh-CN" b="1" dirty="0" smtClean="0"/>
              <a:t>For inter-annual variability.</a:t>
            </a:r>
            <a:r>
              <a:rPr kumimoji="1" lang="en-US" altLang="zh-CN" sz="1200" kern="1200" dirty="0" smtClean="0">
                <a:solidFill>
                  <a:schemeClr val="tx1"/>
                </a:solidFill>
                <a:effectLst/>
                <a:latin typeface="+mn-lt"/>
                <a:ea typeface="+mn-ea"/>
                <a:cs typeface="宋体" charset="0"/>
              </a:rPr>
              <a:t> Firstly, to check how models simulate the inter-annual variation of discharge, we calculated the correlation coefficients between </a:t>
            </a:r>
            <a:r>
              <a:rPr kumimoji="1" lang="en-US" altLang="zh-CN" sz="1200" kern="1200" dirty="0" err="1" smtClean="0">
                <a:solidFill>
                  <a:schemeClr val="tx1"/>
                </a:solidFill>
                <a:effectLst/>
                <a:latin typeface="+mn-lt"/>
                <a:ea typeface="+mn-ea"/>
                <a:cs typeface="宋体" charset="0"/>
              </a:rPr>
              <a:t>detrended</a:t>
            </a:r>
            <a:r>
              <a:rPr kumimoji="1" lang="en-US" altLang="zh-CN" sz="1200" kern="1200" dirty="0" smtClean="0">
                <a:solidFill>
                  <a:schemeClr val="tx1"/>
                </a:solidFill>
                <a:effectLst/>
                <a:latin typeface="+mn-lt"/>
                <a:ea typeface="+mn-ea"/>
                <a:cs typeface="宋体" charset="0"/>
              </a:rPr>
              <a:t> discharge simulations and observations. Secondly, we used another skill score to evaluate annual discharge, by comparing the </a:t>
            </a:r>
            <a:r>
              <a:rPr kumimoji="1" lang="en-US" altLang="zh-CN" sz="1200" kern="1200" dirty="0" err="1" smtClean="0">
                <a:solidFill>
                  <a:schemeClr val="tx1"/>
                </a:solidFill>
                <a:effectLst/>
                <a:latin typeface="+mn-lt"/>
                <a:ea typeface="+mn-ea"/>
                <a:cs typeface="宋体" charset="0"/>
              </a:rPr>
              <a:t>Epanechnikov</a:t>
            </a:r>
            <a:r>
              <a:rPr kumimoji="1" lang="en-US" altLang="zh-CN" sz="1200" kern="1200" dirty="0" smtClean="0">
                <a:solidFill>
                  <a:schemeClr val="tx1"/>
                </a:solidFill>
                <a:effectLst/>
                <a:latin typeface="+mn-lt"/>
                <a:ea typeface="+mn-ea"/>
                <a:cs typeface="宋体" charset="0"/>
              </a:rPr>
              <a:t> kernel-based probability density functions of models with reference values. This method is powerful, as it can show the discrepancy between simulated and observed data in both mean value and the inter-annual variability by calculating the common area under the two PDFs. For a perfect model simulation, the skill score would equal 1. </a:t>
            </a:r>
            <a:endParaRPr kumimoji="1" lang="zh-CN" altLang="en-US" dirty="0"/>
          </a:p>
        </p:txBody>
      </p:sp>
      <p:sp>
        <p:nvSpPr>
          <p:cNvPr id="4" name="幻灯片编号占位符 3"/>
          <p:cNvSpPr>
            <a:spLocks noGrp="1"/>
          </p:cNvSpPr>
          <p:nvPr>
            <p:ph type="sldNum" sz="quarter" idx="10"/>
          </p:nvPr>
        </p:nvSpPr>
        <p:spPr/>
        <p:txBody>
          <a:bodyPr/>
          <a:lstStyle/>
          <a:p>
            <a:fld id="{D0CAA80A-B6E9-4C7E-9DCA-F2ED02F64EEF}" type="slidenum">
              <a:rPr lang="zh-CN" altLang="en-US" smtClean="0"/>
              <a:pPr/>
              <a:t>7</a:t>
            </a:fld>
            <a:endParaRPr lang="zh-CN" altLang="en-US"/>
          </a:p>
        </p:txBody>
      </p:sp>
    </p:spTree>
    <p:extLst>
      <p:ext uri="{BB962C8B-B14F-4D97-AF65-F5344CB8AC3E}">
        <p14:creationId xmlns:p14="http://schemas.microsoft.com/office/powerpoint/2010/main" val="19193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r>
              <a:rPr kumimoji="1" lang="en-US" altLang="zh-CN" sz="1200" kern="1200" dirty="0" smtClean="0">
                <a:solidFill>
                  <a:schemeClr val="tx1"/>
                </a:solidFill>
                <a:effectLst/>
                <a:latin typeface="+mn-lt"/>
                <a:ea typeface="+mn-ea"/>
                <a:cs typeface="宋体" charset="0"/>
              </a:rPr>
              <a:t>Here</a:t>
            </a:r>
            <a:r>
              <a:rPr kumimoji="1" lang="en-US" altLang="zh-CN" sz="1200" kern="1200" baseline="0" dirty="0" smtClean="0">
                <a:solidFill>
                  <a:schemeClr val="tx1"/>
                </a:solidFill>
                <a:effectLst/>
                <a:latin typeface="+mn-lt"/>
                <a:ea typeface="+mn-ea"/>
                <a:cs typeface="宋体" charset="0"/>
              </a:rPr>
              <a:t> shows the results.</a:t>
            </a:r>
          </a:p>
          <a:p>
            <a:pPr marL="171450" indent="-171450" eaLnBrk="1" hangingPunct="1">
              <a:spcBef>
                <a:spcPct val="0"/>
              </a:spcBef>
              <a:buFontTx/>
              <a:buChar char="-"/>
            </a:pPr>
            <a:r>
              <a:rPr kumimoji="1" lang="en-US" altLang="zh-CN" sz="1200" kern="1200" baseline="0" dirty="0" smtClean="0">
                <a:solidFill>
                  <a:schemeClr val="tx1"/>
                </a:solidFill>
                <a:effectLst/>
                <a:latin typeface="+mn-lt"/>
                <a:ea typeface="+mn-ea"/>
                <a:cs typeface="宋体" charset="0"/>
              </a:rPr>
              <a:t>Left shows the seasonal cycle of both observed and model discharges. The black line is observation.</a:t>
            </a:r>
          </a:p>
          <a:p>
            <a:pPr marL="171450" indent="-171450" eaLnBrk="1" hangingPunct="1">
              <a:spcBef>
                <a:spcPct val="0"/>
              </a:spcBef>
              <a:buFontTx/>
              <a:buChar char="-"/>
            </a:pPr>
            <a:r>
              <a:rPr kumimoji="1" lang="en-US" altLang="zh-CN" sz="1200" b="0" kern="1200" baseline="0" dirty="0" smtClean="0">
                <a:solidFill>
                  <a:schemeClr val="tx1"/>
                </a:solidFill>
                <a:effectLst/>
                <a:latin typeface="+mn-lt"/>
                <a:ea typeface="+mn-ea"/>
                <a:cs typeface="宋体" charset="0"/>
              </a:rPr>
              <a:t>Right</a:t>
            </a:r>
            <a:r>
              <a:rPr kumimoji="1" lang="en-US" altLang="zh-CN" sz="1200" kern="1200" baseline="0" dirty="0" smtClean="0">
                <a:solidFill>
                  <a:schemeClr val="tx1"/>
                </a:solidFill>
                <a:effectLst/>
                <a:latin typeface="+mn-lt"/>
                <a:ea typeface="+mn-ea"/>
                <a:cs typeface="宋体" charset="0"/>
              </a:rPr>
              <a:t> shows the </a:t>
            </a:r>
            <a:r>
              <a:rPr kumimoji="1" lang="en-US" altLang="zh-CN" sz="1200" kern="1200" dirty="0" smtClean="0">
                <a:solidFill>
                  <a:schemeClr val="tx1"/>
                </a:solidFill>
                <a:effectLst/>
                <a:latin typeface="+mn-lt"/>
                <a:ea typeface="+mn-ea"/>
                <a:cs typeface="宋体" charset="0"/>
              </a:rPr>
              <a:t>Taylor diagram. The y-axis on the right panel shows the mean bias percentage of each model, and on the left panel reference data are plotted along the abscissa as a baseline. (1) The redial distance indicates the standard deviation. (2) The angle is proportional to the correlation coefficient. (3) The distance from the point of baseline is the centered RMSE. (4) And the color of point indicates the centered NSE (Nash-Sutcliffe Efficiency).</a:t>
            </a:r>
            <a:r>
              <a:rPr lang="zh-CN" altLang="zh-CN" dirty="0" smtClean="0">
                <a:effectLst/>
              </a:rPr>
              <a:t> </a:t>
            </a:r>
            <a:endParaRPr lang="en-US" altLang="zh-CN" dirty="0" smtClean="0">
              <a:effectLst/>
            </a:endParaRPr>
          </a:p>
          <a:p>
            <a:pPr marL="171450" indent="-171450" eaLnBrk="1" hangingPunct="1">
              <a:spcBef>
                <a:spcPct val="0"/>
              </a:spcBef>
              <a:buFontTx/>
              <a:buChar char="-"/>
            </a:pPr>
            <a:endParaRPr lang="en-US" altLang="zh-CN" dirty="0" smtClean="0">
              <a:effectLst/>
            </a:endParaRPr>
          </a:p>
          <a:p>
            <a:pPr marL="171450" indent="-171450" eaLnBrk="1" hangingPunct="1">
              <a:spcBef>
                <a:spcPct val="0"/>
              </a:spcBef>
              <a:buFontTx/>
              <a:buChar char="-"/>
            </a:pPr>
            <a:r>
              <a:rPr lang="en-US" altLang="zh-CN" dirty="0" smtClean="0">
                <a:effectLst/>
              </a:rPr>
              <a:t>As</a:t>
            </a:r>
            <a:r>
              <a:rPr lang="en-US" altLang="zh-CN" baseline="0" dirty="0" smtClean="0">
                <a:effectLst/>
              </a:rPr>
              <a:t> shown in these figures:</a:t>
            </a:r>
            <a:endParaRPr lang="en-US" altLang="zh-CN" dirty="0" smtClean="0">
              <a:effectLst/>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In Tocantins and Amazon rivers</a:t>
            </a:r>
            <a:r>
              <a:rPr kumimoji="1" lang="en-US" altLang="zh-CN" sz="1200" kern="1200" dirty="0" smtClean="0">
                <a:solidFill>
                  <a:schemeClr val="tx1"/>
                </a:solidFill>
                <a:effectLst/>
                <a:latin typeface="+mn-lt"/>
                <a:ea typeface="+mn-ea"/>
                <a:cs typeface="宋体" charset="0"/>
              </a:rPr>
              <a:t>, two</a:t>
            </a:r>
            <a:r>
              <a:rPr kumimoji="1" lang="en-US" altLang="zh-CN" sz="1200" kern="1200" baseline="0" dirty="0" smtClean="0">
                <a:solidFill>
                  <a:schemeClr val="tx1"/>
                </a:solidFill>
                <a:effectLst/>
                <a:latin typeface="+mn-lt"/>
                <a:ea typeface="+mn-ea"/>
                <a:cs typeface="宋体" charset="0"/>
              </a:rPr>
              <a:t> South America river basins and also at low latitudes</a:t>
            </a:r>
            <a:r>
              <a:rPr kumimoji="1" lang="en-US" altLang="zh-CN" sz="1200" kern="1200" dirty="0" smtClean="0">
                <a:solidFill>
                  <a:schemeClr val="tx1"/>
                </a:solidFill>
                <a:effectLst/>
                <a:latin typeface="+mn-lt"/>
                <a:ea typeface="+mn-ea"/>
                <a:cs typeface="宋体" charset="0"/>
              </a:rPr>
              <a:t>, most models could reproduce the seasonal cycle</a:t>
            </a:r>
            <a:r>
              <a:rPr kumimoji="1" lang="en-US" altLang="zh-CN" sz="1200" kern="1200" baseline="0" dirty="0" smtClean="0">
                <a:solidFill>
                  <a:schemeClr val="tx1"/>
                </a:solidFill>
                <a:effectLst/>
                <a:latin typeface="+mn-lt"/>
                <a:ea typeface="+mn-ea"/>
                <a:cs typeface="宋体" charset="0"/>
              </a:rPr>
              <a:t> of discharge</a:t>
            </a:r>
            <a:r>
              <a:rPr kumimoji="1" lang="en-US" altLang="zh-CN" sz="1200" kern="1200" dirty="0" smtClean="0">
                <a:solidFill>
                  <a:schemeClr val="tx1"/>
                </a:solidFill>
                <a:effectLst/>
                <a:latin typeface="+mn-lt"/>
                <a:ea typeface="+mn-ea"/>
                <a:cs typeface="宋体" charset="0"/>
              </a:rPr>
              <a:t>. SDGVM has the best performance among all models, with a small mean bias and the best match of the seasonal amplitude, the lowest RMSE and a high correlation coefficient (nearly 0.8) and NSE (nearly 0.5). In contrast, TRIFFID model has a poor performance.</a:t>
            </a:r>
            <a:r>
              <a:rPr lang="zh-CN" altLang="zh-CN" dirty="0" smtClean="0">
                <a:effectLst/>
              </a:rPr>
              <a:t> </a:t>
            </a:r>
            <a:endParaRPr lang="en-US" altLang="zh-CN" dirty="0" smtClean="0">
              <a:effectLst/>
            </a:endParaRPr>
          </a:p>
          <a:p>
            <a:pPr marL="171450" indent="-171450" eaLnBrk="1" hangingPunct="1">
              <a:spcBef>
                <a:spcPct val="0"/>
              </a:spcBef>
              <a:buFontTx/>
              <a:buChar char="-"/>
            </a:pPr>
            <a:endParaRPr lang="en-US" altLang="zh-CN" dirty="0" smtClean="0">
              <a:effectLst/>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In the mid latitudes</a:t>
            </a:r>
            <a:r>
              <a:rPr kumimoji="1" lang="en-US" altLang="zh-CN" sz="1200" kern="1200" dirty="0" smtClean="0">
                <a:solidFill>
                  <a:schemeClr val="tx1"/>
                </a:solidFill>
                <a:effectLst/>
                <a:latin typeface="+mn-lt"/>
                <a:ea typeface="+mn-ea"/>
                <a:cs typeface="宋体" charset="0"/>
              </a:rPr>
              <a:t>,</a:t>
            </a:r>
            <a:r>
              <a:rPr kumimoji="1" lang="en-US" altLang="zh-CN" sz="1200" kern="1200" baseline="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most models underestimate discharge for all months. It is particularly noticeable that all models have a poor performance in the Nelson River (in Canada). The results show a complex and large variability of models performances among different basins.</a:t>
            </a:r>
          </a:p>
          <a:p>
            <a:pPr marL="171450" indent="-171450" eaLnBrk="1" hangingPunct="1">
              <a:spcBef>
                <a:spcPct val="0"/>
              </a:spcBef>
              <a:buFontTx/>
              <a:buChar char="-"/>
            </a:pPr>
            <a:endParaRPr kumimoji="1" lang="en-US" altLang="zh-CN" sz="1200" kern="1200" dirty="0" smtClean="0">
              <a:solidFill>
                <a:schemeClr val="tx1"/>
              </a:solidFill>
              <a:effectLst/>
              <a:latin typeface="+mn-lt"/>
              <a:ea typeface="+mn-ea"/>
              <a:cs typeface="宋体" charset="0"/>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In the high-latitudes</a:t>
            </a:r>
            <a:r>
              <a:rPr kumimoji="1" lang="en-US" altLang="zh-CN" sz="1200" kern="1200" dirty="0" smtClean="0">
                <a:solidFill>
                  <a:schemeClr val="tx1"/>
                </a:solidFill>
                <a:effectLst/>
                <a:latin typeface="+mn-lt"/>
                <a:ea typeface="+mn-ea"/>
                <a:cs typeface="宋体" charset="0"/>
              </a:rPr>
              <a:t>, observed discharge increases rapidly in April with snowmelt and then decreases slowly in June or July. Most models could not reproduce this seasonal cycle, especially for the Amur, Ob and Mackenzie rivers. </a:t>
            </a:r>
            <a:endParaRPr lang="zh-CN" altLang="en-US" dirty="0" smtClean="0"/>
          </a:p>
        </p:txBody>
      </p:sp>
      <p:sp>
        <p:nvSpPr>
          <p:cNvPr id="37892"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7E68D925-0CEC-46B8-B51B-D0036C70DE5E}" type="slidenum">
              <a:rPr lang="zh-CN" altLang="en-US">
                <a:latin typeface="Calibri" pitchFamily="34" charset="0"/>
              </a:rPr>
              <a:pPr/>
              <a:t>8</a:t>
            </a:fld>
            <a:endParaRPr lang="zh-CN" alt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Here is the skill score for seasonal</a:t>
            </a:r>
            <a:r>
              <a:rPr kumimoji="1" lang="en-US" altLang="zh-CN" sz="1200" b="1" kern="1200" baseline="0" dirty="0" smtClean="0">
                <a:solidFill>
                  <a:schemeClr val="tx1"/>
                </a:solidFill>
                <a:effectLst/>
                <a:latin typeface="+mn-lt"/>
                <a:ea typeface="+mn-ea"/>
                <a:cs typeface="宋体" charset="0"/>
              </a:rPr>
              <a:t> cycle</a:t>
            </a:r>
            <a:r>
              <a:rPr kumimoji="1" lang="en-US" altLang="zh-CN" sz="1200" b="1" kern="1200" dirty="0" smtClean="0">
                <a:solidFill>
                  <a:schemeClr val="tx1"/>
                </a:solidFill>
                <a:effectLst/>
                <a:latin typeface="+mn-lt"/>
                <a:ea typeface="+mn-ea"/>
                <a:cs typeface="宋体" charset="0"/>
              </a:rPr>
              <a:t>. </a:t>
            </a:r>
            <a:r>
              <a:rPr kumimoji="1" lang="en-US" altLang="zh-CN" sz="1200" kern="1200" dirty="0" smtClean="0">
                <a:solidFill>
                  <a:schemeClr val="tx1"/>
                </a:solidFill>
                <a:effectLst/>
                <a:latin typeface="+mn-lt"/>
                <a:ea typeface="+mn-ea"/>
                <a:cs typeface="宋体" charset="0"/>
              </a:rPr>
              <a:t>In general, SDGVM has the best performance and TRIFFID the worst. However, different models perform differently in different latitudes, and no model is universally best across all river basins. The seasonal variation of discharge is well captured in the low and mid latitudes (average score of 0.6 between the models; ranging from 0.4 to 0.7), but not in the high latitudes. </a:t>
            </a:r>
          </a:p>
          <a:p>
            <a:pPr marL="171450" indent="-171450" eaLnBrk="1" hangingPunct="1">
              <a:spcBef>
                <a:spcPct val="0"/>
              </a:spcBef>
              <a:buFontTx/>
              <a:buChar char="-"/>
            </a:pPr>
            <a:endParaRPr kumimoji="1" lang="en-US" altLang="zh-CN" sz="1200" kern="1200" dirty="0" smtClean="0">
              <a:solidFill>
                <a:schemeClr val="tx1"/>
              </a:solidFill>
              <a:effectLst/>
              <a:latin typeface="+mn-lt"/>
              <a:ea typeface="+mn-ea"/>
              <a:cs typeface="宋体" charset="0"/>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In the low latitudes</a:t>
            </a:r>
            <a:r>
              <a:rPr kumimoji="1" lang="en-US" altLang="zh-CN" sz="1200" kern="1200" dirty="0" smtClean="0">
                <a:solidFill>
                  <a:schemeClr val="tx1"/>
                </a:solidFill>
                <a:effectLst/>
                <a:latin typeface="+mn-lt"/>
                <a:ea typeface="+mn-ea"/>
                <a:cs typeface="宋体" charset="0"/>
              </a:rPr>
              <a:t>, the best scores are obtained for SDGVM and ORCHIDEE (average score of 0.7 for these two models) and the worst one for TRIFFID (score of 0.52). In the mid and high latitude basins, all the models have poor scores in the Amur, Nelson, Ob and Mackenzie, because of their poor performance in reproducing the seasonal variation. </a:t>
            </a:r>
          </a:p>
          <a:p>
            <a:pPr marL="171450" indent="-171450" eaLnBrk="1" hangingPunct="1">
              <a:spcBef>
                <a:spcPct val="0"/>
              </a:spcBef>
              <a:buFontTx/>
              <a:buChar char="-"/>
            </a:pPr>
            <a:endParaRPr kumimoji="1" lang="en-US" altLang="zh-CN" sz="1200" kern="1200" dirty="0" smtClean="0">
              <a:solidFill>
                <a:schemeClr val="tx1"/>
              </a:solidFill>
              <a:effectLst/>
              <a:latin typeface="+mn-lt"/>
              <a:ea typeface="+mn-ea"/>
              <a:cs typeface="宋体" charset="0"/>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In the Ob, Amur and Mackenzie River basins</a:t>
            </a:r>
            <a:r>
              <a:rPr kumimoji="1" lang="en-US" altLang="zh-CN" sz="1200" kern="1200" dirty="0" smtClean="0">
                <a:solidFill>
                  <a:schemeClr val="tx1"/>
                </a:solidFill>
                <a:effectLst/>
                <a:latin typeface="+mn-lt"/>
                <a:ea typeface="+mn-ea"/>
                <a:cs typeface="宋体" charset="0"/>
              </a:rPr>
              <a:t>, the majority of the models cannot correctly reproduce the seasonal cycle. In the Lena, Yenisei and Yukon River, most models underestimate the peak discharge and overestimate spring discharge.</a:t>
            </a:r>
            <a:r>
              <a:rPr lang="zh-CN" altLang="zh-CN" dirty="0" smtClean="0">
                <a:effectLst/>
              </a:rPr>
              <a:t> </a:t>
            </a:r>
            <a:r>
              <a:rPr kumimoji="1" lang="en-US" altLang="zh-CN" sz="1200" kern="1200" dirty="0" smtClean="0">
                <a:solidFill>
                  <a:schemeClr val="tx1"/>
                </a:solidFill>
                <a:effectLst/>
                <a:latin typeface="+mn-lt"/>
                <a:ea typeface="+mn-ea"/>
                <a:cs typeface="宋体" charset="0"/>
              </a:rPr>
              <a:t>A previous study showed the modeling of snow amount and timing of snowmelt is crucially important to determine the timing and magnitude of snowmelt discharge. Unfortunately, some DGVMs generally use a simplified water balance and discharge generation without snow accumulation and melt scheme.</a:t>
            </a:r>
            <a:r>
              <a:rPr lang="zh-CN" altLang="zh-CN" dirty="0" smtClean="0">
                <a:effectLst/>
              </a:rPr>
              <a:t> </a:t>
            </a:r>
            <a:endParaRPr lang="en-US" altLang="zh-CN" dirty="0" smtClean="0">
              <a:effectLst/>
            </a:endParaRPr>
          </a:p>
          <a:p>
            <a:pPr marL="171450" indent="-171450" eaLnBrk="1" hangingPunct="1">
              <a:spcBef>
                <a:spcPct val="0"/>
              </a:spcBef>
              <a:buFontTx/>
              <a:buChar char="-"/>
            </a:pPr>
            <a:endParaRPr kumimoji="1" lang="en-US" altLang="zh-CN" sz="1200" kern="1200" dirty="0" smtClean="0">
              <a:solidFill>
                <a:schemeClr val="tx1"/>
              </a:solidFill>
              <a:effectLst/>
              <a:latin typeface="+mn-lt"/>
              <a:ea typeface="+mn-ea"/>
              <a:cs typeface="宋体" charset="0"/>
            </a:endParaRPr>
          </a:p>
          <a:p>
            <a:pPr marL="171450" indent="-171450" eaLnBrk="1" hangingPunct="1">
              <a:spcBef>
                <a:spcPct val="0"/>
              </a:spcBef>
              <a:buFontTx/>
              <a:buChar char="-"/>
            </a:pPr>
            <a:r>
              <a:rPr kumimoji="1" lang="en-US" altLang="zh-CN" sz="1200" b="1" kern="1200" dirty="0" smtClean="0">
                <a:solidFill>
                  <a:schemeClr val="tx1"/>
                </a:solidFill>
                <a:effectLst/>
                <a:latin typeface="+mn-lt"/>
                <a:ea typeface="+mn-ea"/>
                <a:cs typeface="宋体" charset="0"/>
              </a:rPr>
              <a:t>The discharge seasonal cycle</a:t>
            </a:r>
            <a:r>
              <a:rPr kumimoji="1" lang="en-US" altLang="zh-CN" sz="1200" kern="1200" dirty="0" smtClean="0">
                <a:solidFill>
                  <a:schemeClr val="tx1"/>
                </a:solidFill>
                <a:effectLst/>
                <a:latin typeface="+mn-lt"/>
                <a:ea typeface="+mn-ea"/>
                <a:cs typeface="宋体" charset="0"/>
              </a:rPr>
              <a:t> is also difficult to reproduce in arid or semiarid areas (e.g. Yellow River and Nelson River) given the low ratio of discharge to water withdrawals and damming, transmission loss, and evaporation from rivers and lake systems.</a:t>
            </a:r>
            <a:r>
              <a:rPr lang="zh-CN" altLang="zh-CN" dirty="0" smtClean="0">
                <a:effectLst/>
              </a:rPr>
              <a:t> </a:t>
            </a:r>
            <a:endParaRPr lang="en-US" altLang="zh-CN" dirty="0" smtClean="0">
              <a:effectLst/>
            </a:endParaRPr>
          </a:p>
          <a:p>
            <a:pPr marL="171450" indent="-171450" eaLnBrk="1" hangingPunct="1">
              <a:spcBef>
                <a:spcPct val="0"/>
              </a:spcBef>
              <a:buFontTx/>
              <a:buChar char="-"/>
            </a:pPr>
            <a:endParaRPr kumimoji="1" lang="en-US" altLang="zh-CN" sz="1200" kern="1200" dirty="0" smtClean="0">
              <a:solidFill>
                <a:schemeClr val="tx1"/>
              </a:solidFill>
              <a:effectLst/>
              <a:latin typeface="+mn-lt"/>
              <a:ea typeface="+mn-ea"/>
              <a:cs typeface="宋体" charset="0"/>
            </a:endParaRPr>
          </a:p>
        </p:txBody>
      </p:sp>
      <p:sp>
        <p:nvSpPr>
          <p:cNvPr id="37892"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7E68D925-0CEC-46B8-B51B-D0036C70DE5E}" type="slidenum">
              <a:rPr lang="zh-CN" altLang="en-US">
                <a:latin typeface="Calibri" pitchFamily="34" charset="0"/>
              </a:rPr>
              <a:pPr/>
              <a:t>9</a:t>
            </a:fld>
            <a:endParaRPr lang="zh-CN"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zh-CN" altLang="en-US" smtClean="0"/>
              <a:t>单击此处编辑母版标题样式</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fr-FR"/>
          </a:p>
        </p:txBody>
      </p:sp>
    </p:spTree>
    <p:extLst>
      <p:ext uri="{BB962C8B-B14F-4D97-AF65-F5344CB8AC3E}">
        <p14:creationId xmlns:p14="http://schemas.microsoft.com/office/powerpoint/2010/main" val="2021688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zh-CN" altLang="en-US" smtClean="0"/>
              <a:t>单击此处编辑母版标题样式</a:t>
            </a:r>
            <a:endParaRPr lang="fr-FR"/>
          </a:p>
        </p:txBody>
      </p:sp>
      <p:sp>
        <p:nvSpPr>
          <p:cNvPr id="3" name="Espace réservé du contenu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xfrm>
            <a:off x="8700996" y="6341571"/>
            <a:ext cx="602027" cy="457200"/>
          </a:xfrm>
          <a:prstGeom prst="rect">
            <a:avLst/>
          </a:prstGeom>
          <a:ln/>
        </p:spPr>
        <p:txBody>
          <a:bodyPr/>
          <a:lstStyle>
            <a:lvl1pPr>
              <a:defRPr sz="2000">
                <a:latin typeface="Arial" pitchFamily="34" charset="0"/>
                <a:cs typeface="Arial" pitchFamily="34" charset="0"/>
              </a:defRPr>
            </a:lvl1pPr>
          </a:lstStyle>
          <a:p>
            <a:fld id="{D99CB9EF-791E-47E8-B632-3D694DE8761E}" type="slidenum">
              <a:rPr lang="zh-CN" altLang="en-US" smtClean="0"/>
              <a:pPr/>
              <a:t>‹#›</a:t>
            </a:fld>
            <a:endParaRPr lang="zh-CN" altLang="en-US" dirty="0"/>
          </a:p>
        </p:txBody>
      </p:sp>
    </p:spTree>
    <p:extLst>
      <p:ext uri="{BB962C8B-B14F-4D97-AF65-F5344CB8AC3E}">
        <p14:creationId xmlns:p14="http://schemas.microsoft.com/office/powerpoint/2010/main" val="3341187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xfrm>
            <a:off x="8700996" y="6341571"/>
            <a:ext cx="602027" cy="457200"/>
          </a:xfrm>
          <a:prstGeom prst="rect">
            <a:avLst/>
          </a:prstGeom>
          <a:ln/>
        </p:spPr>
        <p:txBody>
          <a:bodyPr/>
          <a:lstStyle>
            <a:lvl1pPr>
              <a:defRPr sz="2000">
                <a:latin typeface="Arial" pitchFamily="34" charset="0"/>
                <a:cs typeface="Arial" pitchFamily="34" charset="0"/>
              </a:defRPr>
            </a:lvl1pPr>
          </a:lstStyle>
          <a:p>
            <a:fld id="{D99CB9EF-791E-47E8-B632-3D694DE8761E}" type="slidenum">
              <a:rPr lang="zh-CN" altLang="en-US" smtClean="0"/>
              <a:pPr/>
              <a:t>‹#›</a:t>
            </a:fld>
            <a:endParaRPr lang="zh-CN" altLang="en-US" dirty="0"/>
          </a:p>
        </p:txBody>
      </p:sp>
    </p:spTree>
    <p:extLst>
      <p:ext uri="{BB962C8B-B14F-4D97-AF65-F5344CB8AC3E}">
        <p14:creationId xmlns:p14="http://schemas.microsoft.com/office/powerpoint/2010/main" val="23480297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zh-CN" altLang="en-US" smtClean="0"/>
              <a:t>单击此处编辑母版标题样式</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5"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xfrm>
            <a:off x="7182749" y="6381328"/>
            <a:ext cx="1905000" cy="457200"/>
          </a:xfrm>
          <a:prstGeom prst="rect">
            <a:avLst/>
          </a:prstGeom>
          <a:ln/>
        </p:spPr>
        <p:txBody>
          <a:bodyPr/>
          <a:lstStyle>
            <a:lvl1pPr>
              <a:defRPr/>
            </a:lvl1pPr>
          </a:lstStyle>
          <a:p>
            <a:fld id="{D99CB9EF-791E-47E8-B632-3D694DE8761E}" type="slidenum">
              <a:rPr lang="zh-CN" altLang="en-US" smtClean="0"/>
              <a:pPr/>
              <a:t>‹#›</a:t>
            </a:fld>
            <a:endParaRPr lang="zh-CN" altLang="en-US"/>
          </a:p>
        </p:txBody>
      </p:sp>
    </p:spTree>
    <p:extLst>
      <p:ext uri="{BB962C8B-B14F-4D97-AF65-F5344CB8AC3E}">
        <p14:creationId xmlns:p14="http://schemas.microsoft.com/office/powerpoint/2010/main" val="307028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zh-CN" altLang="en-US"/>
          </a:p>
        </p:txBody>
      </p:sp>
      <p:sp>
        <p:nvSpPr>
          <p:cNvPr id="10" name="Rectangle 6"/>
          <p:cNvSpPr>
            <a:spLocks noGrp="1" noChangeArrowheads="1"/>
          </p:cNvSpPr>
          <p:nvPr>
            <p:ph type="sldNum" sz="quarter" idx="12"/>
          </p:nvPr>
        </p:nvSpPr>
        <p:spPr>
          <a:xfrm>
            <a:off x="8700996" y="6341571"/>
            <a:ext cx="602027" cy="457200"/>
          </a:xfrm>
          <a:prstGeom prst="rect">
            <a:avLst/>
          </a:prstGeom>
          <a:ln/>
        </p:spPr>
        <p:txBody>
          <a:bodyPr/>
          <a:lstStyle>
            <a:lvl1pPr>
              <a:defRPr sz="2000">
                <a:latin typeface="Arial" pitchFamily="34" charset="0"/>
                <a:cs typeface="Arial" pitchFamily="34" charset="0"/>
              </a:defRPr>
            </a:lvl1pPr>
          </a:lstStyle>
          <a:p>
            <a:fld id="{D99CB9EF-791E-47E8-B632-3D694DE8761E}" type="slidenum">
              <a:rPr lang="zh-CN" altLang="en-US" smtClean="0"/>
              <a:pPr/>
              <a:t>‹#›</a:t>
            </a:fld>
            <a:endParaRPr lang="zh-CN" altLang="en-US" dirty="0"/>
          </a:p>
        </p:txBody>
      </p:sp>
    </p:spTree>
    <p:extLst>
      <p:ext uri="{BB962C8B-B14F-4D97-AF65-F5344CB8AC3E}">
        <p14:creationId xmlns:p14="http://schemas.microsoft.com/office/powerpoint/2010/main" val="11441943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8" name="Footer Placeholder 4"/>
          <p:cNvSpPr>
            <a:spLocks noGrp="1"/>
          </p:cNvSpPr>
          <p:nvPr>
            <p:ph type="ftr" sz="quarter" idx="11"/>
          </p:nvPr>
        </p:nvSpPr>
        <p:spPr>
          <a:xfrm>
            <a:off x="201613" y="6423025"/>
            <a:ext cx="6122987" cy="365125"/>
          </a:xfrm>
          <a:prstGeom prst="rect">
            <a:avLst/>
          </a:prstGeom>
        </p:spPr>
        <p:txBody>
          <a:bodyPr/>
          <a:lstStyle>
            <a:lvl1pPr>
              <a:defRPr/>
            </a:lvl1pPr>
          </a:lstStyle>
          <a:p>
            <a:pPr>
              <a:defRPr/>
            </a:pPr>
            <a:endParaRPr lang="zh-CN" altLang="en-US"/>
          </a:p>
        </p:txBody>
      </p:sp>
      <p:sp>
        <p:nvSpPr>
          <p:cNvPr id="10" name="Rectangle 6"/>
          <p:cNvSpPr>
            <a:spLocks noGrp="1" noChangeArrowheads="1"/>
          </p:cNvSpPr>
          <p:nvPr>
            <p:ph type="sldNum" sz="quarter" idx="12"/>
          </p:nvPr>
        </p:nvSpPr>
        <p:spPr>
          <a:xfrm>
            <a:off x="8700996" y="6341571"/>
            <a:ext cx="602027" cy="457200"/>
          </a:xfrm>
          <a:prstGeom prst="rect">
            <a:avLst/>
          </a:prstGeom>
          <a:ln/>
        </p:spPr>
        <p:txBody>
          <a:bodyPr/>
          <a:lstStyle>
            <a:lvl1pPr>
              <a:defRPr sz="2000">
                <a:latin typeface="Arial" pitchFamily="34" charset="0"/>
                <a:cs typeface="Arial" pitchFamily="34" charset="0"/>
              </a:defRPr>
            </a:lvl1pPr>
          </a:lstStyle>
          <a:p>
            <a:fld id="{D99CB9EF-791E-47E8-B632-3D694DE8761E}" type="slidenum">
              <a:rPr lang="zh-CN" altLang="en-US" smtClean="0"/>
              <a:pPr/>
              <a:t>‹#›</a:t>
            </a:fld>
            <a:endParaRPr lang="zh-CN" altLang="en-US" dirty="0"/>
          </a:p>
        </p:txBody>
      </p:sp>
    </p:spTree>
    <p:extLst>
      <p:ext uri="{BB962C8B-B14F-4D97-AF65-F5344CB8AC3E}">
        <p14:creationId xmlns:p14="http://schemas.microsoft.com/office/powerpoint/2010/main" val="3312718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a:xfrm>
            <a:off x="201613" y="6423025"/>
            <a:ext cx="6122987" cy="365125"/>
          </a:xfrm>
          <a:prstGeom prst="rect">
            <a:avLst/>
          </a:prstGeom>
        </p:spPr>
        <p:txBody>
          <a:bodyPr/>
          <a:lstStyle>
            <a:lvl1pPr>
              <a:defRPr/>
            </a:lvl1pPr>
          </a:lstStyle>
          <a:p>
            <a:pPr>
              <a:defRPr/>
            </a:pPr>
            <a:endParaRPr lang="zh-CN" altLang="en-US"/>
          </a:p>
        </p:txBody>
      </p:sp>
      <p:sp>
        <p:nvSpPr>
          <p:cNvPr id="5" name="Slide Number Placeholder 3"/>
          <p:cNvSpPr>
            <a:spLocks noGrp="1"/>
          </p:cNvSpPr>
          <p:nvPr>
            <p:ph type="sldNum" sz="quarter" idx="12"/>
          </p:nvPr>
        </p:nvSpPr>
        <p:spPr>
          <a:xfrm>
            <a:off x="7182749" y="6381328"/>
            <a:ext cx="1905000" cy="457200"/>
          </a:xfrm>
          <a:prstGeom prst="rect">
            <a:avLst/>
          </a:prstGeom>
        </p:spPr>
        <p:txBody>
          <a:bodyPr/>
          <a:lstStyle>
            <a:lvl1pPr>
              <a:defRPr/>
            </a:lvl1pPr>
          </a:lstStyle>
          <a:p>
            <a:fld id="{1D0352B9-046B-4746-83FD-3B64478F3A83}" type="slidenum">
              <a:rPr lang="zh-CN" altLang="en-US"/>
              <a:pPr/>
              <a:t>‹#›</a:t>
            </a:fld>
            <a:endParaRPr lang="zh-CN" altLang="en-US"/>
          </a:p>
        </p:txBody>
      </p:sp>
    </p:spTree>
    <p:extLst>
      <p:ext uri="{BB962C8B-B14F-4D97-AF65-F5344CB8AC3E}">
        <p14:creationId xmlns:p14="http://schemas.microsoft.com/office/powerpoint/2010/main" val="26812553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6" name="Footer Placeholder 3"/>
          <p:cNvSpPr>
            <a:spLocks noGrp="1"/>
          </p:cNvSpPr>
          <p:nvPr>
            <p:ph type="ftr" sz="quarter" idx="11"/>
          </p:nvPr>
        </p:nvSpPr>
        <p:spPr>
          <a:xfrm>
            <a:off x="201613" y="6423025"/>
            <a:ext cx="6122987" cy="365125"/>
          </a:xfrm>
          <a:prstGeom prst="rect">
            <a:avLst/>
          </a:prstGeom>
        </p:spPr>
        <p:txBody>
          <a:bodyPr/>
          <a:lstStyle>
            <a:lvl1pPr>
              <a:defRPr/>
            </a:lvl1pPr>
          </a:lstStyle>
          <a:p>
            <a:pPr>
              <a:defRPr/>
            </a:pPr>
            <a:endParaRPr lang="zh-CN" altLang="en-US"/>
          </a:p>
        </p:txBody>
      </p:sp>
      <p:sp>
        <p:nvSpPr>
          <p:cNvPr id="8" name="Rectangle 6"/>
          <p:cNvSpPr>
            <a:spLocks noGrp="1" noChangeArrowheads="1"/>
          </p:cNvSpPr>
          <p:nvPr>
            <p:ph type="sldNum" sz="quarter" idx="12"/>
          </p:nvPr>
        </p:nvSpPr>
        <p:spPr>
          <a:xfrm>
            <a:off x="8700996" y="6341571"/>
            <a:ext cx="602027" cy="457200"/>
          </a:xfrm>
          <a:prstGeom prst="rect">
            <a:avLst/>
          </a:prstGeom>
          <a:ln/>
        </p:spPr>
        <p:txBody>
          <a:bodyPr/>
          <a:lstStyle>
            <a:lvl1pPr>
              <a:defRPr sz="2000">
                <a:latin typeface="Arial" pitchFamily="34" charset="0"/>
                <a:cs typeface="Arial" pitchFamily="34" charset="0"/>
              </a:defRPr>
            </a:lvl1pPr>
          </a:lstStyle>
          <a:p>
            <a:fld id="{D99CB9EF-791E-47E8-B632-3D694DE8761E}" type="slidenum">
              <a:rPr lang="zh-CN" altLang="en-US" smtClean="0"/>
              <a:pPr/>
              <a:t>‹#›</a:t>
            </a:fld>
            <a:endParaRPr lang="zh-CN" altLang="en-US" dirty="0"/>
          </a:p>
        </p:txBody>
      </p:sp>
    </p:spTree>
    <p:extLst>
      <p:ext uri="{BB962C8B-B14F-4D97-AF65-F5344CB8AC3E}">
        <p14:creationId xmlns:p14="http://schemas.microsoft.com/office/powerpoint/2010/main" val="14143456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CN" dirty="0" smtClean="0"/>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CN" dirty="0" smtClean="0"/>
              <a:t>Cliquez pour modifier les styles du texte du masque</a:t>
            </a:r>
          </a:p>
          <a:p>
            <a:pPr lvl="1"/>
            <a:r>
              <a:rPr lang="fr-FR" altLang="zh-CN" dirty="0" smtClean="0"/>
              <a:t>Deuxième niveau</a:t>
            </a:r>
          </a:p>
          <a:p>
            <a:pPr lvl="2"/>
            <a:r>
              <a:rPr lang="fr-FR" altLang="zh-CN" dirty="0" smtClean="0"/>
              <a:t>Troisième niveau</a:t>
            </a:r>
          </a:p>
          <a:p>
            <a:pPr lvl="3"/>
            <a:r>
              <a:rPr lang="fr-FR" altLang="zh-CN" dirty="0" smtClean="0"/>
              <a:t>Quatrième niveau</a:t>
            </a:r>
          </a:p>
          <a:p>
            <a:pPr lvl="4"/>
            <a:r>
              <a:rPr lang="fr-FR" altLang="zh-CN" dirty="0" smtClean="0"/>
              <a:t>Cinquième niveau</a:t>
            </a:r>
          </a:p>
        </p:txBody>
      </p:sp>
      <p:sp>
        <p:nvSpPr>
          <p:cNvPr id="9" name="Line 4"/>
          <p:cNvSpPr>
            <a:spLocks noChangeShapeType="1"/>
          </p:cNvSpPr>
          <p:nvPr/>
        </p:nvSpPr>
        <p:spPr bwMode="auto">
          <a:xfrm>
            <a:off x="611188" y="673100"/>
            <a:ext cx="8061325" cy="0"/>
          </a:xfrm>
          <a:prstGeom prst="line">
            <a:avLst/>
          </a:prstGeom>
          <a:noFill/>
          <a:ln w="28575">
            <a:solidFill>
              <a:srgbClr val="FFB3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dirty="0">
              <a:latin typeface="Calibri"/>
              <a:ea typeface="ＭＳ Ｐゴシック" charset="0"/>
            </a:endParaRPr>
          </a:p>
        </p:txBody>
      </p:sp>
      <p:sp>
        <p:nvSpPr>
          <p:cNvPr id="10" name="Line 6"/>
          <p:cNvSpPr>
            <a:spLocks noChangeShapeType="1"/>
          </p:cNvSpPr>
          <p:nvPr/>
        </p:nvSpPr>
        <p:spPr bwMode="auto">
          <a:xfrm>
            <a:off x="684214" y="6324600"/>
            <a:ext cx="8061325" cy="0"/>
          </a:xfrm>
          <a:prstGeom prst="line">
            <a:avLst/>
          </a:prstGeom>
          <a:noFill/>
          <a:ln w="28575">
            <a:solidFill>
              <a:srgbClr val="70BC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dirty="0">
              <a:latin typeface="Calibri"/>
              <a:ea typeface="ＭＳ Ｐゴシック" charset="0"/>
            </a:endParaRPr>
          </a:p>
        </p:txBody>
      </p:sp>
      <p:sp>
        <p:nvSpPr>
          <p:cNvPr id="11" name="Espace réservé du pied de page 4"/>
          <p:cNvSpPr txBox="1">
            <a:spLocks/>
          </p:cNvSpPr>
          <p:nvPr/>
        </p:nvSpPr>
        <p:spPr>
          <a:xfrm>
            <a:off x="2555776" y="6415087"/>
            <a:ext cx="3840163" cy="365125"/>
          </a:xfrm>
          <a:prstGeom prst="rect">
            <a:avLst/>
          </a:prstGeom>
        </p:spPr>
        <p:txBody>
          <a:bodyPr anchor="ctr"/>
          <a:lstStyle>
            <a:defPPr>
              <a:defRPr lang="fr-FR"/>
            </a:defPPr>
            <a:lvl1pPr algn="ctr" rtl="0" eaLnBrk="0" fontAlgn="base" hangingPunct="0">
              <a:spcBef>
                <a:spcPct val="0"/>
              </a:spcBef>
              <a:spcAft>
                <a:spcPct val="0"/>
              </a:spcAft>
              <a:defRPr sz="1100" kern="1200">
                <a:solidFill>
                  <a:schemeClr val="tx1">
                    <a:tint val="75000"/>
                  </a:schemeClr>
                </a:solidFill>
                <a:latin typeface="Times"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Times" charset="0"/>
                <a:ea typeface="ＭＳ Ｐゴシック" charset="0"/>
                <a:cs typeface="+mn-cs"/>
              </a:defRPr>
            </a:lvl5pPr>
            <a:lvl6pPr marL="2286000" algn="l" defTabSz="457200" rtl="0" eaLnBrk="1" latinLnBrk="0" hangingPunct="1">
              <a:defRPr sz="1400" kern="1200">
                <a:solidFill>
                  <a:schemeClr val="tx1"/>
                </a:solidFill>
                <a:latin typeface="Times" charset="0"/>
                <a:ea typeface="ＭＳ Ｐゴシック" charset="0"/>
                <a:cs typeface="+mn-cs"/>
              </a:defRPr>
            </a:lvl6pPr>
            <a:lvl7pPr marL="2743200" algn="l" defTabSz="457200" rtl="0" eaLnBrk="1" latinLnBrk="0" hangingPunct="1">
              <a:defRPr sz="1400" kern="1200">
                <a:solidFill>
                  <a:schemeClr val="tx1"/>
                </a:solidFill>
                <a:latin typeface="Times" charset="0"/>
                <a:ea typeface="ＭＳ Ｐゴシック" charset="0"/>
                <a:cs typeface="+mn-cs"/>
              </a:defRPr>
            </a:lvl7pPr>
            <a:lvl8pPr marL="3200400" algn="l" defTabSz="457200" rtl="0" eaLnBrk="1" latinLnBrk="0" hangingPunct="1">
              <a:defRPr sz="1400" kern="1200">
                <a:solidFill>
                  <a:schemeClr val="tx1"/>
                </a:solidFill>
                <a:latin typeface="Times" charset="0"/>
                <a:ea typeface="ＭＳ Ｐゴシック" charset="0"/>
                <a:cs typeface="+mn-cs"/>
              </a:defRPr>
            </a:lvl8pPr>
            <a:lvl9pPr marL="3657600" algn="l" defTabSz="457200" rtl="0" eaLnBrk="1" latinLnBrk="0" hangingPunct="1">
              <a:defRPr sz="1400" kern="1200">
                <a:solidFill>
                  <a:schemeClr val="tx1"/>
                </a:solidFill>
                <a:latin typeface="Times" charset="0"/>
                <a:ea typeface="ＭＳ Ｐゴシック" charset="0"/>
                <a:cs typeface="+mn-cs"/>
              </a:defRPr>
            </a:lvl9pPr>
          </a:lstStyle>
          <a:p>
            <a:pPr>
              <a:defRPr/>
            </a:pPr>
            <a:r>
              <a:rPr lang="fr-FR" dirty="0" smtClean="0">
                <a:latin typeface="Calibri"/>
                <a:cs typeface="Calibri"/>
              </a:rPr>
              <a:t>Third Spring School PKU-LSCE on Earth System Science</a:t>
            </a:r>
          </a:p>
          <a:p>
            <a:pPr>
              <a:defRPr/>
            </a:pPr>
            <a:r>
              <a:rPr lang="fr-FR" dirty="0" smtClean="0">
                <a:latin typeface="Calibri"/>
                <a:cs typeface="Calibri"/>
              </a:rPr>
              <a:t>May 14, 2014</a:t>
            </a:r>
            <a:endParaRPr lang="fr-FR" dirty="0">
              <a:latin typeface="Calibri"/>
              <a:cs typeface="Calibri"/>
            </a:endParaRPr>
          </a:p>
        </p:txBody>
      </p:sp>
      <p:pic>
        <p:nvPicPr>
          <p:cNvPr id="13" name="Imag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2882" y="6385245"/>
            <a:ext cx="428306" cy="42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586" y="6381750"/>
            <a:ext cx="427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3995" y="6368498"/>
            <a:ext cx="15843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54" r:id="rId6"/>
    <p:sldLayoutId id="2147484055" r:id="rId7"/>
    <p:sldLayoutId id="2147484056" r:id="rId8"/>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Arial" pitchFamily="34" charset="0"/>
          <a:ea typeface="MS PGothic" pitchFamily="34" charset="-128"/>
          <a:cs typeface="Arial" pitchFamily="34" charset="0"/>
        </a:defRPr>
      </a:lvl1pPr>
      <a:lvl2pPr algn="ctr" rtl="0" eaLnBrk="1" fontAlgn="base" hangingPunct="1">
        <a:spcBef>
          <a:spcPct val="0"/>
        </a:spcBef>
        <a:spcAft>
          <a:spcPct val="0"/>
        </a:spcAft>
        <a:defRPr sz="4400">
          <a:solidFill>
            <a:schemeClr val="tx2"/>
          </a:solidFill>
          <a:latin typeface="Calibri" charset="0"/>
          <a:ea typeface="MS PGothic" pitchFamily="34" charset="-128"/>
          <a:cs typeface="ＭＳ Ｐゴシック" charset="0"/>
        </a:defRPr>
      </a:lvl2pPr>
      <a:lvl3pPr algn="ctr" rtl="0" eaLnBrk="1" fontAlgn="base" hangingPunct="1">
        <a:spcBef>
          <a:spcPct val="0"/>
        </a:spcBef>
        <a:spcAft>
          <a:spcPct val="0"/>
        </a:spcAft>
        <a:defRPr sz="4400">
          <a:solidFill>
            <a:schemeClr val="tx2"/>
          </a:solidFill>
          <a:latin typeface="Calibri" charset="0"/>
          <a:ea typeface="MS PGothic" pitchFamily="34" charset="-128"/>
          <a:cs typeface="ＭＳ Ｐゴシック" charset="0"/>
        </a:defRPr>
      </a:lvl3pPr>
      <a:lvl4pPr algn="ctr" rtl="0" eaLnBrk="1" fontAlgn="base" hangingPunct="1">
        <a:spcBef>
          <a:spcPct val="0"/>
        </a:spcBef>
        <a:spcAft>
          <a:spcPct val="0"/>
        </a:spcAft>
        <a:defRPr sz="4400">
          <a:solidFill>
            <a:schemeClr val="tx2"/>
          </a:solidFill>
          <a:latin typeface="Calibri" charset="0"/>
          <a:ea typeface="MS PGothic" pitchFamily="34" charset="-128"/>
          <a:cs typeface="ＭＳ Ｐゴシック" charset="0"/>
        </a:defRPr>
      </a:lvl4pPr>
      <a:lvl5pPr algn="ctr" rtl="0" eaLnBrk="1" fontAlgn="base" hangingPunct="1">
        <a:spcBef>
          <a:spcPct val="0"/>
        </a:spcBef>
        <a:spcAft>
          <a:spcPct val="0"/>
        </a:spcAft>
        <a:defRPr sz="4400">
          <a:solidFill>
            <a:schemeClr val="tx2"/>
          </a:solidFill>
          <a:latin typeface="Calibri"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Comic Sans MS"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Comic Sans MS"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Comic Sans MS"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Comic Sans MS"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Arial" pitchFamily="34" charset="0"/>
          <a:ea typeface="MS PGothic" pitchFamily="34" charset="-128"/>
          <a:cs typeface="Arial" pitchFamily="34" charset="0"/>
        </a:defRPr>
      </a:lvl1pPr>
      <a:lvl2pPr marL="742950" indent="-285750" algn="l" rtl="0" eaLnBrk="1" fontAlgn="base" hangingPunct="1">
        <a:spcBef>
          <a:spcPct val="20000"/>
        </a:spcBef>
        <a:spcAft>
          <a:spcPct val="0"/>
        </a:spcAft>
        <a:buChar char="–"/>
        <a:defRPr sz="2800">
          <a:solidFill>
            <a:schemeClr val="tx1"/>
          </a:solidFill>
          <a:latin typeface="Arial" pitchFamily="34" charset="0"/>
          <a:ea typeface="MS PGothic" pitchFamily="34" charset="-128"/>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ea typeface="MS PGothic" pitchFamily="34" charset="-128"/>
          <a:cs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ea typeface="MS PGothic" pitchFamily="34" charset="-128"/>
          <a:cs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4.xml"/><Relationship Id="rId7" Type="http://schemas.openxmlformats.org/officeDocument/2006/relationships/image" Target="../media/image3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6.tiff"/><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notesSlide" Target="../notesSlides/notesSlide13.xml"/><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image" Target="../media/image66.tif"/><Relationship Id="rId1" Type="http://schemas.openxmlformats.org/officeDocument/2006/relationships/slideLayout" Target="../slideLayouts/slideLayout2.xml"/><Relationship Id="rId5" Type="http://schemas.openxmlformats.org/officeDocument/2006/relationships/image" Target="../media/image69.tif"/><Relationship Id="rId4" Type="http://schemas.openxmlformats.org/officeDocument/2006/relationships/image" Target="../media/image68.tif"/></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5.png"/><Relationship Id="rId4" Type="http://schemas.openxmlformats.org/officeDocument/2006/relationships/tags" Target="../tags/tag4.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0.wmf"/><Relationship Id="rId18" Type="http://schemas.openxmlformats.org/officeDocument/2006/relationships/oleObject" Target="../embeddings/oleObject8.bin"/><Relationship Id="rId3" Type="http://schemas.openxmlformats.org/officeDocument/2006/relationships/notesSlide" Target="../notesSlides/notesSlide7.xml"/><Relationship Id="rId21" Type="http://schemas.openxmlformats.org/officeDocument/2006/relationships/image" Target="../media/image24.wmf"/><Relationship Id="rId7" Type="http://schemas.openxmlformats.org/officeDocument/2006/relationships/image" Target="../media/image17.wmf"/><Relationship Id="rId12" Type="http://schemas.openxmlformats.org/officeDocument/2006/relationships/oleObject" Target="../embeddings/oleObject5.bin"/><Relationship Id="rId17" Type="http://schemas.openxmlformats.org/officeDocument/2006/relationships/image" Target="../media/image22.emf"/><Relationship Id="rId2" Type="http://schemas.openxmlformats.org/officeDocument/2006/relationships/slideLayout" Target="../slideLayouts/slideLayout6.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9.wmf"/><Relationship Id="rId5" Type="http://schemas.openxmlformats.org/officeDocument/2006/relationships/image" Target="../media/image16.wmf"/><Relationship Id="rId15" Type="http://schemas.openxmlformats.org/officeDocument/2006/relationships/image" Target="../media/image21.wmf"/><Relationship Id="rId23" Type="http://schemas.openxmlformats.org/officeDocument/2006/relationships/image" Target="../media/image25.emf"/><Relationship Id="rId10" Type="http://schemas.openxmlformats.org/officeDocument/2006/relationships/oleObject" Target="../embeddings/oleObject4.bin"/><Relationship Id="rId19" Type="http://schemas.openxmlformats.org/officeDocument/2006/relationships/image" Target="../media/image23.wmf"/><Relationship Id="rId4" Type="http://schemas.openxmlformats.org/officeDocument/2006/relationships/oleObject" Target="../embeddings/oleObject1.bin"/><Relationship Id="rId9" Type="http://schemas.openxmlformats.org/officeDocument/2006/relationships/image" Target="../media/image18.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0.xml"/><Relationship Id="rId7" Type="http://schemas.openxmlformats.org/officeDocument/2006/relationships/image" Target="../media/image3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ctrTitle"/>
          </p:nvPr>
        </p:nvSpPr>
        <p:spPr>
          <a:xfrm>
            <a:off x="778933" y="914401"/>
            <a:ext cx="7853003" cy="2194559"/>
          </a:xfrm>
        </p:spPr>
        <p:txBody>
          <a:bodyPr/>
          <a:lstStyle/>
          <a:p>
            <a:r>
              <a:rPr lang="en-US" altLang="zh-CN" sz="2400" b="1" dirty="0"/>
              <a:t>Multi-criteria evaluation of discharge </a:t>
            </a:r>
            <a:r>
              <a:rPr lang="en-US" altLang="zh-CN" sz="2400" b="1" dirty="0" smtClean="0"/>
              <a:t>simulation </a:t>
            </a:r>
            <a:r>
              <a:rPr lang="en-US" altLang="zh-CN" sz="2400" b="1" dirty="0"/>
              <a:t>in Dynamic Global Vegetation Models (DGVMs</a:t>
            </a:r>
            <a:r>
              <a:rPr lang="en-US" altLang="zh-CN" sz="2400" b="1" dirty="0" smtClean="0"/>
              <a:t>)</a:t>
            </a:r>
            <a:br>
              <a:rPr lang="en-US" altLang="zh-CN" sz="2400" b="1" dirty="0" smtClean="0"/>
            </a:br>
            <a:r>
              <a:rPr lang="en-US" altLang="zh-CN" sz="2400" b="1" dirty="0" smtClean="0"/>
              <a:t>&amp;</a:t>
            </a:r>
            <a:br>
              <a:rPr lang="en-US" altLang="zh-CN" sz="2400" b="1" dirty="0" smtClean="0"/>
            </a:br>
            <a:r>
              <a:rPr lang="en-US" altLang="zh-CN" sz="2400" b="1" dirty="0" smtClean="0"/>
              <a:t>The framework of our ecohydrological research</a:t>
            </a:r>
            <a:br>
              <a:rPr lang="en-US" altLang="zh-CN" sz="2400" b="1" dirty="0" smtClean="0"/>
            </a:br>
            <a:endParaRPr kumimoji="0" lang="zh-CN" altLang="en-US" sz="2400" b="1" dirty="0" smtClean="0">
              <a:latin typeface="Arial Unicode MS" pitchFamily="34" charset="-122"/>
              <a:ea typeface="黑体" pitchFamily="49" charset="-122"/>
            </a:endParaRPr>
          </a:p>
        </p:txBody>
      </p:sp>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grpSp>
        <p:nvGrpSpPr>
          <p:cNvPr id="5" name="组合 4"/>
          <p:cNvGrpSpPr/>
          <p:nvPr/>
        </p:nvGrpSpPr>
        <p:grpSpPr>
          <a:xfrm>
            <a:off x="0" y="5103051"/>
            <a:ext cx="9180513" cy="1223962"/>
            <a:chOff x="0" y="5084763"/>
            <a:chExt cx="9180513" cy="1223962"/>
          </a:xfrm>
        </p:grpSpPr>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4763"/>
              <a:ext cx="9180513" cy="12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5537200"/>
              <a:ext cx="428625"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5556250"/>
              <a:ext cx="504825"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3" y="5414963"/>
              <a:ext cx="7207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326063"/>
              <a:ext cx="865188"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5202238"/>
              <a:ext cx="1152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3"/>
          <p:cNvSpPr txBox="1">
            <a:spLocks noChangeArrowheads="1"/>
          </p:cNvSpPr>
          <p:nvPr/>
        </p:nvSpPr>
        <p:spPr bwMode="auto">
          <a:xfrm>
            <a:off x="34925" y="5049901"/>
            <a:ext cx="3770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2000" b="1" dirty="0" err="1">
                <a:solidFill>
                  <a:srgbClr val="FF0000"/>
                </a:solidFill>
                <a:latin typeface="Calibri" pitchFamily="34" charset="0"/>
                <a:ea typeface="宋体" charset="-122"/>
                <a:cs typeface="ＭＳ Ｐゴシック" pitchFamily="34" charset="-128"/>
              </a:rPr>
              <a:t>Piao</a:t>
            </a:r>
            <a:r>
              <a:rPr lang="en-US" altLang="zh-CN" sz="2000" b="1" dirty="0">
                <a:solidFill>
                  <a:srgbClr val="FF0000"/>
                </a:solidFill>
                <a:latin typeface="Calibri" pitchFamily="34" charset="0"/>
                <a:ea typeface="宋体" charset="-122"/>
                <a:cs typeface="ＭＳ Ｐゴシック" pitchFamily="34" charset="-128"/>
              </a:rPr>
              <a:t> </a:t>
            </a:r>
            <a:r>
              <a:rPr lang="en-US" altLang="zh-CN" sz="2000" b="1" dirty="0" smtClean="0">
                <a:solidFill>
                  <a:srgbClr val="FF0000"/>
                </a:solidFill>
                <a:latin typeface="Calibri" pitchFamily="34" charset="0"/>
                <a:ea typeface="宋体" charset="-122"/>
                <a:cs typeface="ＭＳ Ｐゴシック" pitchFamily="34" charset="-128"/>
              </a:rPr>
              <a:t>Group      Ecohydrology </a:t>
            </a:r>
            <a:r>
              <a:rPr lang="en-US" altLang="zh-CN" sz="2000" b="1" dirty="0">
                <a:solidFill>
                  <a:srgbClr val="FF0000"/>
                </a:solidFill>
                <a:latin typeface="Calibri" pitchFamily="34" charset="0"/>
                <a:ea typeface="宋体" charset="-122"/>
                <a:cs typeface="ＭＳ Ｐゴシック" pitchFamily="34" charset="-128"/>
              </a:rPr>
              <a:t>Team</a:t>
            </a:r>
          </a:p>
        </p:txBody>
      </p:sp>
      <p:sp>
        <p:nvSpPr>
          <p:cNvPr id="13" name="副标题 2"/>
          <p:cNvSpPr txBox="1">
            <a:spLocks/>
          </p:cNvSpPr>
          <p:nvPr/>
        </p:nvSpPr>
        <p:spPr bwMode="auto">
          <a:xfrm>
            <a:off x="1366425" y="3536215"/>
            <a:ext cx="6400800" cy="129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tx1"/>
                </a:solidFill>
                <a:latin typeface="Arial" pitchFamily="34" charset="0"/>
                <a:ea typeface="MS PGothic" pitchFamily="34" charset="-128"/>
                <a:cs typeface="Arial" pitchFamily="34" charset="0"/>
              </a:defRPr>
            </a:lvl1pPr>
            <a:lvl2pPr marL="457200" indent="0" algn="ctr" rtl="0" eaLnBrk="1" fontAlgn="base" hangingPunct="1">
              <a:spcBef>
                <a:spcPct val="20000"/>
              </a:spcBef>
              <a:spcAft>
                <a:spcPct val="0"/>
              </a:spcAft>
              <a:buNone/>
              <a:defRPr sz="2800">
                <a:solidFill>
                  <a:schemeClr val="tx1"/>
                </a:solidFill>
                <a:latin typeface="Arial" pitchFamily="34" charset="0"/>
                <a:ea typeface="MS PGothic" pitchFamily="34" charset="-128"/>
                <a:cs typeface="Arial" pitchFamily="34" charset="0"/>
              </a:defRPr>
            </a:lvl2pPr>
            <a:lvl3pPr marL="914400" indent="0" algn="ctr" rtl="0" eaLnBrk="1" fontAlgn="base" hangingPunct="1">
              <a:spcBef>
                <a:spcPct val="20000"/>
              </a:spcBef>
              <a:spcAft>
                <a:spcPct val="0"/>
              </a:spcAft>
              <a:buNone/>
              <a:defRPr sz="2400">
                <a:solidFill>
                  <a:schemeClr val="tx1"/>
                </a:solidFill>
                <a:latin typeface="Arial" pitchFamily="34" charset="0"/>
                <a:ea typeface="MS PGothic" pitchFamily="34" charset="-128"/>
                <a:cs typeface="Arial" pitchFamily="34" charset="0"/>
              </a:defRPr>
            </a:lvl3pPr>
            <a:lvl4pPr marL="1371600" indent="0" algn="ctr" rtl="0" eaLnBrk="1" fontAlgn="base" hangingPunct="1">
              <a:spcBef>
                <a:spcPct val="20000"/>
              </a:spcBef>
              <a:spcAft>
                <a:spcPct val="0"/>
              </a:spcAft>
              <a:buNone/>
              <a:defRPr sz="2000">
                <a:solidFill>
                  <a:schemeClr val="tx1"/>
                </a:solidFill>
                <a:latin typeface="Arial" pitchFamily="34" charset="0"/>
                <a:ea typeface="MS PGothic" pitchFamily="34" charset="-128"/>
                <a:cs typeface="Arial" pitchFamily="34" charset="0"/>
              </a:defRPr>
            </a:lvl4pPr>
            <a:lvl5pPr marL="1828800" indent="0" algn="ctr" rtl="0" eaLnBrk="1" fontAlgn="base" hangingPunct="1">
              <a:spcBef>
                <a:spcPct val="20000"/>
              </a:spcBef>
              <a:spcAft>
                <a:spcPct val="0"/>
              </a:spcAft>
              <a:buNone/>
              <a:defRPr sz="2000">
                <a:solidFill>
                  <a:schemeClr val="tx1"/>
                </a:solidFill>
                <a:latin typeface="Arial" pitchFamily="34" charset="0"/>
                <a:ea typeface="MS PGothic" pitchFamily="34" charset="-128"/>
                <a:cs typeface="Arial" pitchFamily="34" charset="0"/>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altLang="zh-CN" sz="2000" kern="0" dirty="0" smtClean="0"/>
              <a:t>Author: </a:t>
            </a:r>
            <a:r>
              <a:rPr lang="en-US" altLang="zh-CN" sz="2000" kern="0" dirty="0" err="1" smtClean="0"/>
              <a:t>Hui</a:t>
            </a:r>
            <a:r>
              <a:rPr lang="en-US" altLang="zh-CN" sz="2000" kern="0" dirty="0" smtClean="0"/>
              <a:t> Yang</a:t>
            </a:r>
            <a:r>
              <a:rPr lang="en-US" altLang="zh-CN" sz="2000" i="1" kern="0" dirty="0" smtClean="0"/>
              <a:t> et al.</a:t>
            </a:r>
          </a:p>
          <a:p>
            <a:r>
              <a:rPr lang="en-US" altLang="zh-CN" sz="2000" kern="0" dirty="0" smtClean="0"/>
              <a:t>Sponsor: Dr. </a:t>
            </a:r>
            <a:r>
              <a:rPr lang="en-US" altLang="zh-CN" sz="2000" kern="0" dirty="0" err="1" smtClean="0"/>
              <a:t>Piao</a:t>
            </a:r>
            <a:endParaRPr lang="en-US" altLang="zh-CN" sz="2000" kern="0" dirty="0" smtClean="0"/>
          </a:p>
          <a:p>
            <a:r>
              <a:rPr lang="en-US" altLang="zh-CN" sz="2000" kern="0" dirty="0" smtClean="0"/>
              <a:t>Speaker: </a:t>
            </a:r>
            <a:r>
              <a:rPr lang="en-US" altLang="zh-CN" sz="2000" kern="0" dirty="0" err="1" smtClean="0"/>
              <a:t>Zhenzhong</a:t>
            </a:r>
            <a:r>
              <a:rPr lang="en-US" altLang="zh-CN" sz="2000" kern="0" dirty="0" smtClean="0"/>
              <a:t> Zeng</a:t>
            </a:r>
          </a:p>
          <a:p>
            <a:endParaRPr lang="zh-CN" altLang="en-US" sz="2000" kern="0"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2569" y="868706"/>
            <a:ext cx="7416800" cy="5384800"/>
            <a:chOff x="1198563" y="1379538"/>
            <a:chExt cx="6457950" cy="4564062"/>
          </a:xfrm>
        </p:grpSpPr>
        <p:pic>
          <p:nvPicPr>
            <p:cNvPr id="41986" name="图片 1"/>
            <p:cNvPicPr>
              <a:picLocks noChangeAspect="1"/>
            </p:cNvPicPr>
            <p:nvPr/>
          </p:nvPicPr>
          <p:blipFill>
            <a:blip r:embed="rId3">
              <a:extLst>
                <a:ext uri="{28A0092B-C50C-407E-A947-70E740481C1C}">
                  <a14:useLocalDpi xmlns:a14="http://schemas.microsoft.com/office/drawing/2010/main" val="0"/>
                </a:ext>
              </a:extLst>
            </a:blip>
            <a:srcRect l="2705" r="3580" b="5679"/>
            <a:stretch>
              <a:fillRect/>
            </a:stretch>
          </p:blipFill>
          <p:spPr bwMode="auto">
            <a:xfrm>
              <a:off x="1241425" y="1379538"/>
              <a:ext cx="6415088"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组合 29"/>
            <p:cNvGrpSpPr>
              <a:grpSpLocks/>
            </p:cNvGrpSpPr>
            <p:nvPr/>
          </p:nvGrpSpPr>
          <p:grpSpPr bwMode="auto">
            <a:xfrm>
              <a:off x="4421188" y="1417638"/>
              <a:ext cx="3173412" cy="1914525"/>
              <a:chOff x="4788024" y="1196752"/>
              <a:chExt cx="3528392" cy="2096616"/>
            </a:xfrm>
          </p:grpSpPr>
          <p:cxnSp>
            <p:nvCxnSpPr>
              <p:cNvPr id="4" name="直接连接符 3"/>
              <p:cNvCxnSpPr/>
              <p:nvPr/>
            </p:nvCxnSpPr>
            <p:spPr>
              <a:xfrm>
                <a:off x="4788024" y="1214137"/>
                <a:ext cx="3528392"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5" name="直接连接符 4"/>
              <p:cNvCxnSpPr/>
              <p:nvPr/>
            </p:nvCxnSpPr>
            <p:spPr>
              <a:xfrm>
                <a:off x="6650182" y="3286414"/>
                <a:ext cx="1666234"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6" name="直接连接符 5"/>
              <p:cNvCxnSpPr/>
              <p:nvPr/>
            </p:nvCxnSpPr>
            <p:spPr>
              <a:xfrm flipV="1">
                <a:off x="8316416" y="1196752"/>
                <a:ext cx="0" cy="2096616"/>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7" name="直接连接符 6"/>
              <p:cNvCxnSpPr/>
              <p:nvPr/>
            </p:nvCxnSpPr>
            <p:spPr>
              <a:xfrm flipV="1">
                <a:off x="6660772" y="2420647"/>
                <a:ext cx="0" cy="87272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4788024" y="2420647"/>
                <a:ext cx="1862158"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9" name="直接连接符 8"/>
              <p:cNvCxnSpPr/>
              <p:nvPr/>
            </p:nvCxnSpPr>
            <p:spPr>
              <a:xfrm flipV="1">
                <a:off x="4788024" y="1233260"/>
                <a:ext cx="0" cy="1187388"/>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41988" name="组合 28"/>
            <p:cNvGrpSpPr>
              <a:grpSpLocks/>
            </p:cNvGrpSpPr>
            <p:nvPr/>
          </p:nvGrpSpPr>
          <p:grpSpPr bwMode="auto">
            <a:xfrm>
              <a:off x="1198563" y="1419225"/>
              <a:ext cx="1243012" cy="1847850"/>
              <a:chOff x="1043608" y="1214681"/>
              <a:chExt cx="1656184" cy="2078687"/>
            </a:xfrm>
          </p:grpSpPr>
          <p:cxnSp>
            <p:nvCxnSpPr>
              <p:cNvPr id="11" name="直接连接符 10"/>
              <p:cNvCxnSpPr/>
              <p:nvPr/>
            </p:nvCxnSpPr>
            <p:spPr>
              <a:xfrm>
                <a:off x="1043608" y="3286225"/>
                <a:ext cx="1656184"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flipV="1">
                <a:off x="1043608" y="1232539"/>
                <a:ext cx="0" cy="2025113"/>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flipV="1">
                <a:off x="2699792" y="1214681"/>
                <a:ext cx="0" cy="2078687"/>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a:off x="1043608" y="1214681"/>
                <a:ext cx="1656184"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41989" name="组合 41"/>
            <p:cNvGrpSpPr>
              <a:grpSpLocks/>
            </p:cNvGrpSpPr>
            <p:nvPr/>
          </p:nvGrpSpPr>
          <p:grpSpPr bwMode="auto">
            <a:xfrm>
              <a:off x="2489200" y="4214813"/>
              <a:ext cx="3940240" cy="1050924"/>
              <a:chOff x="2627784" y="4149080"/>
              <a:chExt cx="4221018" cy="1241007"/>
            </a:xfrm>
          </p:grpSpPr>
          <p:cxnSp>
            <p:nvCxnSpPr>
              <p:cNvPr id="16" name="直接连接符 15"/>
              <p:cNvCxnSpPr/>
              <p:nvPr/>
            </p:nvCxnSpPr>
            <p:spPr>
              <a:xfrm>
                <a:off x="2627784" y="5373216"/>
                <a:ext cx="422101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flipV="1">
                <a:off x="2627784" y="4165951"/>
                <a:ext cx="0" cy="120726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直接连接符 17"/>
              <p:cNvCxnSpPr/>
              <p:nvPr/>
            </p:nvCxnSpPr>
            <p:spPr>
              <a:xfrm flipV="1">
                <a:off x="6848802" y="4165951"/>
                <a:ext cx="0" cy="122413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接连接符 18"/>
              <p:cNvCxnSpPr/>
              <p:nvPr/>
            </p:nvCxnSpPr>
            <p:spPr>
              <a:xfrm>
                <a:off x="2627784" y="4149080"/>
                <a:ext cx="4221018" cy="1687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21" name="矩形 20"/>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2" name="矩形 1"/>
          <p:cNvSpPr/>
          <p:nvPr/>
        </p:nvSpPr>
        <p:spPr>
          <a:xfrm>
            <a:off x="609600" y="117312"/>
            <a:ext cx="8048977" cy="584775"/>
          </a:xfrm>
          <a:prstGeom prst="rect">
            <a:avLst/>
          </a:prstGeom>
        </p:spPr>
        <p:txBody>
          <a:bodyPr wrap="square">
            <a:spAutoFit/>
          </a:bodyPr>
          <a:lstStyle/>
          <a:p>
            <a:pPr algn="ctr"/>
            <a:r>
              <a:rPr lang="en-US" altLang="zh-CN" sz="3200" b="1" dirty="0"/>
              <a:t>Annual Mean Discharge </a:t>
            </a:r>
            <a:r>
              <a:rPr lang="en-US" altLang="zh-CN" sz="3200" b="1" dirty="0" smtClean="0"/>
              <a:t>&amp; </a:t>
            </a:r>
            <a:r>
              <a:rPr lang="en-US" altLang="zh-CN" sz="3200" b="1" dirty="0"/>
              <a:t>its Trend</a:t>
            </a:r>
            <a:endParaRPr lang="zh-CN" altLang="en-US" sz="3200" b="1" dirty="0"/>
          </a:p>
        </p:txBody>
      </p:sp>
      <p:sp>
        <p:nvSpPr>
          <p:cNvPr id="20" name="灯片编号占位符 19"/>
          <p:cNvSpPr>
            <a:spLocks noGrp="1"/>
          </p:cNvSpPr>
          <p:nvPr>
            <p:ph type="sldNum" sz="quarter" idx="12"/>
          </p:nvPr>
        </p:nvSpPr>
        <p:spPr/>
        <p:txBody>
          <a:bodyPr/>
          <a:lstStyle/>
          <a:p>
            <a:fld id="{1D0352B9-046B-4746-83FD-3B64478F3A83}" type="slidenum">
              <a:rPr lang="zh-CN" altLang="en-US" smtClean="0"/>
              <a:pPr/>
              <a:t>10</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文本框 3"/>
          <p:cNvSpPr txBox="1">
            <a:spLocks noChangeArrowheads="1"/>
          </p:cNvSpPr>
          <p:nvPr/>
        </p:nvSpPr>
        <p:spPr bwMode="auto">
          <a:xfrm>
            <a:off x="609600" y="108303"/>
            <a:ext cx="807155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90000"/>
              </a:lnSpc>
              <a:spcBef>
                <a:spcPts val="750"/>
              </a:spcBef>
            </a:pPr>
            <a:r>
              <a:rPr lang="en-US" altLang="zh-CN" sz="3200" b="1" dirty="0">
                <a:ea typeface="Arial Unicode MS" pitchFamily="34" charset="-122"/>
                <a:cs typeface="Arial" panose="020B0604020202020204" pitchFamily="34" charset="0"/>
              </a:rPr>
              <a:t>Inter-annual </a:t>
            </a:r>
            <a:r>
              <a:rPr lang="en-US" altLang="zh-CN" sz="3200" b="1" dirty="0" smtClean="0">
                <a:ea typeface="Arial Unicode MS" pitchFamily="34" charset="-122"/>
                <a:cs typeface="Arial" panose="020B0604020202020204" pitchFamily="34" charset="0"/>
              </a:rPr>
              <a:t>Variability</a:t>
            </a:r>
            <a:endParaRPr lang="en-US" altLang="zh-CN" sz="3200" b="1" dirty="0">
              <a:cs typeface="Arial" panose="020B0604020202020204" pitchFamily="34" charset="0"/>
            </a:endParaRPr>
          </a:p>
        </p:txBody>
      </p:sp>
      <p:sp>
        <p:nvSpPr>
          <p:cNvPr id="25" name="矩形 24"/>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pic>
        <p:nvPicPr>
          <p:cNvPr id="46113" name="Picture 33" descr="图形18"/>
          <p:cNvPicPr>
            <a:picLocks noChangeAspect="1" noChangeArrowheads="1"/>
          </p:cNvPicPr>
          <p:nvPr/>
        </p:nvPicPr>
        <p:blipFill rotWithShape="1">
          <a:blip r:embed="rId7">
            <a:extLst>
              <a:ext uri="{28A0092B-C50C-407E-A947-70E740481C1C}">
                <a14:useLocalDpi xmlns:a14="http://schemas.microsoft.com/office/drawing/2010/main" val="0"/>
              </a:ext>
            </a:extLst>
          </a:blip>
          <a:srcRect t="4675"/>
          <a:stretch/>
        </p:blipFill>
        <p:spPr bwMode="auto">
          <a:xfrm>
            <a:off x="519287" y="1727204"/>
            <a:ext cx="3218247" cy="35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4" name="Picture 34" descr="图形1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16"/>
          <a:stretch/>
        </p:blipFill>
        <p:spPr bwMode="auto">
          <a:xfrm>
            <a:off x="3928956" y="1727204"/>
            <a:ext cx="4808644" cy="363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连接符 27"/>
          <p:cNvCxnSpPr/>
          <p:nvPr>
            <p:custDataLst>
              <p:tags r:id="rId1"/>
            </p:custDataLst>
          </p:nvPr>
        </p:nvCxnSpPr>
        <p:spPr>
          <a:xfrm flipV="1">
            <a:off x="4095127" y="1643764"/>
            <a:ext cx="4642473" cy="6351"/>
          </a:xfrm>
          <a:prstGeom prst="line">
            <a:avLst/>
          </a:prstGeom>
          <a:ln w="952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
            </p:custDataLst>
          </p:nvPr>
        </p:nvCxnSpPr>
        <p:spPr>
          <a:xfrm>
            <a:off x="609601" y="1643764"/>
            <a:ext cx="2935110" cy="0"/>
          </a:xfrm>
          <a:prstGeom prst="line">
            <a:avLst/>
          </a:prstGeom>
          <a:ln w="952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Rectangle 9"/>
          <p:cNvSpPr>
            <a:spLocks noChangeArrowheads="1"/>
          </p:cNvSpPr>
          <p:nvPr>
            <p:custDataLst>
              <p:tags r:id="rId3"/>
            </p:custDataLst>
          </p:nvPr>
        </p:nvSpPr>
        <p:spPr bwMode="blackWhite">
          <a:xfrm>
            <a:off x="609601" y="1381370"/>
            <a:ext cx="2133600" cy="215444"/>
          </a:xfrm>
          <a:prstGeom prst="rect">
            <a:avLst/>
          </a:prstGeom>
          <a:noFill/>
          <a:ln w="9525">
            <a:noFill/>
            <a:miter lim="800000"/>
            <a:headEnd/>
            <a:tailEnd/>
          </a:ln>
          <a:effectLst/>
        </p:spPr>
        <p:txBody>
          <a:bodyPr wrap="square" lIns="0" tIns="0" rIns="0" bIns="0" anchor="t" anchorCtr="0">
            <a:spAutoFit/>
          </a:bodyPr>
          <a:lstStyle/>
          <a:p>
            <a:pPr defTabSz="895160" eaLnBrk="0" hangingPunct="0"/>
            <a:r>
              <a:rPr lang="en-US" altLang="zh-CN" sz="1400" b="1" dirty="0" smtClean="0">
                <a:solidFill>
                  <a:srgbClr val="101C4B"/>
                </a:solidFill>
                <a:ea typeface="华文楷体" panose="02010600040101010101" pitchFamily="2" charset="-122"/>
                <a:cs typeface="Arial" panose="020B0604020202020204" pitchFamily="34" charset="0"/>
              </a:rPr>
              <a:t>Correlation Coefficients</a:t>
            </a:r>
            <a:endParaRPr lang="en-US" altLang="zh-CN" sz="1400" dirty="0">
              <a:solidFill>
                <a:srgbClr val="101C4B"/>
              </a:solidFill>
              <a:ea typeface="华文楷体" panose="02010600040101010101" pitchFamily="2" charset="-122"/>
              <a:cs typeface="Arial" panose="020B0604020202020204" pitchFamily="34" charset="0"/>
            </a:endParaRPr>
          </a:p>
        </p:txBody>
      </p:sp>
      <p:sp>
        <p:nvSpPr>
          <p:cNvPr id="36" name="Rectangle 9"/>
          <p:cNvSpPr>
            <a:spLocks noChangeArrowheads="1"/>
          </p:cNvSpPr>
          <p:nvPr>
            <p:custDataLst>
              <p:tags r:id="rId4"/>
            </p:custDataLst>
          </p:nvPr>
        </p:nvSpPr>
        <p:spPr bwMode="blackWhite">
          <a:xfrm>
            <a:off x="4138283" y="1381370"/>
            <a:ext cx="2133600" cy="215444"/>
          </a:xfrm>
          <a:prstGeom prst="rect">
            <a:avLst/>
          </a:prstGeom>
          <a:noFill/>
          <a:ln w="9525">
            <a:noFill/>
            <a:miter lim="800000"/>
            <a:headEnd/>
            <a:tailEnd/>
          </a:ln>
          <a:effectLst/>
        </p:spPr>
        <p:txBody>
          <a:bodyPr wrap="square" lIns="0" tIns="0" rIns="0" bIns="0" anchor="t" anchorCtr="0">
            <a:spAutoFit/>
          </a:bodyPr>
          <a:lstStyle/>
          <a:p>
            <a:pPr defTabSz="895160" eaLnBrk="0" hangingPunct="0"/>
            <a:r>
              <a:rPr lang="en-US" altLang="zh-CN" sz="1400" b="1" dirty="0" smtClean="0">
                <a:solidFill>
                  <a:srgbClr val="101C4B"/>
                </a:solidFill>
                <a:ea typeface="华文楷体" panose="02010600040101010101" pitchFamily="2" charset="-122"/>
                <a:cs typeface="Arial" panose="020B0604020202020204" pitchFamily="34" charset="0"/>
              </a:rPr>
              <a:t>Skill Score</a:t>
            </a:r>
            <a:endParaRPr lang="en-US" altLang="zh-CN" sz="1400" dirty="0">
              <a:solidFill>
                <a:srgbClr val="101C4B"/>
              </a:solidFill>
              <a:ea typeface="华文楷体" panose="02010600040101010101" pitchFamily="2" charset="-122"/>
              <a:cs typeface="Arial" panose="020B0604020202020204" pitchFamily="34" charset="0"/>
            </a:endParaRPr>
          </a:p>
        </p:txBody>
      </p:sp>
      <p:sp>
        <p:nvSpPr>
          <p:cNvPr id="13" name="灯片编号占位符 9"/>
          <p:cNvSpPr>
            <a:spLocks noGrp="1"/>
          </p:cNvSpPr>
          <p:nvPr>
            <p:ph type="sldNum" sz="quarter" idx="12"/>
          </p:nvPr>
        </p:nvSpPr>
        <p:spPr>
          <a:xfrm>
            <a:off x="8700996" y="6341571"/>
            <a:ext cx="602027" cy="457200"/>
          </a:xfrm>
        </p:spPr>
        <p:txBody>
          <a:bodyPr/>
          <a:lstStyle/>
          <a:p>
            <a:fld id="{D99CB9EF-791E-47E8-B632-3D694DE8761E}" type="slidenum">
              <a:rPr lang="zh-CN" altLang="en-US" smtClean="0"/>
              <a:pPr/>
              <a:t>11</a:t>
            </a:fld>
            <a:endParaRPr lang="zh-CN" altLang="en-US" dirty="0"/>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18" name="文本框 3"/>
          <p:cNvSpPr txBox="1">
            <a:spLocks noChangeArrowheads="1"/>
          </p:cNvSpPr>
          <p:nvPr/>
        </p:nvSpPr>
        <p:spPr bwMode="auto">
          <a:xfrm>
            <a:off x="609600" y="108303"/>
            <a:ext cx="807155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90000"/>
              </a:lnSpc>
              <a:spcBef>
                <a:spcPts val="750"/>
              </a:spcBef>
            </a:pPr>
            <a:r>
              <a:rPr lang="en-US" altLang="zh-CN" sz="3200" b="1" dirty="0" smtClean="0">
                <a:cs typeface="Arial" panose="020B0604020202020204" pitchFamily="34" charset="0"/>
              </a:rPr>
              <a:t>Limitations and Uncertainties</a:t>
            </a:r>
            <a:endParaRPr lang="en-US" altLang="zh-CN" sz="3200" b="1" dirty="0">
              <a:cs typeface="Arial" panose="020B0604020202020204" pitchFamily="34" charset="0"/>
            </a:endParaRPr>
          </a:p>
        </p:txBody>
      </p:sp>
      <p:sp>
        <p:nvSpPr>
          <p:cNvPr id="24" name="TextBox 23"/>
          <p:cNvSpPr txBox="1"/>
          <p:nvPr/>
        </p:nvSpPr>
        <p:spPr>
          <a:xfrm>
            <a:off x="6028327" y="1050177"/>
            <a:ext cx="2424324"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Runoff simulation in DGVMs</a:t>
            </a:r>
            <a:endParaRPr lang="zh-CN" altLang="en-US" sz="1400" dirty="0">
              <a:latin typeface="华文楷体" panose="02010600040101010101" pitchFamily="2" charset="-122"/>
              <a:ea typeface="华文楷体" panose="02010600040101010101" pitchFamily="2" charset="-122"/>
            </a:endParaRPr>
          </a:p>
        </p:txBody>
      </p:sp>
      <p:sp>
        <p:nvSpPr>
          <p:cNvPr id="25" name="TextBox 24"/>
          <p:cNvSpPr txBox="1"/>
          <p:nvPr/>
        </p:nvSpPr>
        <p:spPr>
          <a:xfrm>
            <a:off x="665293" y="1088511"/>
            <a:ext cx="1716669"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Observed discharge</a:t>
            </a:r>
            <a:endParaRPr lang="zh-CN" altLang="en-US" sz="1400" dirty="0">
              <a:latin typeface="华文楷体" panose="02010600040101010101" pitchFamily="2" charset="-122"/>
              <a:ea typeface="华文楷体" panose="02010600040101010101" pitchFamily="2" charset="-122"/>
            </a:endParaRPr>
          </a:p>
        </p:txBody>
      </p:sp>
      <p:cxnSp>
        <p:nvCxnSpPr>
          <p:cNvPr id="32" name="直接箭头连接符 31"/>
          <p:cNvCxnSpPr/>
          <p:nvPr/>
        </p:nvCxnSpPr>
        <p:spPr bwMode="auto">
          <a:xfrm flipH="1" flipV="1">
            <a:off x="5128860" y="1204067"/>
            <a:ext cx="867412" cy="564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 name="TextBox 32"/>
          <p:cNvSpPr txBox="1"/>
          <p:nvPr/>
        </p:nvSpPr>
        <p:spPr>
          <a:xfrm>
            <a:off x="3747917" y="1055821"/>
            <a:ext cx="1360311"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River discharge</a:t>
            </a:r>
            <a:endParaRPr lang="zh-CN" altLang="en-US" sz="1400" dirty="0">
              <a:latin typeface="华文楷体" panose="02010600040101010101" pitchFamily="2" charset="-122"/>
              <a:ea typeface="华文楷体" panose="02010600040101010101" pitchFamily="2" charset="-122"/>
            </a:endParaRPr>
          </a:p>
        </p:txBody>
      </p:sp>
      <p:sp>
        <p:nvSpPr>
          <p:cNvPr id="34" name="TextBox 33"/>
          <p:cNvSpPr txBox="1"/>
          <p:nvPr/>
        </p:nvSpPr>
        <p:spPr>
          <a:xfrm>
            <a:off x="5223897" y="1273912"/>
            <a:ext cx="691215" cy="307777"/>
          </a:xfrm>
          <a:prstGeom prst="rect">
            <a:avLst/>
          </a:prstGeom>
          <a:noFill/>
        </p:spPr>
        <p:txBody>
          <a:bodyPr wrap="none" rtlCol="0">
            <a:spAutoFit/>
          </a:bodyPr>
          <a:lstStyle/>
          <a:p>
            <a:r>
              <a:rPr lang="en-US" altLang="zh-CN" sz="1400" b="1" dirty="0" smtClean="0">
                <a:solidFill>
                  <a:srgbClr val="0070C0"/>
                </a:solidFill>
              </a:rPr>
              <a:t>Route</a:t>
            </a:r>
            <a:endParaRPr lang="zh-CN" altLang="en-US" sz="1400" b="1" dirty="0">
              <a:solidFill>
                <a:srgbClr val="0070C0"/>
              </a:solidFill>
            </a:endParaRPr>
          </a:p>
        </p:txBody>
      </p:sp>
      <p:sp>
        <p:nvSpPr>
          <p:cNvPr id="36" name="TextBox 35"/>
          <p:cNvSpPr txBox="1"/>
          <p:nvPr/>
        </p:nvSpPr>
        <p:spPr>
          <a:xfrm>
            <a:off x="2540000" y="1273286"/>
            <a:ext cx="962123" cy="307777"/>
          </a:xfrm>
          <a:prstGeom prst="rect">
            <a:avLst/>
          </a:prstGeom>
          <a:noFill/>
        </p:spPr>
        <p:txBody>
          <a:bodyPr wrap="none" rtlCol="0">
            <a:spAutoFit/>
          </a:bodyPr>
          <a:lstStyle/>
          <a:p>
            <a:r>
              <a:rPr lang="en-US" altLang="zh-CN" sz="1400" b="1" dirty="0" smtClean="0">
                <a:solidFill>
                  <a:srgbClr val="0070C0"/>
                </a:solidFill>
              </a:rPr>
              <a:t>Compare</a:t>
            </a:r>
            <a:endParaRPr lang="zh-CN" altLang="en-US" sz="1400" b="1" dirty="0">
              <a:solidFill>
                <a:srgbClr val="0070C0"/>
              </a:solidFill>
            </a:endParaRPr>
          </a:p>
        </p:txBody>
      </p:sp>
      <p:cxnSp>
        <p:nvCxnSpPr>
          <p:cNvPr id="4" name="肘形连接符 3"/>
          <p:cNvCxnSpPr>
            <a:stCxn id="25" idx="3"/>
            <a:endCxn id="33" idx="1"/>
          </p:cNvCxnSpPr>
          <p:nvPr/>
        </p:nvCxnSpPr>
        <p:spPr bwMode="auto">
          <a:xfrm flipV="1">
            <a:off x="2381962" y="1209710"/>
            <a:ext cx="1365955" cy="32690"/>
          </a:xfrm>
          <a:prstGeom prst="bentConnector3">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7" name="组合 6"/>
          <p:cNvGrpSpPr/>
          <p:nvPr/>
        </p:nvGrpSpPr>
        <p:grpSpPr>
          <a:xfrm>
            <a:off x="507451" y="876065"/>
            <a:ext cx="8173705" cy="705624"/>
            <a:chOff x="507451" y="876065"/>
            <a:chExt cx="8173705" cy="705624"/>
          </a:xfrm>
        </p:grpSpPr>
        <p:sp>
          <p:nvSpPr>
            <p:cNvPr id="6" name="椭圆 5"/>
            <p:cNvSpPr/>
            <p:nvPr/>
          </p:nvSpPr>
          <p:spPr bwMode="auto">
            <a:xfrm>
              <a:off x="507451" y="876065"/>
              <a:ext cx="2178756" cy="656000"/>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70" name="椭圆 69"/>
            <p:cNvSpPr/>
            <p:nvPr/>
          </p:nvSpPr>
          <p:spPr bwMode="auto">
            <a:xfrm>
              <a:off x="5079084" y="1282998"/>
              <a:ext cx="917188" cy="298691"/>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71" name="椭圆 70"/>
            <p:cNvSpPr/>
            <p:nvPr/>
          </p:nvSpPr>
          <p:spPr bwMode="auto">
            <a:xfrm>
              <a:off x="5915112" y="881710"/>
              <a:ext cx="2766044" cy="656000"/>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grpSp>
      <p:pic>
        <p:nvPicPr>
          <p:cNvPr id="73" name="Picture 2" descr="C:\Documents and Settings\guxiaolu\桌面\QC\149_1600_zscosol.com.cn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313" y="2681292"/>
            <a:ext cx="610287" cy="10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矩形 73"/>
          <p:cNvSpPr/>
          <p:nvPr/>
        </p:nvSpPr>
        <p:spPr bwMode="auto">
          <a:xfrm>
            <a:off x="891822" y="1833107"/>
            <a:ext cx="6942667" cy="1914804"/>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75" name="TextBox 74"/>
          <p:cNvSpPr txBox="1"/>
          <p:nvPr/>
        </p:nvSpPr>
        <p:spPr>
          <a:xfrm>
            <a:off x="990658" y="1851266"/>
            <a:ext cx="3531806" cy="369332"/>
          </a:xfrm>
          <a:prstGeom prst="rect">
            <a:avLst/>
          </a:prstGeom>
          <a:noFill/>
        </p:spPr>
        <p:txBody>
          <a:bodyPr wrap="square" rtlCol="0">
            <a:spAutoFit/>
          </a:bodyPr>
          <a:lstStyle/>
          <a:p>
            <a:r>
              <a:rPr lang="en-US" altLang="zh-CN" b="1" dirty="0" smtClean="0">
                <a:solidFill>
                  <a:srgbClr val="FF0000"/>
                </a:solidFill>
                <a:latin typeface="Times New Roman" pitchFamily="18" charset="0"/>
                <a:cs typeface="Times New Roman" pitchFamily="18" charset="0"/>
              </a:rPr>
              <a:t>Source of Uncertainties</a:t>
            </a:r>
          </a:p>
        </p:txBody>
      </p:sp>
      <p:sp>
        <p:nvSpPr>
          <p:cNvPr id="76" name="TextBox 75"/>
          <p:cNvSpPr txBox="1"/>
          <p:nvPr/>
        </p:nvSpPr>
        <p:spPr>
          <a:xfrm>
            <a:off x="1011403" y="2247796"/>
            <a:ext cx="5987707"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smtClean="0">
                <a:solidFill>
                  <a:srgbClr val="FF0000"/>
                </a:solidFill>
                <a:latin typeface="Times New Roman" pitchFamily="18" charset="0"/>
                <a:cs typeface="Times New Roman" pitchFamily="18" charset="0"/>
              </a:rPr>
              <a:t>Scale mismatch and uncertainty in observed discharge</a:t>
            </a:r>
          </a:p>
          <a:p>
            <a:pPr marL="285750" indent="-285750">
              <a:buFont typeface="Arial" panose="020B0604020202020204" pitchFamily="34" charset="0"/>
              <a:buChar char="•"/>
            </a:pPr>
            <a:r>
              <a:rPr lang="en-US" altLang="zh-CN" b="1" dirty="0" smtClean="0">
                <a:solidFill>
                  <a:srgbClr val="FF0000"/>
                </a:solidFill>
                <a:latin typeface="Times New Roman" pitchFamily="18" charset="0"/>
                <a:cs typeface="Times New Roman" pitchFamily="18" charset="0"/>
              </a:rPr>
              <a:t>Bias and uncertainty in forcing data</a:t>
            </a:r>
          </a:p>
          <a:p>
            <a:r>
              <a:rPr lang="en-US" altLang="zh-CN" b="1" dirty="0" smtClean="0">
                <a:solidFill>
                  <a:srgbClr val="FF0000"/>
                </a:solidFill>
                <a:latin typeface="Times New Roman" pitchFamily="18" charset="0"/>
                <a:cs typeface="Times New Roman" pitchFamily="18" charset="0"/>
              </a:rPr>
              <a:t>     (temperature and precipitation inputs</a:t>
            </a:r>
            <a:r>
              <a:rPr lang="zh-CN" altLang="en-US" b="1" dirty="0" smtClean="0">
                <a:solidFill>
                  <a:srgbClr val="FF0000"/>
                </a:solidFill>
                <a:latin typeface="Times New Roman" pitchFamily="18" charset="0"/>
                <a:cs typeface="Times New Roman" pitchFamily="18" charset="0"/>
              </a:rPr>
              <a:t>，</a:t>
            </a:r>
            <a:r>
              <a:rPr lang="en-US" altLang="zh-CN" b="1" dirty="0" smtClean="0">
                <a:solidFill>
                  <a:srgbClr val="FF0000"/>
                </a:solidFill>
                <a:latin typeface="Times New Roman" pitchFamily="18" charset="0"/>
                <a:cs typeface="Times New Roman" pitchFamily="18" charset="0"/>
              </a:rPr>
              <a:t>fixed land use)</a:t>
            </a:r>
          </a:p>
          <a:p>
            <a:pPr marL="285750" indent="-285750">
              <a:buFont typeface="Arial" panose="020B0604020202020204" pitchFamily="34" charset="0"/>
              <a:buChar char="•"/>
            </a:pPr>
            <a:r>
              <a:rPr lang="en-US" altLang="zh-CN" b="1" dirty="0" smtClean="0">
                <a:solidFill>
                  <a:srgbClr val="FF0000"/>
                </a:solidFill>
                <a:latin typeface="Times New Roman" pitchFamily="18" charset="0"/>
                <a:cs typeface="Times New Roman" pitchFamily="18" charset="0"/>
              </a:rPr>
              <a:t>uncertainties in the physical construction of DGVMs</a:t>
            </a:r>
          </a:p>
          <a:p>
            <a:pPr marL="285750" indent="-285750">
              <a:buFont typeface="Arial" panose="020B0604020202020204" pitchFamily="34" charset="0"/>
              <a:buChar char="•"/>
            </a:pPr>
            <a:r>
              <a:rPr lang="en-US" altLang="zh-CN" b="1" dirty="0" smtClean="0">
                <a:solidFill>
                  <a:srgbClr val="FF0000"/>
                </a:solidFill>
                <a:latin typeface="Times New Roman" pitchFamily="18" charset="0"/>
                <a:cs typeface="Times New Roman" pitchFamily="18" charset="0"/>
              </a:rPr>
              <a:t>uncertainties in river routing process</a:t>
            </a:r>
          </a:p>
        </p:txBody>
      </p:sp>
      <p:cxnSp>
        <p:nvCxnSpPr>
          <p:cNvPr id="77" name="直接连接符 76"/>
          <p:cNvCxnSpPr/>
          <p:nvPr/>
        </p:nvCxnSpPr>
        <p:spPr bwMode="auto">
          <a:xfrm>
            <a:off x="1101716" y="2201496"/>
            <a:ext cx="3354798" cy="0"/>
          </a:xfrm>
          <a:prstGeom prst="line">
            <a:avLst/>
          </a:prstGeom>
          <a:solidFill>
            <a:schemeClr val="accent1"/>
          </a:solidFill>
          <a:ln w="9525" cap="flat" cmpd="sng" algn="ctr">
            <a:solidFill>
              <a:srgbClr val="FF0000"/>
            </a:solidFill>
            <a:prstDash val="solid"/>
            <a:round/>
            <a:headEnd type="none" w="med" len="med"/>
            <a:tailEnd type="none" w="med" len="med"/>
          </a:ln>
          <a:effectLst>
            <a:outerShdw blurRad="63500" dist="38099" dir="2700000" algn="ctr" rotWithShape="0">
              <a:schemeClr val="bg2">
                <a:alpha val="74998"/>
              </a:schemeClr>
            </a:outerShdw>
          </a:effectLst>
          <a:extLst/>
        </p:spPr>
      </p:cxnSp>
      <p:sp>
        <p:nvSpPr>
          <p:cNvPr id="84" name="椭圆 83"/>
          <p:cNvSpPr/>
          <p:nvPr/>
        </p:nvSpPr>
        <p:spPr bwMode="auto">
          <a:xfrm>
            <a:off x="2834057" y="3213954"/>
            <a:ext cx="2389839" cy="656000"/>
          </a:xfrm>
          <a:prstGeom prst="ellipse">
            <a:avLst/>
          </a:prstGeom>
          <a:noFill/>
          <a:ln w="22225"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grpSp>
        <p:nvGrpSpPr>
          <p:cNvPr id="3" name="组 2"/>
          <p:cNvGrpSpPr/>
          <p:nvPr/>
        </p:nvGrpSpPr>
        <p:grpSpPr>
          <a:xfrm>
            <a:off x="3017480" y="4100051"/>
            <a:ext cx="5020389" cy="1976283"/>
            <a:chOff x="3017480" y="4100051"/>
            <a:chExt cx="5020389" cy="1976283"/>
          </a:xfrm>
        </p:grpSpPr>
        <p:sp>
          <p:nvSpPr>
            <p:cNvPr id="16" name="云形标注 15"/>
            <p:cNvSpPr/>
            <p:nvPr/>
          </p:nvSpPr>
          <p:spPr bwMode="auto">
            <a:xfrm rot="10800000">
              <a:off x="3017480" y="4100051"/>
              <a:ext cx="5020389" cy="1976283"/>
            </a:xfrm>
            <a:prstGeom prst="cloudCallout">
              <a:avLst>
                <a:gd name="adj1" fmla="val 24093"/>
                <a:gd name="adj2" fmla="val 58009"/>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rgbClr val="000000"/>
                </a:solidFill>
                <a:effectLst/>
                <a:latin typeface="Comic Sans MS" charset="0"/>
                <a:ea typeface="ＭＳ Ｐゴシック" charset="0"/>
                <a:cs typeface="ＭＳ Ｐゴシック" charset="0"/>
              </a:endParaRPr>
            </a:p>
          </p:txBody>
        </p:sp>
        <p:sp>
          <p:nvSpPr>
            <p:cNvPr id="19" name="TextBox 18"/>
            <p:cNvSpPr txBox="1"/>
            <p:nvPr/>
          </p:nvSpPr>
          <p:spPr>
            <a:xfrm>
              <a:off x="3971330" y="4547020"/>
              <a:ext cx="3467855"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smtClean="0"/>
                <a:t>Indispensable process especially on the large river</a:t>
              </a:r>
              <a:endParaRPr lang="en-US" altLang="zh-CN" dirty="0"/>
            </a:p>
            <a:p>
              <a:pPr marL="285750" indent="-285750">
                <a:buFont typeface="Wingdings" panose="05000000000000000000" pitchFamily="2" charset="2"/>
                <a:buChar char="Ø"/>
              </a:pPr>
              <a:r>
                <a:rPr lang="en-US" altLang="zh-CN" dirty="0" smtClean="0"/>
                <a:t>Improve the discharge simulation in most case</a:t>
              </a:r>
              <a:endParaRPr lang="zh-CN" altLang="en-US" dirty="0"/>
            </a:p>
          </p:txBody>
        </p:sp>
      </p:grpSp>
      <p:sp>
        <p:nvSpPr>
          <p:cNvPr id="27" name="灯片编号占位符 9"/>
          <p:cNvSpPr txBox="1">
            <a:spLocks/>
          </p:cNvSpPr>
          <p:nvPr/>
        </p:nvSpPr>
        <p:spPr>
          <a:xfrm>
            <a:off x="8700996" y="6341571"/>
            <a:ext cx="602027" cy="457200"/>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D99CB9EF-791E-47E8-B632-3D694DE8761E}" type="slidenum">
              <a:rPr lang="zh-CN" altLang="en-US" smtClean="0"/>
              <a:pPr/>
              <a:t>12</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1000"/>
                                        <p:tgtEl>
                                          <p:spTgt spid="75"/>
                                        </p:tgtEl>
                                      </p:cBhvr>
                                    </p:animEffect>
                                    <p:anim calcmode="lin" valueType="num">
                                      <p:cBhvr>
                                        <p:cTn id="23" dur="1000" fill="hold"/>
                                        <p:tgtEl>
                                          <p:spTgt spid="75"/>
                                        </p:tgtEl>
                                        <p:attrNameLst>
                                          <p:attrName>ppt_x</p:attrName>
                                        </p:attrNameLst>
                                      </p:cBhvr>
                                      <p:tavLst>
                                        <p:tav tm="0">
                                          <p:val>
                                            <p:strVal val="#ppt_x"/>
                                          </p:val>
                                        </p:tav>
                                        <p:tav tm="100000">
                                          <p:val>
                                            <p:strVal val="#ppt_x"/>
                                          </p:val>
                                        </p:tav>
                                      </p:tavLst>
                                    </p:anim>
                                    <p:anim calcmode="lin" valueType="num">
                                      <p:cBhvr>
                                        <p:cTn id="24" dur="1000" fill="hold"/>
                                        <p:tgtEl>
                                          <p:spTgt spid="7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anim calcmode="lin" valueType="num">
                                      <p:cBhvr>
                                        <p:cTn id="28" dur="1000" fill="hold"/>
                                        <p:tgtEl>
                                          <p:spTgt spid="76"/>
                                        </p:tgtEl>
                                        <p:attrNameLst>
                                          <p:attrName>ppt_x</p:attrName>
                                        </p:attrNameLst>
                                      </p:cBhvr>
                                      <p:tavLst>
                                        <p:tav tm="0">
                                          <p:val>
                                            <p:strVal val="#ppt_x"/>
                                          </p:val>
                                        </p:tav>
                                        <p:tav tm="100000">
                                          <p:val>
                                            <p:strVal val="#ppt_x"/>
                                          </p:val>
                                        </p:tav>
                                      </p:tavLst>
                                    </p:anim>
                                    <p:anim calcmode="lin" valueType="num">
                                      <p:cBhvr>
                                        <p:cTn id="29" dur="1000" fill="hold"/>
                                        <p:tgtEl>
                                          <p:spTgt spid="7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1000"/>
                                        <p:tgtEl>
                                          <p:spTgt spid="77"/>
                                        </p:tgtEl>
                                      </p:cBhvr>
                                    </p:animEffect>
                                    <p:anim calcmode="lin" valueType="num">
                                      <p:cBhvr>
                                        <p:cTn id="33" dur="1000" fill="hold"/>
                                        <p:tgtEl>
                                          <p:spTgt spid="77"/>
                                        </p:tgtEl>
                                        <p:attrNameLst>
                                          <p:attrName>ppt_x</p:attrName>
                                        </p:attrNameLst>
                                      </p:cBhvr>
                                      <p:tavLst>
                                        <p:tav tm="0">
                                          <p:val>
                                            <p:strVal val="#ppt_x"/>
                                          </p:val>
                                        </p:tav>
                                        <p:tav tm="100000">
                                          <p:val>
                                            <p:strVal val="#ppt_x"/>
                                          </p:val>
                                        </p:tav>
                                      </p:tavLst>
                                    </p:anim>
                                    <p:anim calcmode="lin" valueType="num">
                                      <p:cBhvr>
                                        <p:cTn id="3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P spid="76" grpId="0"/>
      <p:bldP spid="8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18" name="文本框 3"/>
          <p:cNvSpPr txBox="1">
            <a:spLocks noChangeArrowheads="1"/>
          </p:cNvSpPr>
          <p:nvPr/>
        </p:nvSpPr>
        <p:spPr bwMode="auto">
          <a:xfrm>
            <a:off x="609600" y="108303"/>
            <a:ext cx="807155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90000"/>
              </a:lnSpc>
              <a:spcBef>
                <a:spcPts val="750"/>
              </a:spcBef>
            </a:pPr>
            <a:r>
              <a:rPr lang="en-US" altLang="zh-CN" sz="3200" b="1" dirty="0" smtClean="0">
                <a:cs typeface="Arial" panose="020B0604020202020204" pitchFamily="34" charset="0"/>
              </a:rPr>
              <a:t>Limitations and Uncertainties</a:t>
            </a:r>
            <a:endParaRPr lang="en-US" altLang="zh-CN" sz="3200" b="1" dirty="0">
              <a:cs typeface="Arial" panose="020B0604020202020204" pitchFamily="34" charset="0"/>
            </a:endParaRPr>
          </a:p>
        </p:txBody>
      </p:sp>
      <p:pic>
        <p:nvPicPr>
          <p:cNvPr id="77826" name="Picture 2" descr="sc+rout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40"/>
          <a:stretch/>
        </p:blipFill>
        <p:spPr bwMode="auto">
          <a:xfrm>
            <a:off x="562670" y="1031520"/>
            <a:ext cx="3083064" cy="490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接连接符 25"/>
          <p:cNvCxnSpPr/>
          <p:nvPr/>
        </p:nvCxnSpPr>
        <p:spPr bwMode="auto">
          <a:xfrm>
            <a:off x="562670" y="4937123"/>
            <a:ext cx="103323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bwMode="auto">
          <a:xfrm flipV="1">
            <a:off x="571500" y="3952879"/>
            <a:ext cx="2" cy="98424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bwMode="auto">
          <a:xfrm>
            <a:off x="551980" y="3946613"/>
            <a:ext cx="2087846" cy="1685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直接连接符 34"/>
          <p:cNvCxnSpPr/>
          <p:nvPr/>
        </p:nvCxnSpPr>
        <p:spPr bwMode="auto">
          <a:xfrm flipH="1" flipV="1">
            <a:off x="1571625" y="4921250"/>
            <a:ext cx="24278" cy="109434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接连接符 36"/>
          <p:cNvCxnSpPr/>
          <p:nvPr/>
        </p:nvCxnSpPr>
        <p:spPr bwMode="auto">
          <a:xfrm>
            <a:off x="1606593" y="5936218"/>
            <a:ext cx="103323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直接连接符 37"/>
          <p:cNvCxnSpPr/>
          <p:nvPr/>
        </p:nvCxnSpPr>
        <p:spPr bwMode="auto">
          <a:xfrm flipH="1" flipV="1">
            <a:off x="2635250" y="3968751"/>
            <a:ext cx="15875" cy="195262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直接连接符 38"/>
          <p:cNvCxnSpPr/>
          <p:nvPr/>
        </p:nvCxnSpPr>
        <p:spPr bwMode="auto">
          <a:xfrm>
            <a:off x="2623191" y="2992259"/>
            <a:ext cx="103323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直接连接符 39"/>
          <p:cNvCxnSpPr/>
          <p:nvPr/>
        </p:nvCxnSpPr>
        <p:spPr bwMode="auto">
          <a:xfrm flipH="1" flipV="1">
            <a:off x="2612501" y="2016137"/>
            <a:ext cx="10690" cy="97612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直接连接符 40"/>
          <p:cNvCxnSpPr/>
          <p:nvPr/>
        </p:nvCxnSpPr>
        <p:spPr bwMode="auto">
          <a:xfrm flipV="1">
            <a:off x="3667712" y="2016137"/>
            <a:ext cx="0" cy="97612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直接连接符 41"/>
          <p:cNvCxnSpPr/>
          <p:nvPr/>
        </p:nvCxnSpPr>
        <p:spPr bwMode="auto">
          <a:xfrm>
            <a:off x="2612501" y="2016137"/>
            <a:ext cx="103323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17788" y="1463425"/>
            <a:ext cx="5023012" cy="1477328"/>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smtClean="0">
                <a:latin typeface="Times New Roman" pitchFamily="18" charset="0"/>
                <a:cs typeface="Times New Roman" pitchFamily="18" charset="0"/>
              </a:rPr>
              <a:t>uncertainties are driven by the parameterization(flow velocity) of river routing processes</a:t>
            </a:r>
          </a:p>
          <a:p>
            <a:endParaRPr lang="zh-CN" altLang="en-US" b="1" dirty="0" smtClean="0">
              <a:latin typeface="Times New Roman" pitchFamily="18" charset="0"/>
              <a:cs typeface="Times New Roman" pitchFamily="18" charset="0"/>
            </a:endParaRPr>
          </a:p>
          <a:p>
            <a:endParaRPr lang="zh-CN" altLang="en-US" b="1" dirty="0">
              <a:latin typeface="Times New Roman" pitchFamily="18" charset="0"/>
              <a:cs typeface="Times New Roman" pitchFamily="18" charset="0"/>
            </a:endParaRPr>
          </a:p>
        </p:txBody>
      </p:sp>
      <p:cxnSp>
        <p:nvCxnSpPr>
          <p:cNvPr id="50" name="直接连接符 49"/>
          <p:cNvCxnSpPr/>
          <p:nvPr>
            <p:custDataLst>
              <p:tags r:id="rId1"/>
            </p:custDataLst>
          </p:nvPr>
        </p:nvCxnSpPr>
        <p:spPr>
          <a:xfrm flipV="1">
            <a:off x="4095127" y="1305094"/>
            <a:ext cx="4642473" cy="6351"/>
          </a:xfrm>
          <a:prstGeom prst="line">
            <a:avLst/>
          </a:prstGeom>
          <a:ln w="952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Rectangle 9"/>
          <p:cNvSpPr>
            <a:spLocks noChangeArrowheads="1"/>
          </p:cNvSpPr>
          <p:nvPr>
            <p:custDataLst>
              <p:tags r:id="rId2"/>
            </p:custDataLst>
          </p:nvPr>
        </p:nvSpPr>
        <p:spPr bwMode="blackWhite">
          <a:xfrm>
            <a:off x="4183439" y="1042700"/>
            <a:ext cx="3932586" cy="246221"/>
          </a:xfrm>
          <a:prstGeom prst="rect">
            <a:avLst/>
          </a:prstGeom>
          <a:noFill/>
          <a:ln w="9525">
            <a:noFill/>
            <a:miter lim="800000"/>
            <a:headEnd/>
            <a:tailEnd/>
          </a:ln>
          <a:effectLst/>
        </p:spPr>
        <p:txBody>
          <a:bodyPr wrap="square" lIns="0" tIns="0" rIns="0" bIns="0" anchor="t" anchorCtr="0">
            <a:spAutoFit/>
          </a:bodyPr>
          <a:lstStyle/>
          <a:p>
            <a:pPr defTabSz="895160"/>
            <a:r>
              <a:rPr lang="en-US" altLang="zh-CN" sz="1600" b="1" dirty="0" smtClean="0">
                <a:solidFill>
                  <a:srgbClr val="101C4B"/>
                </a:solidFill>
                <a:ea typeface="华文楷体" panose="02010600040101010101" pitchFamily="2" charset="-122"/>
                <a:cs typeface="Arial" panose="020B0604020202020204" pitchFamily="34" charset="0"/>
              </a:rPr>
              <a:t>Uncertainties in river routing process</a:t>
            </a:r>
          </a:p>
        </p:txBody>
      </p:sp>
      <p:pic>
        <p:nvPicPr>
          <p:cNvPr id="77827" name="Picture 3" descr="J:\evaluation model\figure_new\route\sc+routing.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58" t="10189" r="24361"/>
          <a:stretch/>
        </p:blipFill>
        <p:spPr bwMode="auto">
          <a:xfrm>
            <a:off x="6728178" y="2379082"/>
            <a:ext cx="1683200" cy="31667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c+routi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3360"/>
          <a:stretch/>
        </p:blipFill>
        <p:spPr bwMode="auto">
          <a:xfrm>
            <a:off x="497309" y="5958756"/>
            <a:ext cx="3093754" cy="34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51980" y="722679"/>
            <a:ext cx="3352200" cy="369332"/>
          </a:xfrm>
          <a:prstGeom prst="rect">
            <a:avLst/>
          </a:prstGeom>
          <a:noFill/>
        </p:spPr>
        <p:txBody>
          <a:bodyPr wrap="none" rtlCol="0">
            <a:spAutoFit/>
          </a:bodyPr>
          <a:lstStyle/>
          <a:p>
            <a:r>
              <a:rPr lang="en-US" altLang="zh-CN" dirty="0" smtClean="0">
                <a:solidFill>
                  <a:srgbClr val="FF0000"/>
                </a:solidFill>
              </a:rPr>
              <a:t>with routing Vs without routing</a:t>
            </a:r>
            <a:endParaRPr lang="zh-CN" altLang="en-US" dirty="0">
              <a:solidFill>
                <a:srgbClr val="FF0000"/>
              </a:solidFill>
            </a:endParaRPr>
          </a:p>
        </p:txBody>
      </p:sp>
      <p:grpSp>
        <p:nvGrpSpPr>
          <p:cNvPr id="20" name="组合 19"/>
          <p:cNvGrpSpPr/>
          <p:nvPr/>
        </p:nvGrpSpPr>
        <p:grpSpPr>
          <a:xfrm>
            <a:off x="3847167" y="2466619"/>
            <a:ext cx="2475128" cy="3430640"/>
            <a:chOff x="3847167" y="2805289"/>
            <a:chExt cx="2475128" cy="3430640"/>
          </a:xfrm>
        </p:grpSpPr>
        <p:pic>
          <p:nvPicPr>
            <p:cNvPr id="77828" name="Picture 4" descr="C:\Users\T530\AppData\Roaming\Tencent\Users\625468233\QQ\WinTemp\RichOle\_`KT)}2MQ4W@YP}[VAZLED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7167" y="2805289"/>
              <a:ext cx="2475128" cy="1959078"/>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C:\Users\T530\AppData\Roaming\Tencent\Users\625468233\QQ\WinTemp\RichOle\TPD$CMO4_T80@7$2U__EMD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81" y="4825761"/>
              <a:ext cx="2283613" cy="900315"/>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C:\Users\T530\AppData\Roaming\Tencent\Users\625468233\QQ\WinTemp\RichOle\W5QVG[{8{0AEKGL}S~NU[4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0282" y="5760273"/>
              <a:ext cx="1176785" cy="475656"/>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 Box 32"/>
          <p:cNvSpPr txBox="1">
            <a:spLocks noChangeArrowheads="1"/>
          </p:cNvSpPr>
          <p:nvPr/>
        </p:nvSpPr>
        <p:spPr bwMode="auto">
          <a:xfrm>
            <a:off x="6701575" y="5953312"/>
            <a:ext cx="19795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sz="1400" kern="1200">
                <a:solidFill>
                  <a:schemeClr val="tx1"/>
                </a:solidFill>
                <a:latin typeface="Times" pitchFamily="18" charset="0"/>
                <a:ea typeface="宋体" pitchFamily="2" charset="-122"/>
                <a:cs typeface="+mn-cs"/>
              </a:defRPr>
            </a:lvl1pPr>
            <a:lvl2pPr marL="457200" algn="l" rtl="0" fontAlgn="base">
              <a:spcBef>
                <a:spcPct val="0"/>
              </a:spcBef>
              <a:spcAft>
                <a:spcPct val="0"/>
              </a:spcAft>
              <a:defRPr sz="1400" kern="1200">
                <a:solidFill>
                  <a:schemeClr val="tx1"/>
                </a:solidFill>
                <a:latin typeface="Times" pitchFamily="18" charset="0"/>
                <a:ea typeface="宋体" pitchFamily="2" charset="-122"/>
                <a:cs typeface="+mn-cs"/>
              </a:defRPr>
            </a:lvl2pPr>
            <a:lvl3pPr marL="914400" algn="l" rtl="0" fontAlgn="base">
              <a:spcBef>
                <a:spcPct val="0"/>
              </a:spcBef>
              <a:spcAft>
                <a:spcPct val="0"/>
              </a:spcAft>
              <a:defRPr sz="1400" kern="1200">
                <a:solidFill>
                  <a:schemeClr val="tx1"/>
                </a:solidFill>
                <a:latin typeface="Times" pitchFamily="18" charset="0"/>
                <a:ea typeface="宋体" pitchFamily="2" charset="-122"/>
                <a:cs typeface="+mn-cs"/>
              </a:defRPr>
            </a:lvl3pPr>
            <a:lvl4pPr marL="1371600" algn="l" rtl="0" fontAlgn="base">
              <a:spcBef>
                <a:spcPct val="0"/>
              </a:spcBef>
              <a:spcAft>
                <a:spcPct val="0"/>
              </a:spcAft>
              <a:defRPr sz="1400" kern="1200">
                <a:solidFill>
                  <a:schemeClr val="tx1"/>
                </a:solidFill>
                <a:latin typeface="Times" pitchFamily="18" charset="0"/>
                <a:ea typeface="宋体" pitchFamily="2" charset="-122"/>
                <a:cs typeface="+mn-cs"/>
              </a:defRPr>
            </a:lvl4pPr>
            <a:lvl5pPr marL="1828800" algn="l" rtl="0" fontAlgn="base">
              <a:spcBef>
                <a:spcPct val="0"/>
              </a:spcBef>
              <a:spcAft>
                <a:spcPct val="0"/>
              </a:spcAft>
              <a:defRPr sz="1400" kern="1200">
                <a:solidFill>
                  <a:schemeClr val="tx1"/>
                </a:solidFill>
                <a:latin typeface="Times" pitchFamily="18" charset="0"/>
                <a:ea typeface="宋体" pitchFamily="2" charset="-122"/>
                <a:cs typeface="+mn-cs"/>
              </a:defRPr>
            </a:lvl5pPr>
            <a:lvl6pPr marL="2286000" algn="l" defTabSz="914400" rtl="0" eaLnBrk="1" latinLnBrk="0" hangingPunct="1">
              <a:defRPr sz="1400" kern="1200">
                <a:solidFill>
                  <a:schemeClr val="tx1"/>
                </a:solidFill>
                <a:latin typeface="Times" pitchFamily="18" charset="0"/>
                <a:ea typeface="宋体" pitchFamily="2" charset="-122"/>
                <a:cs typeface="+mn-cs"/>
              </a:defRPr>
            </a:lvl6pPr>
            <a:lvl7pPr marL="2743200" algn="l" defTabSz="914400" rtl="0" eaLnBrk="1" latinLnBrk="0" hangingPunct="1">
              <a:defRPr sz="1400" kern="1200">
                <a:solidFill>
                  <a:schemeClr val="tx1"/>
                </a:solidFill>
                <a:latin typeface="Times" pitchFamily="18" charset="0"/>
                <a:ea typeface="宋体" pitchFamily="2" charset="-122"/>
                <a:cs typeface="+mn-cs"/>
              </a:defRPr>
            </a:lvl7pPr>
            <a:lvl8pPr marL="3200400" algn="l" defTabSz="914400" rtl="0" eaLnBrk="1" latinLnBrk="0" hangingPunct="1">
              <a:defRPr sz="1400" kern="1200">
                <a:solidFill>
                  <a:schemeClr val="tx1"/>
                </a:solidFill>
                <a:latin typeface="Times" pitchFamily="18" charset="0"/>
                <a:ea typeface="宋体" pitchFamily="2" charset="-122"/>
                <a:cs typeface="+mn-cs"/>
              </a:defRPr>
            </a:lvl8pPr>
            <a:lvl9pPr marL="3657600" algn="l" defTabSz="914400" rtl="0" eaLnBrk="1" latinLnBrk="0" hangingPunct="1">
              <a:defRPr sz="1400" kern="1200">
                <a:solidFill>
                  <a:schemeClr val="tx1"/>
                </a:solidFill>
                <a:latin typeface="Times" pitchFamily="18" charset="0"/>
                <a:ea typeface="宋体" pitchFamily="2" charset="-122"/>
                <a:cs typeface="+mn-cs"/>
              </a:defRPr>
            </a:lvl9pPr>
          </a:lstStyle>
          <a:p>
            <a:r>
              <a:rPr lang="fr-FR" altLang="zh-CN" sz="1600" dirty="0" smtClean="0">
                <a:latin typeface="Calibri" pitchFamily="34" charset="0"/>
              </a:rPr>
              <a:t>(</a:t>
            </a:r>
            <a:r>
              <a:rPr lang="en-US" altLang="zh-CN" sz="1600" i="1" dirty="0" err="1" smtClean="0">
                <a:latin typeface="Calibri" pitchFamily="34" charset="0"/>
              </a:rPr>
              <a:t>Ringeval</a:t>
            </a:r>
            <a:r>
              <a:rPr lang="en-US" altLang="zh-CN" sz="1600" i="1" dirty="0" smtClean="0">
                <a:latin typeface="Calibri" pitchFamily="34" charset="0"/>
              </a:rPr>
              <a:t> et al.</a:t>
            </a:r>
            <a:r>
              <a:rPr lang="fr-FR" altLang="zh-CN" sz="1600" dirty="0" smtClean="0">
                <a:latin typeface="Calibri" pitchFamily="34" charset="0"/>
              </a:rPr>
              <a:t>, 2013)</a:t>
            </a:r>
            <a:endParaRPr lang="en-US" altLang="zh-CN" sz="1600" dirty="0">
              <a:latin typeface="Calibri" pitchFamily="34" charset="0"/>
            </a:endParaRPr>
          </a:p>
        </p:txBody>
      </p:sp>
      <p:sp>
        <p:nvSpPr>
          <p:cNvPr id="60" name="TextBox 59"/>
          <p:cNvSpPr txBox="1"/>
          <p:nvPr/>
        </p:nvSpPr>
        <p:spPr>
          <a:xfrm>
            <a:off x="3923431" y="2586679"/>
            <a:ext cx="4487947" cy="923330"/>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smtClean="0">
                <a:latin typeface="Times New Roman" pitchFamily="18" charset="0"/>
                <a:cs typeface="Times New Roman" pitchFamily="18" charset="0"/>
              </a:rPr>
              <a:t>the Miller routing model only considers the routing scheme in surface runoff.</a:t>
            </a:r>
            <a:endParaRPr lang="zh-CN" altLang="en-US" b="1" dirty="0" smtClean="0">
              <a:latin typeface="Times New Roman" pitchFamily="18" charset="0"/>
              <a:cs typeface="Times New Roman" pitchFamily="18" charset="0"/>
            </a:endParaRPr>
          </a:p>
          <a:p>
            <a:endParaRPr lang="zh-CN" altLang="en-US" b="1" dirty="0">
              <a:latin typeface="Times New Roman" pitchFamily="18" charset="0"/>
              <a:cs typeface="Times New Roman" pitchFamily="18" charset="0"/>
            </a:endParaRPr>
          </a:p>
        </p:txBody>
      </p:sp>
      <p:sp>
        <p:nvSpPr>
          <p:cNvPr id="21" name="矩形 20"/>
          <p:cNvSpPr/>
          <p:nvPr/>
        </p:nvSpPr>
        <p:spPr>
          <a:xfrm>
            <a:off x="3929077" y="3501175"/>
            <a:ext cx="4572000" cy="923330"/>
          </a:xfrm>
          <a:prstGeom prst="rect">
            <a:avLst/>
          </a:prstGeom>
        </p:spPr>
        <p:txBody>
          <a:bodyPr>
            <a:spAutoFit/>
          </a:bodyPr>
          <a:lstStyle/>
          <a:p>
            <a:pPr marL="285750" indent="-285750">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the discharge of some DGVMs might be calibrated without considering a river routing scheme</a:t>
            </a:r>
            <a:endParaRPr lang="zh-CN" altLang="en-US" b="1" dirty="0">
              <a:latin typeface="Times New Roman" panose="02020603050405020304" pitchFamily="18" charset="0"/>
              <a:cs typeface="Times New Roman" panose="02020603050405020304" pitchFamily="18" charset="0"/>
            </a:endParaRPr>
          </a:p>
        </p:txBody>
      </p:sp>
      <p:sp>
        <p:nvSpPr>
          <p:cNvPr id="31" name="灯片编号占位符 9"/>
          <p:cNvSpPr txBox="1">
            <a:spLocks/>
          </p:cNvSpPr>
          <p:nvPr/>
        </p:nvSpPr>
        <p:spPr>
          <a:xfrm>
            <a:off x="8700996" y="6341571"/>
            <a:ext cx="602027" cy="457200"/>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D99CB9EF-791E-47E8-B632-3D694DE8761E}" type="slidenum">
              <a:rPr lang="zh-CN" altLang="en-US" smtClean="0"/>
              <a:pPr/>
              <a:t>13</a:t>
            </a:fld>
            <a:endParaRPr lang="zh-CN" altLang="en-US" dirty="0"/>
          </a:p>
        </p:txBody>
      </p:sp>
    </p:spTree>
    <p:extLst>
      <p:ext uri="{BB962C8B-B14F-4D97-AF65-F5344CB8AC3E}">
        <p14:creationId xmlns:p14="http://schemas.microsoft.com/office/powerpoint/2010/main" val="877678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heel(1)">
                                      <p:cBhvr>
                                        <p:cTn id="10" dur="2000"/>
                                        <p:tgtEl>
                                          <p:spTgt spid="40"/>
                                        </p:tgtEl>
                                      </p:cBhvr>
                                    </p:animEffect>
                                  </p:childTnLst>
                                </p:cTn>
                              </p:par>
                              <p:par>
                                <p:cTn id="11" presetID="21" presetClass="entr" presetSubtype="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heel(1)">
                                      <p:cBhvr>
                                        <p:cTn id="13" dur="2000"/>
                                        <p:tgtEl>
                                          <p:spTgt spid="42"/>
                                        </p:tgtEl>
                                      </p:cBhvr>
                                    </p:animEffect>
                                  </p:childTnLst>
                                </p:cTn>
                              </p:par>
                              <p:par>
                                <p:cTn id="14" presetID="21" presetClass="entr" presetSubtype="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2000"/>
                                        <p:tgtEl>
                                          <p:spTgt spid="41"/>
                                        </p:tgtEl>
                                      </p:cBhvr>
                                    </p:animEffect>
                                  </p:childTnLst>
                                </p:cTn>
                              </p:par>
                              <p:par>
                                <p:cTn id="17" presetID="21" presetClass="entr" presetSubtype="1"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par>
                                <p:cTn id="20" presetID="21" presetClass="entr" presetSubtype="1"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heel(1)">
                                      <p:cBhvr>
                                        <p:cTn id="22" dur="2000"/>
                                        <p:tgtEl>
                                          <p:spTgt spid="38"/>
                                        </p:tgtEl>
                                      </p:cBhvr>
                                    </p:animEffect>
                                  </p:childTnLst>
                                </p:cTn>
                              </p:par>
                              <p:par>
                                <p:cTn id="23" presetID="21"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2000"/>
                                        <p:tgtEl>
                                          <p:spTgt spid="37"/>
                                        </p:tgtEl>
                                      </p:cBhvr>
                                    </p:animEffect>
                                  </p:childTnLst>
                                </p:cTn>
                              </p:par>
                              <p:par>
                                <p:cTn id="26" presetID="21" presetClass="entr" presetSubtype="1"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heel(1)">
                                      <p:cBhvr>
                                        <p:cTn id="28" dur="2000"/>
                                        <p:tgtEl>
                                          <p:spTgt spid="35"/>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20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heel(1)">
                                      <p:cBhvr>
                                        <p:cTn id="34" dur="20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7827"/>
                                        </p:tgtEl>
                                        <p:attrNameLst>
                                          <p:attrName>style.visibility</p:attrName>
                                        </p:attrNameLst>
                                      </p:cBhvr>
                                      <p:to>
                                        <p:strVal val="visible"/>
                                      </p:to>
                                    </p:set>
                                    <p:animEffect transition="in" filter="fade">
                                      <p:cBhvr>
                                        <p:cTn id="58" dur="500"/>
                                        <p:tgtEl>
                                          <p:spTgt spid="778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77827"/>
                                        </p:tgtEl>
                                      </p:cBhvr>
                                    </p:animEffect>
                                    <p:set>
                                      <p:cBhvr>
                                        <p:cTn id="69" dur="1" fill="hold">
                                          <p:stCondLst>
                                            <p:cond delay="499"/>
                                          </p:stCondLst>
                                        </p:cTn>
                                        <p:tgtEl>
                                          <p:spTgt spid="778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8" grpId="0"/>
      <p:bldP spid="58" grpId="1"/>
      <p:bldP spid="6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150" y="2321285"/>
            <a:ext cx="2803768" cy="28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标题 1"/>
          <p:cNvSpPr>
            <a:spLocks noGrp="1"/>
          </p:cNvSpPr>
          <p:nvPr>
            <p:ph type="ctrTitle"/>
          </p:nvPr>
        </p:nvSpPr>
        <p:spPr>
          <a:xfrm>
            <a:off x="778933" y="702055"/>
            <a:ext cx="7853003" cy="2194559"/>
          </a:xfrm>
        </p:spPr>
        <p:txBody>
          <a:bodyPr/>
          <a:lstStyle/>
          <a:p>
            <a:r>
              <a:rPr lang="en-US" altLang="zh-CN" sz="2400" b="1" dirty="0" smtClean="0"/>
              <a:t/>
            </a:r>
            <a:br>
              <a:rPr lang="en-US" altLang="zh-CN" sz="2400" b="1" dirty="0" smtClean="0"/>
            </a:br>
            <a:r>
              <a:rPr lang="en-US" altLang="zh-CN" sz="2400" b="1" dirty="0" smtClean="0"/>
              <a:t>The framework of our ecohydrological research</a:t>
            </a:r>
            <a:br>
              <a:rPr lang="en-US" altLang="zh-CN" sz="2400" b="1" dirty="0" smtClean="0"/>
            </a:br>
            <a:endParaRPr kumimoji="0" lang="zh-CN" altLang="en-US" sz="2400" b="1" dirty="0" smtClean="0">
              <a:latin typeface="Arial Unicode MS" pitchFamily="34" charset="-122"/>
              <a:ea typeface="黑体" pitchFamily="49" charset="-122"/>
            </a:endParaRPr>
          </a:p>
        </p:txBody>
      </p:sp>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grpSp>
        <p:nvGrpSpPr>
          <p:cNvPr id="5" name="组合 4"/>
          <p:cNvGrpSpPr/>
          <p:nvPr/>
        </p:nvGrpSpPr>
        <p:grpSpPr>
          <a:xfrm>
            <a:off x="0" y="5103051"/>
            <a:ext cx="9180513" cy="1223962"/>
            <a:chOff x="0" y="5084763"/>
            <a:chExt cx="9180513" cy="1223962"/>
          </a:xfrm>
        </p:grpSpPr>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4763"/>
              <a:ext cx="9180513" cy="12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5537200"/>
              <a:ext cx="428625"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5556250"/>
              <a:ext cx="504825"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913" y="5414963"/>
              <a:ext cx="7207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326063"/>
              <a:ext cx="865188"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5202238"/>
              <a:ext cx="1152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3"/>
          <p:cNvSpPr txBox="1">
            <a:spLocks noChangeArrowheads="1"/>
          </p:cNvSpPr>
          <p:nvPr/>
        </p:nvSpPr>
        <p:spPr bwMode="auto">
          <a:xfrm>
            <a:off x="34925" y="5049901"/>
            <a:ext cx="3770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2000" b="1" dirty="0" err="1">
                <a:solidFill>
                  <a:srgbClr val="FF0000"/>
                </a:solidFill>
                <a:latin typeface="Calibri" pitchFamily="34" charset="0"/>
                <a:ea typeface="宋体" charset="-122"/>
                <a:cs typeface="ＭＳ Ｐゴシック" pitchFamily="34" charset="-128"/>
              </a:rPr>
              <a:t>Piao</a:t>
            </a:r>
            <a:r>
              <a:rPr lang="en-US" altLang="zh-CN" sz="2000" b="1" dirty="0">
                <a:solidFill>
                  <a:srgbClr val="FF0000"/>
                </a:solidFill>
                <a:latin typeface="Calibri" pitchFamily="34" charset="0"/>
                <a:ea typeface="宋体" charset="-122"/>
                <a:cs typeface="ＭＳ Ｐゴシック" pitchFamily="34" charset="-128"/>
              </a:rPr>
              <a:t> </a:t>
            </a:r>
            <a:r>
              <a:rPr lang="en-US" altLang="zh-CN" sz="2000" b="1" dirty="0" smtClean="0">
                <a:solidFill>
                  <a:srgbClr val="FF0000"/>
                </a:solidFill>
                <a:latin typeface="Calibri" pitchFamily="34" charset="0"/>
                <a:ea typeface="宋体" charset="-122"/>
                <a:cs typeface="ＭＳ Ｐゴシック" pitchFamily="34" charset="-128"/>
              </a:rPr>
              <a:t>Group      Ecohydrology </a:t>
            </a:r>
            <a:r>
              <a:rPr lang="en-US" altLang="zh-CN" sz="2000" b="1" dirty="0">
                <a:solidFill>
                  <a:srgbClr val="FF0000"/>
                </a:solidFill>
                <a:latin typeface="Calibri" pitchFamily="34" charset="0"/>
                <a:ea typeface="宋体" charset="-122"/>
                <a:cs typeface="ＭＳ Ｐゴシック" pitchFamily="34" charset="-128"/>
              </a:rPr>
              <a:t>Team</a:t>
            </a:r>
          </a:p>
        </p:txBody>
      </p:sp>
      <p:sp>
        <p:nvSpPr>
          <p:cNvPr id="14" name="TextBox 12"/>
          <p:cNvSpPr txBox="1">
            <a:spLocks noChangeArrowheads="1"/>
          </p:cNvSpPr>
          <p:nvPr/>
        </p:nvSpPr>
        <p:spPr bwMode="auto">
          <a:xfrm>
            <a:off x="6187228" y="2333625"/>
            <a:ext cx="1224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latin typeface="Calibri" pitchFamily="34" charset="0"/>
                <a:ea typeface="宋体" charset="-122"/>
                <a:cs typeface="ＭＳ Ｐゴシック" pitchFamily="34" charset="-128"/>
                <a:sym typeface="Wingdings" pitchFamily="2" charset="2"/>
              </a:rPr>
              <a:t>Hydrology:</a:t>
            </a:r>
            <a:endParaRPr lang="zh-CN" altLang="en-US" sz="1800" b="1" dirty="0">
              <a:latin typeface="Calibri" pitchFamily="34" charset="0"/>
              <a:ea typeface="宋体" charset="-122"/>
              <a:cs typeface="ＭＳ Ｐゴシック" pitchFamily="34" charset="-128"/>
            </a:endParaRPr>
          </a:p>
        </p:txBody>
      </p:sp>
      <p:sp>
        <p:nvSpPr>
          <p:cNvPr id="15" name="TextBox 12"/>
          <p:cNvSpPr txBox="1">
            <a:spLocks noChangeArrowheads="1"/>
          </p:cNvSpPr>
          <p:nvPr/>
        </p:nvSpPr>
        <p:spPr bwMode="auto">
          <a:xfrm>
            <a:off x="6169740" y="2849846"/>
            <a:ext cx="1408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a:solidFill>
                  <a:schemeClr val="accent2"/>
                </a:solidFill>
                <a:latin typeface="Calibri" pitchFamily="34" charset="0"/>
                <a:ea typeface="宋体" charset="-122"/>
                <a:cs typeface="ＭＳ Ｐゴシック" pitchFamily="34" charset="-128"/>
              </a:rPr>
              <a:t>Precipitation</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16" name="TextBox 12"/>
          <p:cNvSpPr txBox="1">
            <a:spLocks noChangeArrowheads="1"/>
          </p:cNvSpPr>
          <p:nvPr/>
        </p:nvSpPr>
        <p:spPr bwMode="auto">
          <a:xfrm>
            <a:off x="6145133" y="3259206"/>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a:solidFill>
                  <a:schemeClr val="accent2"/>
                </a:solidFill>
                <a:latin typeface="Calibri" pitchFamily="34" charset="0"/>
                <a:ea typeface="宋体" charset="-122"/>
                <a:cs typeface="ＭＳ Ｐゴシック" pitchFamily="34" charset="-128"/>
              </a:rPr>
              <a:t>Evapotranspiration</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17" name="TextBox 12"/>
          <p:cNvSpPr txBox="1">
            <a:spLocks noChangeArrowheads="1"/>
          </p:cNvSpPr>
          <p:nvPr/>
        </p:nvSpPr>
        <p:spPr bwMode="auto">
          <a:xfrm>
            <a:off x="6140907" y="3968898"/>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a:solidFill>
                  <a:schemeClr val="accent2"/>
                </a:solidFill>
                <a:latin typeface="Calibri" pitchFamily="34" charset="0"/>
                <a:ea typeface="宋体" charset="-122"/>
                <a:cs typeface="ＭＳ Ｐゴシック" pitchFamily="34" charset="-128"/>
              </a:rPr>
              <a:t>Soil</a:t>
            </a:r>
            <a:r>
              <a:rPr lang="en-US" altLang="zh-CN" sz="1800" b="1" dirty="0">
                <a:solidFill>
                  <a:srgbClr val="FF0000"/>
                </a:solidFill>
                <a:latin typeface="Calibri" pitchFamily="34" charset="0"/>
                <a:ea typeface="宋体" charset="-122"/>
                <a:cs typeface="ＭＳ Ｐゴシック" pitchFamily="34" charset="-128"/>
              </a:rPr>
              <a:t> </a:t>
            </a:r>
            <a:r>
              <a:rPr lang="en-US" altLang="zh-CN" sz="1800" b="1" dirty="0">
                <a:solidFill>
                  <a:schemeClr val="accent2"/>
                </a:solidFill>
                <a:latin typeface="Calibri" pitchFamily="34" charset="0"/>
                <a:ea typeface="宋体" charset="-122"/>
                <a:cs typeface="ＭＳ Ｐゴシック" pitchFamily="34" charset="-128"/>
              </a:rPr>
              <a:t>moisture</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18" name="TextBox 17"/>
          <p:cNvSpPr txBox="1">
            <a:spLocks noChangeArrowheads="1"/>
          </p:cNvSpPr>
          <p:nvPr/>
        </p:nvSpPr>
        <p:spPr bwMode="auto">
          <a:xfrm>
            <a:off x="6149907" y="3629094"/>
            <a:ext cx="2001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solidFill>
                  <a:schemeClr val="accent2"/>
                </a:solidFill>
                <a:latin typeface="Calibri" pitchFamily="34" charset="0"/>
                <a:ea typeface="宋体" charset="-122"/>
                <a:cs typeface="ＭＳ Ｐゴシック" pitchFamily="34" charset="-128"/>
              </a:rPr>
              <a:t>Runoff, water yield</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19" name="TextBox 12"/>
          <p:cNvSpPr txBox="1">
            <a:spLocks noChangeArrowheads="1"/>
          </p:cNvSpPr>
          <p:nvPr/>
        </p:nvSpPr>
        <p:spPr bwMode="auto">
          <a:xfrm>
            <a:off x="2054690" y="2301875"/>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latin typeface="Calibri" pitchFamily="34" charset="0"/>
                <a:ea typeface="宋体" charset="-122"/>
                <a:cs typeface="ＭＳ Ｐゴシック" pitchFamily="34" charset="-128"/>
                <a:sym typeface="Wingdings" pitchFamily="2" charset="2"/>
              </a:rPr>
              <a:t>Ecology:</a:t>
            </a:r>
            <a:endParaRPr lang="zh-CN" altLang="en-US" sz="1800" b="1" dirty="0">
              <a:latin typeface="Calibri" pitchFamily="34" charset="0"/>
              <a:ea typeface="宋体" charset="-122"/>
              <a:cs typeface="ＭＳ Ｐゴシック" pitchFamily="34" charset="-128"/>
            </a:endParaRPr>
          </a:p>
        </p:txBody>
      </p:sp>
      <p:sp>
        <p:nvSpPr>
          <p:cNvPr id="20" name="TextBox 12"/>
          <p:cNvSpPr txBox="1">
            <a:spLocks noChangeArrowheads="1"/>
          </p:cNvSpPr>
          <p:nvPr/>
        </p:nvSpPr>
        <p:spPr bwMode="auto">
          <a:xfrm>
            <a:off x="1897720" y="2818096"/>
            <a:ext cx="1086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solidFill>
                  <a:schemeClr val="accent2"/>
                </a:solidFill>
                <a:latin typeface="Calibri" pitchFamily="34" charset="0"/>
                <a:ea typeface="宋体" charset="-122"/>
                <a:cs typeface="ＭＳ Ｐゴシック" pitchFamily="34" charset="-128"/>
              </a:rPr>
              <a:t>NDVI, LAI</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21" name="TextBox 12"/>
          <p:cNvSpPr txBox="1">
            <a:spLocks noChangeArrowheads="1"/>
          </p:cNvSpPr>
          <p:nvPr/>
        </p:nvSpPr>
        <p:spPr bwMode="auto">
          <a:xfrm>
            <a:off x="633273" y="3227456"/>
            <a:ext cx="2353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solidFill>
                  <a:schemeClr val="accent2"/>
                </a:solidFill>
                <a:latin typeface="Calibri" pitchFamily="34" charset="0"/>
                <a:ea typeface="宋体" charset="-122"/>
                <a:cs typeface="ＭＳ Ｐゴシック" pitchFamily="34" charset="-128"/>
              </a:rPr>
              <a:t>Tree height, Tree cover</a:t>
            </a:r>
            <a:endParaRPr lang="zh-CN" altLang="en-US" sz="1800" b="1" dirty="0">
              <a:solidFill>
                <a:schemeClr val="accent2"/>
              </a:solidFill>
              <a:latin typeface="Calibri" pitchFamily="34" charset="0"/>
              <a:ea typeface="宋体" charset="-122"/>
              <a:cs typeface="ＭＳ Ｐゴシック" pitchFamily="34" charset="-128"/>
            </a:endParaRPr>
          </a:p>
        </p:txBody>
      </p:sp>
      <p:sp>
        <p:nvSpPr>
          <p:cNvPr id="22" name="TextBox 12"/>
          <p:cNvSpPr txBox="1">
            <a:spLocks noChangeArrowheads="1"/>
          </p:cNvSpPr>
          <p:nvPr/>
        </p:nvSpPr>
        <p:spPr bwMode="auto">
          <a:xfrm>
            <a:off x="1494772" y="3591760"/>
            <a:ext cx="15397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1800" b="1" dirty="0" smtClean="0">
                <a:solidFill>
                  <a:schemeClr val="accent2"/>
                </a:solidFill>
                <a:latin typeface="Calibri" pitchFamily="34" charset="0"/>
                <a:ea typeface="宋体" charset="-122"/>
                <a:cs typeface="ＭＳ Ｐゴシック" pitchFamily="34" charset="-128"/>
              </a:rPr>
              <a:t>GPP, NPP, NEP</a:t>
            </a:r>
            <a:endParaRPr lang="zh-CN" altLang="en-US" sz="1800" b="1" dirty="0">
              <a:solidFill>
                <a:schemeClr val="accent2"/>
              </a:solidFill>
              <a:latin typeface="Calibri" pitchFamily="34" charset="0"/>
              <a:ea typeface="宋体" charset="-122"/>
              <a:cs typeface="ＭＳ Ｐゴシック" pitchFamily="34" charset="-128"/>
            </a:endParaRPr>
          </a:p>
        </p:txBody>
      </p:sp>
      <p:pic>
        <p:nvPicPr>
          <p:cNvPr id="23"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 y="346665"/>
            <a:ext cx="2137418" cy="87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3043" y="99859"/>
            <a:ext cx="1238210" cy="129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7158" y="236715"/>
            <a:ext cx="1671977" cy="93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5783" y="258425"/>
            <a:ext cx="1134269" cy="91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282753"/>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99CB9EF-791E-47E8-B632-3D694DE8761E}" type="slidenum">
              <a:rPr lang="zh-CN" altLang="en-US" smtClean="0"/>
              <a:pPr/>
              <a:t>15</a:t>
            </a:fld>
            <a:endParaRPr lang="zh-CN" altLang="en-US" dirty="0"/>
          </a:p>
        </p:txBody>
      </p:sp>
      <p:sp>
        <p:nvSpPr>
          <p:cNvPr id="31" name="标题 1"/>
          <p:cNvSpPr>
            <a:spLocks noGrp="1"/>
          </p:cNvSpPr>
          <p:nvPr>
            <p:ph type="title"/>
          </p:nvPr>
        </p:nvSpPr>
        <p:spPr>
          <a:xfrm>
            <a:off x="323528" y="116632"/>
            <a:ext cx="8712968" cy="725214"/>
          </a:xfrm>
        </p:spPr>
        <p:txBody>
          <a:bodyPr/>
          <a:lstStyle/>
          <a:p>
            <a:r>
              <a:rPr lang="en-US" altLang="zh-CN" sz="2400" dirty="0" smtClean="0"/>
              <a:t>ET is </a:t>
            </a:r>
            <a:r>
              <a:rPr lang="en-US" altLang="zh-CN" sz="2400" dirty="0"/>
              <a:t>a </a:t>
            </a:r>
            <a:r>
              <a:rPr lang="en-US" altLang="zh-CN" sz="2400" dirty="0" smtClean="0"/>
              <a:t>nexus; Water yield is available refresh water</a:t>
            </a:r>
            <a:endParaRPr lang="zh-CN" altLang="en-US" sz="2400" dirty="0"/>
          </a:p>
        </p:txBody>
      </p:sp>
      <p:grpSp>
        <p:nvGrpSpPr>
          <p:cNvPr id="32" name="组合 31"/>
          <p:cNvGrpSpPr/>
          <p:nvPr/>
        </p:nvGrpSpPr>
        <p:grpSpPr>
          <a:xfrm>
            <a:off x="107505" y="1120871"/>
            <a:ext cx="5667572" cy="2816749"/>
            <a:chOff x="154626" y="1120871"/>
            <a:chExt cx="8957046" cy="4451598"/>
          </a:xfrm>
        </p:grpSpPr>
        <p:pic>
          <p:nvPicPr>
            <p:cNvPr id="33" name="内容占位符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26" y="1120871"/>
              <a:ext cx="8957046" cy="4451598"/>
            </a:xfrm>
            <a:prstGeom prst="rect">
              <a:avLst/>
            </a:prstGeom>
          </p:spPr>
        </p:pic>
        <p:cxnSp>
          <p:nvCxnSpPr>
            <p:cNvPr id="34" name="直接连接符 33"/>
            <p:cNvCxnSpPr/>
            <p:nvPr/>
          </p:nvCxnSpPr>
          <p:spPr>
            <a:xfrm>
              <a:off x="2411760" y="3346670"/>
              <a:ext cx="93610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067944" y="3861048"/>
              <a:ext cx="79208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220072" y="3140968"/>
              <a:ext cx="1800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580112" y="3429000"/>
              <a:ext cx="140415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528184" y="3645024"/>
              <a:ext cx="864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020272" y="4077072"/>
              <a:ext cx="648072"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0" name="Line 20"/>
          <p:cNvSpPr>
            <a:spLocks noChangeShapeType="1"/>
          </p:cNvSpPr>
          <p:nvPr/>
        </p:nvSpPr>
        <p:spPr bwMode="auto">
          <a:xfrm>
            <a:off x="4283968" y="1300708"/>
            <a:ext cx="829442" cy="184076"/>
          </a:xfrm>
          <a:prstGeom prst="line">
            <a:avLst/>
          </a:prstGeom>
          <a:noFill/>
          <a:ln w="1143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41"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20072" y="1268760"/>
            <a:ext cx="3892582" cy="2514973"/>
          </a:xfrm>
        </p:spPr>
      </p:pic>
      <p:sp>
        <p:nvSpPr>
          <p:cNvPr id="42" name="TextBox 41"/>
          <p:cNvSpPr txBox="1"/>
          <p:nvPr/>
        </p:nvSpPr>
        <p:spPr>
          <a:xfrm>
            <a:off x="5220072" y="931376"/>
            <a:ext cx="1728192" cy="369332"/>
          </a:xfrm>
          <a:prstGeom prst="rect">
            <a:avLst/>
          </a:prstGeom>
          <a:noFill/>
        </p:spPr>
        <p:txBody>
          <a:bodyPr wrap="square" rtlCol="0">
            <a:spAutoFit/>
          </a:bodyPr>
          <a:lstStyle/>
          <a:p>
            <a:r>
              <a:rPr lang="en-US" altLang="zh-CN" b="1" dirty="0" smtClean="0">
                <a:solidFill>
                  <a:srgbClr val="0000FF"/>
                </a:solidFill>
              </a:rPr>
              <a:t>Water Cycle </a:t>
            </a:r>
            <a:endParaRPr lang="zh-CN" altLang="en-US" b="1" dirty="0">
              <a:solidFill>
                <a:srgbClr val="0000FF"/>
              </a:solidFill>
            </a:endParaRPr>
          </a:p>
        </p:txBody>
      </p:sp>
      <p:sp>
        <p:nvSpPr>
          <p:cNvPr id="43" name="Line 16"/>
          <p:cNvSpPr>
            <a:spLocks noChangeShapeType="1"/>
          </p:cNvSpPr>
          <p:nvPr/>
        </p:nvSpPr>
        <p:spPr bwMode="auto">
          <a:xfrm flipH="1">
            <a:off x="541139" y="1484784"/>
            <a:ext cx="1013001" cy="2376264"/>
          </a:xfrm>
          <a:prstGeom prst="line">
            <a:avLst/>
          </a:prstGeom>
          <a:noFill/>
          <a:ln w="1143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4" name="TextBox 43"/>
          <p:cNvSpPr txBox="1"/>
          <p:nvPr/>
        </p:nvSpPr>
        <p:spPr>
          <a:xfrm>
            <a:off x="743663" y="3573016"/>
            <a:ext cx="1620957" cy="369332"/>
          </a:xfrm>
          <a:prstGeom prst="rect">
            <a:avLst/>
          </a:prstGeom>
          <a:noFill/>
        </p:spPr>
        <p:txBody>
          <a:bodyPr wrap="none" rtlCol="0">
            <a:spAutoFit/>
          </a:bodyPr>
          <a:lstStyle/>
          <a:p>
            <a:r>
              <a:rPr lang="en-US" altLang="zh-CN" b="1" dirty="0" smtClean="0">
                <a:solidFill>
                  <a:srgbClr val="FF0000"/>
                </a:solidFill>
              </a:rPr>
              <a:t>Energy Cycle</a:t>
            </a:r>
            <a:endParaRPr lang="zh-CN" altLang="en-US" b="1" dirty="0">
              <a:solidFill>
                <a:srgbClr val="FF0000"/>
              </a:solidFill>
            </a:endParaRPr>
          </a:p>
        </p:txBody>
      </p:sp>
      <p:sp>
        <p:nvSpPr>
          <p:cNvPr id="45" name="Line 11"/>
          <p:cNvSpPr>
            <a:spLocks noChangeShapeType="1"/>
          </p:cNvSpPr>
          <p:nvPr/>
        </p:nvSpPr>
        <p:spPr bwMode="auto">
          <a:xfrm>
            <a:off x="4560190" y="3588577"/>
            <a:ext cx="553219" cy="632511"/>
          </a:xfrm>
          <a:prstGeom prst="line">
            <a:avLst/>
          </a:prstGeom>
          <a:noFill/>
          <a:ln w="1143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4319962"/>
            <a:ext cx="1681699" cy="198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610" y="4267100"/>
            <a:ext cx="1659106" cy="202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421"/>
          <a:stretch/>
        </p:blipFill>
        <p:spPr bwMode="auto">
          <a:xfrm>
            <a:off x="395536" y="3933056"/>
            <a:ext cx="3491876" cy="236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圆角矩形 48"/>
          <p:cNvSpPr/>
          <p:nvPr/>
        </p:nvSpPr>
        <p:spPr bwMode="auto">
          <a:xfrm>
            <a:off x="7405827" y="1300709"/>
            <a:ext cx="982597" cy="1228536"/>
          </a:xfrm>
          <a:prstGeom prst="roundRect">
            <a:avLst/>
          </a:prstGeom>
          <a:noFill/>
          <a:ln w="38100" cap="flat" cmpd="sng" algn="ctr">
            <a:solidFill>
              <a:srgbClr val="FF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50" name="圆角矩形 49"/>
          <p:cNvSpPr/>
          <p:nvPr/>
        </p:nvSpPr>
        <p:spPr bwMode="auto">
          <a:xfrm>
            <a:off x="1230884" y="4797153"/>
            <a:ext cx="1468907" cy="1496450"/>
          </a:xfrm>
          <a:prstGeom prst="roundRect">
            <a:avLst/>
          </a:prstGeom>
          <a:noFill/>
          <a:ln w="38100" cap="flat" cmpd="sng" algn="ctr">
            <a:solidFill>
              <a:srgbClr val="FF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51" name="TextBox 50"/>
          <p:cNvSpPr txBox="1"/>
          <p:nvPr/>
        </p:nvSpPr>
        <p:spPr>
          <a:xfrm>
            <a:off x="2141806" y="6281669"/>
            <a:ext cx="2502202" cy="292388"/>
          </a:xfrm>
          <a:prstGeom prst="rect">
            <a:avLst/>
          </a:prstGeom>
          <a:noFill/>
        </p:spPr>
        <p:txBody>
          <a:bodyPr wrap="square" rtlCol="0">
            <a:spAutoFit/>
          </a:bodyPr>
          <a:lstStyle/>
          <a:p>
            <a:r>
              <a:rPr lang="en-US" altLang="zh-CN" sz="1300" dirty="0" err="1" smtClean="0">
                <a:latin typeface="Arial" pitchFamily="34" charset="0"/>
                <a:cs typeface="Arial" pitchFamily="34" charset="0"/>
              </a:rPr>
              <a:t>Trenberth</a:t>
            </a:r>
            <a:r>
              <a:rPr lang="en-US" altLang="zh-CN" sz="1300" dirty="0" smtClean="0">
                <a:latin typeface="Arial" pitchFamily="34" charset="0"/>
                <a:cs typeface="Arial" pitchFamily="34" charset="0"/>
              </a:rPr>
              <a:t> et al., 2009 BAMS</a:t>
            </a:r>
            <a:endParaRPr lang="zh-CN" altLang="en-US" sz="1300" dirty="0">
              <a:latin typeface="Arial" pitchFamily="34" charset="0"/>
              <a:cs typeface="Arial" pitchFamily="34" charset="0"/>
            </a:endParaRPr>
          </a:p>
        </p:txBody>
      </p:sp>
      <p:sp>
        <p:nvSpPr>
          <p:cNvPr id="52" name="TextBox 51"/>
          <p:cNvSpPr txBox="1"/>
          <p:nvPr/>
        </p:nvSpPr>
        <p:spPr>
          <a:xfrm>
            <a:off x="7164288" y="976372"/>
            <a:ext cx="1983938" cy="292388"/>
          </a:xfrm>
          <a:prstGeom prst="rect">
            <a:avLst/>
          </a:prstGeom>
          <a:noFill/>
        </p:spPr>
        <p:txBody>
          <a:bodyPr wrap="square" rtlCol="0">
            <a:spAutoFit/>
          </a:bodyPr>
          <a:lstStyle/>
          <a:p>
            <a:r>
              <a:rPr lang="en-US" altLang="zh-CN" sz="1300" dirty="0" smtClean="0">
                <a:latin typeface="Arial" pitchFamily="34" charset="0"/>
                <a:cs typeface="Arial" pitchFamily="34" charset="0"/>
              </a:rPr>
              <a:t>Oki et al., 2006 Science</a:t>
            </a:r>
            <a:endParaRPr lang="zh-CN" altLang="en-US" sz="1300" dirty="0">
              <a:latin typeface="Arial" pitchFamily="34" charset="0"/>
              <a:cs typeface="Arial" pitchFamily="34" charset="0"/>
            </a:endParaRPr>
          </a:p>
        </p:txBody>
      </p:sp>
      <p:cxnSp>
        <p:nvCxnSpPr>
          <p:cNvPr id="53" name="肘形连接符 52"/>
          <p:cNvCxnSpPr>
            <a:stCxn id="47" idx="3"/>
          </p:cNvCxnSpPr>
          <p:nvPr/>
        </p:nvCxnSpPr>
        <p:spPr bwMode="auto">
          <a:xfrm flipV="1">
            <a:off x="5765716" y="5280351"/>
            <a:ext cx="1686604" cy="1"/>
          </a:xfrm>
          <a:prstGeom prst="bentConnector3">
            <a:avLst/>
          </a:prstGeom>
          <a:solidFill>
            <a:schemeClr val="accent1"/>
          </a:solidFill>
          <a:ln w="762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 name="TextBox 53"/>
          <p:cNvSpPr txBox="1"/>
          <p:nvPr/>
        </p:nvSpPr>
        <p:spPr>
          <a:xfrm>
            <a:off x="5677475" y="4581128"/>
            <a:ext cx="1861407" cy="646331"/>
          </a:xfrm>
          <a:prstGeom prst="rect">
            <a:avLst/>
          </a:prstGeom>
          <a:noFill/>
        </p:spPr>
        <p:txBody>
          <a:bodyPr wrap="none" rtlCol="0">
            <a:spAutoFit/>
          </a:bodyPr>
          <a:lstStyle/>
          <a:p>
            <a:r>
              <a:rPr lang="en-US" altLang="zh-CN" b="1" dirty="0" smtClean="0">
                <a:solidFill>
                  <a:srgbClr val="00B050"/>
                </a:solidFill>
              </a:rPr>
              <a:t>Trading water </a:t>
            </a:r>
          </a:p>
          <a:p>
            <a:r>
              <a:rPr lang="en-US" altLang="zh-CN" b="1" dirty="0" smtClean="0">
                <a:solidFill>
                  <a:srgbClr val="00B050"/>
                </a:solidFill>
              </a:rPr>
              <a:t>for carbon</a:t>
            </a:r>
          </a:p>
        </p:txBody>
      </p:sp>
      <p:sp>
        <p:nvSpPr>
          <p:cNvPr id="55" name="TextBox 54"/>
          <p:cNvSpPr txBox="1"/>
          <p:nvPr/>
        </p:nvSpPr>
        <p:spPr>
          <a:xfrm>
            <a:off x="5765716" y="5532405"/>
            <a:ext cx="1983938" cy="507831"/>
          </a:xfrm>
          <a:prstGeom prst="rect">
            <a:avLst/>
          </a:prstGeom>
          <a:noFill/>
        </p:spPr>
        <p:txBody>
          <a:bodyPr wrap="square" rtlCol="0">
            <a:spAutoFit/>
          </a:bodyPr>
          <a:lstStyle/>
          <a:p>
            <a:r>
              <a:rPr lang="en-US" altLang="zh-CN" sz="1400" dirty="0" smtClean="0"/>
              <a:t>Jackson </a:t>
            </a:r>
            <a:r>
              <a:rPr lang="en-US" altLang="zh-CN" sz="1300" dirty="0" smtClean="0">
                <a:latin typeface="Arial" pitchFamily="34" charset="0"/>
                <a:cs typeface="Arial" pitchFamily="34" charset="0"/>
              </a:rPr>
              <a:t>et al., 2006 Science</a:t>
            </a:r>
            <a:endParaRPr lang="zh-CN" altLang="en-US" sz="1300" dirty="0">
              <a:latin typeface="Arial" pitchFamily="34" charset="0"/>
              <a:cs typeface="Arial" pitchFamily="34" charset="0"/>
            </a:endParaRPr>
          </a:p>
        </p:txBody>
      </p:sp>
      <p:sp>
        <p:nvSpPr>
          <p:cNvPr id="56" name="TextBox 55"/>
          <p:cNvSpPr txBox="1"/>
          <p:nvPr/>
        </p:nvSpPr>
        <p:spPr>
          <a:xfrm>
            <a:off x="5220072" y="3851756"/>
            <a:ext cx="1625766" cy="369332"/>
          </a:xfrm>
          <a:prstGeom prst="rect">
            <a:avLst/>
          </a:prstGeom>
          <a:noFill/>
        </p:spPr>
        <p:txBody>
          <a:bodyPr wrap="none" rtlCol="0">
            <a:spAutoFit/>
          </a:bodyPr>
          <a:lstStyle/>
          <a:p>
            <a:r>
              <a:rPr lang="en-US" altLang="zh-CN" b="1" dirty="0" smtClean="0">
                <a:solidFill>
                  <a:srgbClr val="006600"/>
                </a:solidFill>
              </a:rPr>
              <a:t>Carbon Cycle</a:t>
            </a:r>
            <a:endParaRPr lang="zh-CN" altLang="en-US" b="1" dirty="0">
              <a:solidFill>
                <a:srgbClr val="006600"/>
              </a:solidFill>
            </a:endParaRPr>
          </a:p>
        </p:txBody>
      </p:sp>
    </p:spTree>
    <p:extLst>
      <p:ext uri="{BB962C8B-B14F-4D97-AF65-F5344CB8AC3E}">
        <p14:creationId xmlns:p14="http://schemas.microsoft.com/office/powerpoint/2010/main" val="3053260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Stage One: </a:t>
            </a:r>
            <a:r>
              <a:rPr lang="en-US" altLang="zh-CN" sz="2800" dirty="0" smtClean="0"/>
              <a:t>What do we trust?</a:t>
            </a:r>
            <a:endParaRPr lang="zh-CN" altLang="en-US" dirty="0"/>
          </a:p>
        </p:txBody>
      </p:sp>
      <p:sp>
        <p:nvSpPr>
          <p:cNvPr id="3" name="内容占位符 2"/>
          <p:cNvSpPr>
            <a:spLocks noGrp="1"/>
          </p:cNvSpPr>
          <p:nvPr>
            <p:ph idx="1"/>
          </p:nvPr>
        </p:nvSpPr>
        <p:spPr>
          <a:xfrm>
            <a:off x="449451" y="1981199"/>
            <a:ext cx="8355905" cy="4357607"/>
          </a:xfrm>
        </p:spPr>
        <p:txBody>
          <a:bodyPr/>
          <a:lstStyle/>
          <a:p>
            <a:r>
              <a:rPr lang="en-US" altLang="zh-CN" sz="2400" dirty="0" smtClean="0"/>
              <a:t>Observation, observation and observation</a:t>
            </a:r>
          </a:p>
          <a:p>
            <a:r>
              <a:rPr lang="en-US" altLang="zh-CN" sz="2400" dirty="0" smtClean="0"/>
              <a:t>We gathered plenty related dataset:</a:t>
            </a:r>
          </a:p>
          <a:p>
            <a:pPr marL="0" indent="0">
              <a:buNone/>
            </a:pPr>
            <a:r>
              <a:rPr lang="en-US" altLang="zh-CN" sz="2400" dirty="0" smtClean="0"/>
              <a:t>Precipitation: Gauging station, CRU, GPCC, …</a:t>
            </a:r>
          </a:p>
          <a:p>
            <a:pPr marL="0" indent="0">
              <a:buNone/>
            </a:pPr>
            <a:r>
              <a:rPr lang="en-US" altLang="zh-CN" sz="2400" dirty="0">
                <a:solidFill>
                  <a:srgbClr val="FF0000"/>
                </a:solidFill>
              </a:rPr>
              <a:t>Runoff</a:t>
            </a:r>
            <a:r>
              <a:rPr lang="en-US" altLang="zh-CN" sz="2400" dirty="0"/>
              <a:t>: Gauging station</a:t>
            </a:r>
            <a:endParaRPr lang="en-US" altLang="zh-CN" sz="2400" dirty="0" smtClean="0"/>
          </a:p>
          <a:p>
            <a:pPr marL="0" indent="0">
              <a:buNone/>
            </a:pPr>
            <a:r>
              <a:rPr lang="en-US" altLang="zh-CN" sz="2400" dirty="0" smtClean="0">
                <a:solidFill>
                  <a:srgbClr val="FF0000"/>
                </a:solidFill>
              </a:rPr>
              <a:t>ET</a:t>
            </a:r>
            <a:r>
              <a:rPr lang="en-US" altLang="zh-CN" sz="2400" dirty="0" smtClean="0"/>
              <a:t>: Jung </a:t>
            </a:r>
            <a:r>
              <a:rPr lang="en-US" altLang="zh-CN" sz="2000" dirty="0" smtClean="0"/>
              <a:t>et al., </a:t>
            </a:r>
            <a:r>
              <a:rPr lang="en-US" altLang="zh-CN" sz="2400" dirty="0" smtClean="0"/>
              <a:t>MOD16, Zhang </a:t>
            </a:r>
            <a:r>
              <a:rPr lang="en-US" altLang="zh-CN" sz="2000" dirty="0" smtClean="0"/>
              <a:t>et al.</a:t>
            </a:r>
            <a:r>
              <a:rPr lang="en-US" altLang="zh-CN" sz="2400" dirty="0" smtClean="0"/>
              <a:t>, Fisher </a:t>
            </a:r>
            <a:r>
              <a:rPr lang="en-US" altLang="zh-CN" sz="2000" dirty="0" smtClean="0"/>
              <a:t>et al</a:t>
            </a:r>
          </a:p>
          <a:p>
            <a:pPr marL="0" indent="0">
              <a:buNone/>
            </a:pPr>
            <a:r>
              <a:rPr lang="en-US" altLang="zh-CN" sz="2400" dirty="0" smtClean="0"/>
              <a:t>Soil moisture: EVC, ERA</a:t>
            </a:r>
          </a:p>
          <a:p>
            <a:pPr marL="0" indent="0">
              <a:buNone/>
            </a:pPr>
            <a:r>
              <a:rPr lang="en-US" altLang="zh-CN" sz="2400" dirty="0" smtClean="0"/>
              <a:t> Vegetation: satellite-derived index (NDVI, LAI, tree cover ……)</a:t>
            </a:r>
          </a:p>
          <a:p>
            <a:pPr marL="0" indent="0">
              <a:buNone/>
            </a:pPr>
            <a:r>
              <a:rPr lang="en-US" altLang="zh-CN" sz="2400" dirty="0" smtClean="0"/>
              <a:t>……</a:t>
            </a:r>
          </a:p>
          <a:p>
            <a:pPr marL="0" indent="0">
              <a:buNone/>
            </a:pPr>
            <a:r>
              <a:rPr lang="en-US" altLang="zh-CN" sz="2400" dirty="0" smtClean="0"/>
              <a:t>We desire more, particularly long-term station observation</a:t>
            </a:r>
            <a:endParaRPr lang="zh-CN" altLang="en-US" sz="24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16</a:t>
            </a:fld>
            <a:endParaRPr lang="zh-CN" altLang="en-US" dirty="0"/>
          </a:p>
        </p:txBody>
      </p:sp>
      <p:sp>
        <p:nvSpPr>
          <p:cNvPr id="5" name="矩形 4"/>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3940767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Global grid Runoff Dataset</a:t>
            </a:r>
            <a:endParaRPr lang="zh-CN" altLang="en-US" dirty="0"/>
          </a:p>
        </p:txBody>
      </p:sp>
      <p:sp>
        <p:nvSpPr>
          <p:cNvPr id="3" name="内容占位符 2"/>
          <p:cNvSpPr>
            <a:spLocks noGrp="1"/>
          </p:cNvSpPr>
          <p:nvPr>
            <p:ph idx="1"/>
          </p:nvPr>
        </p:nvSpPr>
        <p:spPr>
          <a:xfrm>
            <a:off x="499823" y="1934706"/>
            <a:ext cx="8119558" cy="4326610"/>
          </a:xfrm>
        </p:spPr>
        <p:txBody>
          <a:bodyPr/>
          <a:lstStyle/>
          <a:p>
            <a:r>
              <a:rPr lang="en-US" altLang="zh-CN" sz="2000" dirty="0" smtClean="0"/>
              <a:t>There is no observed global grid runoff dataset. And it is impossible to observe it.</a:t>
            </a:r>
          </a:p>
          <a:p>
            <a:r>
              <a:rPr lang="en-US" altLang="zh-CN" sz="2000" dirty="0" smtClean="0"/>
              <a:t>Land surface model is the only tool to estimate this dataset.</a:t>
            </a:r>
          </a:p>
          <a:p>
            <a:r>
              <a:rPr lang="en-US" altLang="zh-CN" sz="2000" dirty="0" smtClean="0"/>
              <a:t>Thus we want to estimate global grid runoff dataset integrated with models and gauging station discharge using Bayesian method.</a:t>
            </a:r>
          </a:p>
          <a:p>
            <a:endParaRPr lang="en-US" altLang="zh-CN" sz="2000" dirty="0"/>
          </a:p>
          <a:p>
            <a:r>
              <a:rPr lang="en-US" altLang="zh-CN" sz="2000" dirty="0" smtClean="0"/>
              <a:t>We do not directly finish this job, because we do not regard all model </a:t>
            </a:r>
            <a:r>
              <a:rPr lang="en-US" altLang="zh-CN" sz="2000" dirty="0"/>
              <a:t>as equally good in its </a:t>
            </a:r>
            <a:r>
              <a:rPr lang="en-US" altLang="zh-CN" sz="2000" dirty="0" smtClean="0"/>
              <a:t>performance. So we evaluate those models at the beginning.</a:t>
            </a:r>
          </a:p>
          <a:p>
            <a:r>
              <a:rPr lang="en-US" altLang="zh-CN" sz="2000" dirty="0" smtClean="0"/>
              <a:t>Next </a:t>
            </a:r>
            <a:r>
              <a:rPr lang="en-US" altLang="zh-CN" sz="2000" dirty="0"/>
              <a:t>step </a:t>
            </a:r>
            <a:r>
              <a:rPr lang="en-US" altLang="zh-CN" sz="2000" dirty="0" smtClean="0"/>
              <a:t>is </a:t>
            </a:r>
            <a:r>
              <a:rPr lang="en-US" altLang="zh-CN" sz="2000" dirty="0"/>
              <a:t>to project global </a:t>
            </a:r>
            <a:r>
              <a:rPr lang="en-US" altLang="zh-CN" sz="2000" dirty="0" smtClean="0"/>
              <a:t>grid runoff dataset with </a:t>
            </a:r>
            <a:r>
              <a:rPr lang="en-US" altLang="zh-CN" sz="2000" dirty="0"/>
              <a:t>weight  varying model and region. </a:t>
            </a:r>
            <a:r>
              <a:rPr lang="en-US" altLang="zh-CN" sz="2000" dirty="0" smtClean="0"/>
              <a:t>Yang </a:t>
            </a:r>
            <a:r>
              <a:rPr lang="en-US" altLang="zh-CN" sz="2000" dirty="0" err="1" smtClean="0"/>
              <a:t>Hui</a:t>
            </a:r>
            <a:r>
              <a:rPr lang="en-US" altLang="zh-CN" sz="2000" dirty="0" smtClean="0"/>
              <a:t> has finished the whole job now and is preparing the manuscript.]. Once the paper is published, our datasets will be released </a:t>
            </a:r>
            <a:r>
              <a:rPr lang="en-US" altLang="zh-CN" sz="2000" dirty="0" smtClean="0">
                <a:sym typeface="Wingdings" panose="05000000000000000000" pitchFamily="2" charset="2"/>
              </a:rPr>
              <a:t></a:t>
            </a:r>
            <a:endParaRPr lang="en-US" altLang="zh-CN" sz="2000" dirty="0"/>
          </a:p>
          <a:p>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17</a:t>
            </a:fld>
            <a:endParaRPr lang="zh-CN" altLang="en-US" dirty="0"/>
          </a:p>
        </p:txBody>
      </p:sp>
      <p:sp>
        <p:nvSpPr>
          <p:cNvPr id="5" name="矩形 4"/>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3422302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Global grid ET dataset</a:t>
            </a:r>
            <a:endParaRPr lang="zh-CN" altLang="en-US" dirty="0"/>
          </a:p>
        </p:txBody>
      </p:sp>
      <p:sp>
        <p:nvSpPr>
          <p:cNvPr id="3" name="内容占位符 2"/>
          <p:cNvSpPr>
            <a:spLocks noGrp="1"/>
          </p:cNvSpPr>
          <p:nvPr>
            <p:ph idx="1"/>
          </p:nvPr>
        </p:nvSpPr>
        <p:spPr/>
        <p:txBody>
          <a:bodyPr/>
          <a:lstStyle/>
          <a:p>
            <a:r>
              <a:rPr lang="en-US" altLang="zh-CN" sz="2000" dirty="0" smtClean="0"/>
              <a:t>Many dataset since 2008, but all bottom-up approaches. There is large uncertainty!!!</a:t>
            </a:r>
          </a:p>
          <a:p>
            <a:endParaRPr lang="en-US" altLang="zh-CN" sz="2000" dirty="0"/>
          </a:p>
          <a:p>
            <a:r>
              <a:rPr lang="en-US" altLang="zh-CN" sz="2000" dirty="0" smtClean="0"/>
              <a:t>We designed a top-down approach to estimate global grid ET dataset over the past thirty years.</a:t>
            </a:r>
          </a:p>
          <a:p>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18</a:t>
            </a:fld>
            <a:endParaRPr lang="zh-CN" altLang="en-US" dirty="0"/>
          </a:p>
        </p:txBody>
      </p:sp>
      <p:pic>
        <p:nvPicPr>
          <p:cNvPr id="5"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3568" y="4062848"/>
            <a:ext cx="28575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804248" y="5894367"/>
            <a:ext cx="1831207" cy="292388"/>
          </a:xfrm>
          <a:prstGeom prst="rect">
            <a:avLst/>
          </a:prstGeom>
        </p:spPr>
        <p:txBody>
          <a:bodyPr wrap="none">
            <a:spAutoFit/>
          </a:bodyPr>
          <a:lstStyle/>
          <a:p>
            <a:r>
              <a:rPr lang="en-US" altLang="zh-CN" sz="1300" dirty="0" err="1" smtClean="0">
                <a:latin typeface="Arial" pitchFamily="34" charset="0"/>
                <a:cs typeface="Arial" pitchFamily="34" charset="0"/>
              </a:rPr>
              <a:t>Wahr</a:t>
            </a:r>
            <a:r>
              <a:rPr lang="en-US" altLang="zh-CN" sz="1300" dirty="0" smtClean="0">
                <a:latin typeface="Arial" pitchFamily="34" charset="0"/>
                <a:cs typeface="Arial" pitchFamily="34" charset="0"/>
              </a:rPr>
              <a:t> et al., 1998 JGR</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9466"/>
          <a:stretch/>
        </p:blipFill>
        <p:spPr bwMode="auto">
          <a:xfrm>
            <a:off x="4586653" y="4062848"/>
            <a:ext cx="4076054" cy="182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3646326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99CB9EF-791E-47E8-B632-3D694DE8761E}" type="slidenum">
              <a:rPr lang="zh-CN" altLang="en-US" smtClean="0"/>
              <a:pPr/>
              <a:t>19</a:t>
            </a:fld>
            <a:endParaRPr lang="zh-CN" altLang="en-US" dirty="0"/>
          </a:p>
        </p:txBody>
      </p:sp>
      <p:sp>
        <p:nvSpPr>
          <p:cNvPr id="6" name="矩形 5"/>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sp>
        <p:nvSpPr>
          <p:cNvPr id="8" name="矩形 7"/>
          <p:cNvSpPr/>
          <p:nvPr/>
        </p:nvSpPr>
        <p:spPr>
          <a:xfrm>
            <a:off x="6804247" y="5478804"/>
            <a:ext cx="1810111" cy="292388"/>
          </a:xfrm>
          <a:prstGeom prst="rect">
            <a:avLst/>
          </a:prstGeom>
        </p:spPr>
        <p:txBody>
          <a:bodyPr wrap="none">
            <a:spAutoFit/>
          </a:bodyPr>
          <a:lstStyle/>
          <a:p>
            <a:r>
              <a:rPr lang="en-US" altLang="zh-CN" sz="1300" dirty="0" smtClean="0">
                <a:latin typeface="Arial" pitchFamily="34" charset="0"/>
                <a:cs typeface="Arial" pitchFamily="34" charset="0"/>
              </a:rPr>
              <a:t>Zeng et al., </a:t>
            </a:r>
            <a:r>
              <a:rPr lang="en-US" altLang="zh-CN" sz="1300" dirty="0" smtClean="0">
                <a:cs typeface="Arial" pitchFamily="34" charset="0"/>
              </a:rPr>
              <a:t>2012 ERL</a:t>
            </a:r>
            <a:endParaRPr lang="en-US" altLang="zh-CN" sz="1300" dirty="0" smtClean="0">
              <a:latin typeface="Arial" pitchFamily="34" charset="0"/>
              <a:cs typeface="Arial" pitchFamily="34" charset="0"/>
            </a:endParaRPr>
          </a:p>
        </p:txBody>
      </p:sp>
      <p:sp>
        <p:nvSpPr>
          <p:cNvPr id="9" name="矩形 8"/>
          <p:cNvSpPr/>
          <p:nvPr/>
        </p:nvSpPr>
        <p:spPr>
          <a:xfrm>
            <a:off x="6801666" y="5739690"/>
            <a:ext cx="1815369" cy="292388"/>
          </a:xfrm>
          <a:prstGeom prst="rect">
            <a:avLst/>
          </a:prstGeom>
        </p:spPr>
        <p:txBody>
          <a:bodyPr wrap="none">
            <a:spAutoFit/>
          </a:bodyPr>
          <a:lstStyle/>
          <a:p>
            <a:r>
              <a:rPr lang="en-US" altLang="zh-CN" sz="1300" dirty="0" smtClean="0">
                <a:latin typeface="Arial" pitchFamily="34" charset="0"/>
                <a:cs typeface="Arial" pitchFamily="34" charset="0"/>
              </a:rPr>
              <a:t>Cited by IPCC AR5 </a:t>
            </a:r>
            <a:r>
              <a:rPr lang="en-US" altLang="zh-CN" sz="1300" dirty="0" smtClean="0">
                <a:latin typeface="Arial" pitchFamily="34" charset="0"/>
                <a:cs typeface="Arial" pitchFamily="34" charset="0"/>
                <a:sym typeface="Wingdings" panose="05000000000000000000" pitchFamily="2" charset="2"/>
              </a:rPr>
              <a:t></a:t>
            </a:r>
            <a:endParaRPr lang="en-US" altLang="zh-CN" sz="1300" dirty="0" smtClean="0">
              <a:latin typeface="Arial" pitchFamily="34" charset="0"/>
              <a:cs typeface="Arial" pitchFamily="34" charset="0"/>
            </a:endParaRPr>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04" y="1429691"/>
            <a:ext cx="581977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08" y="1429691"/>
            <a:ext cx="6432839" cy="480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6801666" y="4484330"/>
            <a:ext cx="1819729" cy="292388"/>
          </a:xfrm>
          <a:prstGeom prst="rect">
            <a:avLst/>
          </a:prstGeom>
        </p:spPr>
        <p:txBody>
          <a:bodyPr wrap="none">
            <a:spAutoFit/>
          </a:bodyPr>
          <a:lstStyle/>
          <a:p>
            <a:r>
              <a:rPr lang="en-US" altLang="zh-CN" sz="1300" dirty="0" smtClean="0">
                <a:latin typeface="Arial" pitchFamily="34" charset="0"/>
                <a:cs typeface="Arial" pitchFamily="34" charset="0"/>
              </a:rPr>
              <a:t>Zeng et al., </a:t>
            </a:r>
            <a:r>
              <a:rPr lang="en-US" altLang="zh-CN" sz="1300" dirty="0" smtClean="0">
                <a:cs typeface="Arial" pitchFamily="34" charset="0"/>
              </a:rPr>
              <a:t>2014 JGR</a:t>
            </a:r>
            <a:endParaRPr lang="en-US" altLang="zh-CN" sz="1300" dirty="0" smtClean="0">
              <a:latin typeface="Arial" pitchFamily="34" charset="0"/>
              <a:cs typeface="Arial" pitchFamily="34" charset="0"/>
            </a:endParaRPr>
          </a:p>
        </p:txBody>
      </p:sp>
      <p:sp>
        <p:nvSpPr>
          <p:cNvPr id="5" name="TextBox 4"/>
          <p:cNvSpPr txBox="1"/>
          <p:nvPr/>
        </p:nvSpPr>
        <p:spPr>
          <a:xfrm>
            <a:off x="355239" y="712845"/>
            <a:ext cx="8543749" cy="646331"/>
          </a:xfrm>
          <a:prstGeom prst="rect">
            <a:avLst/>
          </a:prstGeom>
          <a:noFill/>
        </p:spPr>
        <p:txBody>
          <a:bodyPr wrap="none" rtlCol="0">
            <a:spAutoFit/>
          </a:bodyPr>
          <a:lstStyle/>
          <a:p>
            <a:r>
              <a:rPr lang="en-GB" altLang="zh-CN" b="1" dirty="0" smtClean="0"/>
              <a:t>This dataset has released at the website :</a:t>
            </a:r>
          </a:p>
          <a:p>
            <a:r>
              <a:rPr lang="en-GB" altLang="zh-CN" b="1" dirty="0" smtClean="0"/>
              <a:t>                                                                http</a:t>
            </a:r>
            <a:r>
              <a:rPr lang="en-GB" altLang="zh-CN" b="1" dirty="0"/>
              <a:t>://www.lmd.jussieu.fr/~zzlmd/PKU/</a:t>
            </a:r>
            <a:endParaRPr lang="zh-CN" altLang="en-US" b="1" dirty="0"/>
          </a:p>
        </p:txBody>
      </p:sp>
    </p:spTree>
    <p:extLst>
      <p:ext uri="{BB962C8B-B14F-4D97-AF65-F5344CB8AC3E}">
        <p14:creationId xmlns:p14="http://schemas.microsoft.com/office/powerpoint/2010/main" val="82651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err="1"/>
              <a:t>Hui</a:t>
            </a:r>
            <a:r>
              <a:rPr lang="en-US" altLang="zh-CN" sz="4000" dirty="0"/>
              <a:t> Yang (yang_hui@pku.edu.cn) </a:t>
            </a:r>
            <a:endParaRPr lang="zh-CN" altLang="en-US" sz="4000"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61590" y="2222126"/>
            <a:ext cx="2452057" cy="3499123"/>
          </a:xfrm>
        </p:spPr>
      </p:pic>
      <p:sp>
        <p:nvSpPr>
          <p:cNvPr id="6" name="矩形 5"/>
          <p:cNvSpPr/>
          <p:nvPr/>
        </p:nvSpPr>
        <p:spPr>
          <a:xfrm>
            <a:off x="816373" y="1874654"/>
            <a:ext cx="4907771" cy="4524315"/>
          </a:xfrm>
          <a:prstGeom prst="rect">
            <a:avLst/>
          </a:prstGeom>
        </p:spPr>
        <p:txBody>
          <a:bodyPr wrap="square">
            <a:spAutoFit/>
          </a:bodyPr>
          <a:lstStyle/>
          <a:p>
            <a:pPr marL="285750" indent="-285750">
              <a:buFont typeface="Arial" panose="020B0604020202020204" pitchFamily="34" charset="0"/>
              <a:buChar char="•"/>
            </a:pPr>
            <a:r>
              <a:rPr lang="en-US" altLang="zh-CN" sz="2800" b="1" dirty="0" smtClean="0">
                <a:latin typeface="Times New Roman" pitchFamily="18" charset="0"/>
                <a:cs typeface="Times New Roman" pitchFamily="18" charset="0"/>
              </a:rPr>
              <a:t>A grade one PhD student of Dr. </a:t>
            </a:r>
            <a:r>
              <a:rPr lang="en-US" altLang="zh-CN" sz="2800" b="1" dirty="0" err="1" smtClean="0">
                <a:latin typeface="Times New Roman" pitchFamily="18" charset="0"/>
                <a:cs typeface="Times New Roman" pitchFamily="18" charset="0"/>
              </a:rPr>
              <a:t>Piao</a:t>
            </a:r>
            <a:endParaRPr lang="en-US" altLang="zh-CN" sz="2800" b="1" dirty="0" smtClean="0">
              <a:latin typeface="Times New Roman" pitchFamily="18" charset="0"/>
              <a:cs typeface="Times New Roman" pitchFamily="18" charset="0"/>
            </a:endParaRPr>
          </a:p>
          <a:p>
            <a:pPr marL="285750" indent="-285750">
              <a:buFont typeface="Arial" panose="020B0604020202020204" pitchFamily="34" charset="0"/>
              <a:buChar char="•"/>
            </a:pPr>
            <a:endParaRPr lang="en-US" altLang="zh-CN" sz="2800" b="1" dirty="0" smtClean="0">
              <a:latin typeface="Times New Roman" pitchFamily="18" charset="0"/>
              <a:cs typeface="Times New Roman" pitchFamily="18" charset="0"/>
            </a:endParaRPr>
          </a:p>
          <a:p>
            <a:pPr marL="285750" indent="-285750">
              <a:buFont typeface="Arial" panose="020B0604020202020204" pitchFamily="34" charset="0"/>
              <a:buChar char="•"/>
            </a:pPr>
            <a:r>
              <a:rPr lang="en-US" altLang="zh-CN" sz="2800" b="1" dirty="0" smtClean="0">
                <a:latin typeface="Times New Roman" pitchFamily="18" charset="0"/>
                <a:cs typeface="Times New Roman" pitchFamily="18" charset="0"/>
              </a:rPr>
              <a:t>Good </a:t>
            </a:r>
            <a:r>
              <a:rPr lang="en-US" altLang="zh-CN" sz="2800" b="1" dirty="0">
                <a:latin typeface="Times New Roman" pitchFamily="18" charset="0"/>
                <a:cs typeface="Times New Roman" pitchFamily="18" charset="0"/>
              </a:rPr>
              <a:t>at </a:t>
            </a:r>
            <a:r>
              <a:rPr lang="en-US" altLang="zh-CN" sz="2800" b="1" dirty="0" smtClean="0">
                <a:latin typeface="Times New Roman" pitchFamily="18" charset="0"/>
                <a:cs typeface="Times New Roman" pitchFamily="18" charset="0"/>
              </a:rPr>
              <a:t>mathematics: undergraduate major mathematics</a:t>
            </a:r>
          </a:p>
          <a:p>
            <a:pPr marL="285750" indent="-285750">
              <a:buFont typeface="Arial" panose="020B0604020202020204" pitchFamily="34" charset="0"/>
              <a:buChar char="•"/>
            </a:pPr>
            <a:endParaRPr lang="en-US" altLang="zh-CN" sz="2800" b="1" dirty="0" smtClean="0">
              <a:latin typeface="Times New Roman" pitchFamily="18" charset="0"/>
              <a:cs typeface="Times New Roman" pitchFamily="18" charset="0"/>
            </a:endParaRPr>
          </a:p>
          <a:p>
            <a:pPr marL="285750" indent="-285750">
              <a:buFont typeface="Arial" panose="020B0604020202020204" pitchFamily="34" charset="0"/>
              <a:buChar char="•"/>
            </a:pPr>
            <a:r>
              <a:rPr lang="en-US" altLang="zh-CN" sz="2800" b="1" dirty="0" smtClean="0">
                <a:latin typeface="Times New Roman" pitchFamily="18" charset="0"/>
                <a:cs typeface="Times New Roman" pitchFamily="18" charset="0"/>
              </a:rPr>
              <a:t>Study at ecohydrology and data assimilation.  </a:t>
            </a:r>
            <a:endParaRPr lang="en-US" altLang="zh-CN" sz="2800" b="1" dirty="0">
              <a:latin typeface="Times New Roman" pitchFamily="18" charset="0"/>
              <a:cs typeface="Times New Roman" pitchFamily="18" charset="0"/>
            </a:endParaRPr>
          </a:p>
          <a:p>
            <a:endParaRPr lang="en-US" altLang="zh-CN" b="1" dirty="0" smtClean="0">
              <a:solidFill>
                <a:srgbClr val="0070C0"/>
              </a:solidFill>
              <a:latin typeface="Times New Roman" pitchFamily="18" charset="0"/>
              <a:cs typeface="Times New Roman" pitchFamily="18" charset="0"/>
            </a:endParaRPr>
          </a:p>
          <a:p>
            <a:endParaRPr lang="en-US" altLang="zh-CN" b="1" dirty="0" smtClean="0">
              <a:solidFill>
                <a:srgbClr val="0070C0"/>
              </a:solidFill>
              <a:latin typeface="Times New Roman" pitchFamily="18" charset="0"/>
              <a:cs typeface="Times New Roman" pitchFamily="18" charset="0"/>
            </a:endParaRPr>
          </a:p>
        </p:txBody>
      </p:sp>
      <p:sp>
        <p:nvSpPr>
          <p:cNvPr id="7" name="矩形 4"/>
          <p:cNvSpPr>
            <a:spLocks noChangeArrowheads="1"/>
          </p:cNvSpPr>
          <p:nvPr/>
        </p:nvSpPr>
        <p:spPr bwMode="auto">
          <a:xfrm>
            <a:off x="7316280" y="260350"/>
            <a:ext cx="1446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First Author</a:t>
            </a:r>
            <a:endParaRPr lang="zh-CN" altLang="en-US" sz="1800" dirty="0">
              <a:latin typeface="Calibri" pitchFamily="34" charset="0"/>
              <a:ea typeface="宋体" charset="-122"/>
              <a:cs typeface="ＭＳ Ｐゴシック" pitchFamily="34" charset="-128"/>
            </a:endParaRPr>
          </a:p>
        </p:txBody>
      </p:sp>
      <p:sp>
        <p:nvSpPr>
          <p:cNvPr id="10" name="灯片编号占位符 9"/>
          <p:cNvSpPr>
            <a:spLocks noGrp="1"/>
          </p:cNvSpPr>
          <p:nvPr>
            <p:ph type="sldNum" sz="quarter" idx="12"/>
          </p:nvPr>
        </p:nvSpPr>
        <p:spPr/>
        <p:txBody>
          <a:bodyPr/>
          <a:lstStyle/>
          <a:p>
            <a:fld id="{D99CB9EF-791E-47E8-B632-3D694DE8761E}" type="slidenum">
              <a:rPr lang="zh-CN" altLang="en-US" smtClean="0"/>
              <a:pPr/>
              <a:t>2</a:t>
            </a:fld>
            <a:endParaRPr lang="zh-CN" altLang="en-US" dirty="0"/>
          </a:p>
        </p:txBody>
      </p:sp>
    </p:spTree>
    <p:extLst>
      <p:ext uri="{BB962C8B-B14F-4D97-AF65-F5344CB8AC3E}">
        <p14:creationId xmlns:p14="http://schemas.microsoft.com/office/powerpoint/2010/main" val="705386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99CB9EF-791E-47E8-B632-3D694DE8761E}" type="slidenum">
              <a:rPr lang="zh-CN" altLang="en-US" smtClean="0"/>
              <a:pPr/>
              <a:t>20</a:t>
            </a:fld>
            <a:endParaRPr lang="zh-CN" altLang="en-US" dirty="0"/>
          </a:p>
        </p:txBody>
      </p:sp>
      <p:pic>
        <p:nvPicPr>
          <p:cNvPr id="5"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86069"/>
            <a:ext cx="4392488" cy="2666867"/>
          </a:xfr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474" y="2996952"/>
            <a:ext cx="4577526" cy="2115106"/>
          </a:xfrm>
          <a:prstGeom prst="rect">
            <a:avLst/>
          </a:prstGeom>
        </p:spPr>
      </p:pic>
      <p:sp>
        <p:nvSpPr>
          <p:cNvPr id="7" name="TextBox 6"/>
          <p:cNvSpPr txBox="1"/>
          <p:nvPr/>
        </p:nvSpPr>
        <p:spPr>
          <a:xfrm>
            <a:off x="6194344" y="5805264"/>
            <a:ext cx="2654894" cy="492443"/>
          </a:xfrm>
          <a:prstGeom prst="rect">
            <a:avLst/>
          </a:prstGeom>
          <a:noFill/>
        </p:spPr>
        <p:txBody>
          <a:bodyPr wrap="none" rtlCol="0">
            <a:spAutoFit/>
          </a:bodyPr>
          <a:lstStyle/>
          <a:p>
            <a:r>
              <a:rPr lang="en-US" altLang="zh-CN" sz="1300" dirty="0" err="1" smtClean="0">
                <a:latin typeface="Arial" pitchFamily="34" charset="0"/>
                <a:cs typeface="Arial" pitchFamily="34" charset="0"/>
              </a:rPr>
              <a:t>Rodel</a:t>
            </a:r>
            <a:r>
              <a:rPr lang="en-US" altLang="zh-CN" sz="1300" dirty="0" smtClean="0">
                <a:latin typeface="Arial" pitchFamily="34" charset="0"/>
                <a:cs typeface="Arial" pitchFamily="34" charset="0"/>
              </a:rPr>
              <a:t> et al., 2004 GRL</a:t>
            </a:r>
          </a:p>
          <a:p>
            <a:r>
              <a:rPr lang="en-US" altLang="zh-CN" sz="1300" dirty="0" smtClean="0">
                <a:latin typeface="Arial" pitchFamily="34" charset="0"/>
                <a:cs typeface="Arial" pitchFamily="34" charset="0"/>
              </a:rPr>
              <a:t>Zeng </a:t>
            </a:r>
            <a:r>
              <a:rPr lang="en-US" altLang="zh-CN" sz="1300" i="1" dirty="0" smtClean="0">
                <a:latin typeface="Arial" pitchFamily="34" charset="0"/>
                <a:cs typeface="Arial" pitchFamily="34" charset="0"/>
              </a:rPr>
              <a:t>et al.</a:t>
            </a:r>
            <a:r>
              <a:rPr lang="en-US" altLang="zh-CN" sz="1300" dirty="0" smtClean="0">
                <a:latin typeface="Arial" pitchFamily="34" charset="0"/>
                <a:cs typeface="Arial" pitchFamily="34" charset="0"/>
              </a:rPr>
              <a:t>, 2012 ERL; 2014 JGR</a:t>
            </a:r>
            <a:endParaRPr lang="zh-CN" altLang="en-US" sz="1300" dirty="0">
              <a:latin typeface="Arial" pitchFamily="34" charset="0"/>
              <a:cs typeface="Arial" pitchFamily="34" charset="0"/>
            </a:endParaRPr>
          </a:p>
        </p:txBody>
      </p:sp>
      <p:sp>
        <p:nvSpPr>
          <p:cNvPr id="8" name="内容占位符 2"/>
          <p:cNvSpPr txBox="1">
            <a:spLocks/>
          </p:cNvSpPr>
          <p:nvPr/>
        </p:nvSpPr>
        <p:spPr>
          <a:xfrm>
            <a:off x="4293030" y="799662"/>
            <a:ext cx="4148094" cy="934713"/>
          </a:xfrm>
          <a:prstGeom prst="rect">
            <a:avLst/>
          </a:prstGeom>
        </p:spPr>
        <p:txBody>
          <a:bodyPr>
            <a:normAutofit fontScale="77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0" indent="0">
              <a:buFont typeface="Wingdings 2"/>
              <a:buNone/>
            </a:pPr>
            <a:r>
              <a:rPr lang="en-US" altLang="zh-CN" sz="1300" dirty="0" smtClean="0">
                <a:latin typeface="Times New Roman" pitchFamily="18" charset="0"/>
                <a:cs typeface="Times New Roman" pitchFamily="18" charset="0"/>
              </a:rPr>
              <a:t>ET(n)=P(n)-R(n)-TWSC(n)</a:t>
            </a:r>
          </a:p>
          <a:p>
            <a:pPr marL="0" indent="0">
              <a:buFont typeface="Wingdings 2"/>
              <a:buNone/>
            </a:pPr>
            <a:r>
              <a:rPr lang="en-US" altLang="zh-CN" sz="1300" dirty="0" smtClean="0">
                <a:latin typeface="Times New Roman" pitchFamily="18" charset="0"/>
                <a:cs typeface="Times New Roman" pitchFamily="18" charset="0"/>
              </a:rPr>
              <a:t>TWSC(n)=TWSA(at the end of period n)-TWSA(at the start of period n)</a:t>
            </a:r>
          </a:p>
          <a:p>
            <a:pPr marL="0" indent="0">
              <a:buFont typeface="Wingdings 2"/>
              <a:buNone/>
            </a:pPr>
            <a:r>
              <a:rPr lang="en-US" altLang="zh-CN" sz="1300" dirty="0" smtClean="0">
                <a:latin typeface="Times New Roman" pitchFamily="18" charset="0"/>
                <a:cs typeface="Times New Roman" pitchFamily="18" charset="0"/>
              </a:rPr>
              <a:t>ET: evapotranspiration;  P: precipitation; R:runoff;</a:t>
            </a:r>
          </a:p>
          <a:p>
            <a:pPr marL="0" indent="0">
              <a:buFont typeface="Wingdings 2"/>
              <a:buNone/>
            </a:pPr>
            <a:r>
              <a:rPr lang="en-US" altLang="zh-CN" sz="1300" dirty="0" smtClean="0">
                <a:latin typeface="Times New Roman" pitchFamily="18" charset="0"/>
                <a:cs typeface="Times New Roman" pitchFamily="18" charset="0"/>
              </a:rPr>
              <a:t>TWSA(c): anomaly (change) of terrestrial water storage</a:t>
            </a:r>
          </a:p>
        </p:txBody>
      </p:sp>
      <p:sp>
        <p:nvSpPr>
          <p:cNvPr id="9" name="矩形 8"/>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cxnSp>
        <p:nvCxnSpPr>
          <p:cNvPr id="10" name="肘形连接符 9"/>
          <p:cNvCxnSpPr>
            <a:stCxn id="6" idx="2"/>
          </p:cNvCxnSpPr>
          <p:nvPr/>
        </p:nvCxnSpPr>
        <p:spPr>
          <a:xfrm rot="5400000">
            <a:off x="5364253" y="4314282"/>
            <a:ext cx="693208" cy="2288761"/>
          </a:xfrm>
          <a:prstGeom prst="bentConnector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0" y="3839895"/>
            <a:ext cx="4527034" cy="2455430"/>
          </a:xfrm>
          <a:prstGeom prst="rect">
            <a:avLst/>
          </a:prstGeom>
        </p:spPr>
      </p:pic>
      <p:cxnSp>
        <p:nvCxnSpPr>
          <p:cNvPr id="12" name="肘形连接符 11"/>
          <p:cNvCxnSpPr/>
          <p:nvPr/>
        </p:nvCxnSpPr>
        <p:spPr>
          <a:xfrm>
            <a:off x="4508376" y="1671903"/>
            <a:ext cx="864096" cy="1477449"/>
          </a:xfrm>
          <a:prstGeom prst="bentConnector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6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268292"/>
            <a:ext cx="7760776" cy="4652064"/>
          </a:xfrm>
        </p:spPr>
        <p:txBody>
          <a:bodyPr/>
          <a:lstStyle/>
          <a:p>
            <a:r>
              <a:rPr lang="en-US" altLang="zh-CN" dirty="0" smtClean="0"/>
              <a:t>We will never satisfy with the observation. Hence the stage one will never stop</a:t>
            </a:r>
            <a:r>
              <a:rPr lang="en-US" altLang="zh-CN" dirty="0" smtClean="0"/>
              <a:t>. </a:t>
            </a:r>
            <a:endParaRPr lang="en-US" altLang="zh-CN" dirty="0" smtClean="0"/>
          </a:p>
          <a:p>
            <a:endParaRPr lang="en-US" altLang="zh-CN" dirty="0"/>
          </a:p>
          <a:p>
            <a:r>
              <a:rPr lang="en-US" altLang="zh-CN" dirty="0"/>
              <a:t>In the second stage, </a:t>
            </a:r>
            <a:r>
              <a:rPr lang="en-US" altLang="zh-CN" dirty="0" smtClean="0"/>
              <a:t>combined with these observation-based dataset and model simulations, we </a:t>
            </a:r>
            <a:r>
              <a:rPr lang="en-US" altLang="zh-CN" dirty="0"/>
              <a:t>will focus on </a:t>
            </a:r>
            <a:r>
              <a:rPr lang="en-US" altLang="zh-CN" dirty="0" smtClean="0"/>
              <a:t>urgent </a:t>
            </a:r>
            <a:r>
              <a:rPr lang="en-US" altLang="zh-CN" dirty="0"/>
              <a:t>and classic </a:t>
            </a:r>
            <a:r>
              <a:rPr lang="en-US" altLang="zh-CN" dirty="0" smtClean="0"/>
              <a:t>ecohydrological problems.</a:t>
            </a:r>
          </a:p>
          <a:p>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21</a:t>
            </a:fld>
            <a:endParaRPr lang="zh-CN" altLang="en-US" dirty="0"/>
          </a:p>
        </p:txBody>
      </p:sp>
      <p:sp>
        <p:nvSpPr>
          <p:cNvPr id="5" name="矩形 4"/>
          <p:cNvSpPr>
            <a:spLocks noChangeArrowheads="1"/>
          </p:cNvSpPr>
          <p:nvPr/>
        </p:nvSpPr>
        <p:spPr bwMode="auto">
          <a:xfrm>
            <a:off x="6417396" y="260350"/>
            <a:ext cx="238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1: Observation</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453581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sz="2000" b="1" dirty="0" smtClean="0"/>
              <a:t>Water Use Efficiency </a:t>
            </a:r>
            <a:r>
              <a:rPr lang="en-US" altLang="zh-CN" sz="2000" dirty="0" smtClean="0"/>
              <a:t>(WUE)</a:t>
            </a:r>
          </a:p>
          <a:p>
            <a:r>
              <a:rPr lang="en-US" altLang="zh-CN" sz="2000" b="1" dirty="0" smtClean="0"/>
              <a:t>Water Yield </a:t>
            </a:r>
            <a:r>
              <a:rPr lang="en-US" altLang="zh-CN" sz="2000" dirty="0" smtClean="0"/>
              <a:t>and vegetation</a:t>
            </a:r>
          </a:p>
          <a:p>
            <a:r>
              <a:rPr lang="en-US" altLang="zh-CN" sz="2000" b="1" dirty="0" smtClean="0"/>
              <a:t>ET sensitivity </a:t>
            </a:r>
            <a:r>
              <a:rPr lang="en-US" altLang="zh-CN" sz="2000" dirty="0" smtClean="0"/>
              <a:t>to precipitation and vegetation</a:t>
            </a:r>
          </a:p>
          <a:p>
            <a:r>
              <a:rPr lang="en-US" altLang="zh-CN" sz="2000" b="1" dirty="0" smtClean="0"/>
              <a:t>Partitioning precipitation</a:t>
            </a:r>
            <a:r>
              <a:rPr lang="en-US" altLang="zh-CN" sz="2000" dirty="0" smtClean="0"/>
              <a:t> to ET, runoff and terrestrial water</a:t>
            </a:r>
          </a:p>
          <a:p>
            <a:r>
              <a:rPr lang="en-US" altLang="zh-CN" sz="2000" b="1" dirty="0" smtClean="0"/>
              <a:t>Vegetation-climate (water budget) interaction</a:t>
            </a:r>
            <a:r>
              <a:rPr lang="en-US" altLang="zh-CN" sz="2000" dirty="0" smtClean="0"/>
              <a:t>, vegetation role during drought</a:t>
            </a:r>
          </a:p>
          <a:p>
            <a:r>
              <a:rPr lang="en-US" altLang="zh-CN" sz="2000" b="1" dirty="0"/>
              <a:t>Water cycle </a:t>
            </a:r>
            <a:r>
              <a:rPr lang="en-US" altLang="zh-CN" sz="2000" b="1" dirty="0" smtClean="0"/>
              <a:t>intensification</a:t>
            </a:r>
            <a:r>
              <a:rPr lang="en-US" altLang="zh-CN" sz="2000" dirty="0" smtClean="0"/>
              <a:t>: Why, How, and drivers</a:t>
            </a:r>
          </a:p>
          <a:p>
            <a:r>
              <a:rPr lang="en-US" altLang="zh-CN" sz="2000" b="1" dirty="0" smtClean="0"/>
              <a:t>Cease of the water </a:t>
            </a:r>
            <a:r>
              <a:rPr lang="en-US" altLang="zh-CN" sz="2000" b="1" dirty="0"/>
              <a:t>cycle intensification </a:t>
            </a:r>
            <a:r>
              <a:rPr lang="en-US" altLang="zh-CN" sz="2000" dirty="0" smtClean="0"/>
              <a:t>(in particular ET): </a:t>
            </a:r>
            <a:r>
              <a:rPr lang="en-US" altLang="zh-CN" sz="2000" dirty="0"/>
              <a:t>Climate change signal for a switch in behavior or  natural climate </a:t>
            </a:r>
            <a:r>
              <a:rPr lang="en-US" altLang="zh-CN" sz="2000" dirty="0" smtClean="0"/>
              <a:t>oscillation</a:t>
            </a:r>
          </a:p>
          <a:p>
            <a:r>
              <a:rPr lang="en-US" altLang="zh-CN" sz="2000" dirty="0" smtClean="0"/>
              <a:t>……</a:t>
            </a:r>
            <a:endParaRPr lang="en-US" altLang="zh-CN" sz="2000" dirty="0"/>
          </a:p>
          <a:p>
            <a:endParaRPr lang="en-US" altLang="zh-CN" sz="2000" dirty="0" smtClean="0"/>
          </a:p>
          <a:p>
            <a:endParaRPr lang="en-US" altLang="zh-CN" sz="2000" dirty="0" smtClean="0"/>
          </a:p>
          <a:p>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22</a:t>
            </a:fld>
            <a:endParaRPr lang="zh-CN" altLang="en-US" dirty="0"/>
          </a:p>
        </p:txBody>
      </p:sp>
      <p:sp>
        <p:nvSpPr>
          <p:cNvPr id="5" name="矩形 4"/>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sp>
        <p:nvSpPr>
          <p:cNvPr id="10" name="标题 1"/>
          <p:cNvSpPr>
            <a:spLocks noGrp="1"/>
          </p:cNvSpPr>
          <p:nvPr>
            <p:ph type="title"/>
          </p:nvPr>
        </p:nvSpPr>
        <p:spPr>
          <a:xfrm>
            <a:off x="685800" y="609600"/>
            <a:ext cx="7772400" cy="1143000"/>
          </a:xfrm>
        </p:spPr>
        <p:txBody>
          <a:bodyPr/>
          <a:lstStyle/>
          <a:p>
            <a:r>
              <a:rPr lang="en-US" altLang="zh-CN" dirty="0" smtClean="0"/>
              <a:t>Stage Two: </a:t>
            </a:r>
            <a:r>
              <a:rPr lang="en-US" altLang="zh-CN" sz="2000" dirty="0" smtClean="0"/>
              <a:t>What is happening or will be happened?</a:t>
            </a:r>
            <a:endParaRPr lang="zh-CN" altLang="en-US" sz="3600" dirty="0"/>
          </a:p>
        </p:txBody>
      </p:sp>
    </p:spTree>
    <p:extLst>
      <p:ext uri="{BB962C8B-B14F-4D97-AF65-F5344CB8AC3E}">
        <p14:creationId xmlns:p14="http://schemas.microsoft.com/office/powerpoint/2010/main" val="2805262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Water Use Efficiency </a:t>
            </a:r>
            <a:r>
              <a:rPr lang="en-US" altLang="zh-CN" dirty="0"/>
              <a:t>(WUE</a:t>
            </a:r>
            <a:r>
              <a:rPr lang="en-US" altLang="zh-CN" dirty="0" smtClean="0"/>
              <a:t>)</a:t>
            </a:r>
            <a:endParaRPr lang="zh-CN" altLang="en-US" dirty="0"/>
          </a:p>
        </p:txBody>
      </p:sp>
      <p:sp>
        <p:nvSpPr>
          <p:cNvPr id="3" name="内容占位符 2"/>
          <p:cNvSpPr>
            <a:spLocks noGrp="1"/>
          </p:cNvSpPr>
          <p:nvPr>
            <p:ph idx="1"/>
          </p:nvPr>
        </p:nvSpPr>
        <p:spPr/>
        <p:txBody>
          <a:bodyPr/>
          <a:lstStyle/>
          <a:p>
            <a:r>
              <a:rPr lang="en-US" altLang="zh-CN" sz="2000" dirty="0" err="1" smtClean="0"/>
              <a:t>Mengtian</a:t>
            </a:r>
            <a:r>
              <a:rPr lang="en-US" altLang="zh-CN" sz="2000" dirty="0" smtClean="0"/>
              <a:t> and Yan will give this presentation tomorrow. </a:t>
            </a:r>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23</a:t>
            </a:fld>
            <a:endParaRPr lang="zh-CN" altLang="en-US" dirty="0"/>
          </a:p>
        </p:txBody>
      </p:sp>
      <p:sp>
        <p:nvSpPr>
          <p:cNvPr id="5" name="矩形 4"/>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929" y="4784235"/>
            <a:ext cx="2587571" cy="146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018" y="2644076"/>
            <a:ext cx="249555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srcRect/>
          <a:stretch>
            <a:fillRect/>
          </a:stretch>
        </p:blipFill>
        <p:spPr bwMode="auto">
          <a:xfrm>
            <a:off x="650929" y="2451865"/>
            <a:ext cx="4450368" cy="233237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descr="image023.jpg"/>
          <p:cNvPicPr>
            <a:picLocks noChangeAspect="1"/>
          </p:cNvPicPr>
          <p:nvPr/>
        </p:nvPicPr>
        <p:blipFill>
          <a:blip r:embed="rId5" cstate="print"/>
          <a:stretch>
            <a:fillRect/>
          </a:stretch>
        </p:blipFill>
        <p:spPr>
          <a:xfrm>
            <a:off x="3828081" y="4375125"/>
            <a:ext cx="1711972" cy="1897050"/>
          </a:xfrm>
          <a:prstGeom prst="rect">
            <a:avLst/>
          </a:prstGeom>
        </p:spPr>
      </p:pic>
    </p:spTree>
    <p:extLst>
      <p:ext uri="{BB962C8B-B14F-4D97-AF65-F5344CB8AC3E}">
        <p14:creationId xmlns:p14="http://schemas.microsoft.com/office/powerpoint/2010/main" val="2788987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Water Yield</a:t>
            </a:r>
            <a:endParaRPr lang="zh-CN" altLang="en-US" dirty="0"/>
          </a:p>
        </p:txBody>
      </p:sp>
      <p:sp>
        <p:nvSpPr>
          <p:cNvPr id="3" name="内容占位符 2"/>
          <p:cNvSpPr>
            <a:spLocks noGrp="1"/>
          </p:cNvSpPr>
          <p:nvPr>
            <p:ph idx="1"/>
          </p:nvPr>
        </p:nvSpPr>
        <p:spPr>
          <a:xfrm>
            <a:off x="685800" y="1857216"/>
            <a:ext cx="7772400" cy="4114800"/>
          </a:xfrm>
        </p:spPr>
        <p:txBody>
          <a:bodyPr/>
          <a:lstStyle/>
          <a:p>
            <a:r>
              <a:rPr lang="en-US" altLang="zh-CN" sz="2000" dirty="0" smtClean="0"/>
              <a:t>An example: We defined tree cover is maximum potential tree cover when water yield reaches zero.</a:t>
            </a:r>
          </a:p>
          <a:p>
            <a:pPr marL="0" indent="0">
              <a:buNone/>
            </a:pPr>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24</a:t>
            </a:fld>
            <a:endParaRPr lang="zh-CN" alt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891" y="2644563"/>
            <a:ext cx="4512025" cy="369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011252" y="5987664"/>
            <a:ext cx="2701381" cy="292388"/>
          </a:xfrm>
          <a:prstGeom prst="rect">
            <a:avLst/>
          </a:prstGeom>
        </p:spPr>
        <p:txBody>
          <a:bodyPr wrap="none">
            <a:spAutoFit/>
          </a:bodyPr>
          <a:lstStyle/>
          <a:p>
            <a:r>
              <a:rPr lang="en-US" altLang="zh-CN" sz="1300" dirty="0" smtClean="0">
                <a:latin typeface="Arial" pitchFamily="34" charset="0"/>
                <a:cs typeface="Arial" pitchFamily="34" charset="0"/>
              </a:rPr>
              <a:t>Zeng et al., </a:t>
            </a:r>
            <a:r>
              <a:rPr lang="en-US" altLang="zh-CN" sz="1300" dirty="0" smtClean="0">
                <a:cs typeface="Arial" pitchFamily="34" charset="0"/>
              </a:rPr>
              <a:t>2013 Scientific Report</a:t>
            </a:r>
            <a:endParaRPr lang="en-US" altLang="zh-CN" sz="1300" dirty="0" smtClean="0">
              <a:latin typeface="Arial" pitchFamily="34" charset="0"/>
              <a:cs typeface="Arial" pitchFamily="34" charset="0"/>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10241" b="50000"/>
          <a:stretch/>
        </p:blipFill>
        <p:spPr>
          <a:xfrm>
            <a:off x="448933" y="3239165"/>
            <a:ext cx="8077717" cy="2748499"/>
          </a:xfrm>
          <a:prstGeom prst="rect">
            <a:avLst/>
          </a:prstGeom>
        </p:spPr>
      </p:pic>
      <p:sp>
        <p:nvSpPr>
          <p:cNvPr id="5" name="TextBox 4"/>
          <p:cNvSpPr txBox="1"/>
          <p:nvPr/>
        </p:nvSpPr>
        <p:spPr>
          <a:xfrm>
            <a:off x="5946491" y="2598069"/>
            <a:ext cx="2766142" cy="1015663"/>
          </a:xfrm>
          <a:prstGeom prst="rect">
            <a:avLst/>
          </a:prstGeom>
          <a:noFill/>
        </p:spPr>
        <p:txBody>
          <a:bodyPr wrap="square" rtlCol="0">
            <a:spAutoFit/>
          </a:bodyPr>
          <a:lstStyle/>
          <a:p>
            <a:r>
              <a:rPr lang="en-US" altLang="zh-CN" sz="2000" dirty="0" smtClean="0"/>
              <a:t>Many works need to be done related to water yield!!!</a:t>
            </a:r>
            <a:endParaRPr lang="zh-CN" altLang="en-US" sz="2000" dirty="0"/>
          </a:p>
        </p:txBody>
      </p:sp>
      <p:sp>
        <p:nvSpPr>
          <p:cNvPr id="9" name="矩形 8"/>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197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ET sensitivity</a:t>
            </a:r>
            <a:endParaRPr lang="zh-CN" altLang="en-US" dirty="0"/>
          </a:p>
        </p:txBody>
      </p:sp>
      <p:sp>
        <p:nvSpPr>
          <p:cNvPr id="3" name="内容占位符 2"/>
          <p:cNvSpPr>
            <a:spLocks noGrp="1"/>
          </p:cNvSpPr>
          <p:nvPr>
            <p:ph idx="1"/>
          </p:nvPr>
        </p:nvSpPr>
        <p:spPr/>
        <p:txBody>
          <a:bodyPr/>
          <a:lstStyle/>
          <a:p>
            <a:r>
              <a:rPr lang="en-US" altLang="zh-CN" sz="2000" dirty="0" smtClean="0"/>
              <a:t>The striking difference between different ET product is its sensitivity to precipitation and vegetation index (e.g. NDVI).</a:t>
            </a:r>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25</a:t>
            </a:fld>
            <a:endParaRPr lang="zh-CN" altLang="en-US" dirty="0"/>
          </a:p>
        </p:txBody>
      </p:sp>
      <p:sp>
        <p:nvSpPr>
          <p:cNvPr id="5" name="矩形 4"/>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pic>
        <p:nvPicPr>
          <p:cNvPr id="7" name="内容占位符 3"/>
          <p:cNvPicPr>
            <a:picLocks noChangeAspect="1"/>
          </p:cNvPicPr>
          <p:nvPr/>
        </p:nvPicPr>
        <p:blipFill rotWithShape="1">
          <a:blip r:embed="rId2" cstate="print">
            <a:extLst>
              <a:ext uri="{28A0092B-C50C-407E-A947-70E740481C1C}">
                <a14:useLocalDpi xmlns:a14="http://schemas.microsoft.com/office/drawing/2010/main" val="0"/>
              </a:ext>
            </a:extLst>
          </a:blip>
          <a:srcRect l="-1" r="-6352" b="50000"/>
          <a:stretch/>
        </p:blipFill>
        <p:spPr>
          <a:xfrm>
            <a:off x="627550" y="3356864"/>
            <a:ext cx="4176925" cy="2761124"/>
          </a:xfrm>
          <a:prstGeom prst="rect">
            <a:avLst/>
          </a:prstGeom>
        </p:spPr>
      </p:pic>
      <p:pic>
        <p:nvPicPr>
          <p:cNvPr id="8" name="内容占位符 3"/>
          <p:cNvPicPr>
            <a:picLocks noChangeAspect="1"/>
          </p:cNvPicPr>
          <p:nvPr/>
        </p:nvPicPr>
        <p:blipFill rotWithShape="1">
          <a:blip r:embed="rId2" cstate="print">
            <a:extLst>
              <a:ext uri="{28A0092B-C50C-407E-A947-70E740481C1C}">
                <a14:useLocalDpi xmlns:a14="http://schemas.microsoft.com/office/drawing/2010/main" val="0"/>
              </a:ext>
            </a:extLst>
          </a:blip>
          <a:srcRect l="-3784" t="48947"/>
          <a:stretch/>
        </p:blipFill>
        <p:spPr>
          <a:xfrm>
            <a:off x="4720325" y="3298716"/>
            <a:ext cx="4076054" cy="2819272"/>
          </a:xfrm>
          <a:prstGeom prst="rect">
            <a:avLst/>
          </a:prstGeom>
        </p:spPr>
      </p:pic>
    </p:spTree>
    <p:extLst>
      <p:ext uri="{BB962C8B-B14F-4D97-AF65-F5344CB8AC3E}">
        <p14:creationId xmlns:p14="http://schemas.microsoft.com/office/powerpoint/2010/main" val="2926642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Partitioning precipitation</a:t>
            </a:r>
            <a:endParaRPr lang="zh-CN" altLang="en-US" dirty="0"/>
          </a:p>
        </p:txBody>
      </p:sp>
      <p:sp>
        <p:nvSpPr>
          <p:cNvPr id="3" name="内容占位符 2"/>
          <p:cNvSpPr>
            <a:spLocks noGrp="1"/>
          </p:cNvSpPr>
          <p:nvPr>
            <p:ph idx="1"/>
          </p:nvPr>
        </p:nvSpPr>
        <p:spPr/>
        <p:txBody>
          <a:bodyPr/>
          <a:lstStyle/>
          <a:p>
            <a:r>
              <a:rPr lang="en-US" altLang="zh-CN" sz="2000" dirty="0" smtClean="0"/>
              <a:t>A classic </a:t>
            </a:r>
            <a:r>
              <a:rPr lang="en-US" altLang="zh-CN" sz="2000" dirty="0"/>
              <a:t>ecohydrological </a:t>
            </a:r>
            <a:r>
              <a:rPr lang="en-US" altLang="zh-CN" sz="2000" dirty="0" smtClean="0"/>
              <a:t>problem has not been answered.</a:t>
            </a:r>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26</a:t>
            </a:fld>
            <a:endParaRPr lang="zh-CN" alt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516" y="2608640"/>
            <a:ext cx="567690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2939362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Water cycle intensification</a:t>
            </a:r>
            <a:endParaRPr lang="zh-CN" altLang="en-US" dirty="0"/>
          </a:p>
        </p:txBody>
      </p:sp>
      <p:sp>
        <p:nvSpPr>
          <p:cNvPr id="3" name="内容占位符 2"/>
          <p:cNvSpPr>
            <a:spLocks noGrp="1"/>
          </p:cNvSpPr>
          <p:nvPr>
            <p:ph idx="1"/>
          </p:nvPr>
        </p:nvSpPr>
        <p:spPr/>
        <p:txBody>
          <a:bodyPr/>
          <a:lstStyle/>
          <a:p>
            <a:pPr>
              <a:buAutoNum type="arabicParenR"/>
            </a:pPr>
            <a:r>
              <a:rPr lang="en-US" altLang="zh-CN" sz="2000" dirty="0" smtClean="0"/>
              <a:t>Water </a:t>
            </a:r>
            <a:r>
              <a:rPr lang="en-US" altLang="zh-CN" sz="2000" dirty="0"/>
              <a:t>cycle intensification over the past three decades. </a:t>
            </a:r>
          </a:p>
          <a:p>
            <a:pPr>
              <a:buAutoNum type="arabicParenR"/>
            </a:pPr>
            <a:r>
              <a:rPr lang="en-US" altLang="zh-CN" sz="2000" dirty="0"/>
              <a:t>What is the driver?</a:t>
            </a:r>
          </a:p>
          <a:p>
            <a:pPr>
              <a:buAutoNum type="arabicParenR"/>
            </a:pPr>
            <a:r>
              <a:rPr lang="en-US" altLang="zh-CN" sz="2000" dirty="0"/>
              <a:t>Does the intensification water cycle cease. </a:t>
            </a:r>
          </a:p>
          <a:p>
            <a:pPr>
              <a:buAutoNum type="arabicParenR"/>
            </a:pPr>
            <a:r>
              <a:rPr lang="en-US" altLang="zh-CN" sz="2000" dirty="0"/>
              <a:t>Why it cease?  Climate change signal for a switch in behavior or  natural climate oscillation</a:t>
            </a:r>
          </a:p>
          <a:p>
            <a:pPr>
              <a:buAutoNum type="arabicParenR"/>
            </a:pPr>
            <a:r>
              <a:rPr lang="en-US" altLang="zh-CN" sz="2000" dirty="0"/>
              <a:t>Come back to the driver, within the land system?</a:t>
            </a:r>
          </a:p>
          <a:p>
            <a:pPr>
              <a:buAutoNum type="arabicParenR"/>
            </a:pPr>
            <a:r>
              <a:rPr lang="en-US" altLang="zh-CN" sz="2000" dirty="0"/>
              <a:t>……</a:t>
            </a:r>
          </a:p>
          <a:p>
            <a:endParaRPr lang="zh-CN" altLang="en-US" sz="2000" dirty="0"/>
          </a:p>
        </p:txBody>
      </p:sp>
      <p:sp>
        <p:nvSpPr>
          <p:cNvPr id="4" name="灯片编号占位符 3"/>
          <p:cNvSpPr>
            <a:spLocks noGrp="1"/>
          </p:cNvSpPr>
          <p:nvPr>
            <p:ph type="sldNum" sz="quarter" idx="12"/>
          </p:nvPr>
        </p:nvSpPr>
        <p:spPr/>
        <p:txBody>
          <a:bodyPr/>
          <a:lstStyle/>
          <a:p>
            <a:fld id="{D99CB9EF-791E-47E8-B632-3D694DE8761E}" type="slidenum">
              <a:rPr lang="zh-CN" altLang="en-US" smtClean="0"/>
              <a:pPr/>
              <a:t>27</a:t>
            </a:fld>
            <a:endParaRPr lang="zh-CN" altLang="en-US" dirty="0"/>
          </a:p>
        </p:txBody>
      </p:sp>
      <p:sp>
        <p:nvSpPr>
          <p:cNvPr id="5" name="矩形 4"/>
          <p:cNvSpPr>
            <a:spLocks noChangeArrowheads="1"/>
          </p:cNvSpPr>
          <p:nvPr/>
        </p:nvSpPr>
        <p:spPr bwMode="auto">
          <a:xfrm>
            <a:off x="6758352" y="260350"/>
            <a:ext cx="188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GB" altLang="zh-CN" sz="2000" b="1" dirty="0" smtClean="0">
                <a:latin typeface="Calibri" pitchFamily="34" charset="0"/>
                <a:ea typeface="宋体" charset="-122"/>
                <a:cs typeface="ＭＳ Ｐゴシック" pitchFamily="34" charset="-128"/>
              </a:rPr>
              <a:t>Stage 2: Science</a:t>
            </a:r>
            <a:endParaRPr lang="zh-CN" altLang="en-US" sz="1800" dirty="0">
              <a:latin typeface="Calibri" pitchFamily="34" charset="0"/>
              <a:ea typeface="宋体" charset="-122"/>
              <a:cs typeface="ＭＳ Ｐゴシック" pitchFamily="34" charset="-128"/>
            </a:endParaRPr>
          </a:p>
        </p:txBody>
      </p:sp>
    </p:spTree>
    <p:extLst>
      <p:ext uri="{BB962C8B-B14F-4D97-AF65-F5344CB8AC3E}">
        <p14:creationId xmlns:p14="http://schemas.microsoft.com/office/powerpoint/2010/main" val="1475129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99CB9EF-791E-47E8-B632-3D694DE8761E}" type="slidenum">
              <a:rPr lang="zh-CN" altLang="en-US" smtClean="0"/>
              <a:pPr/>
              <a:t>28</a:t>
            </a:fld>
            <a:endParaRPr lang="zh-CN" altLang="en-US" dirty="0"/>
          </a:p>
        </p:txBody>
      </p:sp>
      <p:grpSp>
        <p:nvGrpSpPr>
          <p:cNvPr id="10" name="组合 9"/>
          <p:cNvGrpSpPr/>
          <p:nvPr/>
        </p:nvGrpSpPr>
        <p:grpSpPr>
          <a:xfrm>
            <a:off x="154983" y="234634"/>
            <a:ext cx="4499338" cy="2777462"/>
            <a:chOff x="2863314" y="2837218"/>
            <a:chExt cx="4499338" cy="2777462"/>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14" y="2837218"/>
              <a:ext cx="4499338" cy="2777462"/>
            </a:xfrm>
            <a:prstGeom prst="rect">
              <a:avLst/>
            </a:prstGeom>
          </p:spPr>
        </p:pic>
        <p:sp>
          <p:nvSpPr>
            <p:cNvPr id="9" name="TextBox 8"/>
            <p:cNvSpPr txBox="1"/>
            <p:nvPr/>
          </p:nvSpPr>
          <p:spPr>
            <a:xfrm>
              <a:off x="3496269" y="3061218"/>
              <a:ext cx="2467342" cy="369332"/>
            </a:xfrm>
            <a:prstGeom prst="rect">
              <a:avLst/>
            </a:prstGeom>
            <a:noFill/>
          </p:spPr>
          <p:txBody>
            <a:bodyPr wrap="none" rtlCol="0">
              <a:spAutoFit/>
            </a:bodyPr>
            <a:lstStyle/>
            <a:p>
              <a:r>
                <a:rPr lang="en-US" altLang="zh-CN" b="1" dirty="0" smtClean="0">
                  <a:solidFill>
                    <a:srgbClr val="FF0000"/>
                  </a:solidFill>
                </a:rPr>
                <a:t>Temperature change</a:t>
              </a:r>
              <a:endParaRPr lang="zh-CN" altLang="en-US" b="1" dirty="0">
                <a:solidFill>
                  <a:srgbClr val="FF0000"/>
                </a:solidFill>
              </a:endParaRPr>
            </a:p>
          </p:txBody>
        </p:sp>
      </p:grpSp>
      <p:grpSp>
        <p:nvGrpSpPr>
          <p:cNvPr id="11" name="组合 10"/>
          <p:cNvGrpSpPr/>
          <p:nvPr/>
        </p:nvGrpSpPr>
        <p:grpSpPr>
          <a:xfrm>
            <a:off x="4605619" y="292670"/>
            <a:ext cx="4538381" cy="2801563"/>
            <a:chOff x="4499629" y="3531857"/>
            <a:chExt cx="4538381" cy="2801563"/>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629" y="3531857"/>
              <a:ext cx="4538381" cy="2801563"/>
            </a:xfrm>
            <a:prstGeom prst="rect">
              <a:avLst/>
            </a:prstGeom>
          </p:spPr>
        </p:pic>
        <p:sp>
          <p:nvSpPr>
            <p:cNvPr id="13" name="TextBox 12"/>
            <p:cNvSpPr txBox="1"/>
            <p:nvPr/>
          </p:nvSpPr>
          <p:spPr>
            <a:xfrm>
              <a:off x="5128994" y="3774098"/>
              <a:ext cx="2422458" cy="369332"/>
            </a:xfrm>
            <a:prstGeom prst="rect">
              <a:avLst/>
            </a:prstGeom>
            <a:noFill/>
          </p:spPr>
          <p:txBody>
            <a:bodyPr wrap="none" rtlCol="0">
              <a:spAutoFit/>
            </a:bodyPr>
            <a:lstStyle/>
            <a:p>
              <a:r>
                <a:rPr lang="en-US" altLang="zh-CN" b="1" dirty="0" smtClean="0">
                  <a:solidFill>
                    <a:srgbClr val="FF0000"/>
                  </a:solidFill>
                </a:rPr>
                <a:t>Precipitation change</a:t>
              </a:r>
              <a:endParaRPr lang="zh-CN" altLang="en-US" b="1" dirty="0">
                <a:solidFill>
                  <a:srgbClr val="FF0000"/>
                </a:solidFill>
              </a:endParaRPr>
            </a:p>
          </p:txBody>
        </p:sp>
      </p:grpSp>
      <p:grpSp>
        <p:nvGrpSpPr>
          <p:cNvPr id="14" name="组合 13"/>
          <p:cNvGrpSpPr/>
          <p:nvPr/>
        </p:nvGrpSpPr>
        <p:grpSpPr>
          <a:xfrm>
            <a:off x="105627" y="3176205"/>
            <a:ext cx="4499992" cy="2777865"/>
            <a:chOff x="4608512" y="3531455"/>
            <a:chExt cx="4499992" cy="2777865"/>
          </a:xfrm>
        </p:grpSpPr>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512" y="3531455"/>
              <a:ext cx="4499992" cy="2777865"/>
            </a:xfrm>
            <a:prstGeom prst="rect">
              <a:avLst/>
            </a:prstGeom>
          </p:spPr>
        </p:pic>
        <p:sp>
          <p:nvSpPr>
            <p:cNvPr id="16" name="TextBox 15"/>
            <p:cNvSpPr txBox="1"/>
            <p:nvPr/>
          </p:nvSpPr>
          <p:spPr>
            <a:xfrm>
              <a:off x="5174774" y="3764781"/>
              <a:ext cx="3130985" cy="369332"/>
            </a:xfrm>
            <a:prstGeom prst="rect">
              <a:avLst/>
            </a:prstGeom>
            <a:noFill/>
          </p:spPr>
          <p:txBody>
            <a:bodyPr wrap="none" rtlCol="0">
              <a:spAutoFit/>
            </a:bodyPr>
            <a:lstStyle/>
            <a:p>
              <a:r>
                <a:rPr lang="en-US" altLang="zh-CN" b="1" dirty="0" smtClean="0">
                  <a:solidFill>
                    <a:srgbClr val="FF0000"/>
                  </a:solidFill>
                </a:rPr>
                <a:t>Vegetation (NDVI) change</a:t>
              </a:r>
              <a:endParaRPr lang="zh-CN" altLang="en-US" b="1" dirty="0">
                <a:solidFill>
                  <a:srgbClr val="FF0000"/>
                </a:solidFill>
              </a:endParaRPr>
            </a:p>
          </p:txBody>
        </p:sp>
      </p:grpSp>
      <p:grpSp>
        <p:nvGrpSpPr>
          <p:cNvPr id="17" name="组合 16"/>
          <p:cNvGrpSpPr/>
          <p:nvPr/>
        </p:nvGrpSpPr>
        <p:grpSpPr>
          <a:xfrm>
            <a:off x="4605619" y="3176205"/>
            <a:ext cx="4486150" cy="2769321"/>
            <a:chOff x="-1271944" y="5062278"/>
            <a:chExt cx="4486150" cy="2769321"/>
          </a:xfrm>
        </p:grpSpPr>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944" y="5062278"/>
              <a:ext cx="4486150" cy="2769321"/>
            </a:xfrm>
            <a:prstGeom prst="rect">
              <a:avLst/>
            </a:prstGeom>
          </p:spPr>
        </p:pic>
        <p:sp>
          <p:nvSpPr>
            <p:cNvPr id="19" name="TextBox 18"/>
            <p:cNvSpPr txBox="1"/>
            <p:nvPr/>
          </p:nvSpPr>
          <p:spPr>
            <a:xfrm>
              <a:off x="-640905" y="5378347"/>
              <a:ext cx="2953053" cy="369332"/>
            </a:xfrm>
            <a:prstGeom prst="rect">
              <a:avLst/>
            </a:prstGeom>
            <a:noFill/>
          </p:spPr>
          <p:txBody>
            <a:bodyPr wrap="none" rtlCol="0">
              <a:spAutoFit/>
            </a:bodyPr>
            <a:lstStyle/>
            <a:p>
              <a:r>
                <a:rPr lang="en-US" altLang="zh-CN" b="1" dirty="0" smtClean="0">
                  <a:solidFill>
                    <a:srgbClr val="FF0000"/>
                  </a:solidFill>
                </a:rPr>
                <a:t>Relative humidity change</a:t>
              </a:r>
              <a:endParaRPr lang="zh-CN" altLang="en-US" b="1" dirty="0">
                <a:solidFill>
                  <a:srgbClr val="FF0000"/>
                </a:solidFill>
              </a:endParaRPr>
            </a:p>
          </p:txBody>
        </p:sp>
      </p:grpSp>
      <p:sp>
        <p:nvSpPr>
          <p:cNvPr id="20" name="TextBox 19"/>
          <p:cNvSpPr txBox="1"/>
          <p:nvPr/>
        </p:nvSpPr>
        <p:spPr>
          <a:xfrm>
            <a:off x="3208156" y="5954070"/>
            <a:ext cx="3914854" cy="400110"/>
          </a:xfrm>
          <a:prstGeom prst="rect">
            <a:avLst/>
          </a:prstGeom>
          <a:noFill/>
        </p:spPr>
        <p:txBody>
          <a:bodyPr wrap="none" rtlCol="0">
            <a:spAutoFit/>
          </a:bodyPr>
          <a:lstStyle/>
          <a:p>
            <a:r>
              <a:rPr lang="en-US" altLang="zh-CN" sz="2000" b="1" dirty="0" smtClean="0"/>
              <a:t>Change in the same direction! </a:t>
            </a:r>
            <a:endParaRPr lang="zh-CN" altLang="en-US" sz="2000" b="1" dirty="0"/>
          </a:p>
        </p:txBody>
      </p:sp>
    </p:spTree>
    <p:extLst>
      <p:ext uri="{BB962C8B-B14F-4D97-AF65-F5344CB8AC3E}">
        <p14:creationId xmlns:p14="http://schemas.microsoft.com/office/powerpoint/2010/main" val="3380020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77" y="927639"/>
            <a:ext cx="574357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fld id="{D99CB9EF-791E-47E8-B632-3D694DE8761E}" type="slidenum">
              <a:rPr lang="zh-CN" altLang="en-US" smtClean="0"/>
              <a:pPr/>
              <a:t>29</a:t>
            </a:fld>
            <a:endParaRPr lang="zh-CN" alt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39" y="908186"/>
            <a:ext cx="56578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553697" y="5875768"/>
            <a:ext cx="1968809" cy="292388"/>
          </a:xfrm>
          <a:prstGeom prst="rect">
            <a:avLst/>
          </a:prstGeom>
        </p:spPr>
        <p:txBody>
          <a:bodyPr wrap="none">
            <a:spAutoFit/>
          </a:bodyPr>
          <a:lstStyle/>
          <a:p>
            <a:r>
              <a:rPr lang="en-US" altLang="zh-CN" sz="1300" dirty="0" smtClean="0">
                <a:latin typeface="Arial" pitchFamily="34" charset="0"/>
                <a:cs typeface="Arial" pitchFamily="34" charset="0"/>
              </a:rPr>
              <a:t>Jung et al., </a:t>
            </a:r>
            <a:r>
              <a:rPr lang="en-US" altLang="zh-CN" sz="1300" dirty="0" smtClean="0">
                <a:cs typeface="Arial" pitchFamily="34" charset="0"/>
              </a:rPr>
              <a:t>2010 Nature</a:t>
            </a:r>
            <a:endParaRPr lang="en-US" altLang="zh-CN" sz="1300" dirty="0" smtClean="0">
              <a:latin typeface="Arial" pitchFamily="34" charset="0"/>
              <a:cs typeface="Arial" pitchFamily="34" charset="0"/>
            </a:endParaRPr>
          </a:p>
        </p:txBody>
      </p:sp>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04" y="549770"/>
            <a:ext cx="5657850" cy="584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6553696" y="5547264"/>
            <a:ext cx="1901483" cy="292388"/>
          </a:xfrm>
          <a:prstGeom prst="rect">
            <a:avLst/>
          </a:prstGeom>
        </p:spPr>
        <p:txBody>
          <a:bodyPr wrap="none">
            <a:spAutoFit/>
          </a:bodyPr>
          <a:lstStyle/>
          <a:p>
            <a:r>
              <a:rPr lang="en-US" altLang="zh-CN" sz="1300" dirty="0" smtClean="0">
                <a:cs typeface="Arial" pitchFamily="34" charset="0"/>
              </a:rPr>
              <a:t>Diego </a:t>
            </a:r>
            <a:r>
              <a:rPr lang="en-US" altLang="zh-CN" sz="1300" dirty="0" smtClean="0">
                <a:latin typeface="Arial" pitchFamily="34" charset="0"/>
                <a:cs typeface="Arial" pitchFamily="34" charset="0"/>
              </a:rPr>
              <a:t>et al., </a:t>
            </a:r>
            <a:r>
              <a:rPr lang="en-US" altLang="zh-CN" sz="1300" dirty="0" smtClean="0">
                <a:cs typeface="Arial" pitchFamily="34" charset="0"/>
              </a:rPr>
              <a:t>2013 NCC</a:t>
            </a:r>
            <a:endParaRPr lang="en-US" altLang="zh-CN" sz="1300" dirty="0" smtClean="0">
              <a:latin typeface="Arial" pitchFamily="34" charset="0"/>
              <a:cs typeface="Arial" pitchFamily="34" charset="0"/>
            </a:endParaRPr>
          </a:p>
        </p:txBody>
      </p:sp>
      <p:sp>
        <p:nvSpPr>
          <p:cNvPr id="5" name="矩形 4"/>
          <p:cNvSpPr/>
          <p:nvPr/>
        </p:nvSpPr>
        <p:spPr>
          <a:xfrm>
            <a:off x="6238551" y="1215039"/>
            <a:ext cx="2781463" cy="1200329"/>
          </a:xfrm>
          <a:prstGeom prst="rect">
            <a:avLst/>
          </a:prstGeom>
        </p:spPr>
        <p:txBody>
          <a:bodyPr wrap="square">
            <a:spAutoFit/>
          </a:bodyPr>
          <a:lstStyle/>
          <a:p>
            <a:r>
              <a:rPr lang="en-US" altLang="zh-CN" b="1" dirty="0"/>
              <a:t>Climate change signal for a switch in behavior or  natural climate </a:t>
            </a:r>
            <a:r>
              <a:rPr lang="en-US" altLang="zh-CN" b="1" dirty="0" smtClean="0"/>
              <a:t>oscillation ?</a:t>
            </a:r>
            <a:endParaRPr lang="en-US" altLang="zh-CN" b="1" dirty="0"/>
          </a:p>
        </p:txBody>
      </p:sp>
    </p:spTree>
    <p:extLst>
      <p:ext uri="{BB962C8B-B14F-4D97-AF65-F5344CB8AC3E}">
        <p14:creationId xmlns:p14="http://schemas.microsoft.com/office/powerpoint/2010/main" val="16341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ctrTitle"/>
          </p:nvPr>
        </p:nvSpPr>
        <p:spPr>
          <a:xfrm>
            <a:off x="793136" y="1977104"/>
            <a:ext cx="7853003" cy="2194559"/>
          </a:xfrm>
        </p:spPr>
        <p:txBody>
          <a:bodyPr/>
          <a:lstStyle/>
          <a:p>
            <a:r>
              <a:rPr lang="en-US" altLang="zh-CN" sz="2400" b="1" dirty="0"/>
              <a:t>Multi-criteria evaluation of discharge </a:t>
            </a:r>
            <a:r>
              <a:rPr lang="en-US" altLang="zh-CN" sz="2400" b="1" dirty="0" smtClean="0"/>
              <a:t>simulation </a:t>
            </a:r>
            <a:r>
              <a:rPr lang="en-US" altLang="zh-CN" sz="2400" b="1" dirty="0"/>
              <a:t>in Dynamic Global Vegetation Models (DGVMs</a:t>
            </a:r>
            <a:r>
              <a:rPr lang="en-US" altLang="zh-CN" sz="2400" b="1" dirty="0" smtClean="0"/>
              <a:t>)</a:t>
            </a:r>
            <a:br>
              <a:rPr lang="en-US" altLang="zh-CN" sz="2400" b="1" dirty="0" smtClean="0"/>
            </a:br>
            <a:r>
              <a:rPr lang="en-US" altLang="zh-CN" sz="2400" b="1" dirty="0" smtClean="0"/>
              <a:t/>
            </a:r>
            <a:br>
              <a:rPr lang="en-US" altLang="zh-CN" sz="2400" b="1" dirty="0" smtClean="0"/>
            </a:br>
            <a:endParaRPr kumimoji="0" lang="zh-CN" altLang="en-US" sz="2400" b="1" dirty="0" smtClean="0">
              <a:latin typeface="Arial Unicode MS" pitchFamily="34" charset="-122"/>
              <a:ea typeface="黑体" pitchFamily="49" charset="-122"/>
            </a:endParaRPr>
          </a:p>
        </p:txBody>
      </p:sp>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grpSp>
        <p:nvGrpSpPr>
          <p:cNvPr id="5" name="组合 4"/>
          <p:cNvGrpSpPr/>
          <p:nvPr/>
        </p:nvGrpSpPr>
        <p:grpSpPr>
          <a:xfrm>
            <a:off x="0" y="5103051"/>
            <a:ext cx="9180513" cy="1223962"/>
            <a:chOff x="0" y="5084763"/>
            <a:chExt cx="9180513" cy="1223962"/>
          </a:xfrm>
        </p:grpSpPr>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4763"/>
              <a:ext cx="9180513" cy="12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5537200"/>
              <a:ext cx="428625"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5556250"/>
              <a:ext cx="504825"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3" y="5414963"/>
              <a:ext cx="7207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326063"/>
              <a:ext cx="865188"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5202238"/>
              <a:ext cx="1152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3"/>
          <p:cNvSpPr txBox="1">
            <a:spLocks noChangeArrowheads="1"/>
          </p:cNvSpPr>
          <p:nvPr/>
        </p:nvSpPr>
        <p:spPr bwMode="auto">
          <a:xfrm>
            <a:off x="34925" y="5049901"/>
            <a:ext cx="3770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2000">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2000">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cs typeface="Arial" charset="0"/>
              </a:defRPr>
            </a:lvl9pPr>
          </a:lstStyle>
          <a:p>
            <a:pPr eaLnBrk="1" hangingPunct="1">
              <a:spcBef>
                <a:spcPct val="0"/>
              </a:spcBef>
              <a:buFontTx/>
              <a:buNone/>
            </a:pPr>
            <a:r>
              <a:rPr lang="en-US" altLang="zh-CN" sz="2000" b="1" dirty="0" err="1">
                <a:solidFill>
                  <a:srgbClr val="FF0000"/>
                </a:solidFill>
                <a:latin typeface="Calibri" pitchFamily="34" charset="0"/>
                <a:ea typeface="宋体" charset="-122"/>
                <a:cs typeface="ＭＳ Ｐゴシック" pitchFamily="34" charset="-128"/>
              </a:rPr>
              <a:t>Piao</a:t>
            </a:r>
            <a:r>
              <a:rPr lang="en-US" altLang="zh-CN" sz="2000" b="1" dirty="0">
                <a:solidFill>
                  <a:srgbClr val="FF0000"/>
                </a:solidFill>
                <a:latin typeface="Calibri" pitchFamily="34" charset="0"/>
                <a:ea typeface="宋体" charset="-122"/>
                <a:cs typeface="ＭＳ Ｐゴシック" pitchFamily="34" charset="-128"/>
              </a:rPr>
              <a:t> </a:t>
            </a:r>
            <a:r>
              <a:rPr lang="en-US" altLang="zh-CN" sz="2000" b="1" dirty="0" smtClean="0">
                <a:solidFill>
                  <a:srgbClr val="FF0000"/>
                </a:solidFill>
                <a:latin typeface="Calibri" pitchFamily="34" charset="0"/>
                <a:ea typeface="宋体" charset="-122"/>
                <a:cs typeface="ＭＳ Ｐゴシック" pitchFamily="34" charset="-128"/>
              </a:rPr>
              <a:t>Group      Ecohydrology </a:t>
            </a:r>
            <a:r>
              <a:rPr lang="en-US" altLang="zh-CN" sz="2000" b="1" dirty="0">
                <a:solidFill>
                  <a:srgbClr val="FF0000"/>
                </a:solidFill>
                <a:latin typeface="Calibri" pitchFamily="34" charset="0"/>
                <a:ea typeface="宋体" charset="-122"/>
                <a:cs typeface="ＭＳ Ｐゴシック" pitchFamily="34" charset="-128"/>
              </a:rPr>
              <a:t>Team</a:t>
            </a:r>
          </a:p>
        </p:txBody>
      </p:sp>
    </p:spTree>
    <p:extLst>
      <p:ext uri="{BB962C8B-B14F-4D97-AF65-F5344CB8AC3E}">
        <p14:creationId xmlns:p14="http://schemas.microsoft.com/office/powerpoint/2010/main" val="500831262"/>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743928" y="2761399"/>
            <a:ext cx="2954655" cy="715581"/>
          </a:xfrm>
          <a:ln>
            <a:miter lim="800000"/>
            <a:headEnd/>
            <a:tailEnd/>
          </a:ln>
          <a:extLst/>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Aft>
                <a:spcPts val="0"/>
              </a:spcAft>
              <a:defRPr/>
            </a:pPr>
            <a:r>
              <a:rPr kumimoji="0" lang="en-US" altLang="zh-CN" sz="4050" b="1" dirty="0" smtClean="0">
                <a:ea typeface="楷体"/>
              </a:rPr>
              <a:t>Thank you!</a:t>
            </a:r>
            <a:endParaRPr kumimoji="0" lang="zh-CN" altLang="en-US" sz="405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楷体"/>
            </a:endParaRPr>
          </a:p>
        </p:txBody>
      </p:sp>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6" name="灯片编号占位符 5"/>
          <p:cNvSpPr>
            <a:spLocks noGrp="1"/>
          </p:cNvSpPr>
          <p:nvPr>
            <p:ph type="sldNum" sz="quarter" idx="12"/>
          </p:nvPr>
        </p:nvSpPr>
        <p:spPr/>
        <p:txBody>
          <a:bodyPr/>
          <a:lstStyle/>
          <a:p>
            <a:fld id="{D99CB9EF-791E-47E8-B632-3D694DE8761E}" type="slidenum">
              <a:rPr lang="zh-CN" altLang="en-US" smtClean="0"/>
              <a:pPr/>
              <a:t>30</a:t>
            </a:fld>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3"/>
          <p:cNvSpPr txBox="1">
            <a:spLocks noChangeArrowheads="1"/>
          </p:cNvSpPr>
          <p:nvPr/>
        </p:nvSpPr>
        <p:spPr bwMode="auto">
          <a:xfrm>
            <a:off x="613458" y="132142"/>
            <a:ext cx="806755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90000"/>
              </a:lnSpc>
              <a:spcBef>
                <a:spcPts val="750"/>
              </a:spcBef>
            </a:pPr>
            <a:r>
              <a:rPr lang="en-US" altLang="zh-CN" sz="3200" b="1" dirty="0">
                <a:ea typeface="Arial Unicode MS" pitchFamily="34" charset="-122"/>
                <a:cs typeface="Arial" panose="020B0604020202020204" pitchFamily="34" charset="0"/>
              </a:rPr>
              <a:t>Background</a:t>
            </a:r>
            <a:endParaRPr lang="en-US" altLang="zh-CN" sz="3200" dirty="0">
              <a:cs typeface="Arial" panose="020B0604020202020204" pitchFamily="34" charset="0"/>
            </a:endParaRPr>
          </a:p>
        </p:txBody>
      </p:sp>
      <p:sp>
        <p:nvSpPr>
          <p:cNvPr id="8" name="矩形 7"/>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pic>
        <p:nvPicPr>
          <p:cNvPr id="25610" name="Picture 10" descr="C:\Users\T530\AppData\Roaming\Tencent\Users\625468233\QQ\WinTemp\RichOle\BDB[P6YZ1FYTDBMD%Q)I`KG.jpg"/>
          <p:cNvPicPr>
            <a:picLocks noChangeAspect="1" noChangeArrowheads="1"/>
          </p:cNvPicPr>
          <p:nvPr/>
        </p:nvPicPr>
        <p:blipFill rotWithShape="1">
          <a:blip r:embed="rId3">
            <a:extLst>
              <a:ext uri="{28A0092B-C50C-407E-A947-70E740481C1C}">
                <a14:useLocalDpi xmlns:a14="http://schemas.microsoft.com/office/drawing/2010/main" val="0"/>
              </a:ext>
            </a:extLst>
          </a:blip>
          <a:srcRect t="8449" r="3592" b="15693"/>
          <a:stretch/>
        </p:blipFill>
        <p:spPr bwMode="auto">
          <a:xfrm>
            <a:off x="1064883" y="818145"/>
            <a:ext cx="7095006" cy="3232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7064733" y="5965896"/>
            <a:ext cx="11984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sz="1400" kern="1200">
                <a:solidFill>
                  <a:schemeClr val="tx1"/>
                </a:solidFill>
                <a:latin typeface="Times" pitchFamily="18" charset="0"/>
                <a:ea typeface="宋体" pitchFamily="2" charset="-122"/>
                <a:cs typeface="+mn-cs"/>
              </a:defRPr>
            </a:lvl1pPr>
            <a:lvl2pPr marL="457200" algn="l" rtl="0" fontAlgn="base">
              <a:spcBef>
                <a:spcPct val="0"/>
              </a:spcBef>
              <a:spcAft>
                <a:spcPct val="0"/>
              </a:spcAft>
              <a:defRPr sz="1400" kern="1200">
                <a:solidFill>
                  <a:schemeClr val="tx1"/>
                </a:solidFill>
                <a:latin typeface="Times" pitchFamily="18" charset="0"/>
                <a:ea typeface="宋体" pitchFamily="2" charset="-122"/>
                <a:cs typeface="+mn-cs"/>
              </a:defRPr>
            </a:lvl2pPr>
            <a:lvl3pPr marL="914400" algn="l" rtl="0" fontAlgn="base">
              <a:spcBef>
                <a:spcPct val="0"/>
              </a:spcBef>
              <a:spcAft>
                <a:spcPct val="0"/>
              </a:spcAft>
              <a:defRPr sz="1400" kern="1200">
                <a:solidFill>
                  <a:schemeClr val="tx1"/>
                </a:solidFill>
                <a:latin typeface="Times" pitchFamily="18" charset="0"/>
                <a:ea typeface="宋体" pitchFamily="2" charset="-122"/>
                <a:cs typeface="+mn-cs"/>
              </a:defRPr>
            </a:lvl3pPr>
            <a:lvl4pPr marL="1371600" algn="l" rtl="0" fontAlgn="base">
              <a:spcBef>
                <a:spcPct val="0"/>
              </a:spcBef>
              <a:spcAft>
                <a:spcPct val="0"/>
              </a:spcAft>
              <a:defRPr sz="1400" kern="1200">
                <a:solidFill>
                  <a:schemeClr val="tx1"/>
                </a:solidFill>
                <a:latin typeface="Times" pitchFamily="18" charset="0"/>
                <a:ea typeface="宋体" pitchFamily="2" charset="-122"/>
                <a:cs typeface="+mn-cs"/>
              </a:defRPr>
            </a:lvl4pPr>
            <a:lvl5pPr marL="1828800" algn="l" rtl="0" fontAlgn="base">
              <a:spcBef>
                <a:spcPct val="0"/>
              </a:spcBef>
              <a:spcAft>
                <a:spcPct val="0"/>
              </a:spcAft>
              <a:defRPr sz="1400" kern="1200">
                <a:solidFill>
                  <a:schemeClr val="tx1"/>
                </a:solidFill>
                <a:latin typeface="Times" pitchFamily="18" charset="0"/>
                <a:ea typeface="宋体" pitchFamily="2" charset="-122"/>
                <a:cs typeface="+mn-cs"/>
              </a:defRPr>
            </a:lvl5pPr>
            <a:lvl6pPr marL="2286000" algn="l" defTabSz="914400" rtl="0" eaLnBrk="1" latinLnBrk="0" hangingPunct="1">
              <a:defRPr sz="1400" kern="1200">
                <a:solidFill>
                  <a:schemeClr val="tx1"/>
                </a:solidFill>
                <a:latin typeface="Times" pitchFamily="18" charset="0"/>
                <a:ea typeface="宋体" pitchFamily="2" charset="-122"/>
                <a:cs typeface="+mn-cs"/>
              </a:defRPr>
            </a:lvl6pPr>
            <a:lvl7pPr marL="2743200" algn="l" defTabSz="914400" rtl="0" eaLnBrk="1" latinLnBrk="0" hangingPunct="1">
              <a:defRPr sz="1400" kern="1200">
                <a:solidFill>
                  <a:schemeClr val="tx1"/>
                </a:solidFill>
                <a:latin typeface="Times" pitchFamily="18" charset="0"/>
                <a:ea typeface="宋体" pitchFamily="2" charset="-122"/>
                <a:cs typeface="+mn-cs"/>
              </a:defRPr>
            </a:lvl7pPr>
            <a:lvl8pPr marL="3200400" algn="l" defTabSz="914400" rtl="0" eaLnBrk="1" latinLnBrk="0" hangingPunct="1">
              <a:defRPr sz="1400" kern="1200">
                <a:solidFill>
                  <a:schemeClr val="tx1"/>
                </a:solidFill>
                <a:latin typeface="Times" pitchFamily="18" charset="0"/>
                <a:ea typeface="宋体" pitchFamily="2" charset="-122"/>
                <a:cs typeface="+mn-cs"/>
              </a:defRPr>
            </a:lvl8pPr>
            <a:lvl9pPr marL="3657600" algn="l" defTabSz="914400" rtl="0" eaLnBrk="1" latinLnBrk="0" hangingPunct="1">
              <a:defRPr sz="1400" kern="1200">
                <a:solidFill>
                  <a:schemeClr val="tx1"/>
                </a:solidFill>
                <a:latin typeface="Times" pitchFamily="18" charset="0"/>
                <a:ea typeface="宋体" pitchFamily="2" charset="-122"/>
                <a:cs typeface="+mn-cs"/>
              </a:defRPr>
            </a:lvl9pPr>
          </a:lstStyle>
          <a:p>
            <a:r>
              <a:rPr lang="fr-FR" altLang="zh-CN" sz="1600" dirty="0" smtClean="0">
                <a:latin typeface="Calibri" pitchFamily="34" charset="0"/>
              </a:rPr>
              <a:t>(IPCC, 2013)</a:t>
            </a:r>
            <a:endParaRPr lang="en-US" altLang="zh-CN" sz="1600" dirty="0">
              <a:latin typeface="Calibri" pitchFamily="34" charset="0"/>
            </a:endParaRPr>
          </a:p>
        </p:txBody>
      </p:sp>
      <p:grpSp>
        <p:nvGrpSpPr>
          <p:cNvPr id="9" name="组合 8"/>
          <p:cNvGrpSpPr/>
          <p:nvPr/>
        </p:nvGrpSpPr>
        <p:grpSpPr>
          <a:xfrm>
            <a:off x="1131099" y="4134823"/>
            <a:ext cx="2725201" cy="2123327"/>
            <a:chOff x="1131099" y="4134823"/>
            <a:chExt cx="2725201" cy="2123327"/>
          </a:xfrm>
        </p:grpSpPr>
        <p:grpSp>
          <p:nvGrpSpPr>
            <p:cNvPr id="2" name="组 1"/>
            <p:cNvGrpSpPr>
              <a:grpSpLocks/>
            </p:cNvGrpSpPr>
            <p:nvPr/>
          </p:nvGrpSpPr>
          <p:grpSpPr bwMode="auto">
            <a:xfrm>
              <a:off x="1131099" y="4485996"/>
              <a:ext cx="2725201" cy="1772154"/>
              <a:chOff x="910136" y="1966936"/>
              <a:chExt cx="4772614" cy="3123224"/>
            </a:xfrm>
          </p:grpSpPr>
          <p:pic>
            <p:nvPicPr>
              <p:cNvPr id="2560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0136" y="1966936"/>
                <a:ext cx="4772614" cy="312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p:nvPr/>
            </p:nvSpPr>
            <p:spPr>
              <a:xfrm>
                <a:off x="3779520" y="4099560"/>
                <a:ext cx="1356360" cy="990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r>
                  <a:rPr kumimoji="0" lang="en-US" altLang="zh-CN" sz="1350" smtClean="0">
                    <a:solidFill>
                      <a:srgbClr val="FFFFFF"/>
                    </a:solidFill>
                    <a:latin typeface="Rockwell" panose="02060603020205020403" pitchFamily="18" charset="0"/>
                  </a:rPr>
                  <a:t> </a:t>
                </a:r>
                <a:endParaRPr kumimoji="0" lang="zh-CN" altLang="en-US" sz="1350" smtClean="0">
                  <a:solidFill>
                    <a:srgbClr val="FFFFFF"/>
                  </a:solidFill>
                  <a:latin typeface="Rockwell" panose="02060603020205020403" pitchFamily="18" charset="0"/>
                </a:endParaRPr>
              </a:p>
            </p:txBody>
          </p:sp>
        </p:grpSp>
        <p:sp>
          <p:nvSpPr>
            <p:cNvPr id="7" name="TextBox 6"/>
            <p:cNvSpPr txBox="1"/>
            <p:nvPr/>
          </p:nvSpPr>
          <p:spPr>
            <a:xfrm>
              <a:off x="1777285" y="4134823"/>
              <a:ext cx="1432828" cy="369332"/>
            </a:xfrm>
            <a:prstGeom prst="rect">
              <a:avLst/>
            </a:prstGeom>
            <a:noFill/>
          </p:spPr>
          <p:txBody>
            <a:bodyPr wrap="none" rtlCol="0">
              <a:spAutoFit/>
            </a:bodyPr>
            <a:lstStyle/>
            <a:p>
              <a:r>
                <a:rPr lang="en-US" altLang="zh-CN" dirty="0" smtClean="0"/>
                <a:t>Water Cycle</a:t>
              </a:r>
              <a:endParaRPr lang="zh-CN" altLang="en-US" dirty="0"/>
            </a:p>
          </p:txBody>
        </p:sp>
      </p:grpSp>
      <p:pic>
        <p:nvPicPr>
          <p:cNvPr id="16" name="Picture 2" descr="C:\Documents and Settings\guxiaolu\桌面\QC\149_1600_zscosol.com.cn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7706" y="4683614"/>
            <a:ext cx="610287" cy="10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bwMode="auto">
          <a:xfrm>
            <a:off x="4132161" y="4485996"/>
            <a:ext cx="4027727" cy="13873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12" name="TextBox 11"/>
          <p:cNvSpPr txBox="1"/>
          <p:nvPr/>
        </p:nvSpPr>
        <p:spPr>
          <a:xfrm>
            <a:off x="4132162" y="4504155"/>
            <a:ext cx="3531806" cy="369332"/>
          </a:xfrm>
          <a:prstGeom prst="rect">
            <a:avLst/>
          </a:prstGeom>
          <a:noFill/>
        </p:spPr>
        <p:txBody>
          <a:bodyPr wrap="square" rtlCol="0">
            <a:spAutoFit/>
          </a:bodyPr>
          <a:lstStyle/>
          <a:p>
            <a:r>
              <a:rPr lang="en-US" altLang="zh-CN" b="1" dirty="0" smtClean="0">
                <a:solidFill>
                  <a:srgbClr val="FF0000"/>
                </a:solidFill>
                <a:latin typeface="Times New Roman" pitchFamily="18" charset="0"/>
                <a:cs typeface="Times New Roman" pitchFamily="18" charset="0"/>
              </a:rPr>
              <a:t>Challenge</a:t>
            </a:r>
          </a:p>
        </p:txBody>
      </p:sp>
      <p:sp>
        <p:nvSpPr>
          <p:cNvPr id="13" name="TextBox 12"/>
          <p:cNvSpPr txBox="1"/>
          <p:nvPr/>
        </p:nvSpPr>
        <p:spPr>
          <a:xfrm>
            <a:off x="4152908" y="4900685"/>
            <a:ext cx="3499485" cy="923330"/>
          </a:xfrm>
          <a:prstGeom prst="rect">
            <a:avLst/>
          </a:prstGeom>
          <a:noFill/>
        </p:spPr>
        <p:txBody>
          <a:bodyPr wrap="square" rtlCol="0">
            <a:spAutoFit/>
          </a:bodyPr>
          <a:lstStyle/>
          <a:p>
            <a:r>
              <a:rPr lang="en-US" altLang="zh-CN" b="1" dirty="0">
                <a:solidFill>
                  <a:srgbClr val="FF0000"/>
                </a:solidFill>
                <a:latin typeface="Times New Roman" pitchFamily="18" charset="0"/>
                <a:cs typeface="Times New Roman" pitchFamily="18" charset="0"/>
              </a:rPr>
              <a:t>the scarcity and heterogeneity of river discharge measurements</a:t>
            </a:r>
            <a:endParaRPr lang="zh-CN" altLang="en-US" b="1" dirty="0">
              <a:solidFill>
                <a:srgbClr val="FF0000"/>
              </a:solidFill>
              <a:latin typeface="Times New Roman" pitchFamily="18" charset="0"/>
              <a:cs typeface="Times New Roman" pitchFamily="18" charset="0"/>
            </a:endParaRPr>
          </a:p>
          <a:p>
            <a:endParaRPr lang="zh-CN" altLang="en-US" b="1" dirty="0">
              <a:solidFill>
                <a:srgbClr val="FF0000"/>
              </a:solidFill>
              <a:latin typeface="Times New Roman" pitchFamily="18" charset="0"/>
              <a:cs typeface="Times New Roman" pitchFamily="18" charset="0"/>
            </a:endParaRPr>
          </a:p>
        </p:txBody>
      </p:sp>
      <p:cxnSp>
        <p:nvCxnSpPr>
          <p:cNvPr id="15" name="直接连接符 14"/>
          <p:cNvCxnSpPr/>
          <p:nvPr/>
        </p:nvCxnSpPr>
        <p:spPr bwMode="auto">
          <a:xfrm>
            <a:off x="4152908" y="4854385"/>
            <a:ext cx="3354798" cy="0"/>
          </a:xfrm>
          <a:prstGeom prst="line">
            <a:avLst/>
          </a:prstGeom>
          <a:solidFill>
            <a:schemeClr val="accent1"/>
          </a:solidFill>
          <a:ln w="9525" cap="flat" cmpd="sng" algn="ctr">
            <a:solidFill>
              <a:srgbClr val="FF0000"/>
            </a:solidFill>
            <a:prstDash val="solid"/>
            <a:round/>
            <a:headEnd type="none" w="med" len="med"/>
            <a:tailEnd type="none" w="med" len="med"/>
          </a:ln>
          <a:effectLst>
            <a:outerShdw blurRad="63500" dist="38099" dir="2700000" algn="ctr" rotWithShape="0">
              <a:schemeClr val="bg2">
                <a:alpha val="74998"/>
              </a:schemeClr>
            </a:outerShdw>
          </a:effectLst>
          <a:extLst/>
        </p:spPr>
      </p:cxnSp>
      <p:sp>
        <p:nvSpPr>
          <p:cNvPr id="19" name="灯片编号占位符 9"/>
          <p:cNvSpPr txBox="1">
            <a:spLocks/>
          </p:cNvSpPr>
          <p:nvPr/>
        </p:nvSpPr>
        <p:spPr>
          <a:xfrm>
            <a:off x="8700996" y="6341571"/>
            <a:ext cx="602027" cy="457200"/>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D99CB9EF-791E-47E8-B632-3D694DE8761E}" type="slidenum">
              <a:rPr lang="zh-CN" altLang="en-US" smtClean="0"/>
              <a:pPr/>
              <a:t>4</a:t>
            </a:fld>
            <a:endParaRPr lang="zh-CN" altLang="en-US"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5610"/>
                                        </p:tgtEl>
                                        <p:attrNameLst>
                                          <p:attrName>style.visibility</p:attrName>
                                        </p:attrNameLst>
                                      </p:cBhvr>
                                      <p:to>
                                        <p:strVal val="visible"/>
                                      </p:to>
                                    </p:set>
                                    <p:animEffect transition="in" filter="fade">
                                      <p:cBhvr>
                                        <p:cTn id="7" dur="1000"/>
                                        <p:tgtEl>
                                          <p:spTgt spid="25610"/>
                                        </p:tgtEl>
                                      </p:cBhvr>
                                    </p:animEffect>
                                    <p:anim calcmode="lin" valueType="num">
                                      <p:cBhvr>
                                        <p:cTn id="8" dur="1000" fill="hold"/>
                                        <p:tgtEl>
                                          <p:spTgt spid="25610"/>
                                        </p:tgtEl>
                                        <p:attrNameLst>
                                          <p:attrName>ppt_x</p:attrName>
                                        </p:attrNameLst>
                                      </p:cBhvr>
                                      <p:tavLst>
                                        <p:tav tm="0">
                                          <p:val>
                                            <p:strVal val="#ppt_x"/>
                                          </p:val>
                                        </p:tav>
                                        <p:tav tm="100000">
                                          <p:val>
                                            <p:strVal val="#ppt_x"/>
                                          </p:val>
                                        </p:tav>
                                      </p:tavLst>
                                    </p:anim>
                                    <p:anim calcmode="lin" valueType="num">
                                      <p:cBhvr>
                                        <p:cTn id="9" dur="1000" fill="hold"/>
                                        <p:tgtEl>
                                          <p:spTgt spid="256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8" name="文本框 3"/>
          <p:cNvSpPr txBox="1">
            <a:spLocks noChangeArrowheads="1"/>
          </p:cNvSpPr>
          <p:nvPr/>
        </p:nvSpPr>
        <p:spPr bwMode="auto">
          <a:xfrm>
            <a:off x="613458" y="132142"/>
            <a:ext cx="806755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90000"/>
              </a:lnSpc>
              <a:spcBef>
                <a:spcPts val="750"/>
              </a:spcBef>
            </a:pPr>
            <a:r>
              <a:rPr lang="en-US" altLang="zh-CN" sz="3200" b="1" dirty="0">
                <a:ea typeface="Arial Unicode MS" pitchFamily="34" charset="-122"/>
                <a:cs typeface="Arial" panose="020B0604020202020204" pitchFamily="34" charset="0"/>
              </a:rPr>
              <a:t>Background</a:t>
            </a:r>
            <a:endParaRPr lang="en-US" altLang="zh-CN" sz="3200" dirty="0">
              <a:cs typeface="Arial" panose="020B0604020202020204" pitchFamily="34" charset="0"/>
            </a:endParaRPr>
          </a:p>
        </p:txBody>
      </p:sp>
      <p:sp>
        <p:nvSpPr>
          <p:cNvPr id="9" name="Text Box 32"/>
          <p:cNvSpPr txBox="1">
            <a:spLocks noChangeArrowheads="1"/>
          </p:cNvSpPr>
          <p:nvPr/>
        </p:nvSpPr>
        <p:spPr bwMode="auto">
          <a:xfrm>
            <a:off x="2718527" y="5922101"/>
            <a:ext cx="11984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sz="1400" kern="1200">
                <a:solidFill>
                  <a:schemeClr val="tx1"/>
                </a:solidFill>
                <a:latin typeface="Times" pitchFamily="18" charset="0"/>
                <a:ea typeface="宋体" pitchFamily="2" charset="-122"/>
                <a:cs typeface="+mn-cs"/>
              </a:defRPr>
            </a:lvl1pPr>
            <a:lvl2pPr marL="457200" algn="l" rtl="0" fontAlgn="base">
              <a:spcBef>
                <a:spcPct val="0"/>
              </a:spcBef>
              <a:spcAft>
                <a:spcPct val="0"/>
              </a:spcAft>
              <a:defRPr sz="1400" kern="1200">
                <a:solidFill>
                  <a:schemeClr val="tx1"/>
                </a:solidFill>
                <a:latin typeface="Times" pitchFamily="18" charset="0"/>
                <a:ea typeface="宋体" pitchFamily="2" charset="-122"/>
                <a:cs typeface="+mn-cs"/>
              </a:defRPr>
            </a:lvl2pPr>
            <a:lvl3pPr marL="914400" algn="l" rtl="0" fontAlgn="base">
              <a:spcBef>
                <a:spcPct val="0"/>
              </a:spcBef>
              <a:spcAft>
                <a:spcPct val="0"/>
              </a:spcAft>
              <a:defRPr sz="1400" kern="1200">
                <a:solidFill>
                  <a:schemeClr val="tx1"/>
                </a:solidFill>
                <a:latin typeface="Times" pitchFamily="18" charset="0"/>
                <a:ea typeface="宋体" pitchFamily="2" charset="-122"/>
                <a:cs typeface="+mn-cs"/>
              </a:defRPr>
            </a:lvl3pPr>
            <a:lvl4pPr marL="1371600" algn="l" rtl="0" fontAlgn="base">
              <a:spcBef>
                <a:spcPct val="0"/>
              </a:spcBef>
              <a:spcAft>
                <a:spcPct val="0"/>
              </a:spcAft>
              <a:defRPr sz="1400" kern="1200">
                <a:solidFill>
                  <a:schemeClr val="tx1"/>
                </a:solidFill>
                <a:latin typeface="Times" pitchFamily="18" charset="0"/>
                <a:ea typeface="宋体" pitchFamily="2" charset="-122"/>
                <a:cs typeface="+mn-cs"/>
              </a:defRPr>
            </a:lvl4pPr>
            <a:lvl5pPr marL="1828800" algn="l" rtl="0" fontAlgn="base">
              <a:spcBef>
                <a:spcPct val="0"/>
              </a:spcBef>
              <a:spcAft>
                <a:spcPct val="0"/>
              </a:spcAft>
              <a:defRPr sz="1400" kern="1200">
                <a:solidFill>
                  <a:schemeClr val="tx1"/>
                </a:solidFill>
                <a:latin typeface="Times" pitchFamily="18" charset="0"/>
                <a:ea typeface="宋体" pitchFamily="2" charset="-122"/>
                <a:cs typeface="+mn-cs"/>
              </a:defRPr>
            </a:lvl5pPr>
            <a:lvl6pPr marL="2286000" algn="l" defTabSz="914400" rtl="0" eaLnBrk="1" latinLnBrk="0" hangingPunct="1">
              <a:defRPr sz="1400" kern="1200">
                <a:solidFill>
                  <a:schemeClr val="tx1"/>
                </a:solidFill>
                <a:latin typeface="Times" pitchFamily="18" charset="0"/>
                <a:ea typeface="宋体" pitchFamily="2" charset="-122"/>
                <a:cs typeface="+mn-cs"/>
              </a:defRPr>
            </a:lvl6pPr>
            <a:lvl7pPr marL="2743200" algn="l" defTabSz="914400" rtl="0" eaLnBrk="1" latinLnBrk="0" hangingPunct="1">
              <a:defRPr sz="1400" kern="1200">
                <a:solidFill>
                  <a:schemeClr val="tx1"/>
                </a:solidFill>
                <a:latin typeface="Times" pitchFamily="18" charset="0"/>
                <a:ea typeface="宋体" pitchFamily="2" charset="-122"/>
                <a:cs typeface="+mn-cs"/>
              </a:defRPr>
            </a:lvl7pPr>
            <a:lvl8pPr marL="3200400" algn="l" defTabSz="914400" rtl="0" eaLnBrk="1" latinLnBrk="0" hangingPunct="1">
              <a:defRPr sz="1400" kern="1200">
                <a:solidFill>
                  <a:schemeClr val="tx1"/>
                </a:solidFill>
                <a:latin typeface="Times" pitchFamily="18" charset="0"/>
                <a:ea typeface="宋体" pitchFamily="2" charset="-122"/>
                <a:cs typeface="+mn-cs"/>
              </a:defRPr>
            </a:lvl8pPr>
            <a:lvl9pPr marL="3657600" algn="l" defTabSz="914400" rtl="0" eaLnBrk="1" latinLnBrk="0" hangingPunct="1">
              <a:defRPr sz="1400" kern="1200">
                <a:solidFill>
                  <a:schemeClr val="tx1"/>
                </a:solidFill>
                <a:latin typeface="Times" pitchFamily="18" charset="0"/>
                <a:ea typeface="宋体" pitchFamily="2" charset="-122"/>
                <a:cs typeface="+mn-cs"/>
              </a:defRPr>
            </a:lvl9pPr>
          </a:lstStyle>
          <a:p>
            <a:r>
              <a:rPr lang="fr-FR" altLang="zh-CN" sz="1600" dirty="0" smtClean="0">
                <a:latin typeface="Calibri" pitchFamily="34" charset="0"/>
              </a:rPr>
              <a:t>(</a:t>
            </a:r>
            <a:r>
              <a:rPr lang="fr-FR" altLang="zh-CN" sz="1600" i="1" dirty="0" smtClean="0">
                <a:latin typeface="Calibri" pitchFamily="34" charset="0"/>
              </a:rPr>
              <a:t>IPCC</a:t>
            </a:r>
            <a:r>
              <a:rPr lang="fr-FR" altLang="zh-CN" sz="1600" dirty="0" smtClean="0">
                <a:latin typeface="Calibri" pitchFamily="34" charset="0"/>
              </a:rPr>
              <a:t>, 2013)</a:t>
            </a:r>
            <a:endParaRPr lang="en-US" altLang="zh-CN" sz="1600" dirty="0">
              <a:latin typeface="Calibri" pitchFamily="34" charset="0"/>
            </a:endParaRPr>
          </a:p>
        </p:txBody>
      </p:sp>
      <p:sp>
        <p:nvSpPr>
          <p:cNvPr id="3" name="TextBox 2"/>
          <p:cNvSpPr txBox="1"/>
          <p:nvPr/>
        </p:nvSpPr>
        <p:spPr>
          <a:xfrm>
            <a:off x="561452" y="891821"/>
            <a:ext cx="3750904" cy="1200329"/>
          </a:xfrm>
          <a:prstGeom prst="rect">
            <a:avLst/>
          </a:prstGeom>
          <a:noFill/>
        </p:spPr>
        <p:txBody>
          <a:bodyPr wrap="square" rtlCol="0">
            <a:spAutoFit/>
          </a:bodyPr>
          <a:lstStyle/>
          <a:p>
            <a:r>
              <a:rPr lang="en-US" altLang="zh-CN" b="1" dirty="0" smtClean="0">
                <a:solidFill>
                  <a:srgbClr val="0070C0"/>
                </a:solidFill>
                <a:latin typeface="Times New Roman" pitchFamily="18" charset="0"/>
                <a:cs typeface="Times New Roman" pitchFamily="18" charset="0"/>
              </a:rPr>
              <a:t>Many studies use dynamic global vegetation models (DGVMs) to derive global discharge estimates. (e.g. IPCC AR5)</a:t>
            </a:r>
            <a:endParaRPr lang="zh-CN" altLang="en-US" dirty="0">
              <a:solidFill>
                <a:srgbClr val="0070C0"/>
              </a:solidFill>
            </a:endParaRPr>
          </a:p>
        </p:txBody>
      </p:sp>
      <p:pic>
        <p:nvPicPr>
          <p:cNvPr id="27656" name="Picture 8" descr="C:\Users\T530\AppData\Roaming\Tencent\Users\625468233\QQ\WinTemp\RichOle\{TWE4(Q2~WC54TM0GU3}L1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14" y="2092150"/>
            <a:ext cx="3044196" cy="3371258"/>
          </a:xfrm>
          <a:prstGeom prst="rect">
            <a:avLst/>
          </a:prstGeom>
          <a:noFill/>
          <a:extLst>
            <a:ext uri="{909E8E84-426E-40DD-AFC4-6F175D3DCCD1}">
              <a14:hiddenFill xmlns:a14="http://schemas.microsoft.com/office/drawing/2010/main">
                <a:solidFill>
                  <a:srgbClr val="FFFFFF"/>
                </a:solidFill>
              </a14:hiddenFill>
            </a:ext>
          </a:extLst>
        </p:spPr>
      </p:pic>
      <p:pic>
        <p:nvPicPr>
          <p:cNvPr id="27657" name="Picture 9" descr="C:\Users\T530\AppData\Roaming\Tencent\Users\625468233\QQ\WinTemp\RichOle\X]{~]`MN5Q3]B(JQNAXW}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50" y="5463617"/>
            <a:ext cx="3519099" cy="38224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711182" y="891821"/>
            <a:ext cx="3894809" cy="923330"/>
          </a:xfrm>
          <a:prstGeom prst="rect">
            <a:avLst/>
          </a:prstGeom>
        </p:spPr>
        <p:txBody>
          <a:bodyPr wrap="square">
            <a:spAutoFit/>
          </a:bodyPr>
          <a:lstStyle/>
          <a:p>
            <a:r>
              <a:rPr lang="en-US" altLang="zh-CN" b="1" dirty="0" smtClean="0">
                <a:solidFill>
                  <a:srgbClr val="0070C0"/>
                </a:solidFill>
                <a:latin typeface="Times New Roman" pitchFamily="18" charset="0"/>
                <a:cs typeface="Times New Roman" pitchFamily="18" charset="0"/>
              </a:rPr>
              <a:t>So </a:t>
            </a:r>
            <a:r>
              <a:rPr lang="en-US" altLang="zh-CN" b="1" dirty="0">
                <a:solidFill>
                  <a:srgbClr val="0070C0"/>
                </a:solidFill>
                <a:latin typeface="Times New Roman" pitchFamily="18" charset="0"/>
                <a:cs typeface="Times New Roman" pitchFamily="18" charset="0"/>
              </a:rPr>
              <a:t>far different DGVMs still cannot reach consensus on the attribution of continental discharge trends.</a:t>
            </a:r>
            <a:endParaRPr lang="zh-CN" altLang="en-US" b="1" dirty="0">
              <a:solidFill>
                <a:srgbClr val="0070C0"/>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796" y="2616749"/>
            <a:ext cx="4376438" cy="11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QQ2014051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155" y="4394581"/>
            <a:ext cx="4422838" cy="892441"/>
          </a:xfrm>
          <a:prstGeom prst="rect">
            <a:avLst/>
          </a:prstGeom>
        </p:spPr>
      </p:pic>
      <p:sp>
        <p:nvSpPr>
          <p:cNvPr id="14" name="Text Box 32"/>
          <p:cNvSpPr txBox="1">
            <a:spLocks noChangeArrowheads="1"/>
          </p:cNvSpPr>
          <p:nvPr/>
        </p:nvSpPr>
        <p:spPr bwMode="auto">
          <a:xfrm>
            <a:off x="5447011" y="3906661"/>
            <a:ext cx="33681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sz="1400" kern="1200">
                <a:solidFill>
                  <a:schemeClr val="tx1"/>
                </a:solidFill>
                <a:latin typeface="Times" pitchFamily="18" charset="0"/>
                <a:ea typeface="宋体" pitchFamily="2" charset="-122"/>
                <a:cs typeface="+mn-cs"/>
              </a:defRPr>
            </a:lvl1pPr>
            <a:lvl2pPr marL="457200" algn="l" rtl="0" fontAlgn="base">
              <a:spcBef>
                <a:spcPct val="0"/>
              </a:spcBef>
              <a:spcAft>
                <a:spcPct val="0"/>
              </a:spcAft>
              <a:defRPr sz="1400" kern="1200">
                <a:solidFill>
                  <a:schemeClr val="tx1"/>
                </a:solidFill>
                <a:latin typeface="Times" pitchFamily="18" charset="0"/>
                <a:ea typeface="宋体" pitchFamily="2" charset="-122"/>
                <a:cs typeface="+mn-cs"/>
              </a:defRPr>
            </a:lvl2pPr>
            <a:lvl3pPr marL="914400" algn="l" rtl="0" fontAlgn="base">
              <a:spcBef>
                <a:spcPct val="0"/>
              </a:spcBef>
              <a:spcAft>
                <a:spcPct val="0"/>
              </a:spcAft>
              <a:defRPr sz="1400" kern="1200">
                <a:solidFill>
                  <a:schemeClr val="tx1"/>
                </a:solidFill>
                <a:latin typeface="Times" pitchFamily="18" charset="0"/>
                <a:ea typeface="宋体" pitchFamily="2" charset="-122"/>
                <a:cs typeface="+mn-cs"/>
              </a:defRPr>
            </a:lvl3pPr>
            <a:lvl4pPr marL="1371600" algn="l" rtl="0" fontAlgn="base">
              <a:spcBef>
                <a:spcPct val="0"/>
              </a:spcBef>
              <a:spcAft>
                <a:spcPct val="0"/>
              </a:spcAft>
              <a:defRPr sz="1400" kern="1200">
                <a:solidFill>
                  <a:schemeClr val="tx1"/>
                </a:solidFill>
                <a:latin typeface="Times" pitchFamily="18" charset="0"/>
                <a:ea typeface="宋体" pitchFamily="2" charset="-122"/>
                <a:cs typeface="+mn-cs"/>
              </a:defRPr>
            </a:lvl4pPr>
            <a:lvl5pPr marL="1828800" algn="l" rtl="0" fontAlgn="base">
              <a:spcBef>
                <a:spcPct val="0"/>
              </a:spcBef>
              <a:spcAft>
                <a:spcPct val="0"/>
              </a:spcAft>
              <a:defRPr sz="1400" kern="1200">
                <a:solidFill>
                  <a:schemeClr val="tx1"/>
                </a:solidFill>
                <a:latin typeface="Times" pitchFamily="18" charset="0"/>
                <a:ea typeface="宋体" pitchFamily="2" charset="-122"/>
                <a:cs typeface="+mn-cs"/>
              </a:defRPr>
            </a:lvl5pPr>
            <a:lvl6pPr marL="2286000" algn="l" defTabSz="914400" rtl="0" eaLnBrk="1" latinLnBrk="0" hangingPunct="1">
              <a:defRPr sz="1400" kern="1200">
                <a:solidFill>
                  <a:schemeClr val="tx1"/>
                </a:solidFill>
                <a:latin typeface="Times" pitchFamily="18" charset="0"/>
                <a:ea typeface="宋体" pitchFamily="2" charset="-122"/>
                <a:cs typeface="+mn-cs"/>
              </a:defRPr>
            </a:lvl6pPr>
            <a:lvl7pPr marL="2743200" algn="l" defTabSz="914400" rtl="0" eaLnBrk="1" latinLnBrk="0" hangingPunct="1">
              <a:defRPr sz="1400" kern="1200">
                <a:solidFill>
                  <a:schemeClr val="tx1"/>
                </a:solidFill>
                <a:latin typeface="Times" pitchFamily="18" charset="0"/>
                <a:ea typeface="宋体" pitchFamily="2" charset="-122"/>
                <a:cs typeface="+mn-cs"/>
              </a:defRPr>
            </a:lvl7pPr>
            <a:lvl8pPr marL="3200400" algn="l" defTabSz="914400" rtl="0" eaLnBrk="1" latinLnBrk="0" hangingPunct="1">
              <a:defRPr sz="1400" kern="1200">
                <a:solidFill>
                  <a:schemeClr val="tx1"/>
                </a:solidFill>
                <a:latin typeface="Times" pitchFamily="18" charset="0"/>
                <a:ea typeface="宋体" pitchFamily="2" charset="-122"/>
                <a:cs typeface="+mn-cs"/>
              </a:defRPr>
            </a:lvl8pPr>
            <a:lvl9pPr marL="3657600" algn="l" defTabSz="914400" rtl="0" eaLnBrk="1" latinLnBrk="0" hangingPunct="1">
              <a:defRPr sz="1400" kern="1200">
                <a:solidFill>
                  <a:schemeClr val="tx1"/>
                </a:solidFill>
                <a:latin typeface="Times" pitchFamily="18" charset="0"/>
                <a:ea typeface="宋体" pitchFamily="2" charset="-122"/>
                <a:cs typeface="+mn-cs"/>
              </a:defRPr>
            </a:lvl9pPr>
          </a:lstStyle>
          <a:p>
            <a:r>
              <a:rPr lang="fr-FR" altLang="zh-CN" sz="1600" dirty="0" smtClean="0">
                <a:latin typeface="Calibri" pitchFamily="34" charset="0"/>
              </a:rPr>
              <a:t>(</a:t>
            </a:r>
            <a:r>
              <a:rPr lang="fr-FR" altLang="zh-CN" sz="1600" i="1" dirty="0" err="1" smtClean="0">
                <a:latin typeface="Calibri" pitchFamily="34" charset="0"/>
              </a:rPr>
              <a:t>Gedney</a:t>
            </a:r>
            <a:r>
              <a:rPr lang="fr-FR" altLang="zh-CN" sz="1600" i="1" dirty="0" smtClean="0">
                <a:latin typeface="Calibri" pitchFamily="34" charset="0"/>
              </a:rPr>
              <a:t> et al.</a:t>
            </a:r>
            <a:r>
              <a:rPr lang="fr-FR" altLang="zh-CN" sz="1600" dirty="0" smtClean="0">
                <a:latin typeface="Calibri" pitchFamily="34" charset="0"/>
              </a:rPr>
              <a:t>, 2006; </a:t>
            </a:r>
            <a:r>
              <a:rPr lang="fr-FR" altLang="zh-CN" sz="1600" i="1" dirty="0" err="1" smtClean="0">
                <a:latin typeface="Calibri" pitchFamily="34" charset="0"/>
              </a:rPr>
              <a:t>Piao</a:t>
            </a:r>
            <a:r>
              <a:rPr lang="fr-FR" altLang="zh-CN" sz="1600" i="1" dirty="0" smtClean="0">
                <a:latin typeface="Calibri" pitchFamily="34" charset="0"/>
              </a:rPr>
              <a:t> et al</a:t>
            </a:r>
            <a:r>
              <a:rPr lang="fr-FR" altLang="zh-CN" sz="1600" dirty="0" smtClean="0">
                <a:latin typeface="Calibri" pitchFamily="34" charset="0"/>
              </a:rPr>
              <a:t>., 2007)</a:t>
            </a:r>
            <a:endParaRPr lang="en-US" altLang="zh-CN" sz="1600" dirty="0">
              <a:latin typeface="Calibri" pitchFamily="34" charset="0"/>
            </a:endParaRPr>
          </a:p>
        </p:txBody>
      </p:sp>
      <p:sp>
        <p:nvSpPr>
          <p:cNvPr id="15" name="Text Box 32"/>
          <p:cNvSpPr txBox="1">
            <a:spLocks noChangeArrowheads="1"/>
          </p:cNvSpPr>
          <p:nvPr/>
        </p:nvSpPr>
        <p:spPr bwMode="auto">
          <a:xfrm>
            <a:off x="6953503" y="5416737"/>
            <a:ext cx="18651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sz="1400" kern="1200">
                <a:solidFill>
                  <a:schemeClr val="tx1"/>
                </a:solidFill>
                <a:latin typeface="Times" pitchFamily="18" charset="0"/>
                <a:ea typeface="宋体" pitchFamily="2" charset="-122"/>
                <a:cs typeface="+mn-cs"/>
              </a:defRPr>
            </a:lvl1pPr>
            <a:lvl2pPr marL="457200" algn="l" rtl="0" fontAlgn="base">
              <a:spcBef>
                <a:spcPct val="0"/>
              </a:spcBef>
              <a:spcAft>
                <a:spcPct val="0"/>
              </a:spcAft>
              <a:defRPr sz="1400" kern="1200">
                <a:solidFill>
                  <a:schemeClr val="tx1"/>
                </a:solidFill>
                <a:latin typeface="Times" pitchFamily="18" charset="0"/>
                <a:ea typeface="宋体" pitchFamily="2" charset="-122"/>
                <a:cs typeface="+mn-cs"/>
              </a:defRPr>
            </a:lvl2pPr>
            <a:lvl3pPr marL="914400" algn="l" rtl="0" fontAlgn="base">
              <a:spcBef>
                <a:spcPct val="0"/>
              </a:spcBef>
              <a:spcAft>
                <a:spcPct val="0"/>
              </a:spcAft>
              <a:defRPr sz="1400" kern="1200">
                <a:solidFill>
                  <a:schemeClr val="tx1"/>
                </a:solidFill>
                <a:latin typeface="Times" pitchFamily="18" charset="0"/>
                <a:ea typeface="宋体" pitchFamily="2" charset="-122"/>
                <a:cs typeface="+mn-cs"/>
              </a:defRPr>
            </a:lvl3pPr>
            <a:lvl4pPr marL="1371600" algn="l" rtl="0" fontAlgn="base">
              <a:spcBef>
                <a:spcPct val="0"/>
              </a:spcBef>
              <a:spcAft>
                <a:spcPct val="0"/>
              </a:spcAft>
              <a:defRPr sz="1400" kern="1200">
                <a:solidFill>
                  <a:schemeClr val="tx1"/>
                </a:solidFill>
                <a:latin typeface="Times" pitchFamily="18" charset="0"/>
                <a:ea typeface="宋体" pitchFamily="2" charset="-122"/>
                <a:cs typeface="+mn-cs"/>
              </a:defRPr>
            </a:lvl4pPr>
            <a:lvl5pPr marL="1828800" algn="l" rtl="0" fontAlgn="base">
              <a:spcBef>
                <a:spcPct val="0"/>
              </a:spcBef>
              <a:spcAft>
                <a:spcPct val="0"/>
              </a:spcAft>
              <a:defRPr sz="1400" kern="1200">
                <a:solidFill>
                  <a:schemeClr val="tx1"/>
                </a:solidFill>
                <a:latin typeface="Times" pitchFamily="18" charset="0"/>
                <a:ea typeface="宋体" pitchFamily="2" charset="-122"/>
                <a:cs typeface="+mn-cs"/>
              </a:defRPr>
            </a:lvl5pPr>
            <a:lvl6pPr marL="2286000" algn="l" defTabSz="914400" rtl="0" eaLnBrk="1" latinLnBrk="0" hangingPunct="1">
              <a:defRPr sz="1400" kern="1200">
                <a:solidFill>
                  <a:schemeClr val="tx1"/>
                </a:solidFill>
                <a:latin typeface="Times" pitchFamily="18" charset="0"/>
                <a:ea typeface="宋体" pitchFamily="2" charset="-122"/>
                <a:cs typeface="+mn-cs"/>
              </a:defRPr>
            </a:lvl6pPr>
            <a:lvl7pPr marL="2743200" algn="l" defTabSz="914400" rtl="0" eaLnBrk="1" latinLnBrk="0" hangingPunct="1">
              <a:defRPr sz="1400" kern="1200">
                <a:solidFill>
                  <a:schemeClr val="tx1"/>
                </a:solidFill>
                <a:latin typeface="Times" pitchFamily="18" charset="0"/>
                <a:ea typeface="宋体" pitchFamily="2" charset="-122"/>
                <a:cs typeface="+mn-cs"/>
              </a:defRPr>
            </a:lvl7pPr>
            <a:lvl8pPr marL="3200400" algn="l" defTabSz="914400" rtl="0" eaLnBrk="1" latinLnBrk="0" hangingPunct="1">
              <a:defRPr sz="1400" kern="1200">
                <a:solidFill>
                  <a:schemeClr val="tx1"/>
                </a:solidFill>
                <a:latin typeface="Times" pitchFamily="18" charset="0"/>
                <a:ea typeface="宋体" pitchFamily="2" charset="-122"/>
                <a:cs typeface="+mn-cs"/>
              </a:defRPr>
            </a:lvl8pPr>
            <a:lvl9pPr marL="3657600" algn="l" defTabSz="914400" rtl="0" eaLnBrk="1" latinLnBrk="0" hangingPunct="1">
              <a:defRPr sz="1400" kern="1200">
                <a:solidFill>
                  <a:schemeClr val="tx1"/>
                </a:solidFill>
                <a:latin typeface="Times" pitchFamily="18" charset="0"/>
                <a:ea typeface="宋体" pitchFamily="2" charset="-122"/>
                <a:cs typeface="+mn-cs"/>
              </a:defRPr>
            </a:lvl9pPr>
          </a:lstStyle>
          <a:p>
            <a:r>
              <a:rPr lang="fr-FR" altLang="zh-CN" sz="1600" dirty="0" smtClean="0">
                <a:latin typeface="Calibri" pitchFamily="34" charset="0"/>
              </a:rPr>
              <a:t>(</a:t>
            </a:r>
            <a:r>
              <a:rPr lang="fr-FR" altLang="zh-CN" sz="1600" i="1" dirty="0" err="1" smtClean="0">
                <a:latin typeface="Calibri" pitchFamily="34" charset="0"/>
              </a:rPr>
              <a:t>Gerten</a:t>
            </a:r>
            <a:r>
              <a:rPr lang="fr-FR" altLang="zh-CN" sz="1600" i="1" dirty="0" smtClean="0">
                <a:latin typeface="Calibri" pitchFamily="34" charset="0"/>
              </a:rPr>
              <a:t> et al.</a:t>
            </a:r>
            <a:r>
              <a:rPr lang="fr-FR" altLang="zh-CN" sz="1600" dirty="0" smtClean="0">
                <a:latin typeface="Calibri" pitchFamily="34" charset="0"/>
              </a:rPr>
              <a:t>, 2008)</a:t>
            </a:r>
            <a:endParaRPr lang="en-US" altLang="zh-CN" sz="1600" dirty="0">
              <a:latin typeface="Calibri" pitchFamily="34" charset="0"/>
            </a:endParaRPr>
          </a:p>
        </p:txBody>
      </p:sp>
      <p:sp>
        <p:nvSpPr>
          <p:cNvPr id="16" name="灯片编号占位符 9"/>
          <p:cNvSpPr txBox="1">
            <a:spLocks/>
          </p:cNvSpPr>
          <p:nvPr/>
        </p:nvSpPr>
        <p:spPr>
          <a:xfrm>
            <a:off x="8700996" y="6341571"/>
            <a:ext cx="602027" cy="457200"/>
          </a:xfrm>
          <a:prstGeom prst="rect">
            <a:avLst/>
          </a:prstGeom>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D99CB9EF-791E-47E8-B632-3D694DE8761E}" type="slidenum">
              <a:rPr lang="zh-CN" altLang="en-US" smtClean="0"/>
              <a:pPr/>
              <a:t>5</a:t>
            </a:fld>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12" name="TextBox 11"/>
          <p:cNvSpPr txBox="1"/>
          <p:nvPr>
            <p:custDataLst>
              <p:tags r:id="rId1"/>
            </p:custDataLst>
          </p:nvPr>
        </p:nvSpPr>
        <p:spPr>
          <a:xfrm>
            <a:off x="840684" y="1769858"/>
            <a:ext cx="2275049" cy="923330"/>
          </a:xfrm>
          <a:prstGeom prst="rect">
            <a:avLst/>
          </a:prstGeom>
          <a:noFill/>
          <a:ln w="3175">
            <a:noFill/>
          </a:ln>
        </p:spPr>
        <p:txBody>
          <a:bodyPr wrap="square" lIns="0" tIns="0" rIns="0" bIns="0" rtlCol="0">
            <a:spAutoFit/>
          </a:bodyPr>
          <a:lstStyle/>
          <a:p>
            <a:pPr marL="285750" indent="-285750" eaLnBrk="1" hangingPunct="1">
              <a:buFont typeface="Arial" panose="020B0604020202020204" pitchFamily="34" charset="0"/>
              <a:buChar char="•"/>
            </a:pPr>
            <a:r>
              <a:rPr lang="en-US" altLang="zh-CN" sz="1500" b="1" dirty="0" smtClean="0"/>
              <a:t>TRENDY DGVMs</a:t>
            </a:r>
          </a:p>
          <a:p>
            <a:pPr eaLnBrk="1" fontAlgn="ctr" hangingPunct="1"/>
            <a:r>
              <a:rPr lang="en-US" altLang="zh-CN" sz="1500" dirty="0" smtClean="0">
                <a:latin typeface="Arial Unicode MS" pitchFamily="34" charset="-122"/>
                <a:ea typeface="Arial Unicode MS" pitchFamily="34" charset="-122"/>
                <a:cs typeface="Arial Unicode MS" pitchFamily="34" charset="-122"/>
              </a:rPr>
              <a:t>  CLM4CN</a:t>
            </a:r>
            <a:r>
              <a:rPr lang="zh-CN" altLang="en-US" sz="1500" dirty="0" smtClean="0">
                <a:latin typeface="Arial Unicode MS" pitchFamily="34" charset="-122"/>
                <a:ea typeface="Arial Unicode MS" pitchFamily="34" charset="-122"/>
                <a:cs typeface="Arial Unicode MS" pitchFamily="34" charset="-122"/>
              </a:rPr>
              <a:t>、</a:t>
            </a:r>
            <a:r>
              <a:rPr lang="en-US" altLang="zh-CN" sz="1500" dirty="0" smtClean="0">
                <a:latin typeface="Arial Unicode MS" pitchFamily="34" charset="-122"/>
                <a:ea typeface="Arial Unicode MS" pitchFamily="34" charset="-122"/>
                <a:cs typeface="Arial Unicode MS" pitchFamily="34" charset="-122"/>
              </a:rPr>
              <a:t>LPJ</a:t>
            </a:r>
            <a:r>
              <a:rPr lang="zh-CN" altLang="en-US" sz="1500" dirty="0" smtClean="0">
                <a:latin typeface="Arial Unicode MS" pitchFamily="34" charset="-122"/>
                <a:ea typeface="Arial Unicode MS" pitchFamily="34" charset="-122"/>
                <a:cs typeface="Arial Unicode MS" pitchFamily="34" charset="-122"/>
              </a:rPr>
              <a:t>、</a:t>
            </a:r>
            <a:r>
              <a:rPr lang="en-US" altLang="zh-CN" sz="1500" dirty="0" smtClean="0">
                <a:latin typeface="Arial Unicode MS" pitchFamily="34" charset="-122"/>
                <a:ea typeface="Arial Unicode MS" pitchFamily="34" charset="-122"/>
                <a:cs typeface="Arial Unicode MS" pitchFamily="34" charset="-122"/>
              </a:rPr>
              <a:t>OCN</a:t>
            </a:r>
            <a:r>
              <a:rPr lang="zh-CN" altLang="en-US" sz="1500" dirty="0" smtClean="0">
                <a:latin typeface="Arial Unicode MS" pitchFamily="34" charset="-122"/>
                <a:ea typeface="Arial Unicode MS" pitchFamily="34" charset="-122"/>
                <a:cs typeface="Arial Unicode MS" pitchFamily="34" charset="-122"/>
              </a:rPr>
              <a:t>、</a:t>
            </a:r>
            <a:endParaRPr lang="en-US" altLang="zh-CN" sz="1500" dirty="0" smtClean="0">
              <a:latin typeface="Arial Unicode MS" pitchFamily="34" charset="-122"/>
              <a:ea typeface="Arial Unicode MS" pitchFamily="34" charset="-122"/>
              <a:cs typeface="Arial Unicode MS" pitchFamily="34" charset="-122"/>
            </a:endParaRPr>
          </a:p>
          <a:p>
            <a:pPr eaLnBrk="1" fontAlgn="ctr" hangingPunct="1"/>
            <a:r>
              <a:rPr lang="en-US" altLang="zh-CN" sz="1500" dirty="0" smtClean="0">
                <a:latin typeface="Arial Unicode MS" pitchFamily="34" charset="-122"/>
                <a:ea typeface="Arial Unicode MS" pitchFamily="34" charset="-122"/>
                <a:cs typeface="Arial Unicode MS" pitchFamily="34" charset="-122"/>
              </a:rPr>
              <a:t>  LPJ-GUESS</a:t>
            </a:r>
            <a:r>
              <a:rPr lang="zh-CN" altLang="en-US" sz="1500" dirty="0" smtClean="0">
                <a:latin typeface="Arial Unicode MS" pitchFamily="34" charset="-122"/>
                <a:ea typeface="Arial Unicode MS" pitchFamily="34" charset="-122"/>
                <a:cs typeface="Arial Unicode MS" pitchFamily="34" charset="-122"/>
              </a:rPr>
              <a:t>、</a:t>
            </a:r>
            <a:r>
              <a:rPr lang="en-US" altLang="zh-CN" sz="1500" dirty="0" smtClean="0">
                <a:latin typeface="Arial Unicode MS" pitchFamily="34" charset="-122"/>
                <a:ea typeface="Arial Unicode MS" pitchFamily="34" charset="-122"/>
                <a:cs typeface="Arial Unicode MS" pitchFamily="34" charset="-122"/>
              </a:rPr>
              <a:t>SDGVM</a:t>
            </a:r>
            <a:r>
              <a:rPr lang="zh-CN" altLang="en-US" sz="1500" dirty="0" smtClean="0">
                <a:latin typeface="Arial Unicode MS" pitchFamily="34" charset="-122"/>
                <a:ea typeface="Arial Unicode MS" pitchFamily="34" charset="-122"/>
                <a:cs typeface="Arial Unicode MS" pitchFamily="34" charset="-122"/>
              </a:rPr>
              <a:t>、</a:t>
            </a:r>
            <a:endParaRPr lang="en-US" altLang="zh-CN" sz="1500" dirty="0" smtClean="0">
              <a:latin typeface="Arial Unicode MS" pitchFamily="34" charset="-122"/>
              <a:ea typeface="Arial Unicode MS" pitchFamily="34" charset="-122"/>
              <a:cs typeface="Arial Unicode MS" pitchFamily="34" charset="-122"/>
            </a:endParaRPr>
          </a:p>
          <a:p>
            <a:pPr eaLnBrk="1" fontAlgn="ctr" hangingPunct="1"/>
            <a:r>
              <a:rPr lang="en-US" altLang="zh-CN" sz="1500" dirty="0" smtClean="0">
                <a:latin typeface="Arial Unicode MS" pitchFamily="34" charset="-122"/>
                <a:ea typeface="Arial Unicode MS" pitchFamily="34" charset="-122"/>
                <a:cs typeface="Arial Unicode MS" pitchFamily="34" charset="-122"/>
              </a:rPr>
              <a:t>  ORCHIDEE</a:t>
            </a:r>
            <a:r>
              <a:rPr lang="zh-CN" altLang="en-US" sz="1500" dirty="0" smtClean="0">
                <a:latin typeface="Arial Unicode MS" pitchFamily="34" charset="-122"/>
                <a:ea typeface="Arial Unicode MS" pitchFamily="34" charset="-122"/>
                <a:cs typeface="Arial Unicode MS" pitchFamily="34" charset="-122"/>
              </a:rPr>
              <a:t>、</a:t>
            </a:r>
            <a:r>
              <a:rPr lang="en-US" altLang="zh-CN" sz="1500" dirty="0" smtClean="0">
                <a:latin typeface="Arial Unicode MS" pitchFamily="34" charset="-122"/>
                <a:ea typeface="Arial Unicode MS" pitchFamily="34" charset="-122"/>
                <a:cs typeface="Arial Unicode MS" pitchFamily="34" charset="-122"/>
              </a:rPr>
              <a:t>TRIFFID</a:t>
            </a:r>
            <a:endParaRPr lang="zh-CN" altLang="en-US" sz="1500" dirty="0">
              <a:latin typeface="Arial Unicode MS" pitchFamily="34" charset="-122"/>
              <a:ea typeface="Arial Unicode MS" pitchFamily="34" charset="-122"/>
              <a:cs typeface="Arial Unicode MS" pitchFamily="34" charset="-122"/>
            </a:endParaRPr>
          </a:p>
        </p:txBody>
      </p:sp>
      <p:sp>
        <p:nvSpPr>
          <p:cNvPr id="14" name="TextBox 13"/>
          <p:cNvSpPr txBox="1"/>
          <p:nvPr>
            <p:custDataLst>
              <p:tags r:id="rId2"/>
            </p:custDataLst>
          </p:nvPr>
        </p:nvSpPr>
        <p:spPr>
          <a:xfrm>
            <a:off x="6570133" y="1717677"/>
            <a:ext cx="2358283" cy="923330"/>
          </a:xfrm>
          <a:prstGeom prst="rect">
            <a:avLst/>
          </a:prstGeom>
          <a:noFill/>
          <a:ln w="3175">
            <a:noFill/>
          </a:ln>
        </p:spPr>
        <p:txBody>
          <a:bodyPr wrap="square" lIns="0" tIns="0" rIns="0" bIns="0" rtlCol="0">
            <a:spAutoFit/>
          </a:bodyPr>
          <a:lstStyle/>
          <a:p>
            <a:pPr eaLnBrk="1" hangingPunct="1"/>
            <a:r>
              <a:rPr lang="en-US" altLang="zh-CN" sz="1500" dirty="0" smtClean="0">
                <a:ea typeface="Arial Unicode MS" pitchFamily="34" charset="-122"/>
                <a:cs typeface="Arial" panose="020B0604020202020204" pitchFamily="34" charset="0"/>
              </a:rPr>
              <a:t>Global River Discharge Center (</a:t>
            </a:r>
            <a:r>
              <a:rPr lang="en-US" altLang="zh-CN" sz="1500" b="1" dirty="0" smtClean="0">
                <a:ea typeface="Arial Unicode MS" pitchFamily="34" charset="-122"/>
                <a:cs typeface="Arial" panose="020B0604020202020204" pitchFamily="34" charset="0"/>
              </a:rPr>
              <a:t>GRDC</a:t>
            </a:r>
            <a:r>
              <a:rPr lang="en-US" altLang="zh-CN" sz="1500" dirty="0" smtClean="0">
                <a:ea typeface="Arial Unicode MS" pitchFamily="34" charset="-122"/>
                <a:cs typeface="Arial" panose="020B0604020202020204" pitchFamily="34" charset="0"/>
              </a:rPr>
              <a:t>; in Koblenz, Germany, http://www.bafg.de/GRDC/)</a:t>
            </a:r>
            <a:endParaRPr lang="en-US" altLang="zh-CN" sz="1500" dirty="0">
              <a:ea typeface="Arial Unicode MS" pitchFamily="34" charset="-122"/>
              <a:cs typeface="Arial" panose="020B0604020202020204" pitchFamily="34" charset="0"/>
            </a:endParaRPr>
          </a:p>
        </p:txBody>
      </p:sp>
      <p:sp>
        <p:nvSpPr>
          <p:cNvPr id="19" name="矩形 18"/>
          <p:cNvSpPr/>
          <p:nvPr>
            <p:custDataLst>
              <p:tags r:id="rId3"/>
            </p:custDataLst>
          </p:nvPr>
        </p:nvSpPr>
        <p:spPr>
          <a:xfrm>
            <a:off x="1261151" y="797893"/>
            <a:ext cx="1143008" cy="642942"/>
          </a:xfrm>
          <a:prstGeom prst="rect">
            <a:avLst/>
          </a:prstGeom>
          <a:solidFill>
            <a:srgbClr val="FFFFFF">
              <a:lumMod val="95000"/>
            </a:srgbClr>
          </a:solidFill>
          <a:ln w="9525" cap="flat" cmpd="sng" algn="ctr">
            <a:solidFill>
              <a:schemeClr val="bg1">
                <a:lumMod val="85000"/>
              </a:schemeClr>
            </a:solidFill>
            <a:prstDash val="solid"/>
          </a:ln>
          <a:effectLst>
            <a:outerShdw blurRad="50800" dist="38100" dir="2700000" algn="tl" rotWithShape="0">
              <a:prstClr val="black">
                <a:alpha val="40000"/>
              </a:prstClr>
            </a:outerShdw>
          </a:effectLst>
        </p:spPr>
        <p:txBody>
          <a:bodyPr lIns="91430" tIns="45716" rIns="91430" bIns="45716"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r>
              <a:rPr lang="en-US" altLang="zh-CN" sz="1200" b="1" kern="0" noProof="0" dirty="0" smtClean="0">
                <a:solidFill>
                  <a:srgbClr val="000000"/>
                </a:solidFill>
                <a:latin typeface="Tahoma"/>
                <a:ea typeface="华文楷体"/>
              </a:rPr>
              <a:t>DGVM</a:t>
            </a:r>
            <a:endParaRPr kumimoji="0" lang="zh-CN" altLang="en-US" sz="1200" b="1" i="0" u="none" strike="noStrike" kern="0" cap="none" spc="0" normalizeH="0" baseline="0" noProof="0" dirty="0" smtClean="0">
              <a:ln>
                <a:noFill/>
              </a:ln>
              <a:solidFill>
                <a:srgbClr val="000000"/>
              </a:solidFill>
              <a:effectLst/>
              <a:uLnTx/>
              <a:uFillTx/>
              <a:latin typeface="Tahoma"/>
              <a:ea typeface="华文楷体"/>
            </a:endParaRPr>
          </a:p>
        </p:txBody>
      </p:sp>
      <p:sp>
        <p:nvSpPr>
          <p:cNvPr id="21" name="矩形 20"/>
          <p:cNvSpPr/>
          <p:nvPr>
            <p:custDataLst>
              <p:tags r:id="rId4"/>
            </p:custDataLst>
          </p:nvPr>
        </p:nvSpPr>
        <p:spPr>
          <a:xfrm>
            <a:off x="7147494" y="804173"/>
            <a:ext cx="1143008" cy="642942"/>
          </a:xfrm>
          <a:prstGeom prst="rect">
            <a:avLst/>
          </a:prstGeom>
          <a:solidFill>
            <a:srgbClr val="FFFFFF">
              <a:lumMod val="95000"/>
            </a:srgbClr>
          </a:solidFill>
          <a:ln w="9525" cap="flat" cmpd="sng" algn="ctr">
            <a:solidFill>
              <a:schemeClr val="bg1">
                <a:lumMod val="85000"/>
              </a:schemeClr>
            </a:solidFill>
            <a:prstDash val="solid"/>
          </a:ln>
          <a:effectLst>
            <a:outerShdw blurRad="50800" dist="38100" dir="2700000" algn="tl" rotWithShape="0">
              <a:prstClr val="black">
                <a:alpha val="40000"/>
              </a:prstClr>
            </a:outerShdw>
          </a:effectLst>
        </p:spPr>
        <p:txBody>
          <a:bodyPr lIns="91430" tIns="45716" rIns="91430" bIns="45716"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000000"/>
                </a:solidFill>
                <a:effectLst/>
                <a:uLnTx/>
                <a:uFillTx/>
                <a:latin typeface="Tahoma"/>
                <a:ea typeface="华文楷体"/>
              </a:rPr>
              <a:t>Observation</a:t>
            </a:r>
            <a:endParaRPr kumimoji="0" lang="zh-CN" altLang="en-US" sz="1200" b="1" i="0" u="none" strike="noStrike" kern="0" cap="none" spc="0" normalizeH="0" baseline="0" noProof="0" dirty="0" smtClean="0">
              <a:ln>
                <a:noFill/>
              </a:ln>
              <a:solidFill>
                <a:srgbClr val="000000"/>
              </a:solidFill>
              <a:effectLst/>
              <a:uLnTx/>
              <a:uFillTx/>
              <a:latin typeface="Tahoma"/>
              <a:ea typeface="华文楷体"/>
            </a:endParaRPr>
          </a:p>
        </p:txBody>
      </p:sp>
      <p:sp>
        <p:nvSpPr>
          <p:cNvPr id="22" name="TextBox 11"/>
          <p:cNvSpPr txBox="1"/>
          <p:nvPr>
            <p:custDataLst>
              <p:tags r:id="rId5"/>
            </p:custDataLst>
          </p:nvPr>
        </p:nvSpPr>
        <p:spPr>
          <a:xfrm>
            <a:off x="851971" y="3064402"/>
            <a:ext cx="2037931" cy="923330"/>
          </a:xfrm>
          <a:prstGeom prst="rect">
            <a:avLst/>
          </a:prstGeom>
          <a:noFill/>
          <a:ln w="3175">
            <a:noFill/>
          </a:ln>
        </p:spPr>
        <p:txBody>
          <a:bodyPr wrap="square" lIns="0" tIns="0" rIns="0" bIns="0" rtlCol="0">
            <a:spAutoFit/>
          </a:bodyPr>
          <a:lstStyle/>
          <a:p>
            <a:pPr marL="285750" lvl="1" indent="-285750" defTabSz="874691" eaLnBrk="0" hangingPunct="0">
              <a:buSzPct val="120000"/>
              <a:buFont typeface="Arial" panose="020B0604020202020204" pitchFamily="34" charset="0"/>
              <a:buChar char="•"/>
              <a:defRPr/>
            </a:pPr>
            <a:r>
              <a:rPr lang="en-US" altLang="zh-CN" sz="1500" kern="0" dirty="0" smtClean="0">
                <a:ea typeface="华文楷体"/>
                <a:cs typeface="Calibri" pitchFamily="34" charset="0"/>
              </a:rPr>
              <a:t>Monthly runoff</a:t>
            </a:r>
          </a:p>
          <a:p>
            <a:pPr marL="285750" lvl="1" indent="-285750" defTabSz="874691">
              <a:buSzPct val="120000"/>
              <a:buFont typeface="Arial" panose="020B0604020202020204" pitchFamily="34" charset="0"/>
              <a:buChar char="•"/>
              <a:defRPr/>
            </a:pPr>
            <a:r>
              <a:rPr lang="en-US" altLang="zh-CN" sz="1500" dirty="0"/>
              <a:t>re-gridding </a:t>
            </a:r>
            <a:r>
              <a:rPr lang="en-US" altLang="zh-CN" sz="1500" dirty="0" smtClean="0"/>
              <a:t>into </a:t>
            </a:r>
            <a:r>
              <a:rPr lang="en-US" altLang="zh-CN" sz="1500" dirty="0"/>
              <a:t>a </a:t>
            </a:r>
            <a:r>
              <a:rPr lang="en-US" altLang="zh-CN" sz="1500" dirty="0" smtClean="0"/>
              <a:t>0.5</a:t>
            </a:r>
            <a:r>
              <a:rPr lang="en-US" altLang="zh-CN" sz="1500" baseline="30000" dirty="0" smtClean="0"/>
              <a:t>o</a:t>
            </a:r>
            <a:r>
              <a:rPr lang="en-US" altLang="zh-CN" sz="1500" dirty="0" smtClean="0"/>
              <a:t>×0.5</a:t>
            </a:r>
            <a:r>
              <a:rPr lang="en-US" altLang="zh-CN" sz="1500" baseline="30000" dirty="0" smtClean="0"/>
              <a:t>o</a:t>
            </a:r>
            <a:r>
              <a:rPr lang="en-US" altLang="zh-CN" sz="1500" dirty="0" smtClean="0"/>
              <a:t> </a:t>
            </a:r>
            <a:r>
              <a:rPr lang="en-US" altLang="zh-CN" sz="1500" dirty="0"/>
              <a:t>grid</a:t>
            </a:r>
            <a:r>
              <a:rPr lang="en-US" altLang="zh-CN" sz="1500" kern="0" dirty="0" smtClean="0">
                <a:ea typeface="华文楷体"/>
                <a:cs typeface="Calibri" pitchFamily="34" charset="0"/>
              </a:rPr>
              <a:t> </a:t>
            </a:r>
          </a:p>
          <a:p>
            <a:pPr marL="285750" lvl="1" indent="-285750" defTabSz="874691" eaLnBrk="0" hangingPunct="0">
              <a:buSzPct val="120000"/>
              <a:buFont typeface="Arial" panose="020B0604020202020204" pitchFamily="34" charset="0"/>
              <a:buChar char="•"/>
              <a:defRPr/>
            </a:pPr>
            <a:r>
              <a:rPr lang="en-US" altLang="zh-CN" sz="1500" kern="0" dirty="0" smtClean="0">
                <a:ea typeface="华文楷体"/>
                <a:cs typeface="Calibri" pitchFamily="34" charset="0"/>
              </a:rPr>
              <a:t>1981-2010 period</a:t>
            </a:r>
          </a:p>
        </p:txBody>
      </p:sp>
      <p:sp>
        <p:nvSpPr>
          <p:cNvPr id="2" name="矩形 1"/>
          <p:cNvSpPr/>
          <p:nvPr/>
        </p:nvSpPr>
        <p:spPr>
          <a:xfrm>
            <a:off x="620889" y="117312"/>
            <a:ext cx="8082843" cy="584775"/>
          </a:xfrm>
          <a:prstGeom prst="rect">
            <a:avLst/>
          </a:prstGeom>
        </p:spPr>
        <p:txBody>
          <a:bodyPr wrap="square">
            <a:spAutoFit/>
          </a:bodyPr>
          <a:lstStyle/>
          <a:p>
            <a:pPr algn="ctr"/>
            <a:r>
              <a:rPr lang="en-US" altLang="zh-CN" sz="3200" b="1" dirty="0"/>
              <a:t> Material and Methods</a:t>
            </a:r>
            <a:endParaRPr lang="zh-CN" altLang="en-US" sz="3200" dirty="0"/>
          </a:p>
        </p:txBody>
      </p:sp>
      <p:sp>
        <p:nvSpPr>
          <p:cNvPr id="29" name="矩形 28"/>
          <p:cNvSpPr/>
          <p:nvPr/>
        </p:nvSpPr>
        <p:spPr>
          <a:xfrm>
            <a:off x="824091" y="4324165"/>
            <a:ext cx="2839493" cy="1477328"/>
          </a:xfrm>
          <a:prstGeom prst="rect">
            <a:avLst/>
          </a:prstGeom>
        </p:spPr>
        <p:txBody>
          <a:bodyPr wrap="square">
            <a:spAutoFit/>
          </a:bodyPr>
          <a:lstStyle/>
          <a:p>
            <a:r>
              <a:rPr lang="en-US" altLang="zh-CN" sz="1500" dirty="0" smtClean="0"/>
              <a:t>Simulation S2, an </a:t>
            </a:r>
            <a:r>
              <a:rPr lang="en-US" altLang="zh-CN" sz="1500" dirty="0"/>
              <a:t>offline run where models were forced </a:t>
            </a:r>
            <a:r>
              <a:rPr lang="en-US" altLang="zh-CN" sz="1500" dirty="0" smtClean="0"/>
              <a:t>with</a:t>
            </a:r>
          </a:p>
          <a:p>
            <a:pPr marL="285750" indent="-285750">
              <a:buFont typeface="Arial" panose="020B0604020202020204" pitchFamily="34" charset="0"/>
              <a:buChar char="•"/>
            </a:pPr>
            <a:r>
              <a:rPr lang="en-US" altLang="zh-CN" sz="1500" dirty="0" smtClean="0"/>
              <a:t> </a:t>
            </a:r>
            <a:r>
              <a:rPr lang="en-US" altLang="zh-CN" sz="1500" dirty="0"/>
              <a:t>the same changing CO</a:t>
            </a:r>
            <a:r>
              <a:rPr lang="en-US" altLang="zh-CN" sz="1500" baseline="-25000" dirty="0"/>
              <a:t>2</a:t>
            </a:r>
            <a:r>
              <a:rPr lang="en-US" altLang="zh-CN" sz="1500" dirty="0"/>
              <a:t> and </a:t>
            </a:r>
            <a:r>
              <a:rPr lang="en-US" altLang="zh-CN" sz="1500" dirty="0" smtClean="0"/>
              <a:t>climate</a:t>
            </a:r>
          </a:p>
          <a:p>
            <a:pPr marL="285750" indent="-285750">
              <a:buFont typeface="Arial" panose="020B0604020202020204" pitchFamily="34" charset="0"/>
              <a:buChar char="•"/>
            </a:pPr>
            <a:r>
              <a:rPr lang="en-US" altLang="zh-CN" sz="1500" dirty="0"/>
              <a:t> </a:t>
            </a:r>
            <a:r>
              <a:rPr lang="en-US" altLang="zh-CN" sz="1500" dirty="0" smtClean="0"/>
              <a:t>fixed </a:t>
            </a:r>
            <a:r>
              <a:rPr lang="en-US" altLang="zh-CN" sz="1500" dirty="0"/>
              <a:t>(pre-industrial) land use. </a:t>
            </a:r>
            <a:endParaRPr lang="zh-CN" altLang="en-US" sz="1500" dirty="0"/>
          </a:p>
        </p:txBody>
      </p:sp>
      <p:sp>
        <p:nvSpPr>
          <p:cNvPr id="39" name="TextBox 11"/>
          <p:cNvSpPr txBox="1"/>
          <p:nvPr>
            <p:custDataLst>
              <p:tags r:id="rId6"/>
            </p:custDataLst>
          </p:nvPr>
        </p:nvSpPr>
        <p:spPr>
          <a:xfrm>
            <a:off x="6651764" y="2866144"/>
            <a:ext cx="2276653" cy="1154162"/>
          </a:xfrm>
          <a:prstGeom prst="rect">
            <a:avLst/>
          </a:prstGeom>
          <a:noFill/>
          <a:ln w="3175">
            <a:noFill/>
          </a:ln>
        </p:spPr>
        <p:txBody>
          <a:bodyPr wrap="square" lIns="0" tIns="0" rIns="0" bIns="0" rtlCol="0">
            <a:spAutoFit/>
          </a:bodyPr>
          <a:lstStyle/>
          <a:p>
            <a:pPr marL="285750" lvl="1" indent="-285750" defTabSz="874691" eaLnBrk="0" hangingPunct="0">
              <a:buSzPct val="120000"/>
              <a:buFont typeface="Arial" panose="020B0604020202020204" pitchFamily="34" charset="0"/>
              <a:buChar char="•"/>
              <a:defRPr/>
            </a:pPr>
            <a:r>
              <a:rPr lang="en-US" altLang="zh-CN" sz="1500" kern="0" dirty="0" smtClean="0">
                <a:ea typeface="华文楷体"/>
                <a:cs typeface="Calibri" pitchFamily="34" charset="0"/>
              </a:rPr>
              <a:t>Daily discharge</a:t>
            </a:r>
          </a:p>
          <a:p>
            <a:pPr marL="285750" indent="-285750" eaLnBrk="1" hangingPunct="1">
              <a:buFont typeface="Arial" panose="020B0604020202020204" pitchFamily="34" charset="0"/>
              <a:buChar char="•"/>
            </a:pPr>
            <a:r>
              <a:rPr lang="en-US" altLang="zh-CN" sz="1500" dirty="0" smtClean="0">
                <a:latin typeface="Arial Unicode MS" pitchFamily="34" charset="-122"/>
                <a:ea typeface="Arial Unicode MS" pitchFamily="34" charset="-122"/>
                <a:cs typeface="Arial Unicode MS" pitchFamily="34" charset="-122"/>
              </a:rPr>
              <a:t>Gauging stations locates in the estuary of river</a:t>
            </a:r>
          </a:p>
          <a:p>
            <a:pPr marL="285750" lvl="1" indent="-285750" defTabSz="874691" eaLnBrk="0" hangingPunct="0">
              <a:buSzPct val="120000"/>
              <a:buFont typeface="Arial" panose="020B0604020202020204" pitchFamily="34" charset="0"/>
              <a:buChar char="•"/>
              <a:defRPr/>
            </a:pPr>
            <a:r>
              <a:rPr lang="en-US" altLang="zh-CN" sz="1500" kern="0" dirty="0" smtClean="0">
                <a:ea typeface="华文楷体"/>
                <a:cs typeface="Calibri" pitchFamily="34" charset="0"/>
              </a:rPr>
              <a:t>1981-2010 period</a:t>
            </a:r>
          </a:p>
        </p:txBody>
      </p:sp>
      <p:grpSp>
        <p:nvGrpSpPr>
          <p:cNvPr id="28678" name="组合 28677"/>
          <p:cNvGrpSpPr/>
          <p:nvPr/>
        </p:nvGrpSpPr>
        <p:grpSpPr>
          <a:xfrm>
            <a:off x="3749592" y="4125428"/>
            <a:ext cx="4728076" cy="2010269"/>
            <a:chOff x="3678237" y="2488540"/>
            <a:chExt cx="4728076" cy="2010269"/>
          </a:xfrm>
        </p:grpSpPr>
        <p:pic>
          <p:nvPicPr>
            <p:cNvPr id="28679" name="Picture 7" descr="map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1785"/>
            <a:stretch/>
          </p:blipFill>
          <p:spPr bwMode="auto">
            <a:xfrm>
              <a:off x="3727014" y="2488540"/>
              <a:ext cx="4679299" cy="201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22"/>
            <p:cNvSpPr txBox="1">
              <a:spLocks noChangeArrowheads="1"/>
            </p:cNvSpPr>
            <p:nvPr/>
          </p:nvSpPr>
          <p:spPr bwMode="auto">
            <a:xfrm>
              <a:off x="4426115" y="4266966"/>
              <a:ext cx="39801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indent="0" eaLnBrk="1" hangingPunct="1"/>
              <a:r>
                <a:rPr lang="en-US" altLang="zh-CN" sz="900" dirty="0">
                  <a:ea typeface="Arial Unicode MS" pitchFamily="34" charset="-122"/>
                  <a:cs typeface="Arial" panose="020B0604020202020204" pitchFamily="34" charset="0"/>
                </a:rPr>
                <a:t>15 large river basins (&gt;100,000 km</a:t>
              </a:r>
              <a:r>
                <a:rPr lang="en-US" altLang="zh-CN" sz="900" baseline="30000" dirty="0">
                  <a:ea typeface="Arial Unicode MS" pitchFamily="34" charset="-122"/>
                  <a:cs typeface="Arial" panose="020B0604020202020204" pitchFamily="34" charset="0"/>
                </a:rPr>
                <a:t>2</a:t>
              </a:r>
              <a:r>
                <a:rPr lang="en-US" altLang="zh-CN" sz="900" dirty="0">
                  <a:ea typeface="Arial Unicode MS" pitchFamily="34" charset="-122"/>
                  <a:cs typeface="Arial" panose="020B0604020202020204" pitchFamily="34" charset="0"/>
                </a:rPr>
                <a:t>) over different continents except Africa </a:t>
              </a:r>
            </a:p>
          </p:txBody>
        </p:sp>
        <p:sp>
          <p:nvSpPr>
            <p:cNvPr id="28672" name="矩形 28671"/>
            <p:cNvSpPr/>
            <p:nvPr/>
          </p:nvSpPr>
          <p:spPr bwMode="auto">
            <a:xfrm>
              <a:off x="3678237" y="2488540"/>
              <a:ext cx="4728076" cy="2010269"/>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grpSp>
      <p:sp>
        <p:nvSpPr>
          <p:cNvPr id="42" name="矩形 41"/>
          <p:cNvSpPr/>
          <p:nvPr>
            <p:custDataLst>
              <p:tags r:id="rId7"/>
            </p:custDataLst>
          </p:nvPr>
        </p:nvSpPr>
        <p:spPr>
          <a:xfrm>
            <a:off x="4185613" y="786604"/>
            <a:ext cx="1143008" cy="642942"/>
          </a:xfrm>
          <a:prstGeom prst="rect">
            <a:avLst/>
          </a:prstGeom>
          <a:solidFill>
            <a:srgbClr val="FFFFFF">
              <a:lumMod val="95000"/>
            </a:srgbClr>
          </a:solidFill>
          <a:ln w="9525" cap="flat" cmpd="sng" algn="ctr">
            <a:solidFill>
              <a:schemeClr val="bg1">
                <a:lumMod val="85000"/>
              </a:schemeClr>
            </a:solidFill>
            <a:prstDash val="solid"/>
          </a:ln>
          <a:effectLst>
            <a:outerShdw blurRad="50800" dist="38100" dir="2700000" algn="tl" rotWithShape="0">
              <a:prstClr val="black">
                <a:alpha val="40000"/>
              </a:prstClr>
            </a:outerShdw>
          </a:effectLst>
        </p:spPr>
        <p:txBody>
          <a:bodyPr lIns="91430" tIns="45716" rIns="91430" bIns="45716"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r>
              <a:rPr lang="en-US" altLang="zh-CN" sz="1200" b="1" kern="0" noProof="0" dirty="0" smtClean="0">
                <a:solidFill>
                  <a:srgbClr val="000000"/>
                </a:solidFill>
                <a:latin typeface="Tahoma"/>
                <a:ea typeface="华文楷体"/>
              </a:rPr>
              <a:t>Route</a:t>
            </a:r>
            <a:endParaRPr kumimoji="0" lang="zh-CN" altLang="en-US" sz="1200" b="1" i="0" u="none" strike="noStrike" kern="0" cap="none" spc="0" normalizeH="0" baseline="0" noProof="0" dirty="0" smtClean="0">
              <a:ln>
                <a:noFill/>
              </a:ln>
              <a:solidFill>
                <a:srgbClr val="000000"/>
              </a:solidFill>
              <a:effectLst/>
              <a:uLnTx/>
              <a:uFillTx/>
              <a:latin typeface="Tahoma"/>
              <a:ea typeface="华文楷体"/>
            </a:endParaRPr>
          </a:p>
        </p:txBody>
      </p:sp>
      <p:sp>
        <p:nvSpPr>
          <p:cNvPr id="28673" name="下箭头 28672"/>
          <p:cNvSpPr/>
          <p:nvPr/>
        </p:nvSpPr>
        <p:spPr bwMode="auto">
          <a:xfrm rot="16200000">
            <a:off x="3164034" y="905603"/>
            <a:ext cx="417689" cy="539886"/>
          </a:xfrm>
          <a:prstGeom prst="downArrow">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28680" name="上下箭头 28679"/>
          <p:cNvSpPr/>
          <p:nvPr/>
        </p:nvSpPr>
        <p:spPr bwMode="auto">
          <a:xfrm rot="16200000">
            <a:off x="6088751" y="746612"/>
            <a:ext cx="417600" cy="859755"/>
          </a:xfrm>
          <a:prstGeom prst="upDownArrow">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sp>
        <p:nvSpPr>
          <p:cNvPr id="28682" name="矩形 28681"/>
          <p:cNvSpPr/>
          <p:nvPr/>
        </p:nvSpPr>
        <p:spPr>
          <a:xfrm>
            <a:off x="3432074" y="1724702"/>
            <a:ext cx="2925332" cy="1015663"/>
          </a:xfrm>
          <a:prstGeom prst="rect">
            <a:avLst/>
          </a:prstGeom>
        </p:spPr>
        <p:txBody>
          <a:bodyPr wrap="square">
            <a:spAutoFit/>
          </a:bodyPr>
          <a:lstStyle/>
          <a:p>
            <a:r>
              <a:rPr lang="en-US" altLang="zh-CN" sz="1500" dirty="0" smtClean="0"/>
              <a:t> The routing model converts simulated gridded runoff into river discharge at river mouths [Miller et al. 1994].</a:t>
            </a:r>
            <a:endParaRPr lang="zh-CN" altLang="en-US" sz="1500" dirty="0"/>
          </a:p>
        </p:txBody>
      </p:sp>
      <p:sp>
        <p:nvSpPr>
          <p:cNvPr id="28683" name="矩形 28682"/>
          <p:cNvSpPr/>
          <p:nvPr/>
        </p:nvSpPr>
        <p:spPr>
          <a:xfrm>
            <a:off x="3497057" y="2978624"/>
            <a:ext cx="2915034" cy="1015663"/>
          </a:xfrm>
          <a:prstGeom prst="rect">
            <a:avLst/>
          </a:prstGeom>
        </p:spPr>
        <p:txBody>
          <a:bodyPr wrap="square">
            <a:spAutoFit/>
          </a:bodyPr>
          <a:lstStyle/>
          <a:p>
            <a:pPr marL="285750" indent="-285750">
              <a:buFont typeface="Arial" panose="020B0604020202020204" pitchFamily="34" charset="0"/>
              <a:buChar char="•"/>
            </a:pPr>
            <a:r>
              <a:rPr lang="en-US" altLang="zh-CN" sz="1500" dirty="0"/>
              <a:t>The global Dominant River Tracing (</a:t>
            </a:r>
            <a:r>
              <a:rPr lang="en-US" altLang="zh-CN" sz="1500" dirty="0" smtClean="0"/>
              <a:t>DRT)</a:t>
            </a:r>
          </a:p>
          <a:p>
            <a:pPr marL="285750" indent="-285750">
              <a:buFont typeface="Arial" panose="020B0604020202020204" pitchFamily="34" charset="0"/>
              <a:buChar char="•"/>
            </a:pPr>
            <a:r>
              <a:rPr lang="en-US" altLang="zh-CN" sz="1500" dirty="0" smtClean="0"/>
              <a:t>a </a:t>
            </a:r>
            <a:r>
              <a:rPr lang="en-US" altLang="zh-CN" sz="1500" dirty="0"/>
              <a:t>0.5</a:t>
            </a:r>
            <a:r>
              <a:rPr lang="en-US" altLang="zh-CN" sz="1500" baseline="30000" dirty="0"/>
              <a:t>o</a:t>
            </a:r>
            <a:r>
              <a:rPr lang="en-US" altLang="zh-CN" sz="1500" dirty="0"/>
              <a:t> by 0.5</a:t>
            </a:r>
            <a:r>
              <a:rPr lang="en-US" altLang="zh-CN" sz="1500" baseline="30000" dirty="0"/>
              <a:t>o</a:t>
            </a:r>
            <a:r>
              <a:rPr lang="en-US" altLang="zh-CN" sz="1500" dirty="0"/>
              <a:t> </a:t>
            </a:r>
            <a:r>
              <a:rPr lang="en-US" altLang="zh-CN" sz="1500" dirty="0" smtClean="0"/>
              <a:t>grid</a:t>
            </a:r>
          </a:p>
          <a:p>
            <a:pPr marL="285750" indent="-285750">
              <a:buFont typeface="Arial" panose="020B0604020202020204" pitchFamily="34" charset="0"/>
              <a:buChar char="•"/>
            </a:pPr>
            <a:r>
              <a:rPr lang="en-US" altLang="zh-CN" sz="1500" dirty="0" smtClean="0"/>
              <a:t>a 6-h time step</a:t>
            </a:r>
            <a:endParaRPr lang="zh-CN" altLang="en-US" sz="1500" dirty="0"/>
          </a:p>
        </p:txBody>
      </p:sp>
      <p:sp>
        <p:nvSpPr>
          <p:cNvPr id="23" name="灯片编号占位符 9"/>
          <p:cNvSpPr>
            <a:spLocks noGrp="1"/>
          </p:cNvSpPr>
          <p:nvPr>
            <p:ph type="sldNum" sz="quarter" idx="12"/>
          </p:nvPr>
        </p:nvSpPr>
        <p:spPr>
          <a:xfrm>
            <a:off x="8700996" y="6341571"/>
            <a:ext cx="602027" cy="457200"/>
          </a:xfrm>
        </p:spPr>
        <p:txBody>
          <a:bodyPr/>
          <a:lstStyle/>
          <a:p>
            <a:fld id="{D99CB9EF-791E-47E8-B632-3D694DE8761E}" type="slidenum">
              <a:rPr lang="zh-CN" altLang="en-US" smtClean="0"/>
              <a:pPr/>
              <a:t>6</a:t>
            </a:fld>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7" name="TextBox 6"/>
          <p:cNvSpPr txBox="1"/>
          <p:nvPr/>
        </p:nvSpPr>
        <p:spPr>
          <a:xfrm>
            <a:off x="6028327" y="1181372"/>
            <a:ext cx="2424324"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Runoff simulation in DGVMs</a:t>
            </a:r>
            <a:endParaRPr lang="zh-CN" altLang="en-US" sz="1400" dirty="0">
              <a:latin typeface="华文楷体" panose="02010600040101010101" pitchFamily="2" charset="-122"/>
              <a:ea typeface="华文楷体" panose="02010600040101010101" pitchFamily="2" charset="-122"/>
            </a:endParaRPr>
          </a:p>
        </p:txBody>
      </p:sp>
      <p:sp>
        <p:nvSpPr>
          <p:cNvPr id="8" name="TextBox 7"/>
          <p:cNvSpPr txBox="1"/>
          <p:nvPr/>
        </p:nvSpPr>
        <p:spPr>
          <a:xfrm>
            <a:off x="641929" y="1173627"/>
            <a:ext cx="1740033" cy="315524"/>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Observed discharge</a:t>
            </a:r>
            <a:endParaRPr lang="zh-CN" altLang="en-US" sz="1400" dirty="0">
              <a:latin typeface="华文楷体" panose="02010600040101010101" pitchFamily="2" charset="-122"/>
              <a:ea typeface="华文楷体" panose="02010600040101010101" pitchFamily="2" charset="-122"/>
            </a:endParaRPr>
          </a:p>
        </p:txBody>
      </p:sp>
      <p:sp>
        <p:nvSpPr>
          <p:cNvPr id="14" name="TextBox 13"/>
          <p:cNvSpPr txBox="1"/>
          <p:nvPr/>
        </p:nvSpPr>
        <p:spPr>
          <a:xfrm>
            <a:off x="552177" y="1988213"/>
            <a:ext cx="2800623"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Annual mean discharge &amp; its trend</a:t>
            </a:r>
            <a:endParaRPr lang="zh-CN" altLang="en-US" sz="1400" dirty="0">
              <a:latin typeface="华文楷体" panose="02010600040101010101" pitchFamily="2" charset="-122"/>
              <a:ea typeface="华文楷体" panose="02010600040101010101" pitchFamily="2" charset="-122"/>
            </a:endParaRPr>
          </a:p>
        </p:txBody>
      </p:sp>
      <p:cxnSp>
        <p:nvCxnSpPr>
          <p:cNvPr id="16" name="直接连接符 15"/>
          <p:cNvCxnSpPr>
            <a:stCxn id="14" idx="3"/>
            <a:endCxn id="14" idx="3"/>
          </p:cNvCxnSpPr>
          <p:nvPr/>
        </p:nvCxnSpPr>
        <p:spPr>
          <a:xfrm>
            <a:off x="3352800" y="21421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53061" y="1971280"/>
            <a:ext cx="1999205"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Inter-annual variability</a:t>
            </a:r>
            <a:endParaRPr lang="zh-CN" altLang="en-US" sz="1400" dirty="0">
              <a:latin typeface="华文楷体" panose="02010600040101010101" pitchFamily="2" charset="-122"/>
              <a:ea typeface="华文楷体" panose="02010600040101010101" pitchFamily="2" charset="-122"/>
            </a:endParaRPr>
          </a:p>
        </p:txBody>
      </p:sp>
      <p:sp>
        <p:nvSpPr>
          <p:cNvPr id="21" name="TextBox 20"/>
          <p:cNvSpPr txBox="1"/>
          <p:nvPr/>
        </p:nvSpPr>
        <p:spPr>
          <a:xfrm>
            <a:off x="3123423" y="3090463"/>
            <a:ext cx="549555"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NSE</a:t>
            </a:r>
            <a:endParaRPr lang="zh-CN" altLang="en-US" sz="1400" dirty="0">
              <a:latin typeface="华文楷体" panose="02010600040101010101" pitchFamily="2" charset="-122"/>
              <a:ea typeface="华文楷体" panose="02010600040101010101" pitchFamily="2" charset="-122"/>
            </a:endParaRPr>
          </a:p>
        </p:txBody>
      </p:sp>
      <p:sp>
        <p:nvSpPr>
          <p:cNvPr id="22" name="TextBox 21"/>
          <p:cNvSpPr txBox="1"/>
          <p:nvPr/>
        </p:nvSpPr>
        <p:spPr>
          <a:xfrm>
            <a:off x="3046412" y="2708029"/>
            <a:ext cx="679298"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PBIAS</a:t>
            </a:r>
            <a:endParaRPr lang="zh-CN" altLang="en-US" sz="1400" dirty="0">
              <a:latin typeface="华文楷体" panose="02010600040101010101" pitchFamily="2" charset="-122"/>
              <a:ea typeface="华文楷体" panose="02010600040101010101" pitchFamily="2" charset="-122"/>
            </a:endParaRPr>
          </a:p>
        </p:txBody>
      </p:sp>
      <p:sp>
        <p:nvSpPr>
          <p:cNvPr id="23" name="TextBox 22"/>
          <p:cNvSpPr txBox="1"/>
          <p:nvPr/>
        </p:nvSpPr>
        <p:spPr>
          <a:xfrm>
            <a:off x="3126989" y="3853538"/>
            <a:ext cx="548119"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Corr.</a:t>
            </a:r>
            <a:endParaRPr lang="zh-CN" altLang="en-US" sz="1400" dirty="0">
              <a:latin typeface="华文楷体" panose="02010600040101010101" pitchFamily="2" charset="-122"/>
              <a:ea typeface="华文楷体" panose="02010600040101010101" pitchFamily="2" charset="-122"/>
            </a:endParaRPr>
          </a:p>
        </p:txBody>
      </p:sp>
      <p:sp>
        <p:nvSpPr>
          <p:cNvPr id="28" name="矩形 27"/>
          <p:cNvSpPr/>
          <p:nvPr/>
        </p:nvSpPr>
        <p:spPr>
          <a:xfrm>
            <a:off x="620889" y="117312"/>
            <a:ext cx="8082843" cy="584775"/>
          </a:xfrm>
          <a:prstGeom prst="rect">
            <a:avLst/>
          </a:prstGeom>
        </p:spPr>
        <p:txBody>
          <a:bodyPr wrap="square">
            <a:spAutoFit/>
          </a:bodyPr>
          <a:lstStyle/>
          <a:p>
            <a:pPr algn="ctr"/>
            <a:r>
              <a:rPr lang="en-US" altLang="zh-CN" sz="3200" b="1" dirty="0"/>
              <a:t> Material and Methods</a:t>
            </a:r>
            <a:endParaRPr lang="zh-CN" altLang="en-US" sz="3200" dirty="0"/>
          </a:p>
        </p:txBody>
      </p:sp>
      <p:cxnSp>
        <p:nvCxnSpPr>
          <p:cNvPr id="6" name="直接箭头连接符 5"/>
          <p:cNvCxnSpPr/>
          <p:nvPr/>
        </p:nvCxnSpPr>
        <p:spPr bwMode="auto">
          <a:xfrm flipH="1" flipV="1">
            <a:off x="5128860" y="1335262"/>
            <a:ext cx="867412" cy="564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3747917" y="1187016"/>
            <a:ext cx="1360311"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River discharge</a:t>
            </a:r>
            <a:endParaRPr lang="zh-CN" altLang="en-US" sz="1400" dirty="0">
              <a:latin typeface="华文楷体" panose="02010600040101010101" pitchFamily="2" charset="-122"/>
              <a:ea typeface="华文楷体" panose="02010600040101010101" pitchFamily="2" charset="-122"/>
            </a:endParaRPr>
          </a:p>
        </p:txBody>
      </p:sp>
      <p:sp>
        <p:nvSpPr>
          <p:cNvPr id="31744" name="TextBox 31743"/>
          <p:cNvSpPr txBox="1"/>
          <p:nvPr/>
        </p:nvSpPr>
        <p:spPr>
          <a:xfrm>
            <a:off x="5223897" y="1068795"/>
            <a:ext cx="691215" cy="307777"/>
          </a:xfrm>
          <a:prstGeom prst="rect">
            <a:avLst/>
          </a:prstGeom>
          <a:noFill/>
        </p:spPr>
        <p:txBody>
          <a:bodyPr wrap="none" rtlCol="0">
            <a:spAutoFit/>
          </a:bodyPr>
          <a:lstStyle/>
          <a:p>
            <a:r>
              <a:rPr lang="en-US" altLang="zh-CN" sz="1400" b="1" dirty="0" smtClean="0">
                <a:solidFill>
                  <a:srgbClr val="0070C0"/>
                </a:solidFill>
              </a:rPr>
              <a:t>Route</a:t>
            </a:r>
            <a:endParaRPr lang="zh-CN" altLang="en-US" sz="1400" b="1" dirty="0">
              <a:solidFill>
                <a:srgbClr val="0070C0"/>
              </a:solidFill>
            </a:endParaRPr>
          </a:p>
        </p:txBody>
      </p:sp>
      <p:cxnSp>
        <p:nvCxnSpPr>
          <p:cNvPr id="31749" name="直接连接符 31748"/>
          <p:cNvCxnSpPr>
            <a:stCxn id="8" idx="3"/>
            <a:endCxn id="31" idx="1"/>
          </p:cNvCxnSpPr>
          <p:nvPr/>
        </p:nvCxnSpPr>
        <p:spPr bwMode="auto">
          <a:xfrm>
            <a:off x="2381962" y="1331389"/>
            <a:ext cx="1365955" cy="95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p:cNvSpPr txBox="1"/>
          <p:nvPr/>
        </p:nvSpPr>
        <p:spPr>
          <a:xfrm>
            <a:off x="2610492" y="1074438"/>
            <a:ext cx="962123" cy="307777"/>
          </a:xfrm>
          <a:prstGeom prst="rect">
            <a:avLst/>
          </a:prstGeom>
          <a:noFill/>
        </p:spPr>
        <p:txBody>
          <a:bodyPr wrap="none" rtlCol="0">
            <a:spAutoFit/>
          </a:bodyPr>
          <a:lstStyle/>
          <a:p>
            <a:r>
              <a:rPr lang="en-US" altLang="zh-CN" sz="1400" b="1" dirty="0" smtClean="0">
                <a:solidFill>
                  <a:srgbClr val="0070C0"/>
                </a:solidFill>
              </a:rPr>
              <a:t>Compare</a:t>
            </a:r>
            <a:endParaRPr lang="zh-CN" altLang="en-US" sz="1400" b="1" dirty="0">
              <a:solidFill>
                <a:srgbClr val="0070C0"/>
              </a:solidFill>
            </a:endParaRPr>
          </a:p>
        </p:txBody>
      </p:sp>
      <p:sp>
        <p:nvSpPr>
          <p:cNvPr id="49" name="TextBox 48"/>
          <p:cNvSpPr txBox="1"/>
          <p:nvPr/>
        </p:nvSpPr>
        <p:spPr>
          <a:xfrm>
            <a:off x="3752607" y="1976462"/>
            <a:ext cx="1214520"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Seasonal cycle</a:t>
            </a:r>
            <a:endParaRPr lang="zh-CN" altLang="en-US" sz="1400" dirty="0">
              <a:latin typeface="华文楷体" panose="02010600040101010101" pitchFamily="2" charset="-122"/>
              <a:ea typeface="华文楷体" panose="02010600040101010101" pitchFamily="2" charset="-122"/>
            </a:endParaRPr>
          </a:p>
        </p:txBody>
      </p:sp>
      <p:cxnSp>
        <p:nvCxnSpPr>
          <p:cNvPr id="31770" name="肘形连接符 31769"/>
          <p:cNvCxnSpPr>
            <a:stCxn id="38" idx="2"/>
            <a:endCxn id="49" idx="0"/>
          </p:cNvCxnSpPr>
          <p:nvPr/>
        </p:nvCxnSpPr>
        <p:spPr bwMode="auto">
          <a:xfrm rot="16200000" flipH="1">
            <a:off x="3428587" y="1045181"/>
            <a:ext cx="594247" cy="1268313"/>
          </a:xfrm>
          <a:prstGeom prst="bentConnector3">
            <a:avLst>
              <a:gd name="adj1" fmla="val 55699"/>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775" name="肘形连接符 31774"/>
          <p:cNvCxnSpPr/>
          <p:nvPr/>
        </p:nvCxnSpPr>
        <p:spPr bwMode="auto">
          <a:xfrm>
            <a:off x="4345748" y="1725658"/>
            <a:ext cx="2182599" cy="225667"/>
          </a:xfrm>
          <a:prstGeom prst="bentConnector2">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肘形连接符 32"/>
          <p:cNvCxnSpPr/>
          <p:nvPr/>
        </p:nvCxnSpPr>
        <p:spPr bwMode="auto">
          <a:xfrm rot="10800000" flipV="1">
            <a:off x="1879113" y="1725658"/>
            <a:ext cx="1206049" cy="233872"/>
          </a:xfrm>
          <a:prstGeom prst="bentConnector2">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0" name="TextBox 99"/>
          <p:cNvSpPr txBox="1"/>
          <p:nvPr/>
        </p:nvSpPr>
        <p:spPr>
          <a:xfrm>
            <a:off x="3052654" y="3469318"/>
            <a:ext cx="684345"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RMSE</a:t>
            </a:r>
            <a:endParaRPr lang="zh-CN" altLang="en-US" sz="1400" dirty="0">
              <a:latin typeface="华文楷体" panose="02010600040101010101" pitchFamily="2" charset="-122"/>
              <a:ea typeface="华文楷体" panose="02010600040101010101" pitchFamily="2" charset="-122"/>
            </a:endParaRPr>
          </a:p>
        </p:txBody>
      </p:sp>
      <p:graphicFrame>
        <p:nvGraphicFramePr>
          <p:cNvPr id="107" name="Object 68"/>
          <p:cNvGraphicFramePr>
            <a:graphicFrameLocks noChangeAspect="1"/>
          </p:cNvGraphicFramePr>
          <p:nvPr>
            <p:extLst>
              <p:ext uri="{D42A27DB-BD31-4B8C-83A1-F6EECF244321}">
                <p14:modId xmlns:p14="http://schemas.microsoft.com/office/powerpoint/2010/main" val="172712264"/>
              </p:ext>
            </p:extLst>
          </p:nvPr>
        </p:nvGraphicFramePr>
        <p:xfrm>
          <a:off x="822364" y="2503699"/>
          <a:ext cx="1774825" cy="736600"/>
        </p:xfrm>
        <a:graphic>
          <a:graphicData uri="http://schemas.openxmlformats.org/presentationml/2006/ole">
            <mc:AlternateContent xmlns:mc="http://schemas.openxmlformats.org/markup-compatibility/2006">
              <mc:Choice xmlns:v="urn:schemas-microsoft-com:vml" Requires="v">
                <p:oleObj spid="_x0000_s32120" name="Equation" r:id="rId4" imgW="2019300" imgH="838200" progId="">
                  <p:embed/>
                </p:oleObj>
              </mc:Choice>
              <mc:Fallback>
                <p:oleObj name="Equation" r:id="rId4" imgW="2019300" imgH="838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64" y="2503699"/>
                        <a:ext cx="17748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0" name="Object 69"/>
          <p:cNvGraphicFramePr>
            <a:graphicFrameLocks noChangeAspect="1"/>
          </p:cNvGraphicFramePr>
          <p:nvPr>
            <p:extLst>
              <p:ext uri="{D42A27DB-BD31-4B8C-83A1-F6EECF244321}">
                <p14:modId xmlns:p14="http://schemas.microsoft.com/office/powerpoint/2010/main" val="637844095"/>
              </p:ext>
            </p:extLst>
          </p:nvPr>
        </p:nvGraphicFramePr>
        <p:xfrm>
          <a:off x="858787" y="4005550"/>
          <a:ext cx="1589088" cy="422275"/>
        </p:xfrm>
        <a:graphic>
          <a:graphicData uri="http://schemas.openxmlformats.org/presentationml/2006/ole">
            <mc:AlternateContent xmlns:mc="http://schemas.openxmlformats.org/markup-compatibility/2006">
              <mc:Choice xmlns:v="urn:schemas-microsoft-com:vml" Requires="v">
                <p:oleObj spid="_x0000_s32121" name="Equation" r:id="rId6" imgW="1816100" imgH="482600" progId="">
                  <p:embed/>
                </p:oleObj>
              </mc:Choice>
              <mc:Fallback>
                <p:oleObj name="Equation" r:id="rId6" imgW="1816100" imgH="482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787" y="4005550"/>
                        <a:ext cx="15890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 name="Object 70"/>
          <p:cNvGraphicFramePr>
            <a:graphicFrameLocks noChangeAspect="1"/>
          </p:cNvGraphicFramePr>
          <p:nvPr>
            <p:extLst>
              <p:ext uri="{D42A27DB-BD31-4B8C-83A1-F6EECF244321}">
                <p14:modId xmlns:p14="http://schemas.microsoft.com/office/powerpoint/2010/main" val="4185251577"/>
              </p:ext>
            </p:extLst>
          </p:nvPr>
        </p:nvGraphicFramePr>
        <p:xfrm>
          <a:off x="849097" y="4465947"/>
          <a:ext cx="1857375" cy="685800"/>
        </p:xfrm>
        <a:graphic>
          <a:graphicData uri="http://schemas.openxmlformats.org/presentationml/2006/ole">
            <mc:AlternateContent xmlns:mc="http://schemas.openxmlformats.org/markup-compatibility/2006">
              <mc:Choice xmlns:v="urn:schemas-microsoft-com:vml" Requires="v">
                <p:oleObj spid="_x0000_s32122" name="Equation" r:id="rId8" imgW="2476500" imgH="914400" progId="">
                  <p:embed/>
                </p:oleObj>
              </mc:Choice>
              <mc:Fallback>
                <p:oleObj name="Equation" r:id="rId8" imgW="2476500" imgH="914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097" y="4465947"/>
                        <a:ext cx="1857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 name="Object 71"/>
          <p:cNvGraphicFramePr>
            <a:graphicFrameLocks noChangeAspect="1"/>
          </p:cNvGraphicFramePr>
          <p:nvPr>
            <p:extLst>
              <p:ext uri="{D42A27DB-BD31-4B8C-83A1-F6EECF244321}">
                <p14:modId xmlns:p14="http://schemas.microsoft.com/office/powerpoint/2010/main" val="254341238"/>
              </p:ext>
            </p:extLst>
          </p:nvPr>
        </p:nvGraphicFramePr>
        <p:xfrm>
          <a:off x="840076" y="3161016"/>
          <a:ext cx="1646237" cy="806450"/>
        </p:xfrm>
        <a:graphic>
          <a:graphicData uri="http://schemas.openxmlformats.org/presentationml/2006/ole">
            <mc:AlternateContent xmlns:mc="http://schemas.openxmlformats.org/markup-compatibility/2006">
              <mc:Choice xmlns:v="urn:schemas-microsoft-com:vml" Requires="v">
                <p:oleObj spid="_x0000_s32123" name="Equation" r:id="rId10" imgW="1866900" imgH="914400" progId="">
                  <p:embed/>
                </p:oleObj>
              </mc:Choice>
              <mc:Fallback>
                <p:oleObj name="Equation" r:id="rId10" imgW="1866900" imgH="9144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076" y="3161016"/>
                        <a:ext cx="1646237" cy="806450"/>
                      </a:xfrm>
                      <a:prstGeom prst="rect">
                        <a:avLst/>
                      </a:prstGeom>
                      <a:noFill/>
                      <a:ln>
                        <a:noFill/>
                      </a:ln>
                    </p:spPr>
                  </p:pic>
                </p:oleObj>
              </mc:Fallback>
            </mc:AlternateContent>
          </a:graphicData>
        </a:graphic>
      </p:graphicFrame>
      <p:sp>
        <p:nvSpPr>
          <p:cNvPr id="31781" name="矩形 31780"/>
          <p:cNvSpPr/>
          <p:nvPr/>
        </p:nvSpPr>
        <p:spPr bwMode="auto">
          <a:xfrm>
            <a:off x="2957690" y="2543923"/>
            <a:ext cx="880534" cy="1696416"/>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cxnSp>
        <p:nvCxnSpPr>
          <p:cNvPr id="31785" name="肘形连接符 31784"/>
          <p:cNvCxnSpPr/>
          <p:nvPr/>
        </p:nvCxnSpPr>
        <p:spPr bwMode="auto">
          <a:xfrm>
            <a:off x="1727201" y="2408459"/>
            <a:ext cx="1230489" cy="848208"/>
          </a:xfrm>
          <a:prstGeom prst="bentConnector3">
            <a:avLst>
              <a:gd name="adj1" fmla="val 83027"/>
            </a:avLst>
          </a:pr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791" name="肘形连接符 31790"/>
          <p:cNvCxnSpPr/>
          <p:nvPr/>
        </p:nvCxnSpPr>
        <p:spPr bwMode="auto">
          <a:xfrm rot="10800000" flipV="1">
            <a:off x="1309513" y="3726297"/>
            <a:ext cx="1648178" cy="1501828"/>
          </a:xfrm>
          <a:prstGeom prst="bentConnector3">
            <a:avLst>
              <a:gd name="adj1" fmla="val 11644"/>
            </a:avLst>
          </a:pr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806" name="肘形连接符 31805"/>
          <p:cNvCxnSpPr>
            <a:stCxn id="49" idx="2"/>
            <a:endCxn id="31781" idx="0"/>
          </p:cNvCxnSpPr>
          <p:nvPr/>
        </p:nvCxnSpPr>
        <p:spPr bwMode="auto">
          <a:xfrm rot="5400000">
            <a:off x="3749070" y="1933126"/>
            <a:ext cx="259684" cy="961910"/>
          </a:xfrm>
          <a:prstGeom prst="bent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6" name="组合 95"/>
          <p:cNvGrpSpPr/>
          <p:nvPr/>
        </p:nvGrpSpPr>
        <p:grpSpPr>
          <a:xfrm>
            <a:off x="4151504" y="2630598"/>
            <a:ext cx="1631245" cy="1535284"/>
            <a:chOff x="4476044" y="3307645"/>
            <a:chExt cx="1631245" cy="1535284"/>
          </a:xfrm>
        </p:grpSpPr>
        <p:graphicFrame>
          <p:nvGraphicFramePr>
            <p:cNvPr id="148" name="Object 17"/>
            <p:cNvGraphicFramePr>
              <a:graphicFrameLocks noChangeAspect="1"/>
            </p:cNvGraphicFramePr>
            <p:nvPr>
              <p:extLst>
                <p:ext uri="{D42A27DB-BD31-4B8C-83A1-F6EECF244321}">
                  <p14:modId xmlns:p14="http://schemas.microsoft.com/office/powerpoint/2010/main" val="3172113446"/>
                </p:ext>
              </p:extLst>
            </p:nvPr>
          </p:nvGraphicFramePr>
          <p:xfrm>
            <a:off x="4525658" y="3665324"/>
            <a:ext cx="1474855" cy="363236"/>
          </p:xfrm>
          <a:graphic>
            <a:graphicData uri="http://schemas.openxmlformats.org/presentationml/2006/ole">
              <mc:AlternateContent xmlns:mc="http://schemas.openxmlformats.org/markup-compatibility/2006">
                <mc:Choice xmlns:v="urn:schemas-microsoft-com:vml" Requires="v">
                  <p:oleObj spid="_x0000_s32124" name="Equation" r:id="rId12" imgW="875920" imgH="215806" progId="">
                    <p:embed/>
                  </p:oleObj>
                </mc:Choice>
                <mc:Fallback>
                  <p:oleObj name="Equation" r:id="rId12" imgW="875920" imgH="2158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5658" y="3665324"/>
                          <a:ext cx="1474855" cy="363236"/>
                        </a:xfrm>
                        <a:prstGeom prst="rect">
                          <a:avLst/>
                        </a:prstGeom>
                        <a:noFill/>
                        <a:ln>
                          <a:noFill/>
                        </a:ln>
                      </p:spPr>
                    </p:pic>
                  </p:oleObj>
                </mc:Fallback>
              </mc:AlternateContent>
            </a:graphicData>
          </a:graphic>
        </p:graphicFrame>
        <p:graphicFrame>
          <p:nvGraphicFramePr>
            <p:cNvPr id="149" name="Object 18"/>
            <p:cNvGraphicFramePr>
              <a:graphicFrameLocks noChangeAspect="1"/>
            </p:cNvGraphicFramePr>
            <p:nvPr>
              <p:extLst>
                <p:ext uri="{D42A27DB-BD31-4B8C-83A1-F6EECF244321}">
                  <p14:modId xmlns:p14="http://schemas.microsoft.com/office/powerpoint/2010/main" val="965215277"/>
                </p:ext>
              </p:extLst>
            </p:nvPr>
          </p:nvGraphicFramePr>
          <p:xfrm>
            <a:off x="4564302" y="4441987"/>
            <a:ext cx="259703" cy="399396"/>
          </p:xfrm>
          <a:graphic>
            <a:graphicData uri="http://schemas.openxmlformats.org/presentationml/2006/ole">
              <mc:AlternateContent xmlns:mc="http://schemas.openxmlformats.org/markup-compatibility/2006">
                <mc:Choice xmlns:v="urn:schemas-microsoft-com:vml" Requires="v">
                  <p:oleObj spid="_x0000_s32125" name="Equation" r:id="rId14" imgW="164957" imgH="253780" progId="">
                    <p:embed/>
                  </p:oleObj>
                </mc:Choice>
                <mc:Fallback>
                  <p:oleObj name="Equation" r:id="rId14" imgW="164957" imgH="25378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4302" y="4441987"/>
                          <a:ext cx="259703" cy="399396"/>
                        </a:xfrm>
                        <a:prstGeom prst="rect">
                          <a:avLst/>
                        </a:prstGeom>
                        <a:noFill/>
                        <a:ln>
                          <a:noFill/>
                        </a:ln>
                      </p:spPr>
                    </p:pic>
                  </p:oleObj>
                </mc:Fallback>
              </mc:AlternateContent>
            </a:graphicData>
          </a:graphic>
        </p:graphicFrame>
        <p:graphicFrame>
          <p:nvGraphicFramePr>
            <p:cNvPr id="150" name="Object 19"/>
            <p:cNvGraphicFramePr>
              <a:graphicFrameLocks noChangeAspect="1"/>
            </p:cNvGraphicFramePr>
            <p:nvPr>
              <p:extLst>
                <p:ext uri="{D42A27DB-BD31-4B8C-83A1-F6EECF244321}">
                  <p14:modId xmlns:p14="http://schemas.microsoft.com/office/powerpoint/2010/main" val="2530182145"/>
                </p:ext>
              </p:extLst>
            </p:nvPr>
          </p:nvGraphicFramePr>
          <p:xfrm>
            <a:off x="4558930" y="4072315"/>
            <a:ext cx="1308100" cy="261937"/>
          </p:xfrm>
          <a:graphic>
            <a:graphicData uri="http://schemas.openxmlformats.org/presentationml/2006/ole">
              <mc:AlternateContent xmlns:mc="http://schemas.openxmlformats.org/markup-compatibility/2006">
                <mc:Choice xmlns:v="urn:schemas-microsoft-com:vml" Requires="v">
                  <p:oleObj spid="_x0000_s32126" name="公式" r:id="rId16" imgW="889000" imgH="177800" progId="Equation.3">
                    <p:embed/>
                  </p:oleObj>
                </mc:Choice>
                <mc:Fallback>
                  <p:oleObj name="公式" r:id="rId16" imgW="889000" imgH="177800" progId="Equation.3">
                    <p:embed/>
                    <p:pic>
                      <p:nvPicPr>
                        <p:cNvPr id="0" name=""/>
                        <p:cNvPicPr>
                          <a:picLocks noChangeAspect="1" noChangeArrowheads="1"/>
                        </p:cNvPicPr>
                        <p:nvPr/>
                      </p:nvPicPr>
                      <p:blipFill>
                        <a:blip r:embed="rId17"/>
                        <a:srcRect/>
                        <a:stretch>
                          <a:fillRect/>
                        </a:stretch>
                      </p:blipFill>
                      <p:spPr bwMode="auto">
                        <a:xfrm>
                          <a:off x="4558930" y="4072315"/>
                          <a:ext cx="1308100" cy="261937"/>
                        </a:xfrm>
                        <a:prstGeom prst="rect">
                          <a:avLst/>
                        </a:prstGeom>
                        <a:noFill/>
                        <a:ln>
                          <a:noFill/>
                        </a:ln>
                      </p:spPr>
                    </p:pic>
                  </p:oleObj>
                </mc:Fallback>
              </mc:AlternateContent>
            </a:graphicData>
          </a:graphic>
        </p:graphicFrame>
        <p:graphicFrame>
          <p:nvGraphicFramePr>
            <p:cNvPr id="151" name="Object 20"/>
            <p:cNvGraphicFramePr>
              <a:graphicFrameLocks noChangeAspect="1"/>
            </p:cNvGraphicFramePr>
            <p:nvPr>
              <p:extLst>
                <p:ext uri="{D42A27DB-BD31-4B8C-83A1-F6EECF244321}">
                  <p14:modId xmlns:p14="http://schemas.microsoft.com/office/powerpoint/2010/main" val="4258679028"/>
                </p:ext>
              </p:extLst>
            </p:nvPr>
          </p:nvGraphicFramePr>
          <p:xfrm>
            <a:off x="4542318" y="3307645"/>
            <a:ext cx="876355" cy="318557"/>
          </p:xfrm>
          <a:graphic>
            <a:graphicData uri="http://schemas.openxmlformats.org/presentationml/2006/ole">
              <mc:AlternateContent xmlns:mc="http://schemas.openxmlformats.org/markup-compatibility/2006">
                <mc:Choice xmlns:v="urn:schemas-microsoft-com:vml" Requires="v">
                  <p:oleObj spid="_x0000_s32127" name="Equation" r:id="rId18" imgW="698197" imgH="253890" progId="">
                    <p:embed/>
                  </p:oleObj>
                </mc:Choice>
                <mc:Fallback>
                  <p:oleObj name="Equation" r:id="rId18" imgW="698197" imgH="25389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42318" y="3307645"/>
                          <a:ext cx="876355" cy="318557"/>
                        </a:xfrm>
                        <a:prstGeom prst="rect">
                          <a:avLst/>
                        </a:prstGeom>
                        <a:noFill/>
                        <a:ln>
                          <a:noFill/>
                        </a:ln>
                      </p:spPr>
                    </p:pic>
                  </p:oleObj>
                </mc:Fallback>
              </mc:AlternateContent>
            </a:graphicData>
          </a:graphic>
        </p:graphicFrame>
        <p:sp>
          <p:nvSpPr>
            <p:cNvPr id="31807" name="矩形 31806"/>
            <p:cNvSpPr/>
            <p:nvPr/>
          </p:nvSpPr>
          <p:spPr bwMode="auto">
            <a:xfrm>
              <a:off x="4476044" y="3310619"/>
              <a:ext cx="1631245" cy="153231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Comic Sans MS" charset="0"/>
                <a:ea typeface="ＭＳ Ｐゴシック" charset="0"/>
                <a:cs typeface="ＭＳ Ｐゴシック" charset="0"/>
              </a:endParaRPr>
            </a:p>
          </p:txBody>
        </p:sp>
      </p:grpSp>
      <p:cxnSp>
        <p:nvCxnSpPr>
          <p:cNvPr id="117" name="直接箭头连接符 116"/>
          <p:cNvCxnSpPr>
            <a:stCxn id="31781" idx="3"/>
            <a:endCxn id="31807" idx="1"/>
          </p:cNvCxnSpPr>
          <p:nvPr/>
        </p:nvCxnSpPr>
        <p:spPr bwMode="auto">
          <a:xfrm>
            <a:off x="3838224" y="3392131"/>
            <a:ext cx="313280" cy="759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7" name="TextBox 166"/>
          <p:cNvSpPr txBox="1"/>
          <p:nvPr/>
        </p:nvSpPr>
        <p:spPr>
          <a:xfrm>
            <a:off x="3769539" y="4657598"/>
            <a:ext cx="1039528"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Skill score</a:t>
            </a:r>
            <a:endParaRPr lang="zh-CN" altLang="en-US" sz="1400" dirty="0">
              <a:latin typeface="华文楷体" panose="02010600040101010101" pitchFamily="2" charset="-122"/>
              <a:ea typeface="华文楷体" panose="02010600040101010101" pitchFamily="2" charset="-122"/>
            </a:endParaRPr>
          </a:p>
        </p:txBody>
      </p:sp>
      <p:cxnSp>
        <p:nvCxnSpPr>
          <p:cNvPr id="121" name="肘形连接符 120"/>
          <p:cNvCxnSpPr>
            <a:stCxn id="31807" idx="2"/>
            <a:endCxn id="167" idx="0"/>
          </p:cNvCxnSpPr>
          <p:nvPr/>
        </p:nvCxnSpPr>
        <p:spPr bwMode="auto">
          <a:xfrm rot="5400000">
            <a:off x="4382357" y="4072828"/>
            <a:ext cx="491716" cy="677824"/>
          </a:xfrm>
          <a:prstGeom prst="bent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0" name="TextBox 169"/>
          <p:cNvSpPr txBox="1"/>
          <p:nvPr/>
        </p:nvSpPr>
        <p:spPr>
          <a:xfrm>
            <a:off x="6524993" y="2628981"/>
            <a:ext cx="1727185" cy="523220"/>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the </a:t>
            </a:r>
            <a:r>
              <a:rPr lang="en-US" altLang="zh-CN" sz="1400" dirty="0" err="1" smtClean="0">
                <a:latin typeface="华文楷体" panose="02010600040101010101" pitchFamily="2" charset="-122"/>
                <a:ea typeface="华文楷体" panose="02010600040101010101" pitchFamily="2" charset="-122"/>
              </a:rPr>
              <a:t>Epanechnikov</a:t>
            </a:r>
            <a:r>
              <a:rPr lang="en-US" altLang="zh-CN" sz="1400" dirty="0" smtClean="0">
                <a:latin typeface="华文楷体" panose="02010600040101010101" pitchFamily="2" charset="-122"/>
                <a:ea typeface="华文楷体" panose="02010600040101010101" pitchFamily="2" charset="-122"/>
              </a:rPr>
              <a:t> kernel-based PDFs</a:t>
            </a:r>
            <a:endParaRPr lang="zh-CN" altLang="en-US" sz="1400" dirty="0">
              <a:latin typeface="华文楷体" panose="02010600040101010101" pitchFamily="2" charset="-122"/>
              <a:ea typeface="华文楷体" panose="02010600040101010101" pitchFamily="2" charset="-122"/>
            </a:endParaRPr>
          </a:p>
        </p:txBody>
      </p:sp>
      <p:cxnSp>
        <p:nvCxnSpPr>
          <p:cNvPr id="124" name="肘形连接符 123"/>
          <p:cNvCxnSpPr>
            <a:stCxn id="17" idx="2"/>
            <a:endCxn id="170" idx="0"/>
          </p:cNvCxnSpPr>
          <p:nvPr/>
        </p:nvCxnSpPr>
        <p:spPr bwMode="auto">
          <a:xfrm rot="16200000" flipH="1">
            <a:off x="6795663" y="2036058"/>
            <a:ext cx="349924" cy="835922"/>
          </a:xfrm>
          <a:prstGeom prst="bent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6" name="直接箭头连接符 125"/>
          <p:cNvCxnSpPr/>
          <p:nvPr/>
        </p:nvCxnSpPr>
        <p:spPr bwMode="auto">
          <a:xfrm>
            <a:off x="6028327" y="2272950"/>
            <a:ext cx="0" cy="237335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2" name="TextBox 181"/>
          <p:cNvSpPr txBox="1"/>
          <p:nvPr/>
        </p:nvSpPr>
        <p:spPr>
          <a:xfrm>
            <a:off x="6882267" y="4646309"/>
            <a:ext cx="1039528"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Skill score</a:t>
            </a:r>
            <a:endParaRPr lang="zh-CN" altLang="en-US" sz="1400" dirty="0">
              <a:latin typeface="华文楷体" panose="02010600040101010101" pitchFamily="2" charset="-122"/>
              <a:ea typeface="华文楷体" panose="02010600040101010101" pitchFamily="2" charset="-122"/>
            </a:endParaRPr>
          </a:p>
        </p:txBody>
      </p:sp>
      <p:sp>
        <p:nvSpPr>
          <p:cNvPr id="184" name="TextBox 183"/>
          <p:cNvSpPr txBox="1"/>
          <p:nvPr/>
        </p:nvSpPr>
        <p:spPr>
          <a:xfrm>
            <a:off x="5708647" y="4651952"/>
            <a:ext cx="573185" cy="307777"/>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Corr.</a:t>
            </a:r>
            <a:endParaRPr lang="zh-CN" altLang="en-US" sz="1400" dirty="0">
              <a:latin typeface="华文楷体" panose="02010600040101010101" pitchFamily="2" charset="-122"/>
              <a:ea typeface="华文楷体" panose="02010600040101010101" pitchFamily="2" charset="-122"/>
            </a:endParaRPr>
          </a:p>
        </p:txBody>
      </p:sp>
      <p:sp>
        <p:nvSpPr>
          <p:cNvPr id="185" name="TextBox 184"/>
          <p:cNvSpPr txBox="1"/>
          <p:nvPr/>
        </p:nvSpPr>
        <p:spPr>
          <a:xfrm>
            <a:off x="6395168" y="3526455"/>
            <a:ext cx="2001038" cy="738664"/>
          </a:xfrm>
          <a:prstGeom prst="rect">
            <a:avLst/>
          </a:prstGeom>
          <a:noFill/>
          <a:ln>
            <a:solidFill>
              <a:schemeClr val="tx1"/>
            </a:solidFill>
          </a:ln>
        </p:spPr>
        <p:txBody>
          <a:bodyPr wrap="square" rtlCol="0">
            <a:spAutoFit/>
          </a:bodyPr>
          <a:lstStyle/>
          <a:p>
            <a:r>
              <a:rPr lang="en-US" altLang="zh-CN" sz="1400" dirty="0" smtClean="0">
                <a:latin typeface="华文楷体" panose="02010600040101010101" pitchFamily="2" charset="-122"/>
                <a:ea typeface="华文楷体" panose="02010600040101010101" pitchFamily="2" charset="-122"/>
              </a:rPr>
              <a:t>the overlapping area</a:t>
            </a:r>
          </a:p>
          <a:p>
            <a:endParaRPr lang="en-US" altLang="zh-CN" sz="1400" dirty="0" smtClean="0">
              <a:latin typeface="华文楷体" panose="02010600040101010101" pitchFamily="2" charset="-122"/>
              <a:ea typeface="华文楷体" panose="02010600040101010101" pitchFamily="2" charset="-122"/>
            </a:endParaRPr>
          </a:p>
          <a:p>
            <a:endParaRPr lang="zh-CN" altLang="en-US" sz="1400" dirty="0">
              <a:latin typeface="华文楷体" panose="02010600040101010101" pitchFamily="2" charset="-122"/>
              <a:ea typeface="华文楷体" panose="02010600040101010101" pitchFamily="2" charset="-122"/>
            </a:endParaRPr>
          </a:p>
        </p:txBody>
      </p:sp>
      <p:sp>
        <p:nvSpPr>
          <p:cNvPr id="134"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5" name="Rectangle 1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6" name="Rectangle 18"/>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153" name="直接箭头连接符 152"/>
          <p:cNvCxnSpPr>
            <a:stCxn id="170" idx="2"/>
          </p:cNvCxnSpPr>
          <p:nvPr/>
        </p:nvCxnSpPr>
        <p:spPr bwMode="auto">
          <a:xfrm>
            <a:off x="7388586" y="3152201"/>
            <a:ext cx="13445" cy="31711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54" name="对象 153"/>
          <p:cNvGraphicFramePr>
            <a:graphicFrameLocks noChangeAspect="1"/>
          </p:cNvGraphicFramePr>
          <p:nvPr>
            <p:extLst>
              <p:ext uri="{D42A27DB-BD31-4B8C-83A1-F6EECF244321}">
                <p14:modId xmlns:p14="http://schemas.microsoft.com/office/powerpoint/2010/main" val="348653396"/>
              </p:ext>
            </p:extLst>
          </p:nvPr>
        </p:nvGraphicFramePr>
        <p:xfrm>
          <a:off x="6471902" y="3825803"/>
          <a:ext cx="1943100" cy="431800"/>
        </p:xfrm>
        <a:graphic>
          <a:graphicData uri="http://schemas.openxmlformats.org/presentationml/2006/ole">
            <mc:AlternateContent xmlns:mc="http://schemas.openxmlformats.org/markup-compatibility/2006">
              <mc:Choice xmlns:v="urn:schemas-microsoft-com:vml" Requires="v">
                <p:oleObj spid="_x0000_s32128" name="Equation" r:id="rId20" imgW="1942920" imgH="431640" progId="Equation.DSMT4">
                  <p:embed/>
                </p:oleObj>
              </mc:Choice>
              <mc:Fallback>
                <p:oleObj name="Equation" r:id="rId20" imgW="1942920" imgH="431640" progId="Equation.DSMT4">
                  <p:embed/>
                  <p:pic>
                    <p:nvPicPr>
                      <p:cNvPr id="0" name=""/>
                      <p:cNvPicPr/>
                      <p:nvPr/>
                    </p:nvPicPr>
                    <p:blipFill>
                      <a:blip r:embed="rId21"/>
                      <a:stretch>
                        <a:fillRect/>
                      </a:stretch>
                    </p:blipFill>
                    <p:spPr>
                      <a:xfrm>
                        <a:off x="6471902" y="3825803"/>
                        <a:ext cx="1943100" cy="431800"/>
                      </a:xfrm>
                      <a:prstGeom prst="rect">
                        <a:avLst/>
                      </a:prstGeom>
                    </p:spPr>
                  </p:pic>
                </p:oleObj>
              </mc:Fallback>
            </mc:AlternateContent>
          </a:graphicData>
        </a:graphic>
      </p:graphicFrame>
      <p:cxnSp>
        <p:nvCxnSpPr>
          <p:cNvPr id="159" name="直接箭头连接符 158"/>
          <p:cNvCxnSpPr>
            <a:stCxn id="185" idx="2"/>
            <a:endCxn id="182" idx="0"/>
          </p:cNvCxnSpPr>
          <p:nvPr/>
        </p:nvCxnSpPr>
        <p:spPr bwMode="auto">
          <a:xfrm>
            <a:off x="7395687" y="4265119"/>
            <a:ext cx="6344" cy="38119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5" name="对象 4"/>
          <p:cNvGraphicFramePr>
            <a:graphicFrameLocks noChangeAspect="1"/>
          </p:cNvGraphicFramePr>
          <p:nvPr>
            <p:extLst>
              <p:ext uri="{D42A27DB-BD31-4B8C-83A1-F6EECF244321}">
                <p14:modId xmlns:p14="http://schemas.microsoft.com/office/powerpoint/2010/main" val="2149419745"/>
              </p:ext>
            </p:extLst>
          </p:nvPr>
        </p:nvGraphicFramePr>
        <p:xfrm>
          <a:off x="943509" y="5276455"/>
          <a:ext cx="1600200" cy="723900"/>
        </p:xfrm>
        <a:graphic>
          <a:graphicData uri="http://schemas.openxmlformats.org/presentationml/2006/ole">
            <mc:AlternateContent xmlns:mc="http://schemas.openxmlformats.org/markup-compatibility/2006">
              <mc:Choice xmlns:v="urn:schemas-microsoft-com:vml" Requires="v">
                <p:oleObj spid="_x0000_s32129" name="公式" r:id="rId22" imgW="1600200" imgH="723900" progId="Equation.3">
                  <p:embed/>
                </p:oleObj>
              </mc:Choice>
              <mc:Fallback>
                <p:oleObj name="公式" r:id="rId22" imgW="1600200" imgH="723900" progId="Equation.3">
                  <p:embed/>
                  <p:pic>
                    <p:nvPicPr>
                      <p:cNvPr id="0" name=""/>
                      <p:cNvPicPr/>
                      <p:nvPr/>
                    </p:nvPicPr>
                    <p:blipFill>
                      <a:blip r:embed="rId23"/>
                      <a:stretch>
                        <a:fillRect/>
                      </a:stretch>
                    </p:blipFill>
                    <p:spPr>
                      <a:xfrm>
                        <a:off x="943509" y="5276455"/>
                        <a:ext cx="1600200" cy="723900"/>
                      </a:xfrm>
                      <a:prstGeom prst="rect">
                        <a:avLst/>
                      </a:prstGeom>
                    </p:spPr>
                  </p:pic>
                </p:oleObj>
              </mc:Fallback>
            </mc:AlternateContent>
          </a:graphicData>
        </a:graphic>
      </p:graphicFrame>
      <p:sp>
        <p:nvSpPr>
          <p:cNvPr id="9" name="灯片编号占位符 8"/>
          <p:cNvSpPr>
            <a:spLocks noGrp="1"/>
          </p:cNvSpPr>
          <p:nvPr>
            <p:ph type="sldNum" sz="quarter" idx="12"/>
          </p:nvPr>
        </p:nvSpPr>
        <p:spPr/>
        <p:txBody>
          <a:bodyPr/>
          <a:lstStyle/>
          <a:p>
            <a:fld id="{D99CB9EF-791E-47E8-B632-3D694DE8761E}" type="slidenum">
              <a:rPr lang="zh-CN" altLang="en-US" smtClean="0"/>
              <a:pPr/>
              <a:t>7</a:t>
            </a:fld>
            <a:endParaRPr lang="zh-CN"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31744"/>
                                        </p:tgtEl>
                                        <p:attrNameLst>
                                          <p:attrName>style.visibility</p:attrName>
                                        </p:attrNameLst>
                                      </p:cBhvr>
                                      <p:to>
                                        <p:strVal val="visible"/>
                                      </p:to>
                                    </p:set>
                                    <p:anim calcmode="lin" valueType="num">
                                      <p:cBhvr additive="base">
                                        <p:cTn id="12" dur="500"/>
                                        <p:tgtEl>
                                          <p:spTgt spid="31744"/>
                                        </p:tgtEl>
                                        <p:attrNameLst>
                                          <p:attrName>ppt_x</p:attrName>
                                        </p:attrNameLst>
                                      </p:cBhvr>
                                      <p:tavLst>
                                        <p:tav tm="0">
                                          <p:val>
                                            <p:strVal val="#ppt_x+#ppt_w*1.125000"/>
                                          </p:val>
                                        </p:tav>
                                        <p:tav tm="100000">
                                          <p:val>
                                            <p:strVal val="#ppt_x"/>
                                          </p:val>
                                        </p:tav>
                                      </p:tavLst>
                                    </p:anim>
                                    <p:animEffect transition="in" filter="wipe(left)">
                                      <p:cBhvr>
                                        <p:cTn id="13" dur="500"/>
                                        <p:tgtEl>
                                          <p:spTgt spid="31744"/>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ppt_x</p:attrName>
                                        </p:attrNameLst>
                                      </p:cBhvr>
                                      <p:tavLst>
                                        <p:tav tm="0">
                                          <p:val>
                                            <p:strVal val="#ppt_x+#ppt_w*1.125000"/>
                                          </p:val>
                                        </p:tav>
                                        <p:tav tm="100000">
                                          <p:val>
                                            <p:strVal val="#ppt_x"/>
                                          </p:val>
                                        </p:tav>
                                      </p:tavLst>
                                    </p:anim>
                                    <p:animEffect transition="in" filter="wipe(left)">
                                      <p:cBhvr>
                                        <p:cTn id="18" dur="500"/>
                                        <p:tgtEl>
                                          <p:spTgt spid="31"/>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p:tgtEl>
                                          <p:spTgt spid="38"/>
                                        </p:tgtEl>
                                        <p:attrNameLst>
                                          <p:attrName>ppt_x</p:attrName>
                                        </p:attrNameLst>
                                      </p:cBhvr>
                                      <p:tavLst>
                                        <p:tav tm="0">
                                          <p:val>
                                            <p:strVal val="#ppt_x-#ppt_w*1.125000"/>
                                          </p:val>
                                        </p:tav>
                                        <p:tav tm="100000">
                                          <p:val>
                                            <p:strVal val="#ppt_x"/>
                                          </p:val>
                                        </p:tav>
                                      </p:tavLst>
                                    </p:anim>
                                    <p:animEffect transition="in" filter="wipe(right)">
                                      <p:cBhvr>
                                        <p:cTn id="23" dur="500"/>
                                        <p:tgtEl>
                                          <p:spTgt spid="3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1749"/>
                                        </p:tgtEl>
                                        <p:attrNameLst>
                                          <p:attrName>style.visibility</p:attrName>
                                        </p:attrNameLst>
                                      </p:cBhvr>
                                      <p:to>
                                        <p:strVal val="visible"/>
                                      </p:to>
                                    </p:set>
                                    <p:anim calcmode="lin" valueType="num">
                                      <p:cBhvr additive="base">
                                        <p:cTn id="27" dur="500"/>
                                        <p:tgtEl>
                                          <p:spTgt spid="31749"/>
                                        </p:tgtEl>
                                        <p:attrNameLst>
                                          <p:attrName>ppt_x</p:attrName>
                                        </p:attrNameLst>
                                      </p:cBhvr>
                                      <p:tavLst>
                                        <p:tav tm="0">
                                          <p:val>
                                            <p:strVal val="#ppt_x-#ppt_w*1.125000"/>
                                          </p:val>
                                        </p:tav>
                                        <p:tav tm="100000">
                                          <p:val>
                                            <p:strVal val="#ppt_x"/>
                                          </p:val>
                                        </p:tav>
                                      </p:tavLst>
                                    </p:anim>
                                    <p:animEffect transition="in" filter="wipe(right)">
                                      <p:cBhvr>
                                        <p:cTn id="28" dur="500"/>
                                        <p:tgtEl>
                                          <p:spTgt spid="31749"/>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ppt_x</p:attrName>
                                        </p:attrNameLst>
                                      </p:cBhvr>
                                      <p:tavLst>
                                        <p:tav tm="0">
                                          <p:val>
                                            <p:strVal val="#ppt_x-#ppt_w*1.125000"/>
                                          </p:val>
                                        </p:tav>
                                        <p:tav tm="100000">
                                          <p:val>
                                            <p:strVal val="#ppt_x"/>
                                          </p:val>
                                        </p:tav>
                                      </p:tavLst>
                                    </p:anim>
                                    <p:animEffect transition="in" filter="wipe(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ppt_y</p:attrName>
                                        </p:attrNameLst>
                                      </p:cBhvr>
                                      <p:tavLst>
                                        <p:tav tm="0">
                                          <p:val>
                                            <p:strVal val="#ppt_y-#ppt_h*1.125000"/>
                                          </p:val>
                                        </p:tav>
                                        <p:tav tm="100000">
                                          <p:val>
                                            <p:strVal val="#ppt_y"/>
                                          </p:val>
                                        </p:tav>
                                      </p:tavLst>
                                    </p:anim>
                                    <p:animEffect transition="in" filter="wipe(down)">
                                      <p:cBhvr>
                                        <p:cTn id="39" dur="500"/>
                                        <p:tgtEl>
                                          <p:spTgt spid="14"/>
                                        </p:tgtEl>
                                      </p:cBhvr>
                                    </p:animEffect>
                                  </p:childTnLst>
                                </p:cTn>
                              </p:par>
                              <p:par>
                                <p:cTn id="40" presetID="12" presetClass="entr" presetSubtype="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down)">
                                      <p:cBhvr>
                                        <p:cTn id="43" dur="500"/>
                                        <p:tgtEl>
                                          <p:spTgt spid="16"/>
                                        </p:tgtEl>
                                      </p:cBhvr>
                                    </p:animEffect>
                                  </p:childTnLst>
                                </p:cTn>
                              </p:par>
                              <p:par>
                                <p:cTn id="44" presetID="1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p:tgtEl>
                                          <p:spTgt spid="17"/>
                                        </p:tgtEl>
                                        <p:attrNameLst>
                                          <p:attrName>ppt_y</p:attrName>
                                        </p:attrNameLst>
                                      </p:cBhvr>
                                      <p:tavLst>
                                        <p:tav tm="0">
                                          <p:val>
                                            <p:strVal val="#ppt_y-#ppt_h*1.125000"/>
                                          </p:val>
                                        </p:tav>
                                        <p:tav tm="100000">
                                          <p:val>
                                            <p:strVal val="#ppt_y"/>
                                          </p:val>
                                        </p:tav>
                                      </p:tavLst>
                                    </p:anim>
                                    <p:animEffect transition="in" filter="wipe(down)">
                                      <p:cBhvr>
                                        <p:cTn id="47" dur="500"/>
                                        <p:tgtEl>
                                          <p:spTgt spid="1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dissolve">
                                      <p:cBhvr>
                                        <p:cTn id="50" dur="500"/>
                                        <p:tgtEl>
                                          <p:spTgt spid="49"/>
                                        </p:tgtEl>
                                      </p:cBhvr>
                                    </p:animEffect>
                                  </p:childTnLst>
                                </p:cTn>
                              </p:par>
                              <p:par>
                                <p:cTn id="51" presetID="12" presetClass="entr" presetSubtype="1" fill="hold" nodeType="withEffect">
                                  <p:stCondLst>
                                    <p:cond delay="0"/>
                                  </p:stCondLst>
                                  <p:childTnLst>
                                    <p:set>
                                      <p:cBhvr>
                                        <p:cTn id="52" dur="1" fill="hold">
                                          <p:stCondLst>
                                            <p:cond delay="0"/>
                                          </p:stCondLst>
                                        </p:cTn>
                                        <p:tgtEl>
                                          <p:spTgt spid="31775"/>
                                        </p:tgtEl>
                                        <p:attrNameLst>
                                          <p:attrName>style.visibility</p:attrName>
                                        </p:attrNameLst>
                                      </p:cBhvr>
                                      <p:to>
                                        <p:strVal val="visible"/>
                                      </p:to>
                                    </p:set>
                                    <p:anim calcmode="lin" valueType="num">
                                      <p:cBhvr additive="base">
                                        <p:cTn id="53" dur="500"/>
                                        <p:tgtEl>
                                          <p:spTgt spid="31775"/>
                                        </p:tgtEl>
                                        <p:attrNameLst>
                                          <p:attrName>ppt_y</p:attrName>
                                        </p:attrNameLst>
                                      </p:cBhvr>
                                      <p:tavLst>
                                        <p:tav tm="0">
                                          <p:val>
                                            <p:strVal val="#ppt_y-#ppt_h*1.125000"/>
                                          </p:val>
                                        </p:tav>
                                        <p:tav tm="100000">
                                          <p:val>
                                            <p:strVal val="#ppt_y"/>
                                          </p:val>
                                        </p:tav>
                                      </p:tavLst>
                                    </p:anim>
                                    <p:animEffect transition="in" filter="wipe(down)">
                                      <p:cBhvr>
                                        <p:cTn id="54" dur="500"/>
                                        <p:tgtEl>
                                          <p:spTgt spid="31775"/>
                                        </p:tgtEl>
                                      </p:cBhvr>
                                    </p:animEffect>
                                  </p:childTnLst>
                                </p:cTn>
                              </p:par>
                              <p:par>
                                <p:cTn id="55" presetID="12" presetClass="entr" presetSubtype="1"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p:tgtEl>
                                          <p:spTgt spid="33"/>
                                        </p:tgtEl>
                                        <p:attrNameLst>
                                          <p:attrName>ppt_y</p:attrName>
                                        </p:attrNameLst>
                                      </p:cBhvr>
                                      <p:tavLst>
                                        <p:tav tm="0">
                                          <p:val>
                                            <p:strVal val="#ppt_y-#ppt_h*1.125000"/>
                                          </p:val>
                                        </p:tav>
                                        <p:tav tm="100000">
                                          <p:val>
                                            <p:strVal val="#ppt_y"/>
                                          </p:val>
                                        </p:tav>
                                      </p:tavLst>
                                    </p:anim>
                                    <p:animEffect transition="in" filter="wipe(down)">
                                      <p:cBhvr>
                                        <p:cTn id="58" dur="500"/>
                                        <p:tgtEl>
                                          <p:spTgt spid="33"/>
                                        </p:tgtEl>
                                      </p:cBhvr>
                                    </p:animEffect>
                                  </p:childTnLst>
                                </p:cTn>
                              </p:par>
                              <p:par>
                                <p:cTn id="59" presetID="12" presetClass="entr" presetSubtype="1" fill="hold" nodeType="withEffect">
                                  <p:stCondLst>
                                    <p:cond delay="0"/>
                                  </p:stCondLst>
                                  <p:childTnLst>
                                    <p:set>
                                      <p:cBhvr>
                                        <p:cTn id="60" dur="1" fill="hold">
                                          <p:stCondLst>
                                            <p:cond delay="0"/>
                                          </p:stCondLst>
                                        </p:cTn>
                                        <p:tgtEl>
                                          <p:spTgt spid="31770"/>
                                        </p:tgtEl>
                                        <p:attrNameLst>
                                          <p:attrName>style.visibility</p:attrName>
                                        </p:attrNameLst>
                                      </p:cBhvr>
                                      <p:to>
                                        <p:strVal val="visible"/>
                                      </p:to>
                                    </p:set>
                                    <p:anim calcmode="lin" valueType="num">
                                      <p:cBhvr additive="base">
                                        <p:cTn id="61" dur="500"/>
                                        <p:tgtEl>
                                          <p:spTgt spid="31770"/>
                                        </p:tgtEl>
                                        <p:attrNameLst>
                                          <p:attrName>ppt_y</p:attrName>
                                        </p:attrNameLst>
                                      </p:cBhvr>
                                      <p:tavLst>
                                        <p:tav tm="0">
                                          <p:val>
                                            <p:strVal val="#ppt_y-#ppt_h*1.125000"/>
                                          </p:val>
                                        </p:tav>
                                        <p:tav tm="100000">
                                          <p:val>
                                            <p:strVal val="#ppt_y"/>
                                          </p:val>
                                        </p:tav>
                                      </p:tavLst>
                                    </p:anim>
                                    <p:animEffect transition="in" filter="wipe(down)">
                                      <p:cBhvr>
                                        <p:cTn id="62" dur="500"/>
                                        <p:tgtEl>
                                          <p:spTgt spid="31770"/>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1806"/>
                                        </p:tgtEl>
                                        <p:attrNameLst>
                                          <p:attrName>style.visibility</p:attrName>
                                        </p:attrNameLst>
                                      </p:cBhvr>
                                      <p:to>
                                        <p:strVal val="visible"/>
                                      </p:to>
                                    </p:set>
                                    <p:animEffect transition="in" filter="dissolve">
                                      <p:cBhvr>
                                        <p:cTn id="67" dur="500"/>
                                        <p:tgtEl>
                                          <p:spTgt spid="3180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dissolve">
                                      <p:cBhvr>
                                        <p:cTn id="70" dur="500"/>
                                        <p:tgtEl>
                                          <p:spTgt spid="2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1781"/>
                                        </p:tgtEl>
                                        <p:attrNameLst>
                                          <p:attrName>style.visibility</p:attrName>
                                        </p:attrNameLst>
                                      </p:cBhvr>
                                      <p:to>
                                        <p:strVal val="visible"/>
                                      </p:to>
                                    </p:set>
                                    <p:animEffect transition="in" filter="dissolve">
                                      <p:cBhvr>
                                        <p:cTn id="73" dur="500"/>
                                        <p:tgtEl>
                                          <p:spTgt spid="3178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ssolve">
                                      <p:cBhvr>
                                        <p:cTn id="76" dur="500"/>
                                        <p:tgtEl>
                                          <p:spTgt spid="21"/>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dissolve">
                                      <p:cBhvr>
                                        <p:cTn id="79" dur="500"/>
                                        <p:tgtEl>
                                          <p:spTgt spid="100"/>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dissolve">
                                      <p:cBhvr>
                                        <p:cTn id="82" dur="500"/>
                                        <p:tgtEl>
                                          <p:spTgt spid="23"/>
                                        </p:tgtEl>
                                      </p:cBhvr>
                                    </p:animEffect>
                                  </p:childTnLst>
                                </p:cTn>
                              </p:par>
                              <p:par>
                                <p:cTn id="83" presetID="9" presetClass="entr" presetSubtype="0" fill="hold" nodeType="withEffect">
                                  <p:stCondLst>
                                    <p:cond delay="0"/>
                                  </p:stCondLst>
                                  <p:childTnLst>
                                    <p:set>
                                      <p:cBhvr>
                                        <p:cTn id="84" dur="1" fill="hold">
                                          <p:stCondLst>
                                            <p:cond delay="0"/>
                                          </p:stCondLst>
                                        </p:cTn>
                                        <p:tgtEl>
                                          <p:spTgt spid="117"/>
                                        </p:tgtEl>
                                        <p:attrNameLst>
                                          <p:attrName>style.visibility</p:attrName>
                                        </p:attrNameLst>
                                      </p:cBhvr>
                                      <p:to>
                                        <p:strVal val="visible"/>
                                      </p:to>
                                    </p:set>
                                    <p:animEffect transition="in" filter="dissolve">
                                      <p:cBhvr>
                                        <p:cTn id="85" dur="500"/>
                                        <p:tgtEl>
                                          <p:spTgt spid="117"/>
                                        </p:tgtEl>
                                      </p:cBhvr>
                                    </p:animEffect>
                                  </p:childTnLst>
                                </p:cTn>
                              </p:par>
                              <p:par>
                                <p:cTn id="86" presetID="9" presetClass="entr" presetSubtype="0" fill="hold" nodeType="with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dissolve">
                                      <p:cBhvr>
                                        <p:cTn id="88" dur="500"/>
                                        <p:tgtEl>
                                          <p:spTgt spid="96"/>
                                        </p:tgtEl>
                                      </p:cBhvr>
                                    </p:animEffect>
                                  </p:childTnLst>
                                </p:cTn>
                              </p:par>
                              <p:par>
                                <p:cTn id="89" presetID="9" presetClass="entr" presetSubtype="0" fill="hold" nodeType="withEffect">
                                  <p:stCondLst>
                                    <p:cond delay="0"/>
                                  </p:stCondLst>
                                  <p:childTnLst>
                                    <p:set>
                                      <p:cBhvr>
                                        <p:cTn id="90" dur="1" fill="hold">
                                          <p:stCondLst>
                                            <p:cond delay="0"/>
                                          </p:stCondLst>
                                        </p:cTn>
                                        <p:tgtEl>
                                          <p:spTgt spid="121"/>
                                        </p:tgtEl>
                                        <p:attrNameLst>
                                          <p:attrName>style.visibility</p:attrName>
                                        </p:attrNameLst>
                                      </p:cBhvr>
                                      <p:to>
                                        <p:strVal val="visible"/>
                                      </p:to>
                                    </p:set>
                                    <p:animEffect transition="in" filter="dissolve">
                                      <p:cBhvr>
                                        <p:cTn id="91" dur="500"/>
                                        <p:tgtEl>
                                          <p:spTgt spid="12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67"/>
                                        </p:tgtEl>
                                        <p:attrNameLst>
                                          <p:attrName>style.visibility</p:attrName>
                                        </p:attrNameLst>
                                      </p:cBhvr>
                                      <p:to>
                                        <p:strVal val="visible"/>
                                      </p:to>
                                    </p:set>
                                    <p:animEffect transition="in" filter="dissolve">
                                      <p:cBhvr>
                                        <p:cTn id="94" dur="500"/>
                                        <p:tgtEl>
                                          <p:spTgt spid="167"/>
                                        </p:tgtEl>
                                      </p:cBhvr>
                                    </p:animEffect>
                                  </p:childTnLst>
                                </p:cTn>
                              </p:par>
                              <p:par>
                                <p:cTn id="95" presetID="9" presetClass="entr" presetSubtype="0" fill="hold" nodeType="withEffect">
                                  <p:stCondLst>
                                    <p:cond delay="0"/>
                                  </p:stCondLst>
                                  <p:childTnLst>
                                    <p:set>
                                      <p:cBhvr>
                                        <p:cTn id="96" dur="1" fill="hold">
                                          <p:stCondLst>
                                            <p:cond delay="0"/>
                                          </p:stCondLst>
                                        </p:cTn>
                                        <p:tgtEl>
                                          <p:spTgt spid="31785"/>
                                        </p:tgtEl>
                                        <p:attrNameLst>
                                          <p:attrName>style.visibility</p:attrName>
                                        </p:attrNameLst>
                                      </p:cBhvr>
                                      <p:to>
                                        <p:strVal val="visible"/>
                                      </p:to>
                                    </p:set>
                                    <p:animEffect transition="in" filter="dissolve">
                                      <p:cBhvr>
                                        <p:cTn id="97" dur="500"/>
                                        <p:tgtEl>
                                          <p:spTgt spid="31785"/>
                                        </p:tgtEl>
                                      </p:cBhvr>
                                    </p:animEffect>
                                  </p:childTnLst>
                                </p:cTn>
                              </p:par>
                              <p:par>
                                <p:cTn id="98" presetID="9" presetClass="entr" presetSubtype="0" fill="hold"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dissolve">
                                      <p:cBhvr>
                                        <p:cTn id="100" dur="500"/>
                                        <p:tgtEl>
                                          <p:spTgt spid="107"/>
                                        </p:tgtEl>
                                      </p:cBhvr>
                                    </p:animEffect>
                                  </p:childTnLst>
                                </p:cTn>
                              </p:par>
                              <p:par>
                                <p:cTn id="101" presetID="9" presetClass="entr" presetSubtype="0" fill="hold" nodeType="withEffect">
                                  <p:stCondLst>
                                    <p:cond delay="0"/>
                                  </p:stCondLst>
                                  <p:childTnLst>
                                    <p:set>
                                      <p:cBhvr>
                                        <p:cTn id="102" dur="1" fill="hold">
                                          <p:stCondLst>
                                            <p:cond delay="0"/>
                                          </p:stCondLst>
                                        </p:cTn>
                                        <p:tgtEl>
                                          <p:spTgt spid="112"/>
                                        </p:tgtEl>
                                        <p:attrNameLst>
                                          <p:attrName>style.visibility</p:attrName>
                                        </p:attrNameLst>
                                      </p:cBhvr>
                                      <p:to>
                                        <p:strVal val="visible"/>
                                      </p:to>
                                    </p:set>
                                    <p:animEffect transition="in" filter="dissolve">
                                      <p:cBhvr>
                                        <p:cTn id="103" dur="500"/>
                                        <p:tgtEl>
                                          <p:spTgt spid="112"/>
                                        </p:tgtEl>
                                      </p:cBhvr>
                                    </p:animEffect>
                                  </p:childTnLst>
                                </p:cTn>
                              </p:par>
                              <p:par>
                                <p:cTn id="104" presetID="9" presetClass="entr" presetSubtype="0" fill="hold" nodeType="withEffect">
                                  <p:stCondLst>
                                    <p:cond delay="0"/>
                                  </p:stCondLst>
                                  <p:childTnLst>
                                    <p:set>
                                      <p:cBhvr>
                                        <p:cTn id="105" dur="1" fill="hold">
                                          <p:stCondLst>
                                            <p:cond delay="0"/>
                                          </p:stCondLst>
                                        </p:cTn>
                                        <p:tgtEl>
                                          <p:spTgt spid="110"/>
                                        </p:tgtEl>
                                        <p:attrNameLst>
                                          <p:attrName>style.visibility</p:attrName>
                                        </p:attrNameLst>
                                      </p:cBhvr>
                                      <p:to>
                                        <p:strVal val="visible"/>
                                      </p:to>
                                    </p:set>
                                    <p:animEffect transition="in" filter="dissolve">
                                      <p:cBhvr>
                                        <p:cTn id="106" dur="500"/>
                                        <p:tgtEl>
                                          <p:spTgt spid="110"/>
                                        </p:tgtEl>
                                      </p:cBhvr>
                                    </p:animEffect>
                                  </p:childTnLst>
                                </p:cTn>
                              </p:par>
                              <p:par>
                                <p:cTn id="107" presetID="9" presetClass="entr" presetSubtype="0" fill="hold" nodeType="withEffect">
                                  <p:stCondLst>
                                    <p:cond delay="0"/>
                                  </p:stCondLst>
                                  <p:childTnLst>
                                    <p:set>
                                      <p:cBhvr>
                                        <p:cTn id="108" dur="1" fill="hold">
                                          <p:stCondLst>
                                            <p:cond delay="0"/>
                                          </p:stCondLst>
                                        </p:cTn>
                                        <p:tgtEl>
                                          <p:spTgt spid="111"/>
                                        </p:tgtEl>
                                        <p:attrNameLst>
                                          <p:attrName>style.visibility</p:attrName>
                                        </p:attrNameLst>
                                      </p:cBhvr>
                                      <p:to>
                                        <p:strVal val="visible"/>
                                      </p:to>
                                    </p:set>
                                    <p:animEffect transition="in" filter="dissolve">
                                      <p:cBhvr>
                                        <p:cTn id="109" dur="500"/>
                                        <p:tgtEl>
                                          <p:spTgt spid="111"/>
                                        </p:tgtEl>
                                      </p:cBhvr>
                                    </p:animEffect>
                                  </p:childTnLst>
                                </p:cTn>
                              </p:par>
                              <p:par>
                                <p:cTn id="110" presetID="9" presetClass="entr" presetSubtype="0" fill="hold" nodeType="withEffect">
                                  <p:stCondLst>
                                    <p:cond delay="0"/>
                                  </p:stCondLst>
                                  <p:childTnLst>
                                    <p:set>
                                      <p:cBhvr>
                                        <p:cTn id="111" dur="1" fill="hold">
                                          <p:stCondLst>
                                            <p:cond delay="0"/>
                                          </p:stCondLst>
                                        </p:cTn>
                                        <p:tgtEl>
                                          <p:spTgt spid="31791"/>
                                        </p:tgtEl>
                                        <p:attrNameLst>
                                          <p:attrName>style.visibility</p:attrName>
                                        </p:attrNameLst>
                                      </p:cBhvr>
                                      <p:to>
                                        <p:strVal val="visible"/>
                                      </p:to>
                                    </p:set>
                                    <p:animEffect transition="in" filter="dissolve">
                                      <p:cBhvr>
                                        <p:cTn id="112" dur="500"/>
                                        <p:tgtEl>
                                          <p:spTgt spid="31791"/>
                                        </p:tgtEl>
                                      </p:cBhvr>
                                    </p:animEffect>
                                  </p:childTnLst>
                                </p:cTn>
                              </p:par>
                              <p:par>
                                <p:cTn id="113" presetID="9" presetClass="entr" presetSubtype="0" fill="hold" nodeType="withEffect">
                                  <p:stCondLst>
                                    <p:cond delay="0"/>
                                  </p:stCondLst>
                                  <p:childTnLst>
                                    <p:set>
                                      <p:cBhvr>
                                        <p:cTn id="114" dur="1" fill="hold">
                                          <p:stCondLst>
                                            <p:cond delay="0"/>
                                          </p:stCondLst>
                                        </p:cTn>
                                        <p:tgtEl>
                                          <p:spTgt spid="5"/>
                                        </p:tgtEl>
                                        <p:attrNameLst>
                                          <p:attrName>style.visibility</p:attrName>
                                        </p:attrNameLst>
                                      </p:cBhvr>
                                      <p:to>
                                        <p:strVal val="visible"/>
                                      </p:to>
                                    </p:set>
                                    <p:animEffect transition="in" filter="dissolve">
                                      <p:cBhvr>
                                        <p:cTn id="115" dur="500"/>
                                        <p:tgtEl>
                                          <p:spTgt spid="5"/>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nodeType="click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dissolve">
                                      <p:cBhvr>
                                        <p:cTn id="120" dur="500"/>
                                        <p:tgtEl>
                                          <p:spTgt spid="126"/>
                                        </p:tgtEl>
                                      </p:cBhvr>
                                    </p:animEffect>
                                  </p:childTnLst>
                                </p:cTn>
                              </p:par>
                              <p:par>
                                <p:cTn id="121" presetID="9" presetClass="entr" presetSubtype="0" fill="hold" nodeType="withEffect">
                                  <p:stCondLst>
                                    <p:cond delay="0"/>
                                  </p:stCondLst>
                                  <p:childTnLst>
                                    <p:set>
                                      <p:cBhvr>
                                        <p:cTn id="122" dur="1" fill="hold">
                                          <p:stCondLst>
                                            <p:cond delay="0"/>
                                          </p:stCondLst>
                                        </p:cTn>
                                        <p:tgtEl>
                                          <p:spTgt spid="124"/>
                                        </p:tgtEl>
                                        <p:attrNameLst>
                                          <p:attrName>style.visibility</p:attrName>
                                        </p:attrNameLst>
                                      </p:cBhvr>
                                      <p:to>
                                        <p:strVal val="visible"/>
                                      </p:to>
                                    </p:set>
                                    <p:animEffect transition="in" filter="dissolve">
                                      <p:cBhvr>
                                        <p:cTn id="123" dur="500"/>
                                        <p:tgtEl>
                                          <p:spTgt spid="124"/>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70"/>
                                        </p:tgtEl>
                                        <p:attrNameLst>
                                          <p:attrName>style.visibility</p:attrName>
                                        </p:attrNameLst>
                                      </p:cBhvr>
                                      <p:to>
                                        <p:strVal val="visible"/>
                                      </p:to>
                                    </p:set>
                                    <p:animEffect transition="in" filter="dissolve">
                                      <p:cBhvr>
                                        <p:cTn id="126" dur="500"/>
                                        <p:tgtEl>
                                          <p:spTgt spid="170"/>
                                        </p:tgtEl>
                                      </p:cBhvr>
                                    </p:animEffect>
                                  </p:childTnLst>
                                </p:cTn>
                              </p:par>
                              <p:par>
                                <p:cTn id="127" presetID="9" presetClass="entr" presetSubtype="0" fill="hold" nodeType="withEffect">
                                  <p:stCondLst>
                                    <p:cond delay="0"/>
                                  </p:stCondLst>
                                  <p:childTnLst>
                                    <p:set>
                                      <p:cBhvr>
                                        <p:cTn id="128" dur="1" fill="hold">
                                          <p:stCondLst>
                                            <p:cond delay="0"/>
                                          </p:stCondLst>
                                        </p:cTn>
                                        <p:tgtEl>
                                          <p:spTgt spid="153"/>
                                        </p:tgtEl>
                                        <p:attrNameLst>
                                          <p:attrName>style.visibility</p:attrName>
                                        </p:attrNameLst>
                                      </p:cBhvr>
                                      <p:to>
                                        <p:strVal val="visible"/>
                                      </p:to>
                                    </p:set>
                                    <p:animEffect transition="in" filter="dissolve">
                                      <p:cBhvr>
                                        <p:cTn id="129" dur="500"/>
                                        <p:tgtEl>
                                          <p:spTgt spid="153"/>
                                        </p:tgtEl>
                                      </p:cBhvr>
                                    </p:animEffect>
                                  </p:childTnLst>
                                </p:cTn>
                              </p:par>
                              <p:par>
                                <p:cTn id="130" presetID="9" presetClass="entr" presetSubtype="0" fill="hold" nodeType="withEffect">
                                  <p:stCondLst>
                                    <p:cond delay="0"/>
                                  </p:stCondLst>
                                  <p:childTnLst>
                                    <p:set>
                                      <p:cBhvr>
                                        <p:cTn id="131" dur="1" fill="hold">
                                          <p:stCondLst>
                                            <p:cond delay="0"/>
                                          </p:stCondLst>
                                        </p:cTn>
                                        <p:tgtEl>
                                          <p:spTgt spid="154"/>
                                        </p:tgtEl>
                                        <p:attrNameLst>
                                          <p:attrName>style.visibility</p:attrName>
                                        </p:attrNameLst>
                                      </p:cBhvr>
                                      <p:to>
                                        <p:strVal val="visible"/>
                                      </p:to>
                                    </p:set>
                                    <p:animEffect transition="in" filter="dissolve">
                                      <p:cBhvr>
                                        <p:cTn id="132" dur="500"/>
                                        <p:tgtEl>
                                          <p:spTgt spid="154"/>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185"/>
                                        </p:tgtEl>
                                        <p:attrNameLst>
                                          <p:attrName>style.visibility</p:attrName>
                                        </p:attrNameLst>
                                      </p:cBhvr>
                                      <p:to>
                                        <p:strVal val="visible"/>
                                      </p:to>
                                    </p:set>
                                    <p:animEffect transition="in" filter="dissolve">
                                      <p:cBhvr>
                                        <p:cTn id="135" dur="500"/>
                                        <p:tgtEl>
                                          <p:spTgt spid="185"/>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182"/>
                                        </p:tgtEl>
                                        <p:attrNameLst>
                                          <p:attrName>style.visibility</p:attrName>
                                        </p:attrNameLst>
                                      </p:cBhvr>
                                      <p:to>
                                        <p:strVal val="visible"/>
                                      </p:to>
                                    </p:set>
                                    <p:animEffect transition="in" filter="dissolve">
                                      <p:cBhvr>
                                        <p:cTn id="138" dur="500"/>
                                        <p:tgtEl>
                                          <p:spTgt spid="182"/>
                                        </p:tgtEl>
                                      </p:cBhvr>
                                    </p:animEffect>
                                  </p:childTnLst>
                                </p:cTn>
                              </p:par>
                              <p:par>
                                <p:cTn id="139" presetID="9" presetClass="entr" presetSubtype="0" fill="hold" nodeType="withEffect">
                                  <p:stCondLst>
                                    <p:cond delay="0"/>
                                  </p:stCondLst>
                                  <p:childTnLst>
                                    <p:set>
                                      <p:cBhvr>
                                        <p:cTn id="140" dur="1" fill="hold">
                                          <p:stCondLst>
                                            <p:cond delay="0"/>
                                          </p:stCondLst>
                                        </p:cTn>
                                        <p:tgtEl>
                                          <p:spTgt spid="159"/>
                                        </p:tgtEl>
                                        <p:attrNameLst>
                                          <p:attrName>style.visibility</p:attrName>
                                        </p:attrNameLst>
                                      </p:cBhvr>
                                      <p:to>
                                        <p:strVal val="visible"/>
                                      </p:to>
                                    </p:set>
                                    <p:animEffect transition="in" filter="dissolve">
                                      <p:cBhvr>
                                        <p:cTn id="141" dur="500"/>
                                        <p:tgtEl>
                                          <p:spTgt spid="159"/>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184"/>
                                        </p:tgtEl>
                                        <p:attrNameLst>
                                          <p:attrName>style.visibility</p:attrName>
                                        </p:attrNameLst>
                                      </p:cBhvr>
                                      <p:to>
                                        <p:strVal val="visible"/>
                                      </p:to>
                                    </p:set>
                                    <p:animEffect transition="in" filter="dissolve">
                                      <p:cBhvr>
                                        <p:cTn id="144"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P spid="21" grpId="0" animBg="1"/>
      <p:bldP spid="22" grpId="0" animBg="1"/>
      <p:bldP spid="23" grpId="0" animBg="1"/>
      <p:bldP spid="31" grpId="0" animBg="1"/>
      <p:bldP spid="31744" grpId="0"/>
      <p:bldP spid="38" grpId="0"/>
      <p:bldP spid="49" grpId="0" animBg="1"/>
      <p:bldP spid="100" grpId="0" animBg="1"/>
      <p:bldP spid="31781" grpId="0" animBg="1"/>
      <p:bldP spid="167" grpId="0" animBg="1"/>
      <p:bldP spid="170" grpId="0" animBg="1"/>
      <p:bldP spid="182" grpId="0" animBg="1"/>
      <p:bldP spid="184" grpId="0" animBg="1"/>
      <p:bldP spid="1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2540000" y="6400800"/>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5" name="矩形 4"/>
          <p:cNvSpPr/>
          <p:nvPr/>
        </p:nvSpPr>
        <p:spPr>
          <a:xfrm>
            <a:off x="620889" y="117312"/>
            <a:ext cx="8082843" cy="584775"/>
          </a:xfrm>
          <a:prstGeom prst="rect">
            <a:avLst/>
          </a:prstGeom>
        </p:spPr>
        <p:txBody>
          <a:bodyPr wrap="square">
            <a:spAutoFit/>
          </a:bodyPr>
          <a:lstStyle/>
          <a:p>
            <a:pPr algn="ctr"/>
            <a:r>
              <a:rPr lang="en-US" altLang="zh-CN" sz="3200" b="1" dirty="0"/>
              <a:t> </a:t>
            </a:r>
            <a:r>
              <a:rPr lang="en-US" altLang="zh-CN" sz="3200" b="1" dirty="0" smtClean="0"/>
              <a:t>Seasonal Cycle</a:t>
            </a:r>
            <a:endParaRPr lang="zh-CN" altLang="en-US" sz="3200" b="1" dirty="0"/>
          </a:p>
        </p:txBody>
      </p:sp>
      <p:pic>
        <p:nvPicPr>
          <p:cNvPr id="36868" name="Picture 4" descr="sc2"/>
          <p:cNvPicPr>
            <a:picLocks noChangeAspect="1" noChangeArrowheads="1"/>
          </p:cNvPicPr>
          <p:nvPr/>
        </p:nvPicPr>
        <p:blipFill rotWithShape="1">
          <a:blip r:embed="rId3">
            <a:extLst>
              <a:ext uri="{28A0092B-C50C-407E-A947-70E740481C1C}">
                <a14:useLocalDpi xmlns:a14="http://schemas.microsoft.com/office/drawing/2010/main" val="0"/>
              </a:ext>
            </a:extLst>
          </a:blip>
          <a:srcRect b="2357"/>
          <a:stretch/>
        </p:blipFill>
        <p:spPr bwMode="auto">
          <a:xfrm>
            <a:off x="360098" y="817837"/>
            <a:ext cx="3886806" cy="539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J:\evaluation model\figure_new\route\t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816" y="1504434"/>
            <a:ext cx="2167056" cy="4668412"/>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descr="J:\evaluation model\figure_new\route\t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6904" y="1504434"/>
            <a:ext cx="4592296" cy="4724643"/>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J:\evaluation model\figure_new\route\t3.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9483" y="1489820"/>
            <a:ext cx="4604587" cy="4753156"/>
          </a:xfrm>
          <a:prstGeom prst="rect">
            <a:avLst/>
          </a:prstGeom>
          <a:noFill/>
          <a:extLst>
            <a:ext uri="{909E8E84-426E-40DD-AFC4-6F175D3DCCD1}">
              <a14:hiddenFill xmlns:a14="http://schemas.microsoft.com/office/drawing/2010/main">
                <a:solidFill>
                  <a:srgbClr val="FFFFFF"/>
                </a:solidFill>
              </a14:hiddenFill>
            </a:ext>
          </a:extLst>
        </p:spPr>
      </p:pic>
      <p:sp>
        <p:nvSpPr>
          <p:cNvPr id="11" name="灯片编号占位符 9"/>
          <p:cNvSpPr>
            <a:spLocks noGrp="1"/>
          </p:cNvSpPr>
          <p:nvPr>
            <p:ph type="sldNum" sz="quarter" idx="12"/>
          </p:nvPr>
        </p:nvSpPr>
        <p:spPr>
          <a:xfrm>
            <a:off x="8700996" y="6341571"/>
            <a:ext cx="602027" cy="457200"/>
          </a:xfrm>
        </p:spPr>
        <p:txBody>
          <a:bodyPr/>
          <a:lstStyle/>
          <a:p>
            <a:fld id="{D99CB9EF-791E-47E8-B632-3D694DE8761E}" type="slidenum">
              <a:rPr lang="zh-CN" altLang="en-US" smtClean="0"/>
              <a:pPr/>
              <a:t>8</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6871"/>
                                        </p:tgtEl>
                                        <p:attrNameLst>
                                          <p:attrName>style.visibility</p:attrName>
                                        </p:attrNameLst>
                                      </p:cBhvr>
                                      <p:to>
                                        <p:strVal val="visible"/>
                                      </p:to>
                                    </p:set>
                                    <p:animEffect transition="in" filter="fade">
                                      <p:cBhvr>
                                        <p:cTn id="11" dur="1000"/>
                                        <p:tgtEl>
                                          <p:spTgt spid="36871"/>
                                        </p:tgtEl>
                                      </p:cBhvr>
                                    </p:animEffect>
                                    <p:anim calcmode="lin" valueType="num">
                                      <p:cBhvr>
                                        <p:cTn id="12" dur="1000" fill="hold"/>
                                        <p:tgtEl>
                                          <p:spTgt spid="36871"/>
                                        </p:tgtEl>
                                        <p:attrNameLst>
                                          <p:attrName>ppt_x</p:attrName>
                                        </p:attrNameLst>
                                      </p:cBhvr>
                                      <p:tavLst>
                                        <p:tav tm="0">
                                          <p:val>
                                            <p:strVal val="#ppt_x"/>
                                          </p:val>
                                        </p:tav>
                                        <p:tav tm="100000">
                                          <p:val>
                                            <p:strVal val="#ppt_x"/>
                                          </p:val>
                                        </p:tav>
                                      </p:tavLst>
                                    </p:anim>
                                    <p:anim calcmode="lin" valueType="num">
                                      <p:cBhvr>
                                        <p:cTn id="13" dur="1000" fill="hold"/>
                                        <p:tgtEl>
                                          <p:spTgt spid="3687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687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6872"/>
                                        </p:tgtEl>
                                        <p:attrNameLst>
                                          <p:attrName>style.visibility</p:attrName>
                                        </p:attrNameLst>
                                      </p:cBhvr>
                                      <p:to>
                                        <p:strVal val="visible"/>
                                      </p:to>
                                    </p:set>
                                    <p:animEffect transition="in" filter="fade">
                                      <p:cBhvr>
                                        <p:cTn id="22" dur="1000"/>
                                        <p:tgtEl>
                                          <p:spTgt spid="36872"/>
                                        </p:tgtEl>
                                      </p:cBhvr>
                                    </p:animEffect>
                                    <p:anim calcmode="lin" valueType="num">
                                      <p:cBhvr>
                                        <p:cTn id="23" dur="1000" fill="hold"/>
                                        <p:tgtEl>
                                          <p:spTgt spid="36872"/>
                                        </p:tgtEl>
                                        <p:attrNameLst>
                                          <p:attrName>ppt_x</p:attrName>
                                        </p:attrNameLst>
                                      </p:cBhvr>
                                      <p:tavLst>
                                        <p:tav tm="0">
                                          <p:val>
                                            <p:strVal val="#ppt_x"/>
                                          </p:val>
                                        </p:tav>
                                        <p:tav tm="100000">
                                          <p:val>
                                            <p:strVal val="#ppt_x"/>
                                          </p:val>
                                        </p:tav>
                                      </p:tavLst>
                                    </p:anim>
                                    <p:anim calcmode="lin" valueType="num">
                                      <p:cBhvr>
                                        <p:cTn id="24" dur="1000" fill="hold"/>
                                        <p:tgtEl>
                                          <p:spTgt spid="368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2540000" y="6400799"/>
            <a:ext cx="3872089" cy="4233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bg2">
                    <a:lumMod val="75000"/>
                  </a:schemeClr>
                </a:solidFill>
                <a:effectLst/>
                <a:latin typeface="Comic Sans MS" charset="0"/>
                <a:ea typeface="ＭＳ Ｐゴシック" charset="0"/>
                <a:cs typeface="ＭＳ Ｐゴシック" charset="0"/>
              </a:rPr>
              <a:t>Third Spring School PKU-LSCE</a:t>
            </a:r>
            <a:r>
              <a:rPr kumimoji="0" lang="en-US" altLang="zh-CN" sz="1100" b="0" i="0" u="none" strike="noStrike" cap="none" normalizeH="0" dirty="0" smtClean="0">
                <a:ln>
                  <a:noFill/>
                </a:ln>
                <a:solidFill>
                  <a:schemeClr val="bg2">
                    <a:lumMod val="75000"/>
                  </a:schemeClr>
                </a:solidFill>
                <a:effectLst/>
                <a:latin typeface="Comic Sans MS" charset="0"/>
                <a:ea typeface="ＭＳ Ｐゴシック" charset="0"/>
                <a:cs typeface="ＭＳ Ｐゴシック" charset="0"/>
              </a:rPr>
              <a:t> on Earth System Science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1100" dirty="0" smtClean="0">
                <a:solidFill>
                  <a:schemeClr val="bg2">
                    <a:lumMod val="75000"/>
                  </a:schemeClr>
                </a:solidFill>
                <a:latin typeface="Comic Sans MS" charset="0"/>
                <a:ea typeface="ＭＳ Ｐゴシック" charset="0"/>
                <a:cs typeface="ＭＳ Ｐゴシック" charset="0"/>
              </a:rPr>
              <a:t>May 12-16 2014</a:t>
            </a:r>
            <a:endParaRPr kumimoji="0" lang="zh-CN" altLang="en-US" sz="1100" b="0" i="0" u="none" strike="noStrike" cap="none" normalizeH="0" baseline="0" dirty="0">
              <a:ln>
                <a:noFill/>
              </a:ln>
              <a:solidFill>
                <a:schemeClr val="bg2">
                  <a:lumMod val="75000"/>
                </a:schemeClr>
              </a:solidFill>
              <a:effectLst/>
              <a:latin typeface="Comic Sans MS" charset="0"/>
              <a:ea typeface="ＭＳ Ｐゴシック" charset="0"/>
              <a:cs typeface="ＭＳ Ｐゴシック" charset="0"/>
            </a:endParaRPr>
          </a:p>
        </p:txBody>
      </p:sp>
      <p:sp>
        <p:nvSpPr>
          <p:cNvPr id="5" name="矩形 4"/>
          <p:cNvSpPr/>
          <p:nvPr/>
        </p:nvSpPr>
        <p:spPr>
          <a:xfrm>
            <a:off x="620889" y="117312"/>
            <a:ext cx="8082843" cy="584775"/>
          </a:xfrm>
          <a:prstGeom prst="rect">
            <a:avLst/>
          </a:prstGeom>
        </p:spPr>
        <p:txBody>
          <a:bodyPr wrap="square">
            <a:spAutoFit/>
          </a:bodyPr>
          <a:lstStyle/>
          <a:p>
            <a:pPr algn="ctr"/>
            <a:r>
              <a:rPr lang="en-US" altLang="zh-CN" sz="3200" b="1" dirty="0"/>
              <a:t> </a:t>
            </a:r>
            <a:r>
              <a:rPr lang="en-US" altLang="zh-CN" sz="3200" b="1" dirty="0" smtClean="0"/>
              <a:t>Seasonal Cycle</a:t>
            </a:r>
            <a:endParaRPr lang="zh-CN" altLang="en-US" sz="3200" b="1" dirty="0"/>
          </a:p>
        </p:txBody>
      </p:sp>
      <p:grpSp>
        <p:nvGrpSpPr>
          <p:cNvPr id="3" name="组合 2"/>
          <p:cNvGrpSpPr/>
          <p:nvPr/>
        </p:nvGrpSpPr>
        <p:grpSpPr>
          <a:xfrm>
            <a:off x="4662310" y="1794130"/>
            <a:ext cx="4007554" cy="3225564"/>
            <a:chOff x="5000978" y="778126"/>
            <a:chExt cx="4007554" cy="3225564"/>
          </a:xfrm>
        </p:grpSpPr>
        <p:pic>
          <p:nvPicPr>
            <p:cNvPr id="75779" name="图片 25"/>
            <p:cNvPicPr>
              <a:picLocks noChangeAspect="1" noChangeArrowheads="1"/>
            </p:cNvPicPr>
            <p:nvPr/>
          </p:nvPicPr>
          <p:blipFill>
            <a:blip r:embed="rId7">
              <a:extLst>
                <a:ext uri="{28A0092B-C50C-407E-A947-70E740481C1C}">
                  <a14:useLocalDpi xmlns:a14="http://schemas.microsoft.com/office/drawing/2010/main" val="0"/>
                </a:ext>
              </a:extLst>
            </a:blip>
            <a:srcRect t="3796" b="15623"/>
            <a:stretch>
              <a:fillRect/>
            </a:stretch>
          </p:blipFill>
          <p:spPr bwMode="auto">
            <a:xfrm>
              <a:off x="5000978" y="778126"/>
              <a:ext cx="4007554" cy="322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71643" y="2173385"/>
              <a:ext cx="702436" cy="261610"/>
            </a:xfrm>
            <a:prstGeom prst="rect">
              <a:avLst/>
            </a:prstGeom>
            <a:solidFill>
              <a:schemeClr val="bg1"/>
            </a:solidFill>
          </p:spPr>
          <p:txBody>
            <a:bodyPr wrap="none" rtlCol="0">
              <a:spAutoFit/>
            </a:bodyPr>
            <a:lstStyle/>
            <a:p>
              <a:r>
                <a:rPr lang="en-US" altLang="zh-CN" sz="1100" dirty="0" smtClean="0"/>
                <a:t>Yangtze</a:t>
              </a:r>
              <a:endParaRPr lang="zh-CN" altLang="en-US" sz="1100" dirty="0"/>
            </a:p>
          </p:txBody>
        </p:sp>
        <p:sp>
          <p:nvSpPr>
            <p:cNvPr id="11" name="TextBox 10"/>
            <p:cNvSpPr txBox="1"/>
            <p:nvPr/>
          </p:nvSpPr>
          <p:spPr>
            <a:xfrm>
              <a:off x="8156227" y="2190317"/>
              <a:ext cx="603050" cy="261610"/>
            </a:xfrm>
            <a:prstGeom prst="rect">
              <a:avLst/>
            </a:prstGeom>
            <a:solidFill>
              <a:schemeClr val="bg1"/>
            </a:solidFill>
          </p:spPr>
          <p:txBody>
            <a:bodyPr wrap="none" rtlCol="0">
              <a:spAutoFit/>
            </a:bodyPr>
            <a:lstStyle/>
            <a:p>
              <a:r>
                <a:rPr lang="en-US" altLang="zh-CN" sz="1100" dirty="0" smtClean="0"/>
                <a:t>Yellow</a:t>
              </a:r>
              <a:endParaRPr lang="zh-CN" altLang="en-US" sz="1100" dirty="0"/>
            </a:p>
          </p:txBody>
        </p:sp>
      </p:grpSp>
      <p:pic>
        <p:nvPicPr>
          <p:cNvPr id="75778" name="图片 17" descr="K:\evaluation model\figure_new\route\sc_score.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629"/>
          <a:stretch/>
        </p:blipFill>
        <p:spPr bwMode="auto">
          <a:xfrm>
            <a:off x="45154" y="2354986"/>
            <a:ext cx="4876801" cy="26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12"/>
          <p:cNvCxnSpPr/>
          <p:nvPr>
            <p:custDataLst>
              <p:tags r:id="rId1"/>
            </p:custDataLst>
          </p:nvPr>
        </p:nvCxnSpPr>
        <p:spPr>
          <a:xfrm flipV="1">
            <a:off x="4978400" y="1643765"/>
            <a:ext cx="3759200" cy="3174"/>
          </a:xfrm>
          <a:prstGeom prst="line">
            <a:avLst/>
          </a:prstGeom>
          <a:ln w="952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2"/>
            </p:custDataLst>
          </p:nvPr>
        </p:nvCxnSpPr>
        <p:spPr>
          <a:xfrm>
            <a:off x="609601" y="1643764"/>
            <a:ext cx="3866443" cy="3175"/>
          </a:xfrm>
          <a:prstGeom prst="line">
            <a:avLst/>
          </a:prstGeom>
          <a:ln w="952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9"/>
          <p:cNvSpPr>
            <a:spLocks noChangeArrowheads="1"/>
          </p:cNvSpPr>
          <p:nvPr>
            <p:custDataLst>
              <p:tags r:id="rId3"/>
            </p:custDataLst>
          </p:nvPr>
        </p:nvSpPr>
        <p:spPr bwMode="blackWhite">
          <a:xfrm>
            <a:off x="609601" y="1381370"/>
            <a:ext cx="2133600" cy="215444"/>
          </a:xfrm>
          <a:prstGeom prst="rect">
            <a:avLst/>
          </a:prstGeom>
          <a:noFill/>
          <a:ln w="9525">
            <a:noFill/>
            <a:miter lim="800000"/>
            <a:headEnd/>
            <a:tailEnd/>
          </a:ln>
          <a:effectLst/>
        </p:spPr>
        <p:txBody>
          <a:bodyPr wrap="square" lIns="0" tIns="0" rIns="0" bIns="0" anchor="t" anchorCtr="0">
            <a:spAutoFit/>
          </a:bodyPr>
          <a:lstStyle/>
          <a:p>
            <a:pPr defTabSz="895160" eaLnBrk="0" hangingPunct="0"/>
            <a:r>
              <a:rPr lang="en-US" altLang="zh-CN" sz="1400" b="1" dirty="0" smtClean="0">
                <a:solidFill>
                  <a:srgbClr val="101C4B"/>
                </a:solidFill>
                <a:ea typeface="华文楷体" panose="02010600040101010101" pitchFamily="2" charset="-122"/>
                <a:cs typeface="Arial" panose="020B0604020202020204" pitchFamily="34" charset="0"/>
              </a:rPr>
              <a:t>Skill Score</a:t>
            </a:r>
            <a:endParaRPr lang="en-US" altLang="zh-CN" sz="1400" dirty="0">
              <a:solidFill>
                <a:srgbClr val="101C4B"/>
              </a:solidFill>
              <a:ea typeface="华文楷体" panose="02010600040101010101" pitchFamily="2" charset="-122"/>
              <a:cs typeface="Arial" panose="020B0604020202020204" pitchFamily="34" charset="0"/>
            </a:endParaRPr>
          </a:p>
        </p:txBody>
      </p:sp>
      <p:sp>
        <p:nvSpPr>
          <p:cNvPr id="16" name="Rectangle 9"/>
          <p:cNvSpPr>
            <a:spLocks noChangeArrowheads="1"/>
          </p:cNvSpPr>
          <p:nvPr>
            <p:custDataLst>
              <p:tags r:id="rId4"/>
            </p:custDataLst>
          </p:nvPr>
        </p:nvSpPr>
        <p:spPr bwMode="blackWhite">
          <a:xfrm>
            <a:off x="4978400" y="1381370"/>
            <a:ext cx="2133600" cy="215444"/>
          </a:xfrm>
          <a:prstGeom prst="rect">
            <a:avLst/>
          </a:prstGeom>
          <a:noFill/>
          <a:ln w="9525">
            <a:noFill/>
            <a:miter lim="800000"/>
            <a:headEnd/>
            <a:tailEnd/>
          </a:ln>
          <a:effectLst/>
        </p:spPr>
        <p:txBody>
          <a:bodyPr wrap="square" lIns="0" tIns="0" rIns="0" bIns="0" anchor="t" anchorCtr="0">
            <a:spAutoFit/>
          </a:bodyPr>
          <a:lstStyle/>
          <a:p>
            <a:pPr defTabSz="895160" eaLnBrk="0" hangingPunct="0"/>
            <a:r>
              <a:rPr lang="en-US" altLang="zh-CN" sz="1400" b="1" dirty="0" smtClean="0">
                <a:solidFill>
                  <a:srgbClr val="101C4B"/>
                </a:solidFill>
                <a:ea typeface="华文楷体" panose="02010600040101010101" pitchFamily="2" charset="-122"/>
                <a:cs typeface="Arial" panose="020B0604020202020204" pitchFamily="34" charset="0"/>
              </a:rPr>
              <a:t>Star Plot</a:t>
            </a:r>
            <a:endParaRPr lang="en-US" altLang="zh-CN" sz="1400" dirty="0">
              <a:solidFill>
                <a:srgbClr val="101C4B"/>
              </a:solidFill>
              <a:ea typeface="华文楷体" panose="02010600040101010101" pitchFamily="2" charset="-122"/>
              <a:cs typeface="Arial" panose="020B0604020202020204" pitchFamily="34" charset="0"/>
            </a:endParaRPr>
          </a:p>
        </p:txBody>
      </p:sp>
      <p:sp>
        <p:nvSpPr>
          <p:cNvPr id="8" name="TextBox 7"/>
          <p:cNvSpPr txBox="1"/>
          <p:nvPr/>
        </p:nvSpPr>
        <p:spPr>
          <a:xfrm>
            <a:off x="4718756" y="5064849"/>
            <a:ext cx="4075290" cy="830997"/>
          </a:xfrm>
          <a:prstGeom prst="rect">
            <a:avLst/>
          </a:prstGeom>
          <a:noFill/>
        </p:spPr>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 The </a:t>
            </a:r>
            <a:r>
              <a:rPr lang="en-US" altLang="zh-CN" sz="1600" dirty="0">
                <a:latin typeface="Times New Roman" panose="02020603050405020304" pitchFamily="18" charset="0"/>
                <a:cs typeface="Times New Roman" panose="02020603050405020304" pitchFamily="18" charset="0"/>
              </a:rPr>
              <a:t>size of the sector indicates the seasonal skill score. The higher skill score is, the larger redial distance of sector will be.</a:t>
            </a:r>
            <a:endParaRPr lang="zh-CN" altLang="en-US" sz="1600" dirty="0">
              <a:latin typeface="Times New Roman" panose="02020603050405020304" pitchFamily="18" charset="0"/>
              <a:cs typeface="Times New Roman" panose="02020603050405020304" pitchFamily="18" charset="0"/>
            </a:endParaRPr>
          </a:p>
        </p:txBody>
      </p:sp>
      <p:sp>
        <p:nvSpPr>
          <p:cNvPr id="17" name="灯片编号占位符 9"/>
          <p:cNvSpPr>
            <a:spLocks noGrp="1"/>
          </p:cNvSpPr>
          <p:nvPr>
            <p:ph type="sldNum" sz="quarter" idx="12"/>
          </p:nvPr>
        </p:nvSpPr>
        <p:spPr>
          <a:xfrm>
            <a:off x="8700996" y="6341571"/>
            <a:ext cx="602027" cy="457200"/>
          </a:xfrm>
        </p:spPr>
        <p:txBody>
          <a:bodyPr/>
          <a:lstStyle/>
          <a:p>
            <a:fld id="{D99CB9EF-791E-47E8-B632-3D694DE8761E}" type="slidenum">
              <a:rPr lang="zh-CN" altLang="en-US" smtClean="0"/>
              <a:pPr/>
              <a:t>9</a:t>
            </a:fld>
            <a:endParaRPr lang="zh-CN" altLang="en-US" dirty="0"/>
          </a:p>
        </p:txBody>
      </p:sp>
    </p:spTree>
    <p:extLst>
      <p:ext uri="{BB962C8B-B14F-4D97-AF65-F5344CB8AC3E}">
        <p14:creationId xmlns:p14="http://schemas.microsoft.com/office/powerpoint/2010/main" val="34357355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TxBdce74UmeZYX_8rlh_w"/>
</p:tagLst>
</file>

<file path=ppt/tags/tag1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dYWLLbzzECgVwfj8CY3Aw"/>
</p:tagLst>
</file>

<file path=ppt/tags/tag11.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dYWLLbzzECgVwfj8CY3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Do3gUJslUSH4BFrzE11e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gy5VGs2OjE2lGoRPmDg9tg"/>
</p:tagLst>
</file>

<file path=ppt/tags/tag1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dYWLLbzzECgVwfj8CY3Aw"/>
</p:tagLst>
</file>

<file path=ppt/tags/tag15.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dYWLLbzzECgVwfj8CY3A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Do3gUJslUSH4BFrzE11ew"/>
</p:tagLst>
</file>

<file path=ppt/tags/tag17.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dYWLLbzzECgVwfj8CY3A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r4GCkJtqk63d6yI81wy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O78JyIcCEyCNQLQlbgM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JZU74RVi0WPI_PRs1f5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TxBdce74UmeZYX_8rlh_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TxBdce74UmeZYX_8rlh_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7O78JyIcCEyCNQLQlbgMp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JDo3gUJslUSH4BFrzE11e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y5VGs2OjE2lGoRPmDg9tg"/>
</p:tagLst>
</file>

<file path=ppt/theme/theme1.xml><?xml version="1.0" encoding="utf-8"?>
<a:theme xmlns:a="http://schemas.openxmlformats.org/drawingml/2006/main" name="LSCE">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Comic Sans MS"/>
        <a:ea typeface="ＭＳ Ｐゴシック"/>
        <a:cs typeface="ＭＳ Ｐゴシック"/>
      </a:majorFont>
      <a:minorFont>
        <a:latin typeface="Comic Sans MS"/>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LSCE</Template>
  <TotalTime>3464</TotalTime>
  <Words>3813</Words>
  <Application>Microsoft Office PowerPoint</Application>
  <PresentationFormat>全屏显示(4:3)</PresentationFormat>
  <Paragraphs>342</Paragraphs>
  <Slides>30</Slides>
  <Notes>14</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30</vt:i4>
      </vt:variant>
    </vt:vector>
  </HeadingPairs>
  <TitlesOfParts>
    <vt:vector size="33" baseType="lpstr">
      <vt:lpstr>LSCE</vt:lpstr>
      <vt:lpstr>Equation</vt:lpstr>
      <vt:lpstr>公式</vt:lpstr>
      <vt:lpstr>Multi-criteria evaluation of discharge simulation in Dynamic Global Vegetation Models (DGVMs) &amp; The framework of our ecohydrological research </vt:lpstr>
      <vt:lpstr>Hui Yang (yang_hui@pku.edu.cn) </vt:lpstr>
      <vt:lpstr>Multi-criteria evaluation of discharge simulation in Dynamic Global Vegetation Models (DGVMs)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The framework of our ecohydrological research </vt:lpstr>
      <vt:lpstr>ET is a nexus; Water yield is available refresh water</vt:lpstr>
      <vt:lpstr>Stage One: What do we trust?</vt:lpstr>
      <vt:lpstr>Global grid Runoff Dataset</vt:lpstr>
      <vt:lpstr>Global grid ET dataset</vt:lpstr>
      <vt:lpstr>PowerPoint 演示文稿</vt:lpstr>
      <vt:lpstr>PowerPoint 演示文稿</vt:lpstr>
      <vt:lpstr>PowerPoint 演示文稿</vt:lpstr>
      <vt:lpstr>Stage Two: What is happening or will be happened?</vt:lpstr>
      <vt:lpstr>Water Use Efficiency (WUE)</vt:lpstr>
      <vt:lpstr>Water Yield</vt:lpstr>
      <vt:lpstr>ET sensitivity</vt:lpstr>
      <vt:lpstr>Partitioning precipitation</vt:lpstr>
      <vt:lpstr>Water cycle intensification</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yanghui</dc:creator>
  <cp:lastModifiedBy>Zeng Zhenzhong</cp:lastModifiedBy>
  <cp:revision>195</cp:revision>
  <dcterms:created xsi:type="dcterms:W3CDTF">2013-11-25T11:14:00Z</dcterms:created>
  <dcterms:modified xsi:type="dcterms:W3CDTF">2014-05-14T02:26:06Z</dcterms:modified>
</cp:coreProperties>
</file>