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76" r:id="rId2"/>
    <p:sldId id="287" r:id="rId3"/>
    <p:sldId id="280" r:id="rId4"/>
    <p:sldId id="281" r:id="rId5"/>
    <p:sldId id="277" r:id="rId6"/>
    <p:sldId id="279" r:id="rId7"/>
    <p:sldId id="283" r:id="rId8"/>
    <p:sldId id="284" r:id="rId9"/>
    <p:sldId id="286" r:id="rId10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EEFE"/>
    <a:srgbClr val="96EAFE"/>
    <a:srgbClr val="7C5989"/>
    <a:srgbClr val="000066"/>
    <a:srgbClr val="4D6B89"/>
    <a:srgbClr val="384E64"/>
    <a:srgbClr val="274E75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60" autoAdjust="0"/>
    <p:restoredTop sz="95799" autoAdjust="0"/>
  </p:normalViewPr>
  <p:slideViewPr>
    <p:cSldViewPr snapToGrid="0">
      <p:cViewPr varScale="1">
        <p:scale>
          <a:sx n="92" d="100"/>
          <a:sy n="92" d="100"/>
        </p:scale>
        <p:origin x="8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B471BC-7805-4357-84B5-7354D9FCD424}" type="datetimeFigureOut">
              <a:rPr lang="zh-CN" altLang="en-US" smtClean="0"/>
              <a:t>2014/5/12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AD9583-F217-43AA-8198-C06A6E691A1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1619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90D1F-3989-4973-9543-15B0A2966C46}" type="datetimeFigureOut">
              <a:rPr lang="zh-CN" altLang="en-US" smtClean="0"/>
              <a:t>2014/5/12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995AB-EE41-486C-9743-5214F8EC90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429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6995AB-EE41-486C-9743-5214F8EC90F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1200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6995AB-EE41-486C-9743-5214F8EC90F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760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6995AB-EE41-486C-9743-5214F8EC90F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4544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6995AB-EE41-486C-9743-5214F8EC90FD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499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cap="none" spc="-80" baseline="0"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EA80-B3A6-4D2A-96AA-097D05C5F5EB}" type="datetimeFigureOut">
              <a:rPr lang="zh-CN" altLang="en-US" smtClean="0">
                <a:solidFill>
                  <a:srgbClr val="000000"/>
                </a:solidFill>
              </a:rPr>
              <a:pPr/>
              <a:t>2014/5/12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D340405-93BD-448D-85B8-12F5E2465DF0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74974" y="291386"/>
            <a:ext cx="2895600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spc="-5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Peking University</a:t>
            </a:r>
            <a:endParaRPr lang="zh-CN" altLang="en-US" sz="2000" spc="-50" dirty="0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19114" y="2"/>
            <a:ext cx="1851026" cy="11747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>
              <a:solidFill>
                <a:srgbClr val="FFFFFF"/>
              </a:solidFill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16" y="195724"/>
            <a:ext cx="655861" cy="655861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1174974" y="291386"/>
            <a:ext cx="2895600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spc="-5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Peking University</a:t>
            </a:r>
            <a:endParaRPr lang="zh-CN" altLang="en-US" sz="2000" spc="-50" dirty="0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矩形 14"/>
          <p:cNvSpPr/>
          <p:nvPr userDrawn="1"/>
        </p:nvSpPr>
        <p:spPr>
          <a:xfrm>
            <a:off x="519114" y="2"/>
            <a:ext cx="1851026" cy="11747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>
              <a:solidFill>
                <a:srgbClr val="FFFFFF"/>
              </a:solidFill>
            </a:endParaRPr>
          </a:p>
        </p:txBody>
      </p:sp>
      <p:pic>
        <p:nvPicPr>
          <p:cNvPr id="16" name="图片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16" y="195724"/>
            <a:ext cx="655861" cy="655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953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EA80-B3A6-4D2A-96AA-097D05C5F5EB}" type="datetimeFigureOut">
              <a:rPr lang="zh-CN" altLang="en-US" smtClean="0">
                <a:solidFill>
                  <a:srgbClr val="000000"/>
                </a:solidFill>
              </a:rPr>
              <a:pPr/>
              <a:t>2014/5/12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40405-93BD-448D-85B8-12F5E2465DF0}" type="slidenum">
              <a:rPr lang="zh-CN" altLang="en-US" smtClean="0">
                <a:solidFill>
                  <a:srgbClr val="D1282E"/>
                </a:solidFill>
              </a:rPr>
              <a:pPr/>
              <a:t>‹#›</a:t>
            </a:fld>
            <a:endParaRPr lang="zh-CN" altLang="en-US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60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EA80-B3A6-4D2A-96AA-097D05C5F5EB}" type="datetimeFigureOut">
              <a:rPr lang="zh-CN" altLang="en-US" smtClean="0">
                <a:solidFill>
                  <a:srgbClr val="000000"/>
                </a:solidFill>
              </a:rPr>
              <a:pPr/>
              <a:t>2014/5/12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40405-93BD-448D-85B8-12F5E2465DF0}" type="slidenum">
              <a:rPr lang="zh-CN" altLang="en-US" smtClean="0">
                <a:solidFill>
                  <a:srgbClr val="D1282E"/>
                </a:solidFill>
              </a:rPr>
              <a:pPr/>
              <a:t>‹#›</a:t>
            </a:fld>
            <a:endParaRPr lang="zh-CN" altLang="en-US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275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075240" cy="792088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EA80-B3A6-4D2A-96AA-097D05C5F5EB}" type="datetimeFigureOut">
              <a:rPr lang="zh-CN" altLang="en-US" smtClean="0">
                <a:solidFill>
                  <a:srgbClr val="000000"/>
                </a:solidFill>
              </a:rPr>
              <a:pPr/>
              <a:t>2014/5/12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40405-93BD-448D-85B8-12F5E2465DF0}" type="slidenum">
              <a:rPr lang="zh-CN" altLang="en-US" smtClean="0">
                <a:solidFill>
                  <a:srgbClr val="D1282E"/>
                </a:solidFill>
              </a:rPr>
              <a:pPr/>
              <a:t>‹#›</a:t>
            </a:fld>
            <a:endParaRPr lang="zh-CN" altLang="en-US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476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none" spc="-80" baseline="0"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EA80-B3A6-4D2A-96AA-097D05C5F5EB}" type="datetimeFigureOut">
              <a:rPr lang="zh-CN" altLang="en-US" smtClean="0">
                <a:solidFill>
                  <a:srgbClr val="000000"/>
                </a:solidFill>
              </a:rPr>
              <a:pPr/>
              <a:t>2014/5/12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340405-93BD-448D-85B8-12F5E2465DF0}" type="slidenum">
              <a:rPr lang="zh-CN" altLang="en-US" smtClean="0">
                <a:solidFill>
                  <a:srgbClr val="D1282E"/>
                </a:solidFill>
              </a:rPr>
              <a:pPr/>
              <a:t>‹#›</a:t>
            </a:fld>
            <a:endParaRPr lang="zh-CN" altLang="en-US">
              <a:solidFill>
                <a:srgbClr val="D1282E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926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EA80-B3A6-4D2A-96AA-097D05C5F5EB}" type="datetimeFigureOut">
              <a:rPr lang="zh-CN" altLang="en-US" smtClean="0">
                <a:solidFill>
                  <a:srgbClr val="000000"/>
                </a:solidFill>
              </a:rPr>
              <a:pPr/>
              <a:t>2014/5/12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40405-93BD-448D-85B8-12F5E2465DF0}" type="slidenum">
              <a:rPr lang="zh-CN" altLang="en-US" smtClean="0">
                <a:solidFill>
                  <a:srgbClr val="D1282E"/>
                </a:solidFill>
              </a:rPr>
              <a:pPr/>
              <a:t>‹#›</a:t>
            </a:fld>
            <a:endParaRPr lang="zh-CN" altLang="en-US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139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EA80-B3A6-4D2A-96AA-097D05C5F5EB}" type="datetimeFigureOut">
              <a:rPr lang="zh-CN" altLang="en-US" smtClean="0">
                <a:solidFill>
                  <a:srgbClr val="000000"/>
                </a:solidFill>
              </a:rPr>
              <a:pPr/>
              <a:t>2014/5/12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40405-93BD-448D-85B8-12F5E2465DF0}" type="slidenum">
              <a:rPr lang="zh-CN" altLang="en-US" smtClean="0">
                <a:solidFill>
                  <a:srgbClr val="D1282E"/>
                </a:solidFill>
              </a:rPr>
              <a:pPr/>
              <a:t>‹#›</a:t>
            </a:fld>
            <a:endParaRPr lang="zh-CN" altLang="en-US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9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EA80-B3A6-4D2A-96AA-097D05C5F5EB}" type="datetimeFigureOut">
              <a:rPr lang="zh-CN" altLang="en-US" smtClean="0">
                <a:solidFill>
                  <a:srgbClr val="000000"/>
                </a:solidFill>
              </a:rPr>
              <a:pPr/>
              <a:t>2014/5/12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40405-93BD-448D-85B8-12F5E2465DF0}" type="slidenum">
              <a:rPr lang="zh-CN" altLang="en-US" smtClean="0">
                <a:solidFill>
                  <a:srgbClr val="D1282E"/>
                </a:solidFill>
              </a:rPr>
              <a:pPr/>
              <a:t>‹#›</a:t>
            </a:fld>
            <a:endParaRPr lang="zh-CN" altLang="en-US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39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EA80-B3A6-4D2A-96AA-097D05C5F5EB}" type="datetimeFigureOut">
              <a:rPr lang="zh-CN" altLang="en-US" smtClean="0">
                <a:solidFill>
                  <a:srgbClr val="000000"/>
                </a:solidFill>
              </a:rPr>
              <a:pPr/>
              <a:t>2014/5/12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40405-93BD-448D-85B8-12F5E2465DF0}" type="slidenum">
              <a:rPr lang="zh-CN" altLang="en-US" smtClean="0">
                <a:solidFill>
                  <a:srgbClr val="D1282E"/>
                </a:solidFill>
              </a:rPr>
              <a:pPr/>
              <a:t>‹#›</a:t>
            </a:fld>
            <a:endParaRPr lang="zh-CN" altLang="en-US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61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EA80-B3A6-4D2A-96AA-097D05C5F5EB}" type="datetimeFigureOut">
              <a:rPr lang="zh-CN" altLang="en-US" smtClean="0">
                <a:solidFill>
                  <a:srgbClr val="000000"/>
                </a:solidFill>
              </a:rPr>
              <a:pPr/>
              <a:t>2014/5/12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40405-93BD-448D-85B8-12F5E2465DF0}" type="slidenum">
              <a:rPr lang="zh-CN" altLang="en-US" smtClean="0">
                <a:solidFill>
                  <a:srgbClr val="D1282E"/>
                </a:solidFill>
              </a:rPr>
              <a:pPr/>
              <a:t>‹#›</a:t>
            </a:fld>
            <a:endParaRPr lang="zh-CN" altLang="en-US">
              <a:solidFill>
                <a:srgbClr val="D1282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888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EA80-B3A6-4D2A-96AA-097D05C5F5EB}" type="datetimeFigureOut">
              <a:rPr lang="zh-CN" altLang="en-US" smtClean="0">
                <a:solidFill>
                  <a:srgbClr val="000000"/>
                </a:solidFill>
              </a:rPr>
              <a:pPr/>
              <a:t>2014/5/12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D340405-93BD-448D-85B8-12F5E2465DF0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502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5791200" cy="7920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807524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9E45EA80-B3A6-4D2A-96AA-097D05C5F5EB}" type="datetimeFigureOut">
              <a:rPr lang="zh-CN" altLang="en-US" smtClean="0">
                <a:solidFill>
                  <a:srgbClr val="000000"/>
                </a:solidFill>
                <a:latin typeface="Calibri" pitchFamily="34" charset="0"/>
                <a:ea typeface="宋体" pitchFamily="2" charset="-122"/>
              </a:rPr>
              <a:pPr/>
              <a:t>2014/5/12</a:t>
            </a:fld>
            <a:endParaRPr lang="zh-CN" altLang="en-US">
              <a:solidFill>
                <a:srgbClr val="000000"/>
              </a:solidFill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CN" altLang="en-US">
              <a:solidFill>
                <a:srgbClr val="000000"/>
              </a:solidFill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1D340405-93BD-448D-85B8-12F5E2465DF0}" type="slidenum">
              <a:rPr lang="zh-CN" altLang="en-US" smtClean="0">
                <a:solidFill>
                  <a:srgbClr val="D1282E"/>
                </a:solidFill>
                <a:latin typeface="Calibri" pitchFamily="34" charset="0"/>
                <a:ea typeface="宋体" pitchFamily="2" charset="-122"/>
              </a:rPr>
              <a:pPr/>
              <a:t>‹#›</a:t>
            </a:fld>
            <a:endParaRPr lang="zh-CN" altLang="en-US">
              <a:solidFill>
                <a:srgbClr val="D1282E"/>
              </a:solidFill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05273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001124" y="1052736"/>
            <a:ext cx="142876" cy="58052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494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kern="1200" cap="none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39403" y="935083"/>
            <a:ext cx="8363272" cy="4571999"/>
          </a:xfrm>
        </p:spPr>
        <p:txBody>
          <a:bodyPr/>
          <a:lstStyle/>
          <a:p>
            <a:r>
              <a:rPr lang="en-US" altLang="zh-CN" sz="3600" dirty="0" smtClean="0">
                <a:ea typeface="宋体" panose="02010600030101010101" pitchFamily="2" charset="-122"/>
              </a:rPr>
              <a:t>Introduction to </a:t>
            </a:r>
            <a:r>
              <a:rPr lang="en-US" altLang="zh-CN" sz="3600" dirty="0">
                <a:ea typeface="宋体" panose="02010600030101010101" pitchFamily="2" charset="-122"/>
              </a:rPr>
              <a:t/>
            </a:r>
            <a:br>
              <a:rPr lang="en-US" altLang="zh-CN" sz="3600" dirty="0">
                <a:ea typeface="宋体" panose="02010600030101010101" pitchFamily="2" charset="-122"/>
              </a:rPr>
            </a:br>
            <a:r>
              <a:rPr lang="en-US" altLang="zh-CN" sz="3600" dirty="0" smtClean="0">
                <a:ea typeface="宋体" panose="02010600030101010101" pitchFamily="2" charset="-122"/>
              </a:rPr>
              <a:t>bottom-up </a:t>
            </a:r>
            <a:r>
              <a:rPr lang="en-US" altLang="zh-CN" sz="3600" dirty="0">
                <a:ea typeface="宋体" panose="02010600030101010101" pitchFamily="2" charset="-122"/>
              </a:rPr>
              <a:t>and </a:t>
            </a:r>
            <a:r>
              <a:rPr lang="en-US" altLang="zh-CN" sz="3600" dirty="0" smtClean="0">
                <a:ea typeface="宋体" panose="02010600030101010101" pitchFamily="2" charset="-122"/>
              </a:rPr>
              <a:t>top-down methods </a:t>
            </a:r>
            <a:endParaRPr lang="zh-CN" altLang="en-US" sz="3600" b="1" cap="none" dirty="0">
              <a:latin typeface="Georgia" pitchFamily="18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17276" y="4940807"/>
            <a:ext cx="6858000" cy="914400"/>
          </a:xfrm>
        </p:spPr>
        <p:txBody>
          <a:bodyPr/>
          <a:lstStyle/>
          <a:p>
            <a:pPr algn="ctr"/>
            <a:r>
              <a:rPr lang="en-US" altLang="zh-CN" dirty="0" smtClean="0"/>
              <a:t> </a:t>
            </a:r>
          </a:p>
          <a:p>
            <a:pPr algn="ctr"/>
            <a:r>
              <a:rPr lang="en-US" altLang="zh-CN" dirty="0" smtClean="0"/>
              <a:t>2014/5/12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7422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Tao Way</a:t>
            </a:r>
          </a:p>
          <a:p>
            <a:r>
              <a:rPr lang="en-US" altLang="zh-CN" dirty="0" smtClean="0"/>
              <a:t>A 2</a:t>
            </a:r>
            <a:r>
              <a:rPr lang="en-US" altLang="zh-CN" baseline="30000" dirty="0" smtClean="0"/>
              <a:t>nd</a:t>
            </a:r>
            <a:r>
              <a:rPr lang="en-US" altLang="zh-CN" dirty="0" smtClean="0"/>
              <a:t>-year</a:t>
            </a:r>
            <a:r>
              <a:rPr lang="zh-CN" altLang="en-US" dirty="0"/>
              <a:t> </a:t>
            </a:r>
            <a:r>
              <a:rPr lang="en-US" altLang="zh-CN" dirty="0" smtClean="0"/>
              <a:t>PhD candidate majored in </a:t>
            </a:r>
            <a:r>
              <a:rPr lang="en-US" altLang="zh-CN" dirty="0"/>
              <a:t>environmental </a:t>
            </a:r>
            <a:r>
              <a:rPr lang="en-US" altLang="zh-CN" dirty="0" smtClean="0"/>
              <a:t>sciences</a:t>
            </a:r>
          </a:p>
          <a:p>
            <a:endParaRPr lang="en-US" altLang="zh-CN" dirty="0"/>
          </a:p>
          <a:p>
            <a:r>
              <a:rPr lang="en-US" altLang="zh-CN" dirty="0" smtClean="0"/>
              <a:t>Current research </a:t>
            </a:r>
          </a:p>
          <a:p>
            <a:r>
              <a:rPr lang="en-US" altLang="zh-CN" sz="1800" dirty="0" smtClean="0"/>
              <a:t>Online regional meteorology-chemistry model  </a:t>
            </a:r>
            <a:r>
              <a:rPr lang="en-US" altLang="zh-CN" sz="1800" dirty="0" smtClean="0">
                <a:solidFill>
                  <a:srgbClr val="FF0000"/>
                </a:solidFill>
              </a:rPr>
              <a:t>WRF/Chem</a:t>
            </a:r>
          </a:p>
          <a:p>
            <a:r>
              <a:rPr lang="en-US" altLang="zh-CN" sz="1800" dirty="0" smtClean="0"/>
              <a:t>The impacts of </a:t>
            </a:r>
            <a:r>
              <a:rPr lang="en-US" altLang="zh-CN" sz="1800" dirty="0" smtClean="0">
                <a:solidFill>
                  <a:srgbClr val="FF0000"/>
                </a:solidFill>
              </a:rPr>
              <a:t>urban land surface expansion </a:t>
            </a:r>
            <a:r>
              <a:rPr lang="en-US" altLang="zh-CN" sz="1800" dirty="0" smtClean="0"/>
              <a:t>on regional atmospheric environment </a:t>
            </a:r>
          </a:p>
          <a:p>
            <a:r>
              <a:rPr lang="en-US" altLang="zh-CN" sz="1800" dirty="0" smtClean="0">
                <a:solidFill>
                  <a:srgbClr val="FF0000"/>
                </a:solidFill>
              </a:rPr>
              <a:t>Forward modeling</a:t>
            </a:r>
            <a:r>
              <a:rPr lang="en-US" altLang="zh-CN" sz="1800" dirty="0" smtClean="0"/>
              <a:t>, essentially sensitivity tests.</a:t>
            </a:r>
          </a:p>
        </p:txBody>
      </p:sp>
    </p:spTree>
    <p:extLst>
      <p:ext uri="{BB962C8B-B14F-4D97-AF65-F5344CB8AC3E}">
        <p14:creationId xmlns:p14="http://schemas.microsoft.com/office/powerpoint/2010/main" val="66313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109981"/>
            <a:ext cx="8075240" cy="792088"/>
          </a:xfrm>
        </p:spPr>
        <p:txBody>
          <a:bodyPr/>
          <a:lstStyle/>
          <a:p>
            <a:r>
              <a:rPr lang="en-US" altLang="zh-CN" dirty="0" smtClean="0"/>
              <a:t>Overview 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1" y="993059"/>
            <a:ext cx="8075240" cy="5479612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785263" y="6368015"/>
            <a:ext cx="1943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dirty="0" smtClean="0"/>
              <a:t>From Dr. L. Zhang</a:t>
            </a:r>
            <a:endParaRPr lang="zh-CN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47775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Bottom-­up Estimate of Emissions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627" y="1728642"/>
            <a:ext cx="7296150" cy="231457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529937" y="1154630"/>
            <a:ext cx="42611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b="1" dirty="0" smtClean="0"/>
              <a:t>The fundamental formula</a:t>
            </a:r>
            <a:endParaRPr lang="zh-CN" altLang="en-US" sz="2000" b="1" dirty="0"/>
          </a:p>
        </p:txBody>
      </p:sp>
      <p:sp>
        <p:nvSpPr>
          <p:cNvPr id="6" name="文本框 5"/>
          <p:cNvSpPr txBox="1"/>
          <p:nvPr/>
        </p:nvSpPr>
        <p:spPr>
          <a:xfrm>
            <a:off x="529936" y="4591988"/>
            <a:ext cx="80025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b="1" dirty="0" smtClean="0"/>
              <a:t>Restrictions</a:t>
            </a:r>
          </a:p>
          <a:p>
            <a:r>
              <a:rPr lang="en-US" altLang="zh-CN" sz="1800" b="1" dirty="0" smtClean="0"/>
              <a:t>Uncertainties in estimating the activity, emission factor,  removal efficiency et al. </a:t>
            </a:r>
          </a:p>
          <a:p>
            <a:endParaRPr lang="zh-CN" altLang="en-US" sz="1600" b="1" dirty="0"/>
          </a:p>
        </p:txBody>
      </p:sp>
      <p:sp>
        <p:nvSpPr>
          <p:cNvPr id="8" name="文本框 7"/>
          <p:cNvSpPr txBox="1"/>
          <p:nvPr/>
        </p:nvSpPr>
        <p:spPr>
          <a:xfrm>
            <a:off x="6785263" y="6368015"/>
            <a:ext cx="1943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dirty="0" smtClean="0"/>
              <a:t>From Dr. L. Zhang</a:t>
            </a:r>
            <a:endParaRPr lang="zh-CN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19765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199" y="188640"/>
            <a:ext cx="7572375" cy="792088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The top-down method</a:t>
            </a:r>
            <a:endParaRPr lang="zh-CN" altLang="en-US" dirty="0"/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2187070" y="2869635"/>
            <a:ext cx="302312" cy="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195072" y="2675896"/>
            <a:ext cx="2247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/>
              <a:t>O</a:t>
            </a:r>
            <a:r>
              <a:rPr lang="en-US" altLang="zh-CN" sz="1800" b="1" dirty="0" smtClean="0"/>
              <a:t>bservation vector</a:t>
            </a:r>
            <a:endParaRPr lang="zh-CN" altLang="en-US" sz="1800" b="1" dirty="0"/>
          </a:p>
        </p:txBody>
      </p:sp>
      <p:cxnSp>
        <p:nvCxnSpPr>
          <p:cNvPr id="14" name="直接箭头连接符 13"/>
          <p:cNvCxnSpPr/>
          <p:nvPr/>
        </p:nvCxnSpPr>
        <p:spPr>
          <a:xfrm flipV="1">
            <a:off x="3876294" y="3134279"/>
            <a:ext cx="0" cy="2837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2497769" y="3459875"/>
            <a:ext cx="30248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/>
              <a:t>S</a:t>
            </a:r>
            <a:r>
              <a:rPr lang="en-US" altLang="zh-CN" sz="1800" b="1" dirty="0" smtClean="0"/>
              <a:t>tate vector we want to estimate,  such as emissions</a:t>
            </a:r>
            <a:endParaRPr lang="zh-CN" altLang="en-US" sz="1800" b="1" dirty="0"/>
          </a:p>
        </p:txBody>
      </p:sp>
      <p:cxnSp>
        <p:nvCxnSpPr>
          <p:cNvPr id="17" name="直接箭头连接符 16"/>
          <p:cNvCxnSpPr/>
          <p:nvPr/>
        </p:nvCxnSpPr>
        <p:spPr>
          <a:xfrm rot="10800000" flipV="1">
            <a:off x="3416498" y="2241492"/>
            <a:ext cx="0" cy="2837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 flipV="1">
            <a:off x="5325556" y="2869635"/>
            <a:ext cx="349828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5684041" y="2383365"/>
            <a:ext cx="3078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 smtClean="0"/>
              <a:t>Error vectors including contributions from errors in observations and forward model </a:t>
            </a:r>
            <a:endParaRPr lang="zh-CN" altLang="en-US" sz="1800" b="1" dirty="0"/>
          </a:p>
        </p:txBody>
      </p:sp>
      <p:sp>
        <p:nvSpPr>
          <p:cNvPr id="24" name="文本框 23"/>
          <p:cNvSpPr txBox="1"/>
          <p:nvPr/>
        </p:nvSpPr>
        <p:spPr>
          <a:xfrm>
            <a:off x="520730" y="4505353"/>
            <a:ext cx="80117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 smtClean="0"/>
              <a:t>Let x be the emissions, and y the observed concentrations, how can we estimate x given y?</a:t>
            </a:r>
          </a:p>
          <a:p>
            <a:endParaRPr lang="en-US" altLang="zh-CN" sz="1800" b="1" dirty="0"/>
          </a:p>
          <a:p>
            <a:r>
              <a:rPr lang="en-US" altLang="zh-CN" sz="1800" b="1" dirty="0" smtClean="0"/>
              <a:t>Inverse approach has been developed to solve this issue.    </a:t>
            </a:r>
            <a:endParaRPr lang="zh-CN" altLang="en-US" sz="1800" b="1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3"/>
          <a:srcRect l="4312" t="20557" r="3193" b="16458"/>
          <a:stretch/>
        </p:blipFill>
        <p:spPr>
          <a:xfrm>
            <a:off x="2497769" y="2536453"/>
            <a:ext cx="2790825" cy="552450"/>
          </a:xfrm>
          <a:prstGeom prst="rect">
            <a:avLst/>
          </a:prstGeom>
        </p:spPr>
      </p:pic>
      <p:sp>
        <p:nvSpPr>
          <p:cNvPr id="19" name="文本框 18"/>
          <p:cNvSpPr txBox="1"/>
          <p:nvPr/>
        </p:nvSpPr>
        <p:spPr>
          <a:xfrm>
            <a:off x="1956064" y="1916308"/>
            <a:ext cx="2570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 smtClean="0"/>
              <a:t>Forward model</a:t>
            </a:r>
            <a:endParaRPr lang="zh-CN" altLang="en-US" sz="1800" b="1" dirty="0"/>
          </a:p>
        </p:txBody>
      </p:sp>
      <p:cxnSp>
        <p:nvCxnSpPr>
          <p:cNvPr id="20" name="直接箭头连接符 19"/>
          <p:cNvCxnSpPr/>
          <p:nvPr/>
        </p:nvCxnSpPr>
        <p:spPr>
          <a:xfrm rot="10800000" flipV="1">
            <a:off x="4250585" y="2254225"/>
            <a:ext cx="0" cy="2837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3876294" y="1910064"/>
            <a:ext cx="2707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 smtClean="0"/>
              <a:t>Parameter vector  </a:t>
            </a:r>
            <a:endParaRPr lang="zh-CN" altLang="en-US" sz="1800" b="1" dirty="0"/>
          </a:p>
        </p:txBody>
      </p:sp>
      <p:sp>
        <p:nvSpPr>
          <p:cNvPr id="26" name="文本框 25"/>
          <p:cNvSpPr txBox="1"/>
          <p:nvPr/>
        </p:nvSpPr>
        <p:spPr>
          <a:xfrm>
            <a:off x="6800850" y="6409816"/>
            <a:ext cx="2165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dirty="0" smtClean="0"/>
              <a:t>From Dr. D. J. Jacob</a:t>
            </a:r>
            <a:endParaRPr lang="zh-CN" altLang="en-US" sz="1800" dirty="0"/>
          </a:p>
        </p:txBody>
      </p:sp>
    </p:spTree>
    <p:extLst>
      <p:ext uri="{BB962C8B-B14F-4D97-AF65-F5344CB8AC3E}">
        <p14:creationId xmlns:p14="http://schemas.microsoft.com/office/powerpoint/2010/main" val="77293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80974" y="112720"/>
            <a:ext cx="8380040" cy="600318"/>
          </a:xfrm>
        </p:spPr>
        <p:txBody>
          <a:bodyPr>
            <a:noAutofit/>
          </a:bodyPr>
          <a:lstStyle/>
          <a:p>
            <a:r>
              <a:rPr lang="en-US" altLang="zh-CN" dirty="0" smtClean="0"/>
              <a:t>Inverse approach based </a:t>
            </a:r>
            <a:r>
              <a:rPr lang="en-US" altLang="zh-CN" dirty="0"/>
              <a:t>on Bayes’ theorem  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484224" y="891659"/>
            <a:ext cx="23123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b="1" dirty="0" smtClean="0"/>
              <a:t>Bayes’  theorem</a:t>
            </a:r>
            <a:endParaRPr lang="zh-CN" altLang="en-US" sz="2000" b="1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975" y="768501"/>
            <a:ext cx="2038350" cy="584867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484223" y="1353369"/>
            <a:ext cx="3164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b="1" dirty="0" smtClean="0"/>
              <a:t>A simple scalar example </a:t>
            </a:r>
            <a:endParaRPr lang="zh-CN" altLang="en-US" sz="2000" b="1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0041" y="768501"/>
            <a:ext cx="1504950" cy="584867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224" y="1727370"/>
            <a:ext cx="3857625" cy="39052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7107" y="1792269"/>
            <a:ext cx="953479" cy="266864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2799" y="2948878"/>
            <a:ext cx="3829050" cy="77152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2799" y="2261281"/>
            <a:ext cx="3495675" cy="723900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3287" y="3734690"/>
            <a:ext cx="4010025" cy="695325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3287" y="4389798"/>
            <a:ext cx="2905125" cy="723900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3287" y="5107291"/>
            <a:ext cx="1123950" cy="352425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12799" y="5564439"/>
            <a:ext cx="2114550" cy="523875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945457" y="5560526"/>
            <a:ext cx="1771650" cy="714375"/>
          </a:xfrm>
          <a:prstGeom prst="rect">
            <a:avLst/>
          </a:prstGeom>
        </p:spPr>
      </p:pic>
      <p:sp>
        <p:nvSpPr>
          <p:cNvPr id="21" name="文本框 20"/>
          <p:cNvSpPr txBox="1"/>
          <p:nvPr/>
        </p:nvSpPr>
        <p:spPr>
          <a:xfrm>
            <a:off x="4283719" y="2228821"/>
            <a:ext cx="45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 smtClean="0"/>
              <a:t>x</a:t>
            </a:r>
            <a:r>
              <a:rPr lang="en-US" altLang="zh-CN" sz="1800" b="1" baseline="-25000" dirty="0" smtClean="0"/>
              <a:t>A</a:t>
            </a:r>
            <a:r>
              <a:rPr lang="en-US" altLang="zh-CN" sz="1800" b="1" dirty="0" smtClean="0"/>
              <a:t> is a priori estimate </a:t>
            </a:r>
            <a:r>
              <a:rPr lang="en-US" altLang="zh-CN" sz="1800" b="1" dirty="0"/>
              <a:t>(</a:t>
            </a:r>
            <a:r>
              <a:rPr lang="en-US" altLang="zh-CN" sz="1800" b="1" dirty="0" smtClean="0"/>
              <a:t>the best we can guess) </a:t>
            </a:r>
          </a:p>
          <a:p>
            <a:r>
              <a:rPr lang="en-US" altLang="zh-CN" sz="1800" b="1" dirty="0" smtClean="0"/>
              <a:t>A priori pdf for x </a:t>
            </a:r>
            <a:endParaRPr lang="zh-CN" altLang="en-US" sz="1800" b="1" dirty="0"/>
          </a:p>
        </p:txBody>
      </p:sp>
      <p:sp>
        <p:nvSpPr>
          <p:cNvPr id="22" name="文本框 21"/>
          <p:cNvSpPr txBox="1"/>
          <p:nvPr/>
        </p:nvSpPr>
        <p:spPr>
          <a:xfrm>
            <a:off x="4253810" y="3097029"/>
            <a:ext cx="4625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 smtClean="0"/>
              <a:t>The observation pdf given the true value of x </a:t>
            </a:r>
            <a:endParaRPr lang="zh-CN" altLang="en-US" sz="1800" b="1" dirty="0"/>
          </a:p>
        </p:txBody>
      </p:sp>
      <p:sp>
        <p:nvSpPr>
          <p:cNvPr id="23" name="文本框 22"/>
          <p:cNvSpPr txBox="1"/>
          <p:nvPr/>
        </p:nvSpPr>
        <p:spPr>
          <a:xfrm>
            <a:off x="4717107" y="3789964"/>
            <a:ext cx="4103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 smtClean="0"/>
              <a:t>The posteriori pdf for x reflecting the information from the measurements</a:t>
            </a:r>
            <a:endParaRPr lang="zh-CN" altLang="en-US" sz="1800" b="1" dirty="0"/>
          </a:p>
        </p:txBody>
      </p:sp>
      <p:sp>
        <p:nvSpPr>
          <p:cNvPr id="24" name="文本框 23"/>
          <p:cNvSpPr txBox="1"/>
          <p:nvPr/>
        </p:nvSpPr>
        <p:spPr>
          <a:xfrm>
            <a:off x="3648415" y="4560952"/>
            <a:ext cx="1891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 smtClean="0"/>
              <a:t>Cost function</a:t>
            </a:r>
            <a:endParaRPr lang="zh-CN" altLang="en-US" sz="1800" b="1" dirty="0"/>
          </a:p>
        </p:txBody>
      </p:sp>
      <p:sp>
        <p:nvSpPr>
          <p:cNvPr id="25" name="文本框 24"/>
          <p:cNvSpPr txBox="1"/>
          <p:nvPr/>
        </p:nvSpPr>
        <p:spPr>
          <a:xfrm>
            <a:off x="1980560" y="5167835"/>
            <a:ext cx="4055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 smtClean="0"/>
              <a:t>MAP ( </a:t>
            </a:r>
            <a:r>
              <a:rPr lang="en-US" altLang="zh-CN" sz="1800" b="1" dirty="0" smtClean="0">
                <a:solidFill>
                  <a:srgbClr val="FF0000"/>
                </a:solidFill>
              </a:rPr>
              <a:t>maximum a posteriori </a:t>
            </a:r>
            <a:r>
              <a:rPr lang="en-US" altLang="zh-CN" sz="1800" b="1" dirty="0" smtClean="0"/>
              <a:t>) solution</a:t>
            </a:r>
            <a:endParaRPr lang="zh-CN" altLang="en-US" sz="1800" b="1" dirty="0"/>
          </a:p>
        </p:txBody>
      </p:sp>
      <p:sp>
        <p:nvSpPr>
          <p:cNvPr id="26" name="文本框 25"/>
          <p:cNvSpPr txBox="1"/>
          <p:nvPr/>
        </p:nvSpPr>
        <p:spPr>
          <a:xfrm>
            <a:off x="4804381" y="5671152"/>
            <a:ext cx="43396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 smtClean="0"/>
              <a:t>Weighting factor as the correction to the priori estimate on the basis of the errors of priori and observation   </a:t>
            </a:r>
            <a:endParaRPr lang="zh-CN" altLang="en-US" sz="1800" b="1" dirty="0"/>
          </a:p>
        </p:txBody>
      </p:sp>
      <p:sp>
        <p:nvSpPr>
          <p:cNvPr id="27" name="文本框 26"/>
          <p:cNvSpPr txBox="1"/>
          <p:nvPr/>
        </p:nvSpPr>
        <p:spPr>
          <a:xfrm>
            <a:off x="512799" y="6008371"/>
            <a:ext cx="1180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 smtClean="0">
                <a:solidFill>
                  <a:srgbClr val="FF0000"/>
                </a:solidFill>
              </a:rPr>
              <a:t>Posteriori  </a:t>
            </a:r>
            <a:endParaRPr lang="zh-CN" altLang="en-US" sz="1800" b="1" dirty="0">
              <a:solidFill>
                <a:srgbClr val="FF0000"/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6884263" y="6475086"/>
            <a:ext cx="2165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dirty="0" smtClean="0"/>
              <a:t>From Dr. D. J. Jacob</a:t>
            </a:r>
            <a:endParaRPr lang="zh-CN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11414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50520" y="0"/>
            <a:ext cx="8288600" cy="792088"/>
          </a:xfrm>
        </p:spPr>
        <p:txBody>
          <a:bodyPr>
            <a:noAutofit/>
          </a:bodyPr>
          <a:lstStyle/>
          <a:p>
            <a:r>
              <a:rPr lang="en-US" altLang="zh-CN" dirty="0"/>
              <a:t>Inverse approach based on Bayes’ theorem 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520" y="1387514"/>
            <a:ext cx="4988396" cy="1327808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8323" y="2924710"/>
            <a:ext cx="2264468" cy="278226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562" y="3351996"/>
            <a:ext cx="2931656" cy="305159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350520" y="1002652"/>
            <a:ext cx="4465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b="1" dirty="0" smtClean="0"/>
              <a:t>Analytical inversion for vectors  </a:t>
            </a:r>
            <a:endParaRPr lang="zh-CN" altLang="en-US" sz="2000" b="1" dirty="0"/>
          </a:p>
        </p:txBody>
      </p:sp>
      <p:sp>
        <p:nvSpPr>
          <p:cNvPr id="3" name="文本框 2"/>
          <p:cNvSpPr txBox="1"/>
          <p:nvPr/>
        </p:nvSpPr>
        <p:spPr>
          <a:xfrm>
            <a:off x="221064" y="2864382"/>
            <a:ext cx="155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 smtClean="0">
                <a:solidFill>
                  <a:srgbClr val="FF0000"/>
                </a:solidFill>
              </a:rPr>
              <a:t>MAP solution</a:t>
            </a:r>
            <a:endParaRPr lang="zh-CN" altLang="en-US" sz="1800" b="1" dirty="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549301" y="3700861"/>
            <a:ext cx="3186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/>
              <a:t>p</a:t>
            </a:r>
            <a:r>
              <a:rPr lang="en-US" altLang="zh-CN" sz="1800" b="1" dirty="0" smtClean="0"/>
              <a:t>riori error covariance matrix </a:t>
            </a:r>
            <a:endParaRPr lang="zh-CN" altLang="en-US" sz="1800" b="1" dirty="0"/>
          </a:p>
        </p:txBody>
      </p:sp>
      <p:sp>
        <p:nvSpPr>
          <p:cNvPr id="10" name="文本框 9"/>
          <p:cNvSpPr txBox="1"/>
          <p:nvPr/>
        </p:nvSpPr>
        <p:spPr>
          <a:xfrm>
            <a:off x="3659610" y="3290168"/>
            <a:ext cx="4423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 smtClean="0"/>
              <a:t>observational error covariance matrix </a:t>
            </a:r>
            <a:endParaRPr lang="zh-CN" altLang="en-US" sz="1800" b="1" dirty="0"/>
          </a:p>
        </p:txBody>
      </p:sp>
      <p:sp>
        <p:nvSpPr>
          <p:cNvPr id="11" name="文本框 10"/>
          <p:cNvSpPr txBox="1"/>
          <p:nvPr/>
        </p:nvSpPr>
        <p:spPr>
          <a:xfrm>
            <a:off x="532562" y="3726543"/>
            <a:ext cx="1882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 smtClean="0"/>
              <a:t>Jacobian matrix </a:t>
            </a:r>
            <a:endParaRPr lang="zh-CN" altLang="en-US" sz="1800" b="1" dirty="0"/>
          </a:p>
        </p:txBody>
      </p:sp>
      <p:cxnSp>
        <p:nvCxnSpPr>
          <p:cNvPr id="12" name="直接箭头连接符 11"/>
          <p:cNvCxnSpPr/>
          <p:nvPr/>
        </p:nvCxnSpPr>
        <p:spPr>
          <a:xfrm flipV="1">
            <a:off x="1205802" y="3637795"/>
            <a:ext cx="205907" cy="20181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H="1" flipV="1">
            <a:off x="2185957" y="3657155"/>
            <a:ext cx="416954" cy="17570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>
            <a:stCxn id="10" idx="1"/>
          </p:cNvCxnSpPr>
          <p:nvPr/>
        </p:nvCxnSpPr>
        <p:spPr>
          <a:xfrm flipH="1">
            <a:off x="3088086" y="3474834"/>
            <a:ext cx="571524" cy="320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6800850" y="6409816"/>
            <a:ext cx="2165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dirty="0" smtClean="0"/>
              <a:t>From Dr. D. J. Jacob</a:t>
            </a:r>
            <a:endParaRPr lang="zh-CN" altLang="en-US" sz="1800" dirty="0"/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1064" y="4153078"/>
            <a:ext cx="8639175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97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800850" y="6409816"/>
            <a:ext cx="2165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dirty="0" smtClean="0"/>
              <a:t>From Dr. D. J. Jacob</a:t>
            </a:r>
            <a:endParaRPr lang="zh-CN" altLang="en-US" sz="1800" dirty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350520" y="0"/>
            <a:ext cx="8288600" cy="792088"/>
          </a:xfrm>
        </p:spPr>
        <p:txBody>
          <a:bodyPr>
            <a:noAutofit/>
          </a:bodyPr>
          <a:lstStyle/>
          <a:p>
            <a:r>
              <a:rPr lang="en-US" altLang="zh-CN" dirty="0"/>
              <a:t>Inverse approach based on Bayes’ theorem 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350521" y="3523515"/>
            <a:ext cx="3459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b="1" dirty="0" smtClean="0"/>
              <a:t>Adjoint of forward model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172" y="1190566"/>
            <a:ext cx="1943100" cy="902656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20" y="3923625"/>
            <a:ext cx="3092891" cy="942827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5"/>
          <a:srcRect l="1" r="975"/>
          <a:stretch/>
        </p:blipFill>
        <p:spPr>
          <a:xfrm>
            <a:off x="350520" y="4805673"/>
            <a:ext cx="5536640" cy="85644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350520" y="5669997"/>
            <a:ext cx="76239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spcAft>
                <a:spcPts val="600"/>
              </a:spcAft>
              <a:buClrTx/>
              <a:buNone/>
            </a:pPr>
            <a:r>
              <a:rPr lang="en-US" altLang="zh-CN" sz="1800" dirty="0" smtClean="0">
                <a:ea typeface="Cambria Math"/>
                <a:cs typeface="Times New Roman" panose="02020603050405020304" pitchFamily="18" charset="0"/>
              </a:rPr>
              <a:t>The adjoint of a model is the transpose of its Jacobian </a:t>
            </a:r>
            <a:r>
              <a:rPr lang="en-US" altLang="zh-CN" sz="1800" dirty="0" smtClean="0">
                <a:ea typeface="Cambria Math"/>
                <a:cs typeface="Times New Roman" panose="02020603050405020304" pitchFamily="18" charset="0"/>
              </a:rPr>
              <a:t>matrix: row by row. </a:t>
            </a:r>
            <a:endParaRPr lang="en-US" altLang="zh-CN" sz="1800" b="1" dirty="0">
              <a:ea typeface="Cambria Math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753499" y="1445068"/>
            <a:ext cx="2148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dim(</a:t>
            </a:r>
            <a:r>
              <a:rPr lang="en-US" sz="1800" b="1" dirty="0" smtClean="0"/>
              <a:t>y</a:t>
            </a:r>
            <a:r>
              <a:rPr lang="en-US" sz="1800" dirty="0" smtClean="0"/>
              <a:t>)=m, dim(</a:t>
            </a:r>
            <a:r>
              <a:rPr lang="en-US" sz="1800" b="1" dirty="0" smtClean="0"/>
              <a:t>x</a:t>
            </a:r>
            <a:r>
              <a:rPr lang="en-US" sz="1800" dirty="0" smtClean="0"/>
              <a:t>)=n</a:t>
            </a:r>
            <a:endParaRPr lang="en-US" sz="1800" dirty="0"/>
          </a:p>
        </p:txBody>
      </p:sp>
      <p:sp>
        <p:nvSpPr>
          <p:cNvPr id="12" name="文本框 11"/>
          <p:cNvSpPr txBox="1"/>
          <p:nvPr/>
        </p:nvSpPr>
        <p:spPr>
          <a:xfrm>
            <a:off x="350520" y="2025914"/>
            <a:ext cx="8615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800" dirty="0" smtClean="0">
                <a:cs typeface="Times New Roman" panose="02020603050405020304" pitchFamily="18" charset="0"/>
              </a:rPr>
              <a:t>If m&gt;n, standard approach to construct </a:t>
            </a:r>
            <a:r>
              <a:rPr lang="en-US" sz="1800" b="1" dirty="0" smtClean="0">
                <a:cs typeface="Times New Roman" panose="02020603050405020304" pitchFamily="18" charset="0"/>
              </a:rPr>
              <a:t>K: </a:t>
            </a:r>
            <a:r>
              <a:rPr lang="en-US" altLang="zh-CN" sz="1800" dirty="0" smtClean="0">
                <a:cs typeface="Times New Roman" panose="02020603050405020304" pitchFamily="18" charset="0"/>
              </a:rPr>
              <a:t>δ</a:t>
            </a:r>
            <a:r>
              <a:rPr lang="en-US" altLang="zh-CN" sz="1800" b="1" dirty="0" smtClean="0">
                <a:cs typeface="Times New Roman" panose="02020603050405020304" pitchFamily="18" charset="0"/>
              </a:rPr>
              <a:t>x</a:t>
            </a:r>
            <a:r>
              <a:rPr lang="en-US" altLang="zh-CN" sz="1800" b="1" dirty="0">
                <a:cs typeface="Times New Roman" panose="02020603050405020304" pitchFamily="18" charset="0"/>
              </a:rPr>
              <a:t>, </a:t>
            </a:r>
            <a:r>
              <a:rPr lang="en-US" altLang="zh-CN" sz="1800" dirty="0" smtClean="0">
                <a:cs typeface="Times New Roman" panose="02020603050405020304" pitchFamily="18" charset="0"/>
              </a:rPr>
              <a:t>δ</a:t>
            </a:r>
            <a:r>
              <a:rPr lang="en-US" altLang="zh-CN" sz="1800" b="1" dirty="0" smtClean="0">
                <a:cs typeface="Times New Roman" panose="02020603050405020304" pitchFamily="18" charset="0"/>
              </a:rPr>
              <a:t>y, </a:t>
            </a:r>
            <a:r>
              <a:rPr lang="en-US" altLang="zh-CN" sz="1800" dirty="0" smtClean="0">
                <a:cs typeface="Times New Roman" panose="02020603050405020304" pitchFamily="18" charset="0"/>
              </a:rPr>
              <a:t>column by column.</a:t>
            </a:r>
            <a:r>
              <a:rPr lang="en-US" sz="1800" dirty="0" smtClean="0">
                <a:cs typeface="Times New Roman" panose="02020603050405020304" pitchFamily="18" charset="0"/>
              </a:rPr>
              <a:t> </a:t>
            </a:r>
          </a:p>
          <a:p>
            <a:pPr marL="0" lvl="1"/>
            <a:endParaRPr lang="en-US" altLang="zh-CN" sz="1800" dirty="0" smtClean="0">
              <a:ea typeface="Cambria Math"/>
              <a:cs typeface="Times New Roman" panose="02020603050405020304" pitchFamily="18" charset="0"/>
            </a:endParaRPr>
          </a:p>
          <a:p>
            <a:pPr marL="0" lvl="1"/>
            <a:r>
              <a:rPr lang="en-US" altLang="zh-CN" sz="1800" dirty="0" smtClean="0">
                <a:ea typeface="Cambria Math"/>
                <a:cs typeface="Times New Roman" panose="02020603050405020304" pitchFamily="18" charset="0"/>
              </a:rPr>
              <a:t>construction </a:t>
            </a:r>
            <a:r>
              <a:rPr lang="en-US" altLang="zh-CN" sz="1800" dirty="0">
                <a:ea typeface="Cambria Math"/>
                <a:cs typeface="Times New Roman" panose="02020603050405020304" pitchFamily="18" charset="0"/>
              </a:rPr>
              <a:t>of </a:t>
            </a:r>
            <a:r>
              <a:rPr lang="en-US" altLang="zh-CN" sz="1800" b="1" dirty="0">
                <a:ea typeface="Cambria Math"/>
                <a:cs typeface="Times New Roman" panose="02020603050405020304" pitchFamily="18" charset="0"/>
              </a:rPr>
              <a:t>K </a:t>
            </a:r>
            <a:r>
              <a:rPr lang="en-US" altLang="zh-CN" sz="1800" dirty="0">
                <a:ea typeface="Cambria Math"/>
                <a:cs typeface="Times New Roman" panose="02020603050405020304" pitchFamily="18" charset="0"/>
              </a:rPr>
              <a:t>is computational costly when dim(</a:t>
            </a:r>
            <a:r>
              <a:rPr lang="en-US" altLang="zh-CN" sz="1800" b="1" dirty="0"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altLang="zh-CN" sz="1800" dirty="0">
                <a:ea typeface="Cambria Math"/>
                <a:cs typeface="Times New Roman" panose="02020603050405020304" pitchFamily="18" charset="0"/>
              </a:rPr>
              <a:t>) is </a:t>
            </a:r>
            <a:r>
              <a:rPr lang="en-US" altLang="zh-CN" sz="1800" dirty="0" smtClean="0">
                <a:ea typeface="Cambria Math"/>
                <a:cs typeface="Times New Roman" panose="02020603050405020304" pitchFamily="18" charset="0"/>
              </a:rPr>
              <a:t>large. </a:t>
            </a:r>
            <a:r>
              <a:rPr lang="en-US" altLang="zh-CN" sz="1800" dirty="0" smtClean="0">
                <a:cs typeface="Times New Roman" panose="02020603050405020304" pitchFamily="18" charset="0"/>
              </a:rPr>
              <a:t>If </a:t>
            </a:r>
            <a:r>
              <a:rPr lang="en-US" altLang="zh-CN" sz="1800" dirty="0">
                <a:cs typeface="Times New Roman" panose="02020603050405020304" pitchFamily="18" charset="0"/>
              </a:rPr>
              <a:t>the observations are sparse or state vector is large, utilizing model adjoint is an effective way to construct </a:t>
            </a:r>
            <a:r>
              <a:rPr lang="en-US" altLang="zh-CN" sz="1800" b="1" dirty="0" smtClean="0">
                <a:cs typeface="Times New Roman" panose="02020603050405020304" pitchFamily="18" charset="0"/>
              </a:rPr>
              <a:t>K</a:t>
            </a:r>
            <a:r>
              <a:rPr lang="en-US" altLang="zh-CN" sz="1800" dirty="0" smtClean="0">
                <a:cs typeface="Times New Roman" panose="02020603050405020304" pitchFamily="18" charset="0"/>
              </a:rPr>
              <a:t>.</a:t>
            </a:r>
            <a:endParaRPr lang="en-US" altLang="zh-CN" sz="1800" dirty="0"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50521" y="918523"/>
            <a:ext cx="50111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 b="1" dirty="0" smtClean="0"/>
              <a:t>The construction of Jacobian matrix</a:t>
            </a:r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53174" y="4738195"/>
            <a:ext cx="2190750" cy="923925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5620549" y="4006070"/>
            <a:ext cx="3345939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spcAft>
                <a:spcPts val="600"/>
              </a:spcAft>
              <a:buClrTx/>
              <a:buNone/>
            </a:pPr>
            <a:r>
              <a:rPr lang="en-US" altLang="zh-CN" sz="1800" dirty="0" smtClean="0">
                <a:ea typeface="Cambria Math"/>
                <a:cs typeface="Times New Roman" panose="02020603050405020304" pitchFamily="18" charset="0"/>
              </a:rPr>
              <a:t>Time-splitting operators in CTMs:</a:t>
            </a:r>
          </a:p>
          <a:p>
            <a:pPr marL="0" lvl="1" indent="0">
              <a:spcAft>
                <a:spcPts val="600"/>
              </a:spcAft>
              <a:buClrTx/>
              <a:buNone/>
            </a:pPr>
            <a:r>
              <a:rPr lang="en-US" altLang="zh-CN" sz="1800" dirty="0" smtClean="0">
                <a:ea typeface="Cambria Math"/>
                <a:cs typeface="Times New Roman" panose="02020603050405020304" pitchFamily="18" charset="0"/>
              </a:rPr>
              <a:t>emission, convection, advection</a:t>
            </a:r>
            <a:endParaRPr lang="en-US" altLang="zh-CN" sz="1800" dirty="0">
              <a:ea typeface="Cambria Math"/>
              <a:cs typeface="Times New Roman" panose="02020603050405020304" pitchFamily="18" charset="0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>
            <a:off x="7974425" y="4734418"/>
            <a:ext cx="1131" cy="29511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14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39403" y="935083"/>
            <a:ext cx="8363272" cy="4571999"/>
          </a:xfrm>
        </p:spPr>
        <p:txBody>
          <a:bodyPr/>
          <a:lstStyle/>
          <a:p>
            <a:pPr algn="ctr"/>
            <a:r>
              <a:rPr lang="en-US" altLang="zh-CN" sz="5000" dirty="0" smtClean="0">
                <a:ea typeface="宋体" panose="02010600030101010101" pitchFamily="2" charset="-122"/>
              </a:rPr>
              <a:t>Thank you</a:t>
            </a:r>
            <a:endParaRPr lang="zh-CN" altLang="en-US" sz="5000" b="1" cap="none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48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基本">
  <a:themeElements>
    <a:clrScheme name="基本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基本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基本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cloud_skipper</Template>
  <TotalTime>8086</TotalTime>
  <Words>379</Words>
  <Application>Microsoft Office PowerPoint</Application>
  <PresentationFormat>全屏显示(4:3)</PresentationFormat>
  <Paragraphs>63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黑体</vt:lpstr>
      <vt:lpstr>宋体</vt:lpstr>
      <vt:lpstr>微软雅黑</vt:lpstr>
      <vt:lpstr>Arial</vt:lpstr>
      <vt:lpstr>Arial Black</vt:lpstr>
      <vt:lpstr>Calibri</vt:lpstr>
      <vt:lpstr>Cambria Math</vt:lpstr>
      <vt:lpstr>Georgia</vt:lpstr>
      <vt:lpstr>Times New Roman</vt:lpstr>
      <vt:lpstr>1_基本</vt:lpstr>
      <vt:lpstr>Introduction to  bottom-up and top-down methods </vt:lpstr>
      <vt:lpstr> </vt:lpstr>
      <vt:lpstr>Overview </vt:lpstr>
      <vt:lpstr>Bottom-­up Estimate of Emissions</vt:lpstr>
      <vt:lpstr>The top-down method</vt:lpstr>
      <vt:lpstr>Inverse approach based on Bayes’ theorem  </vt:lpstr>
      <vt:lpstr>Inverse approach based on Bayes’ theorem </vt:lpstr>
      <vt:lpstr>Inverse approach based on Bayes’ theorem 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Skipper</dc:title>
  <dc:creator>Thinking</dc:creator>
  <cp:lastModifiedBy>Thinking</cp:lastModifiedBy>
  <cp:revision>163</cp:revision>
  <cp:lastPrinted>2014-05-12T00:15:29Z</cp:lastPrinted>
  <dcterms:created xsi:type="dcterms:W3CDTF">2014-05-04T12:57:15Z</dcterms:created>
  <dcterms:modified xsi:type="dcterms:W3CDTF">2014-05-12T00:16:26Z</dcterms:modified>
</cp:coreProperties>
</file>