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73" r:id="rId5"/>
    <p:sldId id="274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205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71933-1DF0-41F1-B74B-473AAE49205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E4875-7CBC-4480-BD73-6B9FA537BB7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8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F6E0F42-C588-40CB-9FD8-F390A1E625D6}" type="slidenum">
              <a:rPr lang="en-GB" sz="1200" smtClean="0">
                <a:latin typeface="Arial" charset="0"/>
              </a:rPr>
              <a:pPr eaLnBrk="1" hangingPunct="1"/>
              <a:t>1</a:t>
            </a:fld>
            <a:endParaRPr lang="en-GB" sz="1200" smtClean="0">
              <a:latin typeface="Arial" charset="0"/>
            </a:endParaRPr>
          </a:p>
        </p:txBody>
      </p:sp>
      <p:sp>
        <p:nvSpPr>
          <p:cNvPr id="235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7" name="Slide Number Placeholder 3"/>
          <p:cNvSpPr txBox="1">
            <a:spLocks noGrp="1"/>
          </p:cNvSpPr>
          <p:nvPr/>
        </p:nvSpPr>
        <p:spPr bwMode="auto">
          <a:xfrm>
            <a:off x="3884220" y="8685555"/>
            <a:ext cx="2972174" cy="456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/>
            <a:fld id="{A0480539-AA86-46DD-9FBB-2FAF858C70D6}" type="slidenum">
              <a:rPr lang="en-US" sz="1200">
                <a:latin typeface="Times New Roman" pitchFamily="18" charset="0"/>
              </a:rPr>
              <a:pPr algn="r" eaLnBrk="1" hangingPunct="1"/>
              <a:t>1</a:t>
            </a:fld>
            <a:endParaRPr 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20/09/2011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37B48-AEDB-8242-BA06-868B88413FB6}" type="datetimeFigureOut">
              <a:rPr lang="en-US" smtClean="0"/>
              <a:pPr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D49FA-3AE3-814C-B85B-AC59415056A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wmf"/><Relationship Id="rId12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11" Type="http://schemas.openxmlformats.org/officeDocument/2006/relationships/image" Target="../media/image9.wmf"/><Relationship Id="rId5" Type="http://schemas.openxmlformats.org/officeDocument/2006/relationships/image" Target="../media/image3.wmf"/><Relationship Id="rId10" Type="http://schemas.openxmlformats.org/officeDocument/2006/relationships/image" Target="../media/image8.wmf"/><Relationship Id="rId4" Type="http://schemas.openxmlformats.org/officeDocument/2006/relationships/image" Target="../media/image2.jpeg"/><Relationship Id="rId9" Type="http://schemas.openxmlformats.org/officeDocument/2006/relationships/image" Target="../media/image7.gif"/><Relationship Id="rId1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>
            <a:off x="0" y="0"/>
            <a:ext cx="9144000" cy="1500188"/>
          </a:xfrm>
          <a:prstGeom prst="rect">
            <a:avLst/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pic>
        <p:nvPicPr>
          <p:cNvPr id="3075" name="Picture 4" descr="paysage_paradisiaq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4688"/>
            <a:ext cx="9144000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9" descr="\\esf2\users\didier\My Pictures\Microsoft Clip Organizer\j040126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143375"/>
            <a:ext cx="2573338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84313"/>
            <a:ext cx="9144000" cy="3659187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666633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pic>
        <p:nvPicPr>
          <p:cNvPr id="3078" name="Picture 14" descr="\\esf2\users\didier\My Pictures\Microsoft Clip Organizer\j0308619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643313"/>
            <a:ext cx="1143000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5" descr="\\esf2\users\didier\My Pictures\Microsoft Clip Organizer\j0308580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071688"/>
            <a:ext cx="9556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6" descr="\\esf2\users\didier\My Pictures\Microsoft Clip Organizer\j0311116.wm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3141663"/>
            <a:ext cx="571500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7" descr="\\esf2\users\didier\My Pictures\Microsoft Clip Organizer\j0310940.wm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4751388"/>
            <a:ext cx="9525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9" descr="\\esf2\users\didier\My Pictures\Microsoft Clip Organizer\j0236357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5214938"/>
            <a:ext cx="447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22" descr="\\esf2\users\didier\My Pictures\Microsoft Clip Organizer\j0412464.wm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0"/>
            <a:ext cx="928687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Box 44"/>
          <p:cNvSpPr txBox="1">
            <a:spLocks noChangeArrowheads="1"/>
          </p:cNvSpPr>
          <p:nvPr/>
        </p:nvSpPr>
        <p:spPr bwMode="auto">
          <a:xfrm>
            <a:off x="0" y="1714500"/>
            <a:ext cx="1536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r-FR" sz="1600" b="1">
                <a:latin typeface="Lucida Handwriting" pitchFamily="66" charset="0"/>
              </a:rPr>
              <a:t>Troposphere</a:t>
            </a:r>
            <a:endParaRPr lang="en-US" sz="1600" b="1">
              <a:latin typeface="Lucida Handwriting" pitchFamily="66" charset="0"/>
            </a:endParaRPr>
          </a:p>
        </p:txBody>
      </p:sp>
      <p:sp>
        <p:nvSpPr>
          <p:cNvPr id="3085" name="TextBox 45"/>
          <p:cNvSpPr txBox="1">
            <a:spLocks noChangeArrowheads="1"/>
          </p:cNvSpPr>
          <p:nvPr/>
        </p:nvSpPr>
        <p:spPr bwMode="auto">
          <a:xfrm>
            <a:off x="0" y="1285875"/>
            <a:ext cx="1681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r-FR" sz="1600" b="1">
                <a:latin typeface="Lucida Handwriting" pitchFamily="66" charset="0"/>
              </a:rPr>
              <a:t>Strastosphere</a:t>
            </a:r>
            <a:endParaRPr lang="en-US" sz="1600" b="1">
              <a:latin typeface="Lucida Handwriting" pitchFamily="66" charset="0"/>
            </a:endParaRPr>
          </a:p>
        </p:txBody>
      </p:sp>
      <p:pic>
        <p:nvPicPr>
          <p:cNvPr id="3086" name="Picture 26" descr="\\esf2\users\didier\My Pictures\Microsoft Clip Organizer\j0311120.wm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3357563"/>
            <a:ext cx="862012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28" descr="\\esf2\users\didier\My Pictures\Microsoft Clip Organizer\j0310880.wm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286000"/>
            <a:ext cx="8572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Box 68"/>
          <p:cNvSpPr txBox="1">
            <a:spLocks noChangeArrowheads="1"/>
          </p:cNvSpPr>
          <p:nvPr/>
        </p:nvSpPr>
        <p:spPr bwMode="auto">
          <a:xfrm>
            <a:off x="0" y="6611938"/>
            <a:ext cx="5286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r-FR" sz="1000" b="1">
                <a:solidFill>
                  <a:srgbClr val="996633"/>
                </a:solidFill>
                <a:latin typeface="Lucida Handwriting" pitchFamily="66" charset="0"/>
              </a:rPr>
              <a:t>D. H.</a:t>
            </a:r>
            <a:endParaRPr lang="en-US" sz="1000" b="1">
              <a:solidFill>
                <a:srgbClr val="996633"/>
              </a:solidFill>
              <a:latin typeface="Lucida Handwriting" pitchFamily="66" charset="0"/>
            </a:endParaRPr>
          </a:p>
        </p:txBody>
      </p:sp>
      <p:sp>
        <p:nvSpPr>
          <p:cNvPr id="3090" name="TextBox 69"/>
          <p:cNvSpPr txBox="1">
            <a:spLocks noChangeArrowheads="1"/>
          </p:cNvSpPr>
          <p:nvPr/>
        </p:nvSpPr>
        <p:spPr bwMode="auto">
          <a:xfrm>
            <a:off x="2152650" y="2000250"/>
            <a:ext cx="2176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latin typeface="Lucida Handwriting" pitchFamily="66" charset="0"/>
              </a:rPr>
              <a:t>Gas phase chemistry</a:t>
            </a:r>
            <a:endParaRPr lang="en-US" b="1">
              <a:latin typeface="Lucida Handwriting" pitchFamily="66" charset="0"/>
            </a:endParaRPr>
          </a:p>
        </p:txBody>
      </p:sp>
      <p:sp>
        <p:nvSpPr>
          <p:cNvPr id="3091" name="TextBox 70"/>
          <p:cNvSpPr txBox="1">
            <a:spLocks noChangeArrowheads="1"/>
          </p:cNvSpPr>
          <p:nvPr/>
        </p:nvSpPr>
        <p:spPr bwMode="auto">
          <a:xfrm>
            <a:off x="7666038" y="4221163"/>
            <a:ext cx="14716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latin typeface="Lucida Handwriting" pitchFamily="66" charset="0"/>
              </a:rPr>
              <a:t>Scavenging  </a:t>
            </a:r>
          </a:p>
          <a:p>
            <a:pPr algn="ctr" eaLnBrk="1" hangingPunct="1"/>
            <a:r>
              <a:rPr lang="fr-FR" b="1">
                <a:latin typeface="Lucida Handwriting" pitchFamily="66" charset="0"/>
              </a:rPr>
              <a:t>processes</a:t>
            </a:r>
            <a:endParaRPr lang="en-US" b="1">
              <a:latin typeface="Lucida Handwriting" pitchFamily="66" charset="0"/>
            </a:endParaRPr>
          </a:p>
        </p:txBody>
      </p:sp>
      <p:sp>
        <p:nvSpPr>
          <p:cNvPr id="72" name="TextBox 71"/>
          <p:cNvSpPr txBox="1"/>
          <p:nvPr/>
        </p:nvSpPr>
        <p:spPr bwMode="auto">
          <a:xfrm>
            <a:off x="571500" y="5214938"/>
            <a:ext cx="1220788" cy="5175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Fossil</a:t>
            </a:r>
            <a:r>
              <a:rPr lang="fr-FR" b="1" dirty="0">
                <a:solidFill>
                  <a:schemeClr val="accent3"/>
                </a:solidFill>
                <a:latin typeface="Lucida Handwriting" pitchFamily="66" charset="0"/>
              </a:rPr>
              <a:t>  fuel</a:t>
            </a:r>
          </a:p>
          <a:p>
            <a:pPr algn="ctr">
              <a:defRPr/>
            </a:pPr>
            <a:r>
              <a:rPr lang="fr-FR" b="1" dirty="0">
                <a:solidFill>
                  <a:schemeClr val="accent3"/>
                </a:solidFill>
                <a:latin typeface="Lucida Handwriting" pitchFamily="66" charset="0"/>
              </a:rPr>
              <a:t>Emissions</a:t>
            </a:r>
            <a:endParaRPr lang="en-US" b="1" dirty="0">
              <a:solidFill>
                <a:schemeClr val="accent3"/>
              </a:solidFill>
              <a:latin typeface="Lucida Handwriting" pitchFamily="66" charset="0"/>
            </a:endParaRPr>
          </a:p>
        </p:txBody>
      </p:sp>
      <p:sp>
        <p:nvSpPr>
          <p:cNvPr id="73" name="TextBox 72"/>
          <p:cNvSpPr txBox="1"/>
          <p:nvPr/>
        </p:nvSpPr>
        <p:spPr bwMode="auto">
          <a:xfrm>
            <a:off x="2005013" y="5929313"/>
            <a:ext cx="1128712" cy="7302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Biomass</a:t>
            </a:r>
            <a:r>
              <a:rPr lang="fr-FR" b="1" dirty="0">
                <a:solidFill>
                  <a:schemeClr val="accent3"/>
                </a:solidFill>
                <a:latin typeface="Lucida Handwriting" pitchFamily="66" charset="0"/>
              </a:rPr>
              <a:t> </a:t>
            </a:r>
          </a:p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burning</a:t>
            </a:r>
            <a:endParaRPr lang="fr-FR" b="1" dirty="0">
              <a:solidFill>
                <a:schemeClr val="accent3"/>
              </a:solidFill>
              <a:latin typeface="Lucida Handwriting" pitchFamily="66" charset="0"/>
            </a:endParaRPr>
          </a:p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emissions</a:t>
            </a:r>
            <a:endParaRPr lang="en-US" b="1" dirty="0">
              <a:solidFill>
                <a:schemeClr val="accent3"/>
              </a:solidFill>
              <a:latin typeface="Lucida Handwriting" pitchFamily="66" charset="0"/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500063" y="5931445"/>
            <a:ext cx="1128712" cy="5175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Biogenic</a:t>
            </a:r>
            <a:endParaRPr lang="fr-FR" b="1" dirty="0">
              <a:solidFill>
                <a:schemeClr val="accent3"/>
              </a:solidFill>
              <a:latin typeface="Lucida Handwriting" pitchFamily="66" charset="0"/>
            </a:endParaRPr>
          </a:p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emissions</a:t>
            </a:r>
            <a:endParaRPr lang="en-US" b="1" dirty="0">
              <a:solidFill>
                <a:schemeClr val="accent3"/>
              </a:solidFill>
              <a:latin typeface="Lucida Handwriting" pitchFamily="66" charset="0"/>
            </a:endParaRPr>
          </a:p>
        </p:txBody>
      </p:sp>
      <p:sp>
        <p:nvSpPr>
          <p:cNvPr id="3095" name="TextBox 77"/>
          <p:cNvSpPr txBox="1">
            <a:spLocks noChangeArrowheads="1"/>
          </p:cNvSpPr>
          <p:nvPr/>
        </p:nvSpPr>
        <p:spPr bwMode="auto">
          <a:xfrm>
            <a:off x="4787900" y="4149725"/>
            <a:ext cx="17764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b="1">
                <a:latin typeface="Lucida Handwriting" pitchFamily="66" charset="0"/>
              </a:rPr>
              <a:t>Boundary layer</a:t>
            </a:r>
          </a:p>
          <a:p>
            <a:pPr algn="ctr" eaLnBrk="1" hangingPunct="1"/>
            <a:r>
              <a:rPr lang="en-US" b="1">
                <a:latin typeface="Lucida Handwriting" pitchFamily="66" charset="0"/>
              </a:rPr>
              <a:t>mixing</a:t>
            </a:r>
          </a:p>
        </p:txBody>
      </p:sp>
      <p:sp>
        <p:nvSpPr>
          <p:cNvPr id="3096" name="TextBox 79"/>
          <p:cNvSpPr txBox="1">
            <a:spLocks noChangeArrowheads="1"/>
          </p:cNvSpPr>
          <p:nvPr/>
        </p:nvSpPr>
        <p:spPr bwMode="auto">
          <a:xfrm>
            <a:off x="6648450" y="500063"/>
            <a:ext cx="12017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solidFill>
                  <a:srgbClr val="FFCC00"/>
                </a:solidFill>
                <a:latin typeface="Lucida Handwriting" pitchFamily="66" charset="0"/>
              </a:rPr>
              <a:t>Solar </a:t>
            </a:r>
          </a:p>
          <a:p>
            <a:pPr algn="ctr" eaLnBrk="1" hangingPunct="1"/>
            <a:r>
              <a:rPr lang="fr-FR" b="1">
                <a:solidFill>
                  <a:srgbClr val="FFCC00"/>
                </a:solidFill>
                <a:latin typeface="Lucida Handwriting" pitchFamily="66" charset="0"/>
              </a:rPr>
              <a:t>radiation</a:t>
            </a:r>
            <a:endParaRPr lang="en-US" b="1">
              <a:solidFill>
                <a:srgbClr val="FFCC00"/>
              </a:solidFill>
              <a:latin typeface="Lucida Handwriting" pitchFamily="66" charset="0"/>
            </a:endParaRPr>
          </a:p>
        </p:txBody>
      </p:sp>
      <p:sp>
        <p:nvSpPr>
          <p:cNvPr id="3098" name="TextBox 106"/>
          <p:cNvSpPr txBox="1">
            <a:spLocks noChangeArrowheads="1"/>
          </p:cNvSpPr>
          <p:nvPr/>
        </p:nvSpPr>
        <p:spPr bwMode="auto">
          <a:xfrm>
            <a:off x="1042988" y="3789363"/>
            <a:ext cx="228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Aerosols</a:t>
            </a:r>
            <a:endParaRPr lang="en-US" b="1">
              <a:solidFill>
                <a:srgbClr val="F8F8F8"/>
              </a:solidFill>
              <a:latin typeface="Lucida Handwriting" pitchFamily="66" charset="0"/>
            </a:endParaRPr>
          </a:p>
        </p:txBody>
      </p:sp>
      <p:sp>
        <p:nvSpPr>
          <p:cNvPr id="114" name="TextBox 113"/>
          <p:cNvSpPr txBox="1"/>
          <p:nvPr/>
        </p:nvSpPr>
        <p:spPr bwMode="auto">
          <a:xfrm>
            <a:off x="6877050" y="5429250"/>
            <a:ext cx="2070100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b="1" dirty="0">
                <a:solidFill>
                  <a:schemeClr val="accent3"/>
                </a:solidFill>
                <a:latin typeface="Lucida Handwriting" pitchFamily="66" charset="0"/>
              </a:rPr>
              <a:t>Air-</a:t>
            </a: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sea</a:t>
            </a:r>
            <a:r>
              <a:rPr lang="fr-FR" b="1" dirty="0">
                <a:solidFill>
                  <a:schemeClr val="accent3"/>
                </a:solidFill>
                <a:latin typeface="Lucida Handwriting" pitchFamily="66" charset="0"/>
              </a:rPr>
              <a:t>  exchanges</a:t>
            </a:r>
            <a:endParaRPr lang="en-US" b="1" dirty="0">
              <a:solidFill>
                <a:schemeClr val="accent3"/>
              </a:solidFill>
              <a:latin typeface="Lucida Handwriting" pitchFamily="66" charset="0"/>
            </a:endParaRPr>
          </a:p>
        </p:txBody>
      </p:sp>
      <p:sp>
        <p:nvSpPr>
          <p:cNvPr id="50" name="Curved Right Arrow 49"/>
          <p:cNvSpPr>
            <a:spLocks noChangeArrowheads="1"/>
          </p:cNvSpPr>
          <p:nvPr/>
        </p:nvSpPr>
        <p:spPr bwMode="auto">
          <a:xfrm rot="5400000">
            <a:off x="4962526" y="4406900"/>
            <a:ext cx="290512" cy="350837"/>
          </a:xfrm>
          <a:prstGeom prst="curvedRightArrow">
            <a:avLst>
              <a:gd name="adj1" fmla="val 30191"/>
              <a:gd name="adj2" fmla="val 60383"/>
              <a:gd name="adj3" fmla="val 21431"/>
            </a:avLst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latin typeface="+mn-lt"/>
            </a:endParaRPr>
          </a:p>
        </p:txBody>
      </p:sp>
      <p:sp>
        <p:nvSpPr>
          <p:cNvPr id="51" name="Curved Right Arrow 50"/>
          <p:cNvSpPr>
            <a:spLocks noChangeArrowheads="1"/>
          </p:cNvSpPr>
          <p:nvPr/>
        </p:nvSpPr>
        <p:spPr bwMode="auto">
          <a:xfrm rot="-5400000">
            <a:off x="5046662" y="4752976"/>
            <a:ext cx="276225" cy="361950"/>
          </a:xfrm>
          <a:prstGeom prst="curvedRightArrow">
            <a:avLst>
              <a:gd name="adj1" fmla="val 32619"/>
              <a:gd name="adj2" fmla="val 65232"/>
              <a:gd name="adj3" fmla="val 25000"/>
            </a:avLst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 sz="2400">
              <a:latin typeface="+mn-lt"/>
            </a:endParaRPr>
          </a:p>
        </p:txBody>
      </p:sp>
      <p:sp>
        <p:nvSpPr>
          <p:cNvPr id="3102" name="TextBox 76"/>
          <p:cNvSpPr txBox="1">
            <a:spLocks noChangeArrowheads="1"/>
          </p:cNvSpPr>
          <p:nvPr/>
        </p:nvSpPr>
        <p:spPr bwMode="auto">
          <a:xfrm>
            <a:off x="4356100" y="2276475"/>
            <a:ext cx="13811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latin typeface="Lucida Handwriting" pitchFamily="66" charset="0"/>
              </a:rPr>
              <a:t>Long-range</a:t>
            </a:r>
          </a:p>
          <a:p>
            <a:pPr algn="ctr" eaLnBrk="1" hangingPunct="1"/>
            <a:r>
              <a:rPr lang="fr-FR" b="1">
                <a:latin typeface="Lucida Handwriting" pitchFamily="66" charset="0"/>
              </a:rPr>
              <a:t>transport</a:t>
            </a:r>
            <a:endParaRPr lang="en-US" b="1">
              <a:latin typeface="Lucida Handwriting" pitchFamily="66" charset="0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 flipV="1">
            <a:off x="0" y="1500188"/>
            <a:ext cx="2776538" cy="223837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 bwMode="auto">
          <a:xfrm>
            <a:off x="6357938" y="1500188"/>
            <a:ext cx="2786062" cy="366712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Left-Right Arrow Callout 55"/>
          <p:cNvSpPr>
            <a:spLocks noChangeArrowheads="1"/>
          </p:cNvSpPr>
          <p:nvPr/>
        </p:nvSpPr>
        <p:spPr bwMode="auto">
          <a:xfrm rot="5400000">
            <a:off x="4034632" y="35719"/>
            <a:ext cx="928687" cy="3000375"/>
          </a:xfrm>
          <a:prstGeom prst="leftRightArrowCallout">
            <a:avLst>
              <a:gd name="adj1" fmla="val 26325"/>
              <a:gd name="adj2" fmla="val 26340"/>
              <a:gd name="adj3" fmla="val 25000"/>
              <a:gd name="adj4" fmla="val 48120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106" name="TextBox 78"/>
          <p:cNvSpPr txBox="1">
            <a:spLocks noChangeArrowheads="1"/>
          </p:cNvSpPr>
          <p:nvPr/>
        </p:nvSpPr>
        <p:spPr bwMode="auto">
          <a:xfrm>
            <a:off x="3260725" y="1319213"/>
            <a:ext cx="2479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sz="1200" b="1">
                <a:latin typeface="Lucida Handwriting" pitchFamily="66" charset="0"/>
              </a:rPr>
              <a:t>Stratosphere-Troposphere</a:t>
            </a:r>
          </a:p>
          <a:p>
            <a:pPr algn="ctr" eaLnBrk="1" hangingPunct="1"/>
            <a:r>
              <a:rPr lang="fr-FR" sz="1200" b="1">
                <a:latin typeface="Lucida Handwriting" pitchFamily="66" charset="0"/>
              </a:rPr>
              <a:t>exchanges</a:t>
            </a:r>
            <a:endParaRPr lang="en-US" sz="1200" b="1">
              <a:latin typeface="Lucida Handwriting" pitchFamily="66" charset="0"/>
            </a:endParaRPr>
          </a:p>
        </p:txBody>
      </p:sp>
      <p:cxnSp>
        <p:nvCxnSpPr>
          <p:cNvPr id="71" name="Straight Arrow Connector 70"/>
          <p:cNvCxnSpPr/>
          <p:nvPr/>
        </p:nvCxnSpPr>
        <p:spPr bwMode="auto">
          <a:xfrm rot="10800000" flipV="1">
            <a:off x="7786688" y="928688"/>
            <a:ext cx="714375" cy="642937"/>
          </a:xfrm>
          <a:prstGeom prst="straightConnector1">
            <a:avLst/>
          </a:prstGeom>
          <a:ln w="28575">
            <a:solidFill>
              <a:srgbClr val="FFCC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 bwMode="auto">
          <a:xfrm rot="10800000" flipV="1">
            <a:off x="7643813" y="857250"/>
            <a:ext cx="714375" cy="642938"/>
          </a:xfrm>
          <a:prstGeom prst="straightConnector1">
            <a:avLst/>
          </a:prstGeom>
          <a:ln w="28575">
            <a:solidFill>
              <a:srgbClr val="FFCC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 bwMode="auto">
          <a:xfrm rot="10800000" flipV="1">
            <a:off x="7500938" y="785813"/>
            <a:ext cx="714375" cy="642937"/>
          </a:xfrm>
          <a:prstGeom prst="straightConnector1">
            <a:avLst/>
          </a:prstGeom>
          <a:ln w="28575">
            <a:solidFill>
              <a:srgbClr val="FFCC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/>
          <p:nvPr/>
        </p:nvCxnSpPr>
        <p:spPr bwMode="auto">
          <a:xfrm flipV="1">
            <a:off x="4067175" y="2636838"/>
            <a:ext cx="2286000" cy="500062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4" name="TextBox 69"/>
          <p:cNvSpPr txBox="1">
            <a:spLocks noChangeArrowheads="1"/>
          </p:cNvSpPr>
          <p:nvPr/>
        </p:nvSpPr>
        <p:spPr bwMode="auto">
          <a:xfrm>
            <a:off x="2778125" y="3429000"/>
            <a:ext cx="1439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sz="1200" b="1">
                <a:latin typeface="Lucida Handwriting" pitchFamily="66" charset="0"/>
              </a:rPr>
              <a:t>Heterogeneous</a:t>
            </a:r>
          </a:p>
          <a:p>
            <a:pPr algn="ctr" eaLnBrk="1" hangingPunct="1"/>
            <a:r>
              <a:rPr lang="fr-FR" sz="1200" b="1">
                <a:latin typeface="Lucida Handwriting" pitchFamily="66" charset="0"/>
              </a:rPr>
              <a:t>Chemistry</a:t>
            </a:r>
            <a:endParaRPr lang="en-US" sz="1200" b="1">
              <a:latin typeface="Lucida Handwriting" pitchFamily="66" charset="0"/>
            </a:endParaRPr>
          </a:p>
        </p:txBody>
      </p:sp>
      <p:sp>
        <p:nvSpPr>
          <p:cNvPr id="61" name="Bent Arrow 60"/>
          <p:cNvSpPr/>
          <p:nvPr/>
        </p:nvSpPr>
        <p:spPr bwMode="auto">
          <a:xfrm>
            <a:off x="714375" y="3429000"/>
            <a:ext cx="785813" cy="571500"/>
          </a:xfrm>
          <a:prstGeom prst="ben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62" name="Bent Arrow 61"/>
          <p:cNvSpPr>
            <a:spLocks noChangeArrowheads="1"/>
          </p:cNvSpPr>
          <p:nvPr/>
        </p:nvSpPr>
        <p:spPr bwMode="auto">
          <a:xfrm flipV="1">
            <a:off x="714375" y="2714625"/>
            <a:ext cx="785813" cy="581025"/>
          </a:xfrm>
          <a:custGeom>
            <a:avLst/>
            <a:gdLst>
              <a:gd name="T0" fmla="*/ 640557 w 785813"/>
              <a:gd name="T1" fmla="*/ 0 h 581025"/>
              <a:gd name="T2" fmla="*/ 640557 w 785813"/>
              <a:gd name="T3" fmla="*/ 290513 h 581025"/>
              <a:gd name="T4" fmla="*/ 72628 w 785813"/>
              <a:gd name="T5" fmla="*/ 581025 h 581025"/>
              <a:gd name="T6" fmla="*/ 785813 w 785813"/>
              <a:gd name="T7" fmla="*/ 145256 h 581025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0 w 785813"/>
              <a:gd name="T13" fmla="*/ 0 h 581025"/>
              <a:gd name="T14" fmla="*/ 785813 w 785813"/>
              <a:gd name="T15" fmla="*/ 581025 h 5810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5813" h="581025">
                <a:moveTo>
                  <a:pt x="0" y="581025"/>
                </a:moveTo>
                <a:lnTo>
                  <a:pt x="0" y="326827"/>
                </a:lnTo>
                <a:cubicBezTo>
                  <a:pt x="0" y="186437"/>
                  <a:pt x="113808" y="72629"/>
                  <a:pt x="254197" y="72629"/>
                </a:cubicBezTo>
                <a:lnTo>
                  <a:pt x="640557" y="72628"/>
                </a:lnTo>
                <a:lnTo>
                  <a:pt x="640557" y="0"/>
                </a:lnTo>
                <a:lnTo>
                  <a:pt x="785813" y="145256"/>
                </a:lnTo>
                <a:lnTo>
                  <a:pt x="640557" y="290513"/>
                </a:lnTo>
                <a:lnTo>
                  <a:pt x="640557" y="217884"/>
                </a:lnTo>
                <a:lnTo>
                  <a:pt x="254198" y="217884"/>
                </a:lnTo>
                <a:lnTo>
                  <a:pt x="254197" y="217884"/>
                </a:lnTo>
                <a:cubicBezTo>
                  <a:pt x="194030" y="217884"/>
                  <a:pt x="145256" y="266658"/>
                  <a:pt x="145256" y="326825"/>
                </a:cubicBezTo>
                <a:lnTo>
                  <a:pt x="145256" y="581025"/>
                </a:lnTo>
                <a:close/>
              </a:path>
            </a:pathLst>
          </a:cu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 sz="2400">
              <a:latin typeface="+mn-lt"/>
            </a:endParaRPr>
          </a:p>
        </p:txBody>
      </p:sp>
      <p:cxnSp>
        <p:nvCxnSpPr>
          <p:cNvPr id="63" name="Curved Connector 62"/>
          <p:cNvCxnSpPr/>
          <p:nvPr/>
        </p:nvCxnSpPr>
        <p:spPr bwMode="auto">
          <a:xfrm flipV="1">
            <a:off x="4140200" y="2781300"/>
            <a:ext cx="2286000" cy="500063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/>
          <p:nvPr/>
        </p:nvCxnSpPr>
        <p:spPr bwMode="auto">
          <a:xfrm flipV="1">
            <a:off x="4284663" y="2924175"/>
            <a:ext cx="2286000" cy="500063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9" name="TextBox 77"/>
          <p:cNvSpPr txBox="1">
            <a:spLocks noChangeArrowheads="1"/>
          </p:cNvSpPr>
          <p:nvPr/>
        </p:nvSpPr>
        <p:spPr bwMode="auto">
          <a:xfrm>
            <a:off x="4716463" y="549275"/>
            <a:ext cx="1393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Ozone layer</a:t>
            </a:r>
            <a:endParaRPr lang="en-US" b="1">
              <a:solidFill>
                <a:srgbClr val="F8F8F8"/>
              </a:solidFill>
              <a:latin typeface="Lucida Handwriting" pitchFamily="66" charset="0"/>
            </a:endParaRPr>
          </a:p>
        </p:txBody>
      </p:sp>
      <p:sp>
        <p:nvSpPr>
          <p:cNvPr id="3120" name="TextBox 76"/>
          <p:cNvSpPr txBox="1">
            <a:spLocks noChangeArrowheads="1"/>
          </p:cNvSpPr>
          <p:nvPr/>
        </p:nvSpPr>
        <p:spPr bwMode="auto">
          <a:xfrm>
            <a:off x="3522936" y="2486223"/>
            <a:ext cx="420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 dirty="0">
                <a:solidFill>
                  <a:schemeClr val="bg1"/>
                </a:solidFill>
                <a:latin typeface="Lucida Handwriting" pitchFamily="66" charset="0"/>
              </a:rPr>
              <a:t>O</a:t>
            </a:r>
            <a:r>
              <a:rPr lang="fr-FR" b="1" baseline="-25000" dirty="0">
                <a:solidFill>
                  <a:schemeClr val="bg1"/>
                </a:solidFill>
                <a:latin typeface="Lucida Handwriting" pitchFamily="66" charset="0"/>
              </a:rPr>
              <a:t>3</a:t>
            </a:r>
            <a:endParaRPr lang="en-US" b="1" baseline="-25000" dirty="0">
              <a:solidFill>
                <a:schemeClr val="bg1"/>
              </a:solidFill>
              <a:latin typeface="Lucida Handwriting" pitchFamily="66" charset="0"/>
            </a:endParaRPr>
          </a:p>
        </p:txBody>
      </p:sp>
      <p:sp>
        <p:nvSpPr>
          <p:cNvPr id="3121" name="TextBox 76"/>
          <p:cNvSpPr txBox="1">
            <a:spLocks noChangeArrowheads="1"/>
          </p:cNvSpPr>
          <p:nvPr/>
        </p:nvSpPr>
        <p:spPr bwMode="auto">
          <a:xfrm>
            <a:off x="1897063" y="2714625"/>
            <a:ext cx="658812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NO</a:t>
            </a:r>
            <a:r>
              <a:rPr lang="fr-FR" b="1" baseline="-25000">
                <a:solidFill>
                  <a:srgbClr val="F8F8F8"/>
                </a:solidFill>
                <a:latin typeface="Lucida Handwriting" pitchFamily="66" charset="0"/>
              </a:rPr>
              <a:t>2</a:t>
            </a:r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 </a:t>
            </a:r>
          </a:p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CO</a:t>
            </a:r>
          </a:p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VOCs</a:t>
            </a:r>
          </a:p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CH</a:t>
            </a:r>
            <a:r>
              <a:rPr lang="fr-FR" b="1" baseline="-25000">
                <a:solidFill>
                  <a:srgbClr val="F8F8F8"/>
                </a:solidFill>
                <a:latin typeface="Lucida Handwriting" pitchFamily="66" charset="0"/>
              </a:rPr>
              <a:t>4 </a:t>
            </a:r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 </a:t>
            </a:r>
            <a:endParaRPr lang="en-US" b="1" baseline="-25000">
              <a:solidFill>
                <a:srgbClr val="F8F8F8"/>
              </a:solidFill>
              <a:latin typeface="Lucida Handwriting" pitchFamily="66" charset="0"/>
            </a:endParaRPr>
          </a:p>
        </p:txBody>
      </p:sp>
      <p:sp>
        <p:nvSpPr>
          <p:cNvPr id="3122" name="TextBox 77"/>
          <p:cNvSpPr txBox="1">
            <a:spLocks noChangeArrowheads="1"/>
          </p:cNvSpPr>
          <p:nvPr/>
        </p:nvSpPr>
        <p:spPr bwMode="auto">
          <a:xfrm>
            <a:off x="1931988" y="3571875"/>
            <a:ext cx="6365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SO</a:t>
            </a:r>
            <a:r>
              <a:rPr lang="fr-FR" b="1" baseline="-25000">
                <a:solidFill>
                  <a:srgbClr val="F8F8F8"/>
                </a:solidFill>
                <a:latin typeface="Lucida Handwriting" pitchFamily="66" charset="0"/>
              </a:rPr>
              <a:t>2</a:t>
            </a:r>
            <a:r>
              <a:rPr lang="fr-FR" b="1">
                <a:solidFill>
                  <a:srgbClr val="F8F8F8"/>
                </a:solidFill>
                <a:latin typeface="Lucida Handwriting" pitchFamily="66" charset="0"/>
              </a:rPr>
              <a:t>  </a:t>
            </a:r>
          </a:p>
        </p:txBody>
      </p:sp>
      <p:sp>
        <p:nvSpPr>
          <p:cNvPr id="90" name="Oval 89"/>
          <p:cNvSpPr/>
          <p:nvPr/>
        </p:nvSpPr>
        <p:spPr bwMode="auto">
          <a:xfrm>
            <a:off x="3071813" y="4286250"/>
            <a:ext cx="71437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1" name="Oval 90"/>
          <p:cNvSpPr/>
          <p:nvPr/>
        </p:nvSpPr>
        <p:spPr bwMode="auto">
          <a:xfrm>
            <a:off x="3143250" y="4143375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2" name="Oval 91"/>
          <p:cNvSpPr/>
          <p:nvPr/>
        </p:nvSpPr>
        <p:spPr bwMode="auto">
          <a:xfrm>
            <a:off x="3143250" y="400050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3" name="Oval 92"/>
          <p:cNvSpPr/>
          <p:nvPr/>
        </p:nvSpPr>
        <p:spPr bwMode="auto">
          <a:xfrm>
            <a:off x="2928938" y="4286250"/>
            <a:ext cx="7143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5" name="Oval 94"/>
          <p:cNvSpPr/>
          <p:nvPr/>
        </p:nvSpPr>
        <p:spPr bwMode="auto">
          <a:xfrm>
            <a:off x="3000375" y="4429125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6" name="Oval 95"/>
          <p:cNvSpPr/>
          <p:nvPr/>
        </p:nvSpPr>
        <p:spPr bwMode="auto">
          <a:xfrm>
            <a:off x="3357563" y="4214813"/>
            <a:ext cx="71437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7" name="Oval 96"/>
          <p:cNvSpPr/>
          <p:nvPr/>
        </p:nvSpPr>
        <p:spPr bwMode="auto">
          <a:xfrm>
            <a:off x="2928938" y="4143375"/>
            <a:ext cx="7143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8" name="Oval 97"/>
          <p:cNvSpPr/>
          <p:nvPr/>
        </p:nvSpPr>
        <p:spPr bwMode="auto">
          <a:xfrm>
            <a:off x="3143250" y="4429125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9" name="Oval 98"/>
          <p:cNvSpPr/>
          <p:nvPr/>
        </p:nvSpPr>
        <p:spPr bwMode="auto">
          <a:xfrm>
            <a:off x="3286125" y="4500563"/>
            <a:ext cx="71438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00" name="Oval 99"/>
          <p:cNvSpPr/>
          <p:nvPr/>
        </p:nvSpPr>
        <p:spPr bwMode="auto">
          <a:xfrm>
            <a:off x="3357563" y="4357688"/>
            <a:ext cx="71437" cy="714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01" name="Oval 100"/>
          <p:cNvSpPr/>
          <p:nvPr/>
        </p:nvSpPr>
        <p:spPr bwMode="auto">
          <a:xfrm>
            <a:off x="3214688" y="4286250"/>
            <a:ext cx="7143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05" name="Oval 104"/>
          <p:cNvSpPr/>
          <p:nvPr/>
        </p:nvSpPr>
        <p:spPr bwMode="auto">
          <a:xfrm>
            <a:off x="3286125" y="4071938"/>
            <a:ext cx="71438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68" name="Oval 67"/>
          <p:cNvSpPr/>
          <p:nvPr/>
        </p:nvSpPr>
        <p:spPr bwMode="auto">
          <a:xfrm>
            <a:off x="3143250" y="457200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69" name="Oval 68"/>
          <p:cNvSpPr/>
          <p:nvPr/>
        </p:nvSpPr>
        <p:spPr bwMode="auto">
          <a:xfrm>
            <a:off x="3000375" y="4572000"/>
            <a:ext cx="71438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70" name="Oval 69"/>
          <p:cNvSpPr/>
          <p:nvPr/>
        </p:nvSpPr>
        <p:spPr bwMode="auto">
          <a:xfrm>
            <a:off x="3000375" y="4000500"/>
            <a:ext cx="71438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77" name="Oval 76"/>
          <p:cNvSpPr/>
          <p:nvPr/>
        </p:nvSpPr>
        <p:spPr bwMode="auto">
          <a:xfrm>
            <a:off x="3286125" y="4643438"/>
            <a:ext cx="71438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6" name="TextBox 85"/>
          <p:cNvSpPr txBox="1"/>
          <p:nvPr/>
        </p:nvSpPr>
        <p:spPr bwMode="auto">
          <a:xfrm>
            <a:off x="5219700" y="5357813"/>
            <a:ext cx="1231900" cy="5175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b="1" dirty="0">
                <a:solidFill>
                  <a:schemeClr val="accent3"/>
                </a:solidFill>
                <a:latin typeface="Lucida Handwriting" pitchFamily="66" charset="0"/>
              </a:rPr>
              <a:t>Dry</a:t>
            </a:r>
          </a:p>
          <a:p>
            <a:pPr algn="ctr">
              <a:defRPr/>
            </a:pPr>
            <a:r>
              <a:rPr lang="fr-FR" b="1" dirty="0" err="1">
                <a:solidFill>
                  <a:schemeClr val="accent3"/>
                </a:solidFill>
                <a:latin typeface="Lucida Handwriting" pitchFamily="66" charset="0"/>
              </a:rPr>
              <a:t>deposition</a:t>
            </a:r>
            <a:endParaRPr lang="en-US" b="1" dirty="0">
              <a:solidFill>
                <a:schemeClr val="accent3"/>
              </a:solidFill>
              <a:latin typeface="Lucida Handwriting" pitchFamily="66" charset="0"/>
            </a:endParaRPr>
          </a:p>
        </p:txBody>
      </p:sp>
      <p:sp>
        <p:nvSpPr>
          <p:cNvPr id="102" name="Down Arrow 101"/>
          <p:cNvSpPr>
            <a:spLocks noChangeArrowheads="1"/>
          </p:cNvSpPr>
          <p:nvPr/>
        </p:nvSpPr>
        <p:spPr bwMode="auto">
          <a:xfrm>
            <a:off x="5715000" y="4929188"/>
            <a:ext cx="214313" cy="428625"/>
          </a:xfrm>
          <a:prstGeom prst="downArrow">
            <a:avLst>
              <a:gd name="adj1" fmla="val 50000"/>
              <a:gd name="adj2" fmla="val 50000"/>
            </a:avLst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3" name="Up-Down Arrow 102"/>
          <p:cNvSpPr>
            <a:spLocks noChangeArrowheads="1"/>
          </p:cNvSpPr>
          <p:nvPr/>
        </p:nvSpPr>
        <p:spPr bwMode="auto">
          <a:xfrm>
            <a:off x="7786688" y="4929188"/>
            <a:ext cx="214312" cy="500062"/>
          </a:xfrm>
          <a:prstGeom prst="upDownArrow">
            <a:avLst>
              <a:gd name="adj1" fmla="val 50000"/>
              <a:gd name="adj2" fmla="val 50005"/>
            </a:avLst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24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6" name="Up Arrow 105"/>
          <p:cNvSpPr/>
          <p:nvPr/>
        </p:nvSpPr>
        <p:spPr bwMode="auto">
          <a:xfrm>
            <a:off x="3714750" y="5572125"/>
            <a:ext cx="214313" cy="428625"/>
          </a:xfrm>
          <a:prstGeom prst="up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3143" name="TextBox 69"/>
          <p:cNvSpPr txBox="1">
            <a:spLocks noChangeArrowheads="1"/>
          </p:cNvSpPr>
          <p:nvPr/>
        </p:nvSpPr>
        <p:spPr bwMode="auto">
          <a:xfrm>
            <a:off x="7458075" y="2781300"/>
            <a:ext cx="1474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sz="1200" b="1">
                <a:latin typeface="Lucida Handwriting" pitchFamily="66" charset="0"/>
              </a:rPr>
              <a:t>Aqueous  phase</a:t>
            </a:r>
          </a:p>
          <a:p>
            <a:pPr algn="ctr" eaLnBrk="1" hangingPunct="1"/>
            <a:r>
              <a:rPr lang="fr-FR" sz="1200" b="1">
                <a:latin typeface="Lucida Handwriting" pitchFamily="66" charset="0"/>
              </a:rPr>
              <a:t>chemistry</a:t>
            </a:r>
            <a:endParaRPr lang="en-US" sz="1200" b="1">
              <a:latin typeface="Lucida Handwriting" pitchFamily="66" charset="0"/>
            </a:endParaRPr>
          </a:p>
        </p:txBody>
      </p:sp>
      <p:sp>
        <p:nvSpPr>
          <p:cNvPr id="3144" name="Freeform 87"/>
          <p:cNvSpPr>
            <a:spLocks/>
          </p:cNvSpPr>
          <p:nvPr/>
        </p:nvSpPr>
        <p:spPr bwMode="auto">
          <a:xfrm>
            <a:off x="6732588" y="1989138"/>
            <a:ext cx="947737" cy="2868612"/>
          </a:xfrm>
          <a:custGeom>
            <a:avLst/>
            <a:gdLst>
              <a:gd name="T0" fmla="*/ 2147483647 w 597"/>
              <a:gd name="T1" fmla="*/ 2147483647 h 1807"/>
              <a:gd name="T2" fmla="*/ 2147483647 w 597"/>
              <a:gd name="T3" fmla="*/ 2147483647 h 1807"/>
              <a:gd name="T4" fmla="*/ 2147483647 w 597"/>
              <a:gd name="T5" fmla="*/ 2147483647 h 1807"/>
              <a:gd name="T6" fmla="*/ 2147483647 w 597"/>
              <a:gd name="T7" fmla="*/ 2147483647 h 1807"/>
              <a:gd name="T8" fmla="*/ 2147483647 w 597"/>
              <a:gd name="T9" fmla="*/ 2147483647 h 18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7"/>
              <a:gd name="T16" fmla="*/ 0 h 1807"/>
              <a:gd name="T17" fmla="*/ 597 w 597"/>
              <a:gd name="T18" fmla="*/ 1807 h 180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7" h="1807">
                <a:moveTo>
                  <a:pt x="234" y="1807"/>
                </a:moveTo>
                <a:cubicBezTo>
                  <a:pt x="185" y="1777"/>
                  <a:pt x="136" y="1747"/>
                  <a:pt x="98" y="1535"/>
                </a:cubicBezTo>
                <a:cubicBezTo>
                  <a:pt x="60" y="1323"/>
                  <a:pt x="0" y="779"/>
                  <a:pt x="8" y="537"/>
                </a:cubicBezTo>
                <a:cubicBezTo>
                  <a:pt x="16" y="295"/>
                  <a:pt x="46" y="166"/>
                  <a:pt x="144" y="83"/>
                </a:cubicBezTo>
                <a:cubicBezTo>
                  <a:pt x="242" y="0"/>
                  <a:pt x="522" y="45"/>
                  <a:pt x="597" y="3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3145" name="Freeform 88"/>
          <p:cNvSpPr>
            <a:spLocks/>
          </p:cNvSpPr>
          <p:nvPr/>
        </p:nvSpPr>
        <p:spPr bwMode="auto">
          <a:xfrm>
            <a:off x="6804025" y="2636838"/>
            <a:ext cx="585788" cy="2232025"/>
          </a:xfrm>
          <a:custGeom>
            <a:avLst/>
            <a:gdLst>
              <a:gd name="T0" fmla="*/ 2147483647 w 369"/>
              <a:gd name="T1" fmla="*/ 2147483647 h 1406"/>
              <a:gd name="T2" fmla="*/ 2147483647 w 369"/>
              <a:gd name="T3" fmla="*/ 2147483647 h 1406"/>
              <a:gd name="T4" fmla="*/ 2147483647 w 369"/>
              <a:gd name="T5" fmla="*/ 2147483647 h 1406"/>
              <a:gd name="T6" fmla="*/ 2147483647 w 369"/>
              <a:gd name="T7" fmla="*/ 2147483647 h 1406"/>
              <a:gd name="T8" fmla="*/ 2147483647 w 369"/>
              <a:gd name="T9" fmla="*/ 2147483647 h 1406"/>
              <a:gd name="T10" fmla="*/ 2147483647 w 369"/>
              <a:gd name="T11" fmla="*/ 2147483647 h 1406"/>
              <a:gd name="T12" fmla="*/ 2147483647 w 369"/>
              <a:gd name="T13" fmla="*/ 0 h 14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9"/>
              <a:gd name="T22" fmla="*/ 0 h 1406"/>
              <a:gd name="T23" fmla="*/ 369 w 369"/>
              <a:gd name="T24" fmla="*/ 1406 h 14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9" h="1406">
                <a:moveTo>
                  <a:pt x="233" y="1406"/>
                </a:moveTo>
                <a:cubicBezTo>
                  <a:pt x="199" y="1368"/>
                  <a:pt x="166" y="1331"/>
                  <a:pt x="143" y="1270"/>
                </a:cubicBezTo>
                <a:cubicBezTo>
                  <a:pt x="120" y="1209"/>
                  <a:pt x="112" y="1141"/>
                  <a:pt x="97" y="1043"/>
                </a:cubicBezTo>
                <a:cubicBezTo>
                  <a:pt x="82" y="945"/>
                  <a:pt x="67" y="816"/>
                  <a:pt x="52" y="680"/>
                </a:cubicBezTo>
                <a:cubicBezTo>
                  <a:pt x="37" y="544"/>
                  <a:pt x="0" y="333"/>
                  <a:pt x="7" y="227"/>
                </a:cubicBezTo>
                <a:cubicBezTo>
                  <a:pt x="14" y="121"/>
                  <a:pt x="37" y="83"/>
                  <a:pt x="97" y="45"/>
                </a:cubicBezTo>
                <a:cubicBezTo>
                  <a:pt x="157" y="7"/>
                  <a:pt x="324" y="7"/>
                  <a:pt x="369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3146" name="Freeform 89"/>
          <p:cNvSpPr>
            <a:spLocks/>
          </p:cNvSpPr>
          <p:nvPr/>
        </p:nvSpPr>
        <p:spPr bwMode="auto">
          <a:xfrm>
            <a:off x="6948488" y="3284538"/>
            <a:ext cx="287337" cy="1558925"/>
          </a:xfrm>
          <a:custGeom>
            <a:avLst/>
            <a:gdLst>
              <a:gd name="T0" fmla="*/ 2147483647 w 181"/>
              <a:gd name="T1" fmla="*/ 2147483647 h 982"/>
              <a:gd name="T2" fmla="*/ 2147483647 w 181"/>
              <a:gd name="T3" fmla="*/ 2147483647 h 982"/>
              <a:gd name="T4" fmla="*/ 2147483647 w 181"/>
              <a:gd name="T5" fmla="*/ 2147483647 h 982"/>
              <a:gd name="T6" fmla="*/ 0 w 181"/>
              <a:gd name="T7" fmla="*/ 2147483647 h 982"/>
              <a:gd name="T8" fmla="*/ 2147483647 w 181"/>
              <a:gd name="T9" fmla="*/ 2147483647 h 982"/>
              <a:gd name="T10" fmla="*/ 2147483647 w 181"/>
              <a:gd name="T11" fmla="*/ 2147483647 h 9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1"/>
              <a:gd name="T19" fmla="*/ 0 h 982"/>
              <a:gd name="T20" fmla="*/ 181 w 181"/>
              <a:gd name="T21" fmla="*/ 982 h 98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1" h="982">
                <a:moveTo>
                  <a:pt x="181" y="982"/>
                </a:moveTo>
                <a:cubicBezTo>
                  <a:pt x="147" y="925"/>
                  <a:pt x="114" y="869"/>
                  <a:pt x="91" y="801"/>
                </a:cubicBezTo>
                <a:cubicBezTo>
                  <a:pt x="68" y="733"/>
                  <a:pt x="60" y="672"/>
                  <a:pt x="45" y="574"/>
                </a:cubicBezTo>
                <a:cubicBezTo>
                  <a:pt x="30" y="476"/>
                  <a:pt x="0" y="302"/>
                  <a:pt x="0" y="211"/>
                </a:cubicBezTo>
                <a:cubicBezTo>
                  <a:pt x="0" y="120"/>
                  <a:pt x="15" y="60"/>
                  <a:pt x="45" y="30"/>
                </a:cubicBezTo>
                <a:cubicBezTo>
                  <a:pt x="75" y="0"/>
                  <a:pt x="128" y="15"/>
                  <a:pt x="181" y="3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3147" name="TextBox 77"/>
          <p:cNvSpPr txBox="1">
            <a:spLocks noChangeArrowheads="1"/>
          </p:cNvSpPr>
          <p:nvPr/>
        </p:nvSpPr>
        <p:spPr bwMode="auto">
          <a:xfrm>
            <a:off x="6732588" y="2133600"/>
            <a:ext cx="12731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b="1">
                <a:latin typeface="Lucida Handwriting" pitchFamily="66" charset="0"/>
              </a:rPr>
              <a:t>Deep </a:t>
            </a:r>
          </a:p>
          <a:p>
            <a:pPr algn="ctr" eaLnBrk="1" hangingPunct="1"/>
            <a:r>
              <a:rPr lang="en-US" b="1">
                <a:latin typeface="Lucida Handwriting" pitchFamily="66" charset="0"/>
              </a:rPr>
              <a:t>convection</a:t>
            </a:r>
          </a:p>
        </p:txBody>
      </p:sp>
      <p:pic>
        <p:nvPicPr>
          <p:cNvPr id="2117" name="Picture 69" descr="\\esf2\users\didier\My Pictures\Microsoft Clip Organizer\j0409481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643313" y="5929313"/>
            <a:ext cx="1135062" cy="727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50" name="TextBox 84"/>
          <p:cNvSpPr txBox="1">
            <a:spLocks noChangeArrowheads="1"/>
          </p:cNvSpPr>
          <p:nvPr/>
        </p:nvSpPr>
        <p:spPr bwMode="auto">
          <a:xfrm>
            <a:off x="3714750" y="6357938"/>
            <a:ext cx="928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>
                <a:latin typeface="Lucida Handwriting" pitchFamily="66" charset="0"/>
              </a:rPr>
              <a:t>Erosion</a:t>
            </a:r>
            <a:endParaRPr lang="en-US" b="1">
              <a:latin typeface="Lucida Handwriting" pitchFamily="66" charset="0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3071813" y="4714875"/>
            <a:ext cx="71437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7" name="Oval 86"/>
          <p:cNvSpPr/>
          <p:nvPr/>
        </p:nvSpPr>
        <p:spPr bwMode="auto">
          <a:xfrm>
            <a:off x="2857500" y="457200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89" name="Oval 88"/>
          <p:cNvSpPr/>
          <p:nvPr/>
        </p:nvSpPr>
        <p:spPr bwMode="auto">
          <a:xfrm>
            <a:off x="2786063" y="4286250"/>
            <a:ext cx="7143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94" name="Oval 93"/>
          <p:cNvSpPr/>
          <p:nvPr/>
        </p:nvSpPr>
        <p:spPr bwMode="auto">
          <a:xfrm>
            <a:off x="2857500" y="400050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04" name="Oval 103"/>
          <p:cNvSpPr/>
          <p:nvPr/>
        </p:nvSpPr>
        <p:spPr bwMode="auto">
          <a:xfrm>
            <a:off x="2786063" y="4143375"/>
            <a:ext cx="71437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07" name="Oval 106"/>
          <p:cNvSpPr/>
          <p:nvPr/>
        </p:nvSpPr>
        <p:spPr bwMode="auto">
          <a:xfrm>
            <a:off x="2928938" y="4714875"/>
            <a:ext cx="7143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108" name="Oval 107"/>
          <p:cNvSpPr/>
          <p:nvPr/>
        </p:nvSpPr>
        <p:spPr bwMode="auto">
          <a:xfrm>
            <a:off x="2857500" y="4429125"/>
            <a:ext cx="71438" cy="71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3158" name="TextBox 106"/>
          <p:cNvSpPr txBox="1">
            <a:spLocks noChangeArrowheads="1"/>
          </p:cNvSpPr>
          <p:nvPr/>
        </p:nvSpPr>
        <p:spPr bwMode="auto">
          <a:xfrm>
            <a:off x="2743602" y="4000500"/>
            <a:ext cx="228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b="1" dirty="0" err="1">
                <a:solidFill>
                  <a:srgbClr val="F8F8F8"/>
                </a:solidFill>
                <a:latin typeface="Lucida Handwriting" pitchFamily="66" charset="0"/>
              </a:rPr>
              <a:t>Aerosols</a:t>
            </a:r>
            <a:endParaRPr lang="en-US" b="1" dirty="0">
              <a:solidFill>
                <a:srgbClr val="F8F8F8"/>
              </a:solidFill>
              <a:latin typeface="Lucida Handwriting" pitchFamily="66" charset="0"/>
            </a:endParaRPr>
          </a:p>
        </p:txBody>
      </p:sp>
      <p:pic>
        <p:nvPicPr>
          <p:cNvPr id="109" name="Picture 13" descr="INCA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20" t="39619" r="16608" b="31444"/>
          <a:stretch>
            <a:fillRect/>
          </a:stretch>
        </p:blipFill>
        <p:spPr bwMode="auto">
          <a:xfrm>
            <a:off x="108998" y="64835"/>
            <a:ext cx="782129" cy="50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1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3663" y="-90488"/>
            <a:ext cx="9251951" cy="695801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pSp>
        <p:nvGrpSpPr>
          <p:cNvPr id="3075" name="Group 11"/>
          <p:cNvGrpSpPr>
            <a:grpSpLocks/>
          </p:cNvGrpSpPr>
          <p:nvPr/>
        </p:nvGrpSpPr>
        <p:grpSpPr bwMode="auto">
          <a:xfrm>
            <a:off x="4857750" y="188913"/>
            <a:ext cx="4032250" cy="6405562"/>
            <a:chOff x="2511" y="168"/>
            <a:chExt cx="2918" cy="3723"/>
          </a:xfrm>
        </p:grpSpPr>
        <p:pic>
          <p:nvPicPr>
            <p:cNvPr id="3082" name="Picture 12" descr="ozone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1" y="168"/>
              <a:ext cx="2918" cy="37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13" descr="INC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620" t="39619" r="16608" b="31444"/>
            <a:stretch>
              <a:fillRect/>
            </a:stretch>
          </p:blipFill>
          <p:spPr bwMode="auto">
            <a:xfrm>
              <a:off x="2562" y="210"/>
              <a:ext cx="566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250825" y="3498850"/>
            <a:ext cx="4392613" cy="3095625"/>
          </a:xfrm>
          <a:prstGeom prst="rect">
            <a:avLst/>
          </a:prstGeom>
          <a:noFill/>
          <a:ln w="9525" algn="ctr">
            <a:solidFill>
              <a:srgbClr val="CC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250825" y="171450"/>
            <a:ext cx="4392613" cy="3217863"/>
          </a:xfrm>
          <a:prstGeom prst="rect">
            <a:avLst/>
          </a:prstGeom>
          <a:noFill/>
          <a:ln w="9525" algn="ctr">
            <a:solidFill>
              <a:srgbClr val="FF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1"/>
          <p:cNvSpPr txBox="1">
            <a:spLocks noChangeArrowheads="1"/>
          </p:cNvSpPr>
          <p:nvPr/>
        </p:nvSpPr>
        <p:spPr bwMode="auto">
          <a:xfrm>
            <a:off x="415925" y="3490913"/>
            <a:ext cx="1527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r-FR" sz="2000" b="1">
                <a:solidFill>
                  <a:srgbClr val="CCFFCC"/>
                </a:solidFill>
                <a:latin typeface="Arial" charset="0"/>
                <a:cs typeface="Arial" charset="0"/>
              </a:rPr>
              <a:t>ORCHIDEE</a:t>
            </a: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415925" y="171450"/>
            <a:ext cx="3694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r-FR" sz="2000" b="1">
                <a:solidFill>
                  <a:srgbClr val="FFCCFF"/>
                </a:solidFill>
                <a:latin typeface="Arial" charset="0"/>
                <a:cs typeface="Arial" charset="0"/>
              </a:rPr>
              <a:t>LMDz-INCA </a:t>
            </a:r>
          </a:p>
          <a:p>
            <a:pPr eaLnBrk="1" hangingPunct="1"/>
            <a:r>
              <a:rPr lang="fr-FR" sz="2000" b="1">
                <a:solidFill>
                  <a:srgbClr val="FFCCFF"/>
                </a:solidFill>
                <a:latin typeface="Arial" charset="0"/>
                <a:cs typeface="Arial" charset="0"/>
              </a:rPr>
              <a:t>chemistry-climate model</a:t>
            </a:r>
          </a:p>
        </p:txBody>
      </p:sp>
      <p:sp>
        <p:nvSpPr>
          <p:cNvPr id="3080" name="Text Box 16"/>
          <p:cNvSpPr txBox="1">
            <a:spLocks noChangeArrowheads="1"/>
          </p:cNvSpPr>
          <p:nvPr/>
        </p:nvSpPr>
        <p:spPr bwMode="auto">
          <a:xfrm>
            <a:off x="282575" y="835025"/>
            <a:ext cx="43307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fr-FR" b="1">
                <a:solidFill>
                  <a:srgbClr val="FFCCFF"/>
                </a:solidFill>
                <a:latin typeface="Arial" charset="0"/>
                <a:cs typeface="Arial" charset="0"/>
              </a:rPr>
              <a:t> </a:t>
            </a:r>
            <a:r>
              <a:rPr lang="fr-FR">
                <a:solidFill>
                  <a:srgbClr val="FFCCFF"/>
                </a:solidFill>
                <a:latin typeface="Arial" charset="0"/>
                <a:cs typeface="Arial" charset="0"/>
              </a:rPr>
              <a:t>On-line chemistry model in LMDz</a:t>
            </a:r>
          </a:p>
          <a:p>
            <a:pPr eaLnBrk="1" hangingPunct="1">
              <a:buFontTx/>
              <a:buChar char="•"/>
            </a:pPr>
            <a:r>
              <a:rPr lang="fr-FR">
                <a:solidFill>
                  <a:srgbClr val="FFCCFF"/>
                </a:solidFill>
                <a:latin typeface="Arial" charset="0"/>
                <a:cs typeface="Arial" charset="0"/>
              </a:rPr>
              <a:t> Resolution: </a:t>
            </a: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</a:rPr>
              <a:t>3.75</a:t>
            </a: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 long.</a:t>
            </a: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</a:rPr>
              <a:t> x 1.9</a:t>
            </a: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 (19-39 lev)</a:t>
            </a:r>
          </a:p>
          <a:p>
            <a:pPr eaLnBrk="1" hangingPunct="1">
              <a:buFontTx/>
              <a:buChar char="•"/>
            </a:pP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 NMHC gas phase chemistry (about 100 tracers)</a:t>
            </a:r>
          </a:p>
          <a:p>
            <a:pPr eaLnBrk="1" hangingPunct="1">
              <a:buFontTx/>
              <a:buChar char="•"/>
            </a:pP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 Different aerosol types (SO</a:t>
            </a:r>
            <a:r>
              <a:rPr lang="en-GB" baseline="-25000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4</a:t>
            </a: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, BC, OC, Dust, Seasalt, Nitrates)</a:t>
            </a:r>
          </a:p>
          <a:p>
            <a:pPr eaLnBrk="1" hangingPunct="1">
              <a:buFontTx/>
              <a:buChar char="•"/>
            </a:pPr>
            <a:r>
              <a:rPr lang="en-GB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 Interactive dry deposition scheme</a:t>
            </a:r>
          </a:p>
          <a:p>
            <a:pPr eaLnBrk="1" hangingPunct="1">
              <a:buFontTx/>
              <a:buChar char="•"/>
            </a:pPr>
            <a:r>
              <a:rPr lang="fr-FR">
                <a:solidFill>
                  <a:srgbClr val="FFCCFF"/>
                </a:solidFill>
                <a:latin typeface="Arial" charset="0"/>
                <a:cs typeface="Arial" charset="0"/>
                <a:sym typeface="Symbol" pitchFamily="18" charset="2"/>
              </a:rPr>
              <a:t> Van-Leer (1977) advection; K. Emanuel convection; Louis (1972) boundary layer mixing (Hauglustaine et al., 2004)</a:t>
            </a:r>
          </a:p>
        </p:txBody>
      </p:sp>
      <p:sp>
        <p:nvSpPr>
          <p:cNvPr id="3081" name="Text Box 19"/>
          <p:cNvSpPr txBox="1">
            <a:spLocks noChangeArrowheads="1"/>
          </p:cNvSpPr>
          <p:nvPr/>
        </p:nvSpPr>
        <p:spPr bwMode="auto">
          <a:xfrm>
            <a:off x="368300" y="3794125"/>
            <a:ext cx="41560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fr-FR">
                <a:solidFill>
                  <a:srgbClr val="CCFFCC"/>
                </a:solidFill>
                <a:latin typeface="Arial" charset="0"/>
                <a:cs typeface="Arial" charset="0"/>
              </a:rPr>
              <a:t> Dynamical global vegetation model: seasonal phenological cycle - carbon cycle, latent and sensible heat fluxes. Dynamical vegetation model (Krinner et al., 2004)</a:t>
            </a:r>
          </a:p>
          <a:p>
            <a:pPr eaLnBrk="1" hangingPunct="1">
              <a:buFontTx/>
              <a:buChar char="•"/>
            </a:pPr>
            <a:r>
              <a:rPr lang="fr-FR">
                <a:solidFill>
                  <a:srgbClr val="CCFFCC"/>
                </a:solidFill>
                <a:latin typeface="Arial" charset="0"/>
                <a:cs typeface="Arial" charset="0"/>
              </a:rPr>
              <a:t> Biogenic NMHC emission parameterization (LAI, PFT emissivities, temperature, PAR, leaf age, CO</a:t>
            </a:r>
            <a:r>
              <a:rPr lang="fr-FR" baseline="-25000">
                <a:solidFill>
                  <a:srgbClr val="CCFFCC"/>
                </a:solidFill>
                <a:latin typeface="Arial" charset="0"/>
                <a:cs typeface="Arial" charset="0"/>
              </a:rPr>
              <a:t>2</a:t>
            </a:r>
            <a:r>
              <a:rPr lang="fr-FR">
                <a:solidFill>
                  <a:srgbClr val="CCFFCC"/>
                </a:solidFill>
                <a:latin typeface="Arial" charset="0"/>
                <a:cs typeface="Arial" charset="0"/>
              </a:rPr>
              <a:t>) (Lathière et al., 2006)</a:t>
            </a:r>
          </a:p>
          <a:p>
            <a:pPr eaLnBrk="1" hangingPunct="1">
              <a:buFontTx/>
              <a:buChar char="•"/>
            </a:pPr>
            <a:r>
              <a:rPr lang="fr-FR">
                <a:solidFill>
                  <a:srgbClr val="CCFFCC"/>
                </a:solidFill>
                <a:latin typeface="Arial" charset="0"/>
                <a:cs typeface="Arial" charset="0"/>
              </a:rPr>
              <a:t> NO and NH</a:t>
            </a:r>
            <a:r>
              <a:rPr lang="fr-FR" baseline="-25000">
                <a:solidFill>
                  <a:srgbClr val="CCFFCC"/>
                </a:solidFill>
                <a:latin typeface="Arial" charset="0"/>
                <a:cs typeface="Arial" charset="0"/>
              </a:rPr>
              <a:t>3</a:t>
            </a:r>
            <a:r>
              <a:rPr lang="fr-FR">
                <a:solidFill>
                  <a:srgbClr val="CCFFCC"/>
                </a:solidFill>
                <a:latin typeface="Arial" charset="0"/>
                <a:cs typeface="Arial" charset="0"/>
              </a:rPr>
              <a:t> soil emissions (soil temperature and moisture, precipitation pulses, fertilizers)  </a:t>
            </a:r>
          </a:p>
        </p:txBody>
      </p:sp>
    </p:spTree>
    <p:extLst>
      <p:ext uri="{BB962C8B-B14F-4D97-AF65-F5344CB8AC3E}">
        <p14:creationId xmlns:p14="http://schemas.microsoft.com/office/powerpoint/2010/main" val="2885400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didierh\Documents\PROGRAMS NATIONAL\GIS\ACHIA\KO meeting 14032012\fig2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969" y="-177420"/>
            <a:ext cx="5414533" cy="258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74072" y="2402603"/>
            <a:ext cx="857596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Use the </a:t>
            </a:r>
            <a:r>
              <a:rPr lang="fr-FR" dirty="0" err="1" smtClean="0">
                <a:solidFill>
                  <a:srgbClr val="002060"/>
                </a:solidFill>
              </a:rPr>
              <a:t>LMDz</a:t>
            </a:r>
            <a:r>
              <a:rPr lang="fr-FR" dirty="0" smtClean="0">
                <a:solidFill>
                  <a:srgbClr val="002060"/>
                </a:solidFill>
              </a:rPr>
              <a:t>-INCA model to </a:t>
            </a:r>
            <a:r>
              <a:rPr lang="fr-FR" dirty="0" err="1" smtClean="0">
                <a:solidFill>
                  <a:srgbClr val="002060"/>
                </a:solidFill>
              </a:rPr>
              <a:t>simulate</a:t>
            </a:r>
            <a:r>
              <a:rPr lang="fr-FR" dirty="0" smtClean="0">
                <a:solidFill>
                  <a:srgbClr val="002060"/>
                </a:solidFill>
              </a:rPr>
              <a:t> the impact of ozone </a:t>
            </a:r>
            <a:r>
              <a:rPr lang="fr-FR" dirty="0" err="1" smtClean="0">
                <a:solidFill>
                  <a:srgbClr val="002060"/>
                </a:solidFill>
              </a:rPr>
              <a:t>precursors</a:t>
            </a:r>
            <a:r>
              <a:rPr lang="fr-FR" dirty="0" smtClean="0">
                <a:solidFill>
                  <a:srgbClr val="002060"/>
                </a:solidFill>
              </a:rPr>
              <a:t> (</a:t>
            </a:r>
            <a:r>
              <a:rPr lang="fr-FR" dirty="0" err="1" smtClean="0">
                <a:solidFill>
                  <a:srgbClr val="002060"/>
                </a:solidFill>
              </a:rPr>
              <a:t>NOx</a:t>
            </a:r>
            <a:r>
              <a:rPr lang="fr-FR" dirty="0" smtClean="0">
                <a:solidFill>
                  <a:srgbClr val="002060"/>
                </a:solidFill>
              </a:rPr>
              <a:t>, NMHC) </a:t>
            </a:r>
            <a:r>
              <a:rPr lang="fr-FR" dirty="0" err="1" smtClean="0">
                <a:solidFill>
                  <a:srgbClr val="002060"/>
                </a:solidFill>
              </a:rPr>
              <a:t>emissions</a:t>
            </a:r>
            <a:r>
              <a:rPr lang="fr-FR" dirty="0" smtClean="0">
                <a:solidFill>
                  <a:srgbClr val="002060"/>
                </a:solidFill>
              </a:rPr>
              <a:t> on </a:t>
            </a:r>
            <a:r>
              <a:rPr lang="fr-FR" dirty="0" err="1" smtClean="0">
                <a:solidFill>
                  <a:srgbClr val="002060"/>
                </a:solidFill>
              </a:rPr>
              <a:t>tropospheric</a:t>
            </a:r>
            <a:r>
              <a:rPr lang="fr-FR" dirty="0" smtClean="0">
                <a:solidFill>
                  <a:srgbClr val="002060"/>
                </a:solidFill>
              </a:rPr>
              <a:t> ozone and </a:t>
            </a:r>
            <a:r>
              <a:rPr lang="fr-FR" dirty="0" err="1" smtClean="0">
                <a:solidFill>
                  <a:srgbClr val="002060"/>
                </a:solidFill>
              </a:rPr>
              <a:t>associated</a:t>
            </a:r>
            <a:r>
              <a:rPr lang="fr-FR" dirty="0" smtClean="0">
                <a:solidFill>
                  <a:srgbClr val="002060"/>
                </a:solidFill>
              </a:rPr>
              <a:t> radiative forcing of </a:t>
            </a:r>
            <a:r>
              <a:rPr lang="fr-FR" dirty="0" err="1" smtClean="0">
                <a:solidFill>
                  <a:srgbClr val="002060"/>
                </a:solidFill>
              </a:rPr>
              <a:t>climate</a:t>
            </a:r>
            <a:r>
              <a:rPr lang="fr-FR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The model  has </a:t>
            </a:r>
            <a:r>
              <a:rPr lang="fr-FR" dirty="0" err="1" smtClean="0">
                <a:solidFill>
                  <a:srgbClr val="002060"/>
                </a:solidFill>
              </a:rPr>
              <a:t>already</a:t>
            </a:r>
            <a:r>
              <a:rPr lang="fr-FR" dirty="0" smtClean="0">
                <a:solidFill>
                  <a:srgbClr val="002060"/>
                </a:solidFill>
              </a:rPr>
              <a:t> been </a:t>
            </a:r>
            <a:r>
              <a:rPr lang="fr-FR" dirty="0" err="1" smtClean="0">
                <a:solidFill>
                  <a:srgbClr val="002060"/>
                </a:solidFill>
              </a:rPr>
              <a:t>used</a:t>
            </a:r>
            <a:r>
              <a:rPr lang="fr-FR" dirty="0" smtClean="0">
                <a:solidFill>
                  <a:srgbClr val="002060"/>
                </a:solidFill>
              </a:rPr>
              <a:t> in source-</a:t>
            </a:r>
            <a:r>
              <a:rPr lang="fr-FR" dirty="0" err="1" smtClean="0">
                <a:solidFill>
                  <a:srgbClr val="002060"/>
                </a:solidFill>
              </a:rPr>
              <a:t>receptor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studies</a:t>
            </a:r>
            <a:r>
              <a:rPr lang="fr-FR" dirty="0" smtClean="0">
                <a:solidFill>
                  <a:srgbClr val="002060"/>
                </a:solidFill>
              </a:rPr>
              <a:t> in the </a:t>
            </a:r>
            <a:r>
              <a:rPr lang="fr-FR" dirty="0" err="1" smtClean="0">
                <a:solidFill>
                  <a:srgbClr val="002060"/>
                </a:solidFill>
              </a:rPr>
              <a:t>framework</a:t>
            </a:r>
            <a:r>
              <a:rPr lang="fr-FR" dirty="0" smtClean="0">
                <a:solidFill>
                  <a:srgbClr val="002060"/>
                </a:solidFill>
              </a:rPr>
              <a:t> of  the HTAP/CLRTAP </a:t>
            </a:r>
            <a:r>
              <a:rPr lang="fr-FR" dirty="0" err="1" smtClean="0">
                <a:solidFill>
                  <a:srgbClr val="002060"/>
                </a:solidFill>
              </a:rPr>
              <a:t>intercomparison</a:t>
            </a:r>
            <a:r>
              <a:rPr lang="fr-FR" dirty="0" smtClean="0">
                <a:solidFill>
                  <a:srgbClr val="002060"/>
                </a:solidFill>
              </a:rPr>
              <a:t> simulations (2010). </a:t>
            </a:r>
            <a:r>
              <a:rPr lang="fr-FR" dirty="0" err="1" smtClean="0">
                <a:solidFill>
                  <a:srgbClr val="002060"/>
                </a:solidFill>
              </a:rPr>
              <a:t>These</a:t>
            </a:r>
            <a:r>
              <a:rPr lang="fr-FR" dirty="0" smtClean="0">
                <a:solidFill>
                  <a:srgbClr val="002060"/>
                </a:solidFill>
              </a:rPr>
              <a:t> simulations </a:t>
            </a:r>
            <a:r>
              <a:rPr lang="fr-FR" dirty="0" err="1" smtClean="0">
                <a:solidFill>
                  <a:srgbClr val="002060"/>
                </a:solidFill>
              </a:rPr>
              <a:t>investigated</a:t>
            </a:r>
            <a:r>
              <a:rPr lang="fr-FR" dirty="0" smtClean="0">
                <a:solidFill>
                  <a:srgbClr val="002060"/>
                </a:solidFill>
              </a:rPr>
              <a:t> the </a:t>
            </a:r>
            <a:r>
              <a:rPr lang="fr-FR" dirty="0" err="1" smtClean="0">
                <a:solidFill>
                  <a:srgbClr val="002060"/>
                </a:solidFill>
              </a:rPr>
              <a:t>imapct</a:t>
            </a:r>
            <a:r>
              <a:rPr lang="fr-FR" dirty="0" smtClean="0">
                <a:solidFill>
                  <a:srgbClr val="002060"/>
                </a:solidFill>
              </a:rPr>
              <a:t> of a 20% </a:t>
            </a:r>
            <a:r>
              <a:rPr lang="fr-FR" dirty="0" err="1" smtClean="0">
                <a:solidFill>
                  <a:srgbClr val="002060"/>
                </a:solidFill>
              </a:rPr>
              <a:t>reduction</a:t>
            </a:r>
            <a:r>
              <a:rPr lang="fr-FR" dirty="0" smtClean="0">
                <a:solidFill>
                  <a:srgbClr val="002060"/>
                </a:solidFill>
              </a:rPr>
              <a:t> in </a:t>
            </a:r>
            <a:r>
              <a:rPr lang="fr-FR" dirty="0" err="1" smtClean="0">
                <a:solidFill>
                  <a:srgbClr val="002060"/>
                </a:solidFill>
              </a:rPr>
              <a:t>precursors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emissions</a:t>
            </a:r>
            <a:r>
              <a:rPr lang="fr-FR" dirty="0" smtClean="0">
                <a:solidFill>
                  <a:srgbClr val="002060"/>
                </a:solidFill>
              </a:rPr>
              <a:t> on ozone.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dirty="0" err="1" smtClean="0">
                <a:solidFill>
                  <a:srgbClr val="002060"/>
                </a:solidFill>
              </a:rPr>
              <a:t>These</a:t>
            </a:r>
            <a:r>
              <a:rPr lang="fr-FR" dirty="0" smtClean="0">
                <a:solidFill>
                  <a:srgbClr val="002060"/>
                </a:solidFill>
              </a:rPr>
              <a:t> simulations </a:t>
            </a:r>
            <a:r>
              <a:rPr lang="fr-FR" dirty="0" err="1" smtClean="0">
                <a:solidFill>
                  <a:srgbClr val="002060"/>
                </a:solidFill>
              </a:rPr>
              <a:t>will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be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done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with</a:t>
            </a:r>
            <a:r>
              <a:rPr lang="fr-FR" dirty="0" smtClean="0">
                <a:solidFill>
                  <a:srgbClr val="002060"/>
                </a:solidFill>
              </a:rPr>
              <a:t> the new ACCMIP/RCP </a:t>
            </a:r>
            <a:r>
              <a:rPr lang="fr-FR" dirty="0" err="1" smtClean="0">
                <a:solidFill>
                  <a:srgbClr val="002060"/>
                </a:solidFill>
              </a:rPr>
              <a:t>emissions</a:t>
            </a:r>
            <a:r>
              <a:rPr lang="fr-FR" dirty="0" smtClean="0">
                <a:solidFill>
                  <a:srgbClr val="002060"/>
                </a:solidFill>
              </a:rPr>
              <a:t> (for the </a:t>
            </a:r>
            <a:r>
              <a:rPr lang="fr-FR" dirty="0" err="1" smtClean="0">
                <a:solidFill>
                  <a:srgbClr val="002060"/>
                </a:solidFill>
              </a:rPr>
              <a:t>present</a:t>
            </a:r>
            <a:r>
              <a:rPr lang="fr-FR" dirty="0" smtClean="0">
                <a:solidFill>
                  <a:srgbClr val="002060"/>
                </a:solidFill>
              </a:rPr>
              <a:t> and if </a:t>
            </a:r>
            <a:r>
              <a:rPr lang="fr-FR" dirty="0" err="1" smtClean="0">
                <a:solidFill>
                  <a:srgbClr val="002060"/>
                </a:solidFill>
              </a:rPr>
              <a:t>needed</a:t>
            </a:r>
            <a:r>
              <a:rPr lang="fr-FR" dirty="0" smtClean="0">
                <a:solidFill>
                  <a:srgbClr val="002060"/>
                </a:solidFill>
              </a:rPr>
              <a:t> for the future) </a:t>
            </a:r>
            <a:r>
              <a:rPr lang="fr-FR" dirty="0" err="1" smtClean="0">
                <a:solidFill>
                  <a:srgbClr val="002060"/>
                </a:solidFill>
              </a:rPr>
              <a:t>using</a:t>
            </a:r>
            <a:r>
              <a:rPr lang="fr-FR" dirty="0" smtClean="0">
                <a:solidFill>
                  <a:srgbClr val="002060"/>
                </a:solidFill>
              </a:rPr>
              <a:t> a </a:t>
            </a:r>
            <a:r>
              <a:rPr lang="fr-FR" dirty="0" err="1" smtClean="0">
                <a:solidFill>
                  <a:srgbClr val="002060"/>
                </a:solidFill>
              </a:rPr>
              <a:t>mask</a:t>
            </a:r>
            <a:r>
              <a:rPr lang="fr-FR" dirty="0" smtClean="0">
                <a:solidFill>
                  <a:srgbClr val="002060"/>
                </a:solidFill>
              </a:rPr>
              <a:t> to </a:t>
            </a:r>
            <a:r>
              <a:rPr lang="fr-FR" dirty="0" err="1" smtClean="0">
                <a:solidFill>
                  <a:srgbClr val="002060"/>
                </a:solidFill>
              </a:rPr>
              <a:t>investigate</a:t>
            </a:r>
            <a:r>
              <a:rPr lang="fr-FR" dirty="0" smtClean="0">
                <a:solidFill>
                  <a:srgbClr val="002060"/>
                </a:solidFill>
              </a:rPr>
              <a:t> the impact of </a:t>
            </a:r>
            <a:r>
              <a:rPr lang="fr-FR" dirty="0" err="1">
                <a:solidFill>
                  <a:srgbClr val="002060"/>
                </a:solidFill>
              </a:rPr>
              <a:t>c</a:t>
            </a:r>
            <a:r>
              <a:rPr lang="fr-FR" dirty="0" err="1" smtClean="0">
                <a:solidFill>
                  <a:srgbClr val="002060"/>
                </a:solidFill>
              </a:rPr>
              <a:t>hinese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emissions</a:t>
            </a:r>
            <a:r>
              <a:rPr lang="fr-FR" dirty="0" smtClean="0">
                <a:solidFill>
                  <a:srgbClr val="002060"/>
                </a:solidFill>
              </a:rPr>
              <a:t> acting </a:t>
            </a:r>
            <a:r>
              <a:rPr lang="fr-FR" dirty="0" err="1" smtClean="0">
                <a:solidFill>
                  <a:srgbClr val="002060"/>
                </a:solidFill>
              </a:rPr>
              <a:t>alone</a:t>
            </a:r>
            <a:r>
              <a:rPr lang="fr-FR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Small perturbations of the </a:t>
            </a:r>
            <a:r>
              <a:rPr lang="fr-FR" dirty="0" err="1" smtClean="0">
                <a:solidFill>
                  <a:srgbClr val="002060"/>
                </a:solidFill>
              </a:rPr>
              <a:t>emissions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will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be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used</a:t>
            </a:r>
            <a:r>
              <a:rPr lang="fr-FR" dirty="0" smtClean="0">
                <a:solidFill>
                  <a:srgbClr val="002060"/>
                </a:solidFill>
              </a:rPr>
              <a:t> and </a:t>
            </a:r>
            <a:r>
              <a:rPr lang="fr-FR" dirty="0" err="1" smtClean="0">
                <a:solidFill>
                  <a:srgbClr val="002060"/>
                </a:solidFill>
              </a:rPr>
              <a:t>scaled</a:t>
            </a:r>
            <a:r>
              <a:rPr lang="fr-FR" dirty="0" smtClean="0">
                <a:solidFill>
                  <a:srgbClr val="002060"/>
                </a:solidFill>
              </a:rPr>
              <a:t> up in </a:t>
            </a:r>
            <a:r>
              <a:rPr lang="fr-FR" dirty="0" err="1" smtClean="0">
                <a:solidFill>
                  <a:srgbClr val="002060"/>
                </a:solidFill>
              </a:rPr>
              <a:t>order</a:t>
            </a:r>
            <a:r>
              <a:rPr lang="fr-FR" dirty="0" smtClean="0">
                <a:solidFill>
                  <a:srgbClr val="002060"/>
                </a:solidFill>
              </a:rPr>
              <a:t> to </a:t>
            </a:r>
            <a:r>
              <a:rPr lang="fr-FR" dirty="0" err="1" smtClean="0">
                <a:solidFill>
                  <a:srgbClr val="002060"/>
                </a:solidFill>
              </a:rPr>
              <a:t>avoid</a:t>
            </a:r>
            <a:r>
              <a:rPr lang="fr-FR" dirty="0" smtClean="0">
                <a:solidFill>
                  <a:srgbClr val="002060"/>
                </a:solidFill>
              </a:rPr>
              <a:t> non-</a:t>
            </a:r>
            <a:r>
              <a:rPr lang="fr-FR" dirty="0" err="1" smtClean="0">
                <a:solidFill>
                  <a:srgbClr val="002060"/>
                </a:solidFill>
              </a:rPr>
              <a:t>linearities</a:t>
            </a:r>
            <a:r>
              <a:rPr lang="fr-FR" dirty="0" smtClean="0">
                <a:solidFill>
                  <a:srgbClr val="002060"/>
                </a:solidFill>
              </a:rPr>
              <a:t> in the </a:t>
            </a:r>
            <a:r>
              <a:rPr lang="fr-FR" dirty="0" err="1" smtClean="0">
                <a:solidFill>
                  <a:srgbClr val="002060"/>
                </a:solidFill>
              </a:rPr>
              <a:t>response</a:t>
            </a:r>
            <a:r>
              <a:rPr lang="fr-FR" dirty="0" smtClean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>
                <a:solidFill>
                  <a:srgbClr val="002060"/>
                </a:solidFill>
              </a:rPr>
              <a:t>The ozone perturbation </a:t>
            </a:r>
            <a:r>
              <a:rPr lang="fr-FR" dirty="0" err="1" smtClean="0">
                <a:solidFill>
                  <a:srgbClr val="002060"/>
                </a:solidFill>
              </a:rPr>
              <a:t>fields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will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be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used</a:t>
            </a:r>
            <a:r>
              <a:rPr lang="fr-FR" dirty="0" smtClean="0">
                <a:solidFill>
                  <a:srgbClr val="002060"/>
                </a:solidFill>
              </a:rPr>
              <a:t> in the </a:t>
            </a:r>
            <a:r>
              <a:rPr lang="fr-FR" dirty="0" err="1" smtClean="0">
                <a:solidFill>
                  <a:srgbClr val="002060"/>
                </a:solidFill>
              </a:rPr>
              <a:t>LMDz</a:t>
            </a:r>
            <a:r>
              <a:rPr lang="fr-FR" dirty="0" smtClean="0">
                <a:solidFill>
                  <a:srgbClr val="002060"/>
                </a:solidFill>
              </a:rPr>
              <a:t> radiation code in </a:t>
            </a:r>
            <a:r>
              <a:rPr lang="fr-FR" dirty="0" err="1" smtClean="0">
                <a:solidFill>
                  <a:srgbClr val="002060"/>
                </a:solidFill>
              </a:rPr>
              <a:t>order</a:t>
            </a:r>
            <a:r>
              <a:rPr lang="fr-FR" dirty="0" smtClean="0">
                <a:solidFill>
                  <a:srgbClr val="002060"/>
                </a:solidFill>
              </a:rPr>
              <a:t> to </a:t>
            </a:r>
            <a:r>
              <a:rPr lang="fr-FR" dirty="0" err="1" smtClean="0">
                <a:solidFill>
                  <a:srgbClr val="002060"/>
                </a:solidFill>
              </a:rPr>
              <a:t>calculate</a:t>
            </a:r>
            <a:r>
              <a:rPr lang="fr-FR" dirty="0" smtClean="0">
                <a:solidFill>
                  <a:srgbClr val="002060"/>
                </a:solidFill>
              </a:rPr>
              <a:t> the </a:t>
            </a:r>
            <a:r>
              <a:rPr lang="fr-FR" dirty="0" err="1" smtClean="0">
                <a:solidFill>
                  <a:srgbClr val="002060"/>
                </a:solidFill>
              </a:rPr>
              <a:t>radiatice</a:t>
            </a:r>
            <a:r>
              <a:rPr lang="fr-FR" dirty="0" smtClean="0">
                <a:solidFill>
                  <a:srgbClr val="002060"/>
                </a:solidFill>
              </a:rPr>
              <a:t> forcing of </a:t>
            </a:r>
            <a:r>
              <a:rPr lang="fr-FR" dirty="0" err="1" smtClean="0">
                <a:solidFill>
                  <a:srgbClr val="002060"/>
                </a:solidFill>
              </a:rPr>
              <a:t>climate</a:t>
            </a:r>
            <a:r>
              <a:rPr lang="fr-FR" dirty="0" smtClean="0">
                <a:solidFill>
                  <a:srgbClr val="002060"/>
                </a:solidFill>
              </a:rPr>
              <a:t>.  </a:t>
            </a:r>
          </a:p>
          <a:p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06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44CE87CE1A74BB2B7CF01F04FB39C" ma:contentTypeVersion="0" ma:contentTypeDescription="Crée un document." ma:contentTypeScope="" ma:versionID="c69a0758078896e65e070ec650e6c22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fe331b061e72866024fe28ebad680d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52220E-4FB2-4828-AEFC-E79AD508CEA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AB42AE3-3EFF-4BC4-A4F6-0342BEA691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86B8ED-68C4-4594-AE6C-63C0AF74AE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346</Words>
  <Application>Microsoft Office PowerPoint</Application>
  <PresentationFormat>Affichage à l'écran (4:3)</PresentationFormat>
  <Paragraphs>63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Office Theme</vt:lpstr>
      <vt:lpstr>Présentation PowerPoint</vt:lpstr>
      <vt:lpstr>Présentation PowerPoint</vt:lpstr>
      <vt:lpstr>Présentation PowerPoint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Pollution and Climate Change Health Impact Assessment “ACHIA”</dc:title>
  <dc:creator>Patrick Kinney</dc:creator>
  <cp:lastModifiedBy>Didier Hauglustaine</cp:lastModifiedBy>
  <cp:revision>53</cp:revision>
  <dcterms:created xsi:type="dcterms:W3CDTF">2011-07-12T05:41:40Z</dcterms:created>
  <dcterms:modified xsi:type="dcterms:W3CDTF">2012-09-30T18:40:11Z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0x01010067944CE87CE1A74BB2B7CF01F04FB39C</vt:lpwstr>
  </property>
</Properties>
</file>