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9"/>
  </p:notesMasterIdLst>
  <p:sldIdLst>
    <p:sldId id="256" r:id="rId2"/>
    <p:sldId id="257" r:id="rId3"/>
    <p:sldId id="300" r:id="rId4"/>
    <p:sldId id="260" r:id="rId5"/>
    <p:sldId id="283" r:id="rId6"/>
    <p:sldId id="288" r:id="rId7"/>
    <p:sldId id="290" r:id="rId8"/>
    <p:sldId id="292" r:id="rId9"/>
    <p:sldId id="291" r:id="rId10"/>
    <p:sldId id="325" r:id="rId11"/>
    <p:sldId id="304" r:id="rId12"/>
    <p:sldId id="305" r:id="rId13"/>
    <p:sldId id="306" r:id="rId14"/>
    <p:sldId id="281" r:id="rId15"/>
    <p:sldId id="296" r:id="rId16"/>
    <p:sldId id="289" r:id="rId17"/>
    <p:sldId id="303" r:id="rId18"/>
    <p:sldId id="299" r:id="rId19"/>
    <p:sldId id="301" r:id="rId20"/>
    <p:sldId id="302" r:id="rId21"/>
    <p:sldId id="308" r:id="rId22"/>
    <p:sldId id="307" r:id="rId23"/>
    <p:sldId id="309" r:id="rId24"/>
    <p:sldId id="311" r:id="rId25"/>
    <p:sldId id="312" r:id="rId26"/>
    <p:sldId id="313" r:id="rId27"/>
    <p:sldId id="315" r:id="rId28"/>
    <p:sldId id="316" r:id="rId29"/>
    <p:sldId id="317" r:id="rId30"/>
    <p:sldId id="326" r:id="rId31"/>
    <p:sldId id="320" r:id="rId32"/>
    <p:sldId id="322" r:id="rId33"/>
    <p:sldId id="321" r:id="rId34"/>
    <p:sldId id="327" r:id="rId35"/>
    <p:sldId id="329" r:id="rId36"/>
    <p:sldId id="318" r:id="rId37"/>
    <p:sldId id="32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yin:Dropbox:CO_inversion:prior%20(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icrosoft%20PowerPoint%20&#20013;&#30340;&#22270;&#34920;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icrosoft%20PowerPoint%20&#20013;&#30340;&#22270;&#34920;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yin:Documents:LSCE:TROP-FIRE:CO_budg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01016702977"/>
          <c:y val="0.120952380952381"/>
          <c:w val="0.563796207371846"/>
          <c:h val="0.802444444444444"/>
        </c:manualLayout>
      </c:layout>
      <c:lineChart>
        <c:grouping val="standard"/>
        <c:varyColors val="1"/>
        <c:ser>
          <c:idx val="1"/>
          <c:order val="0"/>
          <c:tx>
            <c:strRef>
              <c:f>Sheet1!$D$1</c:f>
              <c:strCache>
                <c:ptCount val="1"/>
                <c:pt idx="0">
                  <c:v>Total_MACCity</c:v>
                </c:pt>
              </c:strCache>
            </c:strRef>
          </c:tx>
          <c:spPr>
            <a:ln w="28800">
              <a:solidFill>
                <a:srgbClr val="7E0021"/>
              </a:solidFill>
              <a:round/>
            </a:ln>
          </c:spPr>
          <c:marker>
            <c:symbol val="none"/>
          </c:marker>
          <c:cat>
            <c:numRef>
              <c:f>Sheet1!$A$21:$A$34</c:f>
              <c:numCache>
                <c:formatCode>General</c:formatCode>
                <c:ptCount val="14"/>
                <c:pt idx="0">
                  <c:v>1999.0</c:v>
                </c:pt>
                <c:pt idx="1">
                  <c:v>2000.0</c:v>
                </c:pt>
                <c:pt idx="2">
                  <c:v>2001.0</c:v>
                </c:pt>
                <c:pt idx="3">
                  <c:v>2002.0</c:v>
                </c:pt>
                <c:pt idx="4">
                  <c:v>2003.0</c:v>
                </c:pt>
                <c:pt idx="5">
                  <c:v>2004.0</c:v>
                </c:pt>
                <c:pt idx="6">
                  <c:v>2005.0</c:v>
                </c:pt>
                <c:pt idx="7">
                  <c:v>2006.0</c:v>
                </c:pt>
                <c:pt idx="8">
                  <c:v>2007.0</c:v>
                </c:pt>
                <c:pt idx="9">
                  <c:v>2008.0</c:v>
                </c:pt>
                <c:pt idx="10">
                  <c:v>2009.0</c:v>
                </c:pt>
                <c:pt idx="11">
                  <c:v>2010.0</c:v>
                </c:pt>
                <c:pt idx="12">
                  <c:v>2011.0</c:v>
                </c:pt>
                <c:pt idx="13">
                  <c:v>2012.0</c:v>
                </c:pt>
              </c:numCache>
            </c:numRef>
          </c:cat>
          <c:val>
            <c:numRef>
              <c:f>Sheet1!$I$21:$I$34</c:f>
              <c:numCache>
                <c:formatCode>General</c:formatCode>
                <c:ptCount val="14"/>
                <c:pt idx="0">
                  <c:v>1019.70479627</c:v>
                </c:pt>
                <c:pt idx="1">
                  <c:v>957.2300289999998</c:v>
                </c:pt>
                <c:pt idx="2">
                  <c:v>982.514858</c:v>
                </c:pt>
                <c:pt idx="3">
                  <c:v>1054.04836</c:v>
                </c:pt>
                <c:pt idx="4">
                  <c:v>1011.60391</c:v>
                </c:pt>
                <c:pt idx="5">
                  <c:v>1019.36544</c:v>
                </c:pt>
                <c:pt idx="6">
                  <c:v>1033.39627</c:v>
                </c:pt>
                <c:pt idx="7">
                  <c:v>1010.66706</c:v>
                </c:pt>
                <c:pt idx="8">
                  <c:v>1001.13669</c:v>
                </c:pt>
                <c:pt idx="9">
                  <c:v>912.733591</c:v>
                </c:pt>
                <c:pt idx="10">
                  <c:v>912.8542969999999</c:v>
                </c:pt>
                <c:pt idx="11">
                  <c:v>912.974708</c:v>
                </c:pt>
                <c:pt idx="12">
                  <c:v>915.98891</c:v>
                </c:pt>
                <c:pt idx="13">
                  <c:v>919.003636</c:v>
                </c:pt>
              </c:numCache>
            </c:numRef>
          </c:val>
          <c:smooth val="1"/>
        </c:ser>
        <c:ser>
          <c:idx val="3"/>
          <c:order val="1"/>
          <c:tx>
            <c:strRef>
              <c:f>Sheet1!$M$19</c:f>
              <c:strCache>
                <c:ptCount val="1"/>
                <c:pt idx="0">
                  <c:v>MACC+GFED</c:v>
                </c:pt>
              </c:strCache>
            </c:strRef>
          </c:tx>
          <c:spPr>
            <a:ln w="28800">
              <a:solidFill>
                <a:srgbClr val="579D1C"/>
              </a:solidFill>
              <a:round/>
            </a:ln>
          </c:spPr>
          <c:marker>
            <c:symbol val="none"/>
          </c:marker>
          <c:cat>
            <c:numRef>
              <c:f>Sheet1!$A$21:$A$34</c:f>
              <c:numCache>
                <c:formatCode>General</c:formatCode>
                <c:ptCount val="14"/>
                <c:pt idx="0">
                  <c:v>1999.0</c:v>
                </c:pt>
                <c:pt idx="1">
                  <c:v>2000.0</c:v>
                </c:pt>
                <c:pt idx="2">
                  <c:v>2001.0</c:v>
                </c:pt>
                <c:pt idx="3">
                  <c:v>2002.0</c:v>
                </c:pt>
                <c:pt idx="4">
                  <c:v>2003.0</c:v>
                </c:pt>
                <c:pt idx="5">
                  <c:v>2004.0</c:v>
                </c:pt>
                <c:pt idx="6">
                  <c:v>2005.0</c:v>
                </c:pt>
                <c:pt idx="7">
                  <c:v>2006.0</c:v>
                </c:pt>
                <c:pt idx="8">
                  <c:v>2007.0</c:v>
                </c:pt>
                <c:pt idx="9">
                  <c:v>2008.0</c:v>
                </c:pt>
                <c:pt idx="10">
                  <c:v>2009.0</c:v>
                </c:pt>
                <c:pt idx="11">
                  <c:v>2010.0</c:v>
                </c:pt>
                <c:pt idx="12">
                  <c:v>2011.0</c:v>
                </c:pt>
                <c:pt idx="13">
                  <c:v>2012.0</c:v>
                </c:pt>
              </c:numCache>
            </c:numRef>
          </c:cat>
          <c:val>
            <c:numRef>
              <c:f>Sheet1!$M$21:$M$34</c:f>
              <c:numCache>
                <c:formatCode>General</c:formatCode>
                <c:ptCount val="14"/>
                <c:pt idx="0">
                  <c:v>918.1551925159998</c:v>
                </c:pt>
                <c:pt idx="1">
                  <c:v>875.2163138430001</c:v>
                </c:pt>
                <c:pt idx="2">
                  <c:v>857.066142916</c:v>
                </c:pt>
                <c:pt idx="3">
                  <c:v>975.9667455920001</c:v>
                </c:pt>
                <c:pt idx="4">
                  <c:v>958.9929674229999</c:v>
                </c:pt>
                <c:pt idx="5">
                  <c:v>922.8627675229999</c:v>
                </c:pt>
                <c:pt idx="6">
                  <c:v>943.145861576</c:v>
                </c:pt>
                <c:pt idx="7">
                  <c:v>971.451281862</c:v>
                </c:pt>
                <c:pt idx="8">
                  <c:v>923.949867548</c:v>
                </c:pt>
                <c:pt idx="9">
                  <c:v>861.439320562</c:v>
                </c:pt>
                <c:pt idx="10">
                  <c:v>841.623057435</c:v>
                </c:pt>
                <c:pt idx="11">
                  <c:v>956.260947878</c:v>
                </c:pt>
                <c:pt idx="12">
                  <c:v>852.482393226</c:v>
                </c:pt>
                <c:pt idx="13">
                  <c:v>855.5045118109998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EDGAR4.2</c:v>
                </c:pt>
              </c:strCache>
            </c:strRef>
          </c:tx>
          <c:spPr>
            <a:ln w="28800">
              <a:solidFill>
                <a:srgbClr val="0084D1"/>
              </a:solidFill>
              <a:round/>
            </a:ln>
          </c:spPr>
          <c:marker>
            <c:symbol val="none"/>
          </c:marker>
          <c:cat>
            <c:numRef>
              <c:f>Sheet1!$A$21:$A$34</c:f>
              <c:numCache>
                <c:formatCode>General</c:formatCode>
                <c:ptCount val="14"/>
                <c:pt idx="0">
                  <c:v>1999.0</c:v>
                </c:pt>
                <c:pt idx="1">
                  <c:v>2000.0</c:v>
                </c:pt>
                <c:pt idx="2">
                  <c:v>2001.0</c:v>
                </c:pt>
                <c:pt idx="3">
                  <c:v>2002.0</c:v>
                </c:pt>
                <c:pt idx="4">
                  <c:v>2003.0</c:v>
                </c:pt>
                <c:pt idx="5">
                  <c:v>2004.0</c:v>
                </c:pt>
                <c:pt idx="6">
                  <c:v>2005.0</c:v>
                </c:pt>
                <c:pt idx="7">
                  <c:v>2006.0</c:v>
                </c:pt>
                <c:pt idx="8">
                  <c:v>2007.0</c:v>
                </c:pt>
                <c:pt idx="9">
                  <c:v>2008.0</c:v>
                </c:pt>
                <c:pt idx="10">
                  <c:v>2009.0</c:v>
                </c:pt>
                <c:pt idx="11">
                  <c:v>2010.0</c:v>
                </c:pt>
                <c:pt idx="12">
                  <c:v>2011.0</c:v>
                </c:pt>
                <c:pt idx="13">
                  <c:v>2012.0</c:v>
                </c:pt>
              </c:numCache>
            </c:numRef>
          </c:cat>
          <c:val>
            <c:numRef>
              <c:f>Sheet1!$E$21:$E$34</c:f>
              <c:numCache>
                <c:formatCode>General</c:formatCode>
                <c:ptCount val="14"/>
                <c:pt idx="0">
                  <c:v>880.054789857</c:v>
                </c:pt>
                <c:pt idx="1">
                  <c:v>817.600391157</c:v>
                </c:pt>
                <c:pt idx="2">
                  <c:v>851.3462638079998</c:v>
                </c:pt>
                <c:pt idx="3">
                  <c:v>905.297874574</c:v>
                </c:pt>
                <c:pt idx="4">
                  <c:v>839.183275034</c:v>
                </c:pt>
                <c:pt idx="5">
                  <c:v>874.1421491909998</c:v>
                </c:pt>
                <c:pt idx="6">
                  <c:v>910.693430961</c:v>
                </c:pt>
                <c:pt idx="7">
                  <c:v>1036.55531827</c:v>
                </c:pt>
                <c:pt idx="8">
                  <c:v>1136.87367687</c:v>
                </c:pt>
                <c:pt idx="9">
                  <c:v>894.7324185910001</c:v>
                </c:pt>
                <c:pt idx="10">
                  <c:v>894.7324185910001</c:v>
                </c:pt>
                <c:pt idx="11">
                  <c:v>894.7324185910001</c:v>
                </c:pt>
                <c:pt idx="12">
                  <c:v>894.7324185910001</c:v>
                </c:pt>
                <c:pt idx="13">
                  <c:v>894.7324185910001</c:v>
                </c:pt>
              </c:numCache>
            </c:numRef>
          </c:val>
          <c:smooth val="1"/>
        </c:ser>
        <c:ser>
          <c:idx val="4"/>
          <c:order val="3"/>
          <c:tx>
            <c:strRef>
              <c:f>Sheet1!$B$1</c:f>
              <c:strCache>
                <c:ptCount val="1"/>
                <c:pt idx="0">
                  <c:v>MACCity-anthro</c:v>
                </c:pt>
              </c:strCache>
            </c:strRef>
          </c:tx>
          <c:spPr>
            <a:ln w="28800">
              <a:solidFill>
                <a:srgbClr val="FF9966"/>
              </a:solidFill>
              <a:prstDash val="dash"/>
              <a:round/>
            </a:ln>
          </c:spPr>
          <c:marker>
            <c:symbol val="none"/>
          </c:marker>
          <c:cat>
            <c:numRef>
              <c:f>Sheet1!$A$21:$A$34</c:f>
              <c:numCache>
                <c:formatCode>General</c:formatCode>
                <c:ptCount val="14"/>
                <c:pt idx="0">
                  <c:v>1999.0</c:v>
                </c:pt>
                <c:pt idx="1">
                  <c:v>2000.0</c:v>
                </c:pt>
                <c:pt idx="2">
                  <c:v>2001.0</c:v>
                </c:pt>
                <c:pt idx="3">
                  <c:v>2002.0</c:v>
                </c:pt>
                <c:pt idx="4">
                  <c:v>2003.0</c:v>
                </c:pt>
                <c:pt idx="5">
                  <c:v>2004.0</c:v>
                </c:pt>
                <c:pt idx="6">
                  <c:v>2005.0</c:v>
                </c:pt>
                <c:pt idx="7">
                  <c:v>2006.0</c:v>
                </c:pt>
                <c:pt idx="8">
                  <c:v>2007.0</c:v>
                </c:pt>
                <c:pt idx="9">
                  <c:v>2008.0</c:v>
                </c:pt>
                <c:pt idx="10">
                  <c:v>2009.0</c:v>
                </c:pt>
                <c:pt idx="11">
                  <c:v>2010.0</c:v>
                </c:pt>
                <c:pt idx="12">
                  <c:v>2011.0</c:v>
                </c:pt>
                <c:pt idx="13">
                  <c:v>2012.0</c:v>
                </c:pt>
              </c:numCache>
            </c:numRef>
          </c:cat>
          <c:val>
            <c:numRef>
              <c:f>Sheet1!$B$21:$B$34</c:f>
              <c:numCache>
                <c:formatCode>General</c:formatCode>
                <c:ptCount val="14"/>
                <c:pt idx="0">
                  <c:v>610.8343478809999</c:v>
                </c:pt>
                <c:pt idx="1">
                  <c:v>609.020905836</c:v>
                </c:pt>
                <c:pt idx="2">
                  <c:v>604.055767716</c:v>
                </c:pt>
                <c:pt idx="3">
                  <c:v>599.090654472</c:v>
                </c:pt>
                <c:pt idx="4">
                  <c:v>594.1252156839998</c:v>
                </c:pt>
                <c:pt idx="5">
                  <c:v>589.1608292909999</c:v>
                </c:pt>
                <c:pt idx="6">
                  <c:v>584.194682387</c:v>
                </c:pt>
                <c:pt idx="7">
                  <c:v>584.3638124620001</c:v>
                </c:pt>
                <c:pt idx="8">
                  <c:v>584.5327975939999</c:v>
                </c:pt>
                <c:pt idx="9">
                  <c:v>584.7015518650001</c:v>
                </c:pt>
                <c:pt idx="10">
                  <c:v>584.870317574</c:v>
                </c:pt>
                <c:pt idx="11">
                  <c:v>585.038787314</c:v>
                </c:pt>
                <c:pt idx="12">
                  <c:v>588.0603841809999</c:v>
                </c:pt>
                <c:pt idx="13">
                  <c:v>591.0825027659998</c:v>
                </c:pt>
              </c:numCache>
            </c:numRef>
          </c:val>
          <c:smooth val="1"/>
        </c:ser>
        <c:ser>
          <c:idx val="5"/>
          <c:order val="4"/>
          <c:tx>
            <c:strRef>
              <c:f>Sheet1!$L$19</c:f>
              <c:strCache>
                <c:ptCount val="1"/>
                <c:pt idx="0">
                  <c:v>EDGAR-anthro</c:v>
                </c:pt>
              </c:strCache>
            </c:strRef>
          </c:tx>
          <c:spPr>
            <a:ln w="28800">
              <a:solidFill>
                <a:srgbClr val="804C19"/>
              </a:solidFill>
              <a:prstDash val="dash"/>
              <a:round/>
            </a:ln>
          </c:spPr>
          <c:marker>
            <c:symbol val="none"/>
          </c:marker>
          <c:cat>
            <c:numRef>
              <c:f>Sheet1!$A$21:$A$34</c:f>
              <c:numCache>
                <c:formatCode>General</c:formatCode>
                <c:ptCount val="14"/>
                <c:pt idx="0">
                  <c:v>1999.0</c:v>
                </c:pt>
                <c:pt idx="1">
                  <c:v>2000.0</c:v>
                </c:pt>
                <c:pt idx="2">
                  <c:v>2001.0</c:v>
                </c:pt>
                <c:pt idx="3">
                  <c:v>2002.0</c:v>
                </c:pt>
                <c:pt idx="4">
                  <c:v>2003.0</c:v>
                </c:pt>
                <c:pt idx="5">
                  <c:v>2004.0</c:v>
                </c:pt>
                <c:pt idx="6">
                  <c:v>2005.0</c:v>
                </c:pt>
                <c:pt idx="7">
                  <c:v>2006.0</c:v>
                </c:pt>
                <c:pt idx="8">
                  <c:v>2007.0</c:v>
                </c:pt>
                <c:pt idx="9">
                  <c:v>2008.0</c:v>
                </c:pt>
                <c:pt idx="10">
                  <c:v>2009.0</c:v>
                </c:pt>
                <c:pt idx="11">
                  <c:v>2010.0</c:v>
                </c:pt>
                <c:pt idx="12">
                  <c:v>2011.0</c:v>
                </c:pt>
                <c:pt idx="13">
                  <c:v>2012.0</c:v>
                </c:pt>
              </c:numCache>
            </c:numRef>
          </c:cat>
          <c:val>
            <c:numRef>
              <c:f>Sheet1!$L$21:$L$34</c:f>
              <c:numCache>
                <c:formatCode>General</c:formatCode>
                <c:ptCount val="14"/>
                <c:pt idx="0">
                  <c:v>526.9425441019999</c:v>
                </c:pt>
                <c:pt idx="1">
                  <c:v>517.739074659</c:v>
                </c:pt>
                <c:pt idx="2">
                  <c:v>508.172876889</c:v>
                </c:pt>
                <c:pt idx="3">
                  <c:v>500.4085897159999</c:v>
                </c:pt>
                <c:pt idx="4">
                  <c:v>500.67232534</c:v>
                </c:pt>
                <c:pt idx="5">
                  <c:v>500.459933519</c:v>
                </c:pt>
                <c:pt idx="6">
                  <c:v>499.0836964009999</c:v>
                </c:pt>
                <c:pt idx="7">
                  <c:v>502.9940112799999</c:v>
                </c:pt>
                <c:pt idx="8">
                  <c:v>509.670894721</c:v>
                </c:pt>
                <c:pt idx="9">
                  <c:v>502.999103686</c:v>
                </c:pt>
                <c:pt idx="10">
                  <c:v>502.999103686</c:v>
                </c:pt>
                <c:pt idx="11">
                  <c:v>502.999103686</c:v>
                </c:pt>
                <c:pt idx="12">
                  <c:v>502.999103686</c:v>
                </c:pt>
                <c:pt idx="13">
                  <c:v>502.999103686</c:v>
                </c:pt>
              </c:numCache>
            </c:numRef>
          </c:val>
          <c:smooth val="1"/>
        </c:ser>
        <c:ser>
          <c:idx val="6"/>
          <c:order val="5"/>
          <c:tx>
            <c:strRef>
              <c:f>Sheet1!$C$1</c:f>
              <c:strCache>
                <c:ptCount val="1"/>
                <c:pt idx="0">
                  <c:v>MACCity-biomass</c:v>
                </c:pt>
              </c:strCache>
            </c:strRef>
          </c:tx>
          <c:spPr>
            <a:ln w="28800">
              <a:solidFill>
                <a:srgbClr val="FF420E"/>
              </a:solidFill>
              <a:round/>
            </a:ln>
          </c:spPr>
          <c:marker>
            <c:symbol val="none"/>
          </c:marker>
          <c:cat>
            <c:numRef>
              <c:f>Sheet1!$A$21:$A$34</c:f>
              <c:numCache>
                <c:formatCode>General</c:formatCode>
                <c:ptCount val="14"/>
                <c:pt idx="0">
                  <c:v>1999.0</c:v>
                </c:pt>
                <c:pt idx="1">
                  <c:v>2000.0</c:v>
                </c:pt>
                <c:pt idx="2">
                  <c:v>2001.0</c:v>
                </c:pt>
                <c:pt idx="3">
                  <c:v>2002.0</c:v>
                </c:pt>
                <c:pt idx="4">
                  <c:v>2003.0</c:v>
                </c:pt>
                <c:pt idx="5">
                  <c:v>2004.0</c:v>
                </c:pt>
                <c:pt idx="6">
                  <c:v>2005.0</c:v>
                </c:pt>
                <c:pt idx="7">
                  <c:v>2006.0</c:v>
                </c:pt>
                <c:pt idx="8">
                  <c:v>2007.0</c:v>
                </c:pt>
                <c:pt idx="9">
                  <c:v>2008.0</c:v>
                </c:pt>
                <c:pt idx="10">
                  <c:v>2009.0</c:v>
                </c:pt>
                <c:pt idx="11">
                  <c:v>2010.0</c:v>
                </c:pt>
                <c:pt idx="12">
                  <c:v>2011.0</c:v>
                </c:pt>
                <c:pt idx="13">
                  <c:v>2012.0</c:v>
                </c:pt>
              </c:numCache>
            </c:numRef>
          </c:cat>
          <c:val>
            <c:numRef>
              <c:f>Sheet1!$C$21:$C$34</c:f>
              <c:numCache>
                <c:formatCode>General</c:formatCode>
                <c:ptCount val="14"/>
                <c:pt idx="0">
                  <c:v>408.793382182</c:v>
                </c:pt>
                <c:pt idx="1">
                  <c:v>347.982196632</c:v>
                </c:pt>
                <c:pt idx="2">
                  <c:v>379.363432938</c:v>
                </c:pt>
                <c:pt idx="3">
                  <c:v>454.7860473109999</c:v>
                </c:pt>
                <c:pt idx="4">
                  <c:v>416.5825173819999</c:v>
                </c:pt>
                <c:pt idx="5">
                  <c:v>428.9080729309999</c:v>
                </c:pt>
                <c:pt idx="6">
                  <c:v>444.174038146</c:v>
                </c:pt>
                <c:pt idx="7">
                  <c:v>432.045470686</c:v>
                </c:pt>
                <c:pt idx="8">
                  <c:v>417.181029612</c:v>
                </c:pt>
                <c:pt idx="9">
                  <c:v>327.012330979</c:v>
                </c:pt>
                <c:pt idx="10">
                  <c:v>328.012330979</c:v>
                </c:pt>
                <c:pt idx="11">
                  <c:v>329.012330979</c:v>
                </c:pt>
                <c:pt idx="12">
                  <c:v>330.012330979</c:v>
                </c:pt>
                <c:pt idx="13">
                  <c:v>331.012330979</c:v>
                </c:pt>
              </c:numCache>
            </c:numRef>
          </c:val>
          <c:smooth val="1"/>
        </c:ser>
        <c:ser>
          <c:idx val="7"/>
          <c:order val="6"/>
          <c:tx>
            <c:strRef>
              <c:f>Sheet1!$F$1</c:f>
              <c:strCache>
                <c:ptCount val="1"/>
                <c:pt idx="0">
                  <c:v>GFED3.1</c:v>
                </c:pt>
              </c:strCache>
            </c:strRef>
          </c:tx>
          <c:spPr>
            <a:ln w="28800">
              <a:solidFill>
                <a:srgbClr val="FF8080"/>
              </a:solidFill>
              <a:round/>
            </a:ln>
          </c:spPr>
          <c:marker>
            <c:symbol val="none"/>
          </c:marker>
          <c:cat>
            <c:numRef>
              <c:f>Sheet1!$A$21:$A$34</c:f>
              <c:numCache>
                <c:formatCode>General</c:formatCode>
                <c:ptCount val="14"/>
                <c:pt idx="0">
                  <c:v>1999.0</c:v>
                </c:pt>
                <c:pt idx="1">
                  <c:v>2000.0</c:v>
                </c:pt>
                <c:pt idx="2">
                  <c:v>2001.0</c:v>
                </c:pt>
                <c:pt idx="3">
                  <c:v>2002.0</c:v>
                </c:pt>
                <c:pt idx="4">
                  <c:v>2003.0</c:v>
                </c:pt>
                <c:pt idx="5">
                  <c:v>2004.0</c:v>
                </c:pt>
                <c:pt idx="6">
                  <c:v>2005.0</c:v>
                </c:pt>
                <c:pt idx="7">
                  <c:v>2006.0</c:v>
                </c:pt>
                <c:pt idx="8">
                  <c:v>2007.0</c:v>
                </c:pt>
                <c:pt idx="9">
                  <c:v>2008.0</c:v>
                </c:pt>
                <c:pt idx="10">
                  <c:v>2009.0</c:v>
                </c:pt>
                <c:pt idx="11">
                  <c:v>2010.0</c:v>
                </c:pt>
                <c:pt idx="12">
                  <c:v>2011.0</c:v>
                </c:pt>
                <c:pt idx="13">
                  <c:v>2012.0</c:v>
                </c:pt>
              </c:numCache>
            </c:numRef>
          </c:cat>
          <c:val>
            <c:numRef>
              <c:f>Sheet1!$F$21:$F$34</c:f>
              <c:numCache>
                <c:formatCode>General</c:formatCode>
                <c:ptCount val="14"/>
                <c:pt idx="0">
                  <c:v>307.320844635</c:v>
                </c:pt>
                <c:pt idx="1">
                  <c:v>266.195408007</c:v>
                </c:pt>
                <c:pt idx="2">
                  <c:v>253.0103752</c:v>
                </c:pt>
                <c:pt idx="3">
                  <c:v>376.87609112</c:v>
                </c:pt>
                <c:pt idx="4">
                  <c:v>364.867751739</c:v>
                </c:pt>
                <c:pt idx="5">
                  <c:v>333.7019382319999</c:v>
                </c:pt>
                <c:pt idx="6">
                  <c:v>358.951179189</c:v>
                </c:pt>
                <c:pt idx="7">
                  <c:v>387.0874694</c:v>
                </c:pt>
                <c:pt idx="8">
                  <c:v>339.4170699539999</c:v>
                </c:pt>
                <c:pt idx="9">
                  <c:v>276.737768697</c:v>
                </c:pt>
                <c:pt idx="10">
                  <c:v>256.752739861</c:v>
                </c:pt>
                <c:pt idx="11">
                  <c:v>371.222160564</c:v>
                </c:pt>
                <c:pt idx="12">
                  <c:v>264.4220090449999</c:v>
                </c:pt>
                <c:pt idx="13">
                  <c:v>264.4220090449999</c:v>
                </c:pt>
              </c:numCache>
            </c:numRef>
          </c:val>
          <c:smooth val="1"/>
        </c:ser>
        <c:ser>
          <c:idx val="8"/>
          <c:order val="7"/>
          <c:tx>
            <c:strRef>
              <c:f>Sheet1!$K$19</c:f>
              <c:strCache>
                <c:ptCount val="1"/>
                <c:pt idx="0">
                  <c:v>EDGAR4.2-biomass</c:v>
                </c:pt>
              </c:strCache>
            </c:strRef>
          </c:tx>
          <c:spPr>
            <a:ln w="28800">
              <a:solidFill>
                <a:srgbClr val="CCCC00"/>
              </a:solidFill>
              <a:round/>
            </a:ln>
          </c:spPr>
          <c:marker>
            <c:symbol val="none"/>
          </c:marker>
          <c:cat>
            <c:numRef>
              <c:f>Sheet1!$A$21:$A$34</c:f>
              <c:numCache>
                <c:formatCode>General</c:formatCode>
                <c:ptCount val="14"/>
                <c:pt idx="0">
                  <c:v>1999.0</c:v>
                </c:pt>
                <c:pt idx="1">
                  <c:v>2000.0</c:v>
                </c:pt>
                <c:pt idx="2">
                  <c:v>2001.0</c:v>
                </c:pt>
                <c:pt idx="3">
                  <c:v>2002.0</c:v>
                </c:pt>
                <c:pt idx="4">
                  <c:v>2003.0</c:v>
                </c:pt>
                <c:pt idx="5">
                  <c:v>2004.0</c:v>
                </c:pt>
                <c:pt idx="6">
                  <c:v>2005.0</c:v>
                </c:pt>
                <c:pt idx="7">
                  <c:v>2006.0</c:v>
                </c:pt>
                <c:pt idx="8">
                  <c:v>2007.0</c:v>
                </c:pt>
                <c:pt idx="9">
                  <c:v>2008.0</c:v>
                </c:pt>
                <c:pt idx="10">
                  <c:v>2009.0</c:v>
                </c:pt>
                <c:pt idx="11">
                  <c:v>2010.0</c:v>
                </c:pt>
                <c:pt idx="12">
                  <c:v>2011.0</c:v>
                </c:pt>
                <c:pt idx="13">
                  <c:v>2012.0</c:v>
                </c:pt>
              </c:numCache>
            </c:numRef>
          </c:cat>
          <c:val>
            <c:numRef>
              <c:f>Sheet1!$K$21:$K$34</c:f>
              <c:numCache>
                <c:formatCode>General</c:formatCode>
                <c:ptCount val="14"/>
                <c:pt idx="0">
                  <c:v>358.310219237</c:v>
                </c:pt>
                <c:pt idx="1">
                  <c:v>303.960684756</c:v>
                </c:pt>
                <c:pt idx="2">
                  <c:v>346.328207379</c:v>
                </c:pt>
                <c:pt idx="3">
                  <c:v>407.169505529</c:v>
                </c:pt>
                <c:pt idx="4">
                  <c:v>340.250213522</c:v>
                </c:pt>
                <c:pt idx="5">
                  <c:v>375.161929642</c:v>
                </c:pt>
                <c:pt idx="6">
                  <c:v>411.848062134</c:v>
                </c:pt>
                <c:pt idx="7">
                  <c:v>532.726102952</c:v>
                </c:pt>
                <c:pt idx="8">
                  <c:v>626.034944836</c:v>
                </c:pt>
                <c:pt idx="9">
                  <c:v>391.212256419</c:v>
                </c:pt>
                <c:pt idx="10">
                  <c:v>391.212256419</c:v>
                </c:pt>
                <c:pt idx="11">
                  <c:v>391.212256419</c:v>
                </c:pt>
                <c:pt idx="12">
                  <c:v>391.212256419</c:v>
                </c:pt>
                <c:pt idx="13">
                  <c:v>391.212256419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0195368"/>
        <c:axId val="2100198344"/>
      </c:lineChart>
      <c:catAx>
        <c:axId val="210019536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crossAx val="2100198344"/>
        <c:crossesAt val="0.0"/>
        <c:auto val="1"/>
        <c:lblAlgn val="ctr"/>
        <c:lblOffset val="100"/>
        <c:tickLblSkip val="3"/>
        <c:noMultiLvlLbl val="1"/>
      </c:catAx>
      <c:valAx>
        <c:axId val="2100198344"/>
        <c:scaling>
          <c:orientation val="minMax"/>
          <c:min val="0.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900"/>
                  <a:t>CO emission (Tg/year)</a:t>
                </a:r>
              </a:p>
            </c:rich>
          </c:tx>
          <c:layout/>
          <c:overlay val="1"/>
        </c:title>
        <c:numFmt formatCode="General" sourceLinked="0"/>
        <c:majorTickMark val="none"/>
        <c:minorTickMark val="none"/>
        <c:tickLblPos val="nextTo"/>
        <c:crossAx val="2100195368"/>
        <c:crossesAt val="0.0"/>
        <c:crossBetween val="between"/>
      </c:valAx>
      <c:spPr>
        <a:ln>
          <a:solidFill>
            <a:srgbClr val="B3B3B3"/>
          </a:solidFill>
        </a:ln>
      </c:spPr>
    </c:plotArea>
    <c:legend>
      <c:legendPos val="r"/>
      <c:layout/>
      <c:overlay val="0"/>
    </c:legend>
    <c:plotVisOnly val="1"/>
    <c:dispBlanksAs val="zero"/>
    <c:showDLblsOverMax val="1"/>
  </c:chart>
  <c:spPr>
    <a:solidFill>
      <a:srgbClr val="FFFFFF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8172502285225"/>
          <c:y val="0.0373767910158771"/>
          <c:w val="0.500964755758215"/>
          <c:h val="0.84889686330192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'[Microsoft PowerPoint 中的图表]CO'!$B$2</c:f>
              <c:strCache>
                <c:ptCount val="1"/>
                <c:pt idx="0">
                  <c:v>BGv_v6 (MACC_anthro+GFED3.1)</c:v>
                </c:pt>
              </c:strCache>
            </c:strRef>
          </c:tx>
          <c:spPr>
            <a:solidFill>
              <a:srgbClr val="1F497D">
                <a:lumMod val="20000"/>
                <a:lumOff val="80000"/>
              </a:srgbClr>
            </a:solidFill>
          </c:spPr>
          <c:invertIfNegative val="0"/>
          <c:cat>
            <c:numRef>
              <c:f>'[Microsoft PowerPoint 中的图表]CO'!$A$3:$A$13</c:f>
              <c:numCache>
                <c:formatCode>General</c:formatCode>
                <c:ptCount val="11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</c:numCache>
            </c:numRef>
          </c:cat>
          <c:val>
            <c:numRef>
              <c:f>'[Microsoft PowerPoint 中的图表]CO'!$B$3:$B$13</c:f>
              <c:numCache>
                <c:formatCode>General</c:formatCode>
                <c:ptCount val="11"/>
                <c:pt idx="0">
                  <c:v>980.707169926</c:v>
                </c:pt>
                <c:pt idx="1">
                  <c:v>961.260586506</c:v>
                </c:pt>
                <c:pt idx="2">
                  <c:v>926.1058240839994</c:v>
                </c:pt>
                <c:pt idx="3">
                  <c:v>948.514951924</c:v>
                </c:pt>
                <c:pt idx="4">
                  <c:v>970.792445983</c:v>
                </c:pt>
                <c:pt idx="5">
                  <c:v>926.56474014</c:v>
                </c:pt>
                <c:pt idx="6">
                  <c:v>865.385972954</c:v>
                </c:pt>
                <c:pt idx="7">
                  <c:v>844.947828615999</c:v>
                </c:pt>
                <c:pt idx="8">
                  <c:v>957.3205662989994</c:v>
                </c:pt>
                <c:pt idx="9">
                  <c:v>853.8041371639995</c:v>
                </c:pt>
                <c:pt idx="10">
                  <c:v>859.042022023999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0122584"/>
        <c:axId val="2099920424"/>
      </c:barChart>
      <c:lineChart>
        <c:grouping val="standard"/>
        <c:varyColors val="0"/>
        <c:ser>
          <c:idx val="2"/>
          <c:order val="2"/>
          <c:tx>
            <c:strRef>
              <c:f>'[Microsoft PowerPoint 中的图表]CO'!$B$1</c:f>
              <c:strCache>
                <c:ptCount val="1"/>
                <c:pt idx="0">
                  <c:v>V6_TRANSCOM(OH)</c:v>
                </c:pt>
              </c:strCache>
            </c:strRef>
          </c:tx>
          <c:spPr>
            <a:ln w="38100">
              <a:solidFill>
                <a:srgbClr val="FFFFCC"/>
              </a:solidFill>
            </a:ln>
          </c:spPr>
          <c:marker>
            <c:symbol val="plus"/>
            <c:size val="5"/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'[Microsoft PowerPoint 中的图表]CO'!$A$3:$A$13</c:f>
              <c:numCache>
                <c:formatCode>General</c:formatCode>
                <c:ptCount val="11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</c:numCache>
            </c:numRef>
          </c:cat>
          <c:val>
            <c:numRef>
              <c:f>'[Microsoft PowerPoint 中的图表]CO'!$D$3:$D$13</c:f>
              <c:numCache>
                <c:formatCode>General</c:formatCode>
                <c:ptCount val="11"/>
                <c:pt idx="0">
                  <c:v>1305.51275333</c:v>
                </c:pt>
                <c:pt idx="1">
                  <c:v>1207.4385576</c:v>
                </c:pt>
                <c:pt idx="2">
                  <c:v>1153.61551795</c:v>
                </c:pt>
                <c:pt idx="3">
                  <c:v>1176.85342507</c:v>
                </c:pt>
                <c:pt idx="4">
                  <c:v>1161.93502264</c:v>
                </c:pt>
                <c:pt idx="5">
                  <c:v>1133.81294916</c:v>
                </c:pt>
                <c:pt idx="6">
                  <c:v>970.858370252</c:v>
                </c:pt>
                <c:pt idx="7">
                  <c:v>904.953770715</c:v>
                </c:pt>
                <c:pt idx="8">
                  <c:v>988.1211008089995</c:v>
                </c:pt>
                <c:pt idx="9">
                  <c:v>913.4429757999993</c:v>
                </c:pt>
                <c:pt idx="10">
                  <c:v>958.46481676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0122584"/>
        <c:axId val="2099920424"/>
      </c:lineChart>
      <c:scatterChart>
        <c:scatterStyle val="lineMarker"/>
        <c:varyColors val="0"/>
        <c:ser>
          <c:idx val="4"/>
          <c:order val="1"/>
          <c:tx>
            <c:strRef>
              <c:f>'[Microsoft PowerPoint 中的图表]CO'!$I$1</c:f>
              <c:strCache>
                <c:ptCount val="1"/>
                <c:pt idx="0">
                  <c:v>V6_INCA(OH)</c:v>
                </c:pt>
              </c:strCache>
            </c:strRef>
          </c:tx>
          <c:spPr>
            <a:ln w="38100">
              <a:solidFill>
                <a:schemeClr val="accent1">
                  <a:lumMod val="20000"/>
                  <a:lumOff val="80000"/>
                </a:schemeClr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marker>
          <c:yVal>
            <c:numRef>
              <c:f>'[Microsoft PowerPoint 中的图表]CO'!$J$3:$J$13</c:f>
              <c:numCache>
                <c:formatCode>General</c:formatCode>
                <c:ptCount val="11"/>
                <c:pt idx="0">
                  <c:v>1368.90834492</c:v>
                </c:pt>
                <c:pt idx="1">
                  <c:v>1317.05356389</c:v>
                </c:pt>
                <c:pt idx="2">
                  <c:v>1232.59987131</c:v>
                </c:pt>
                <c:pt idx="3">
                  <c:v>1221.2057785</c:v>
                </c:pt>
                <c:pt idx="4">
                  <c:v>1214.81308017</c:v>
                </c:pt>
                <c:pt idx="5">
                  <c:v>1183.22936169</c:v>
                </c:pt>
                <c:pt idx="6">
                  <c:v>1010.24752225</c:v>
                </c:pt>
                <c:pt idx="7">
                  <c:v>964.071239872</c:v>
                </c:pt>
                <c:pt idx="8">
                  <c:v>1043.32518101</c:v>
                </c:pt>
                <c:pt idx="9">
                  <c:v>974.1574241599994</c:v>
                </c:pt>
                <c:pt idx="10">
                  <c:v>1006.97710277</c:v>
                </c:pt>
              </c:numCache>
            </c:numRef>
          </c:yVal>
          <c:smooth val="0"/>
        </c:ser>
        <c:ser>
          <c:idx val="5"/>
          <c:order val="3"/>
          <c:tx>
            <c:strRef>
              <c:f>'[Microsoft PowerPoint 中的图表]CO'!$L$1</c:f>
              <c:strCache>
                <c:ptCount val="1"/>
                <c:pt idx="0">
                  <c:v>V6_OMI_TRANSCOM(OH)</c:v>
                </c:pt>
              </c:strCache>
            </c:strRef>
          </c:tx>
          <c:spPr>
            <a:ln w="38100">
              <a:solidFill>
                <a:schemeClr val="accent6">
                  <a:lumMod val="20000"/>
                  <a:lumOff val="80000"/>
                </a:schemeClr>
              </a:solidFill>
            </a:ln>
          </c:spPr>
          <c:marker>
            <c:symbol val="diamond"/>
            <c:size val="8"/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</c:spPr>
          </c:marker>
          <c:yVal>
            <c:numRef>
              <c:f>'[Microsoft PowerPoint 中的图表]CO'!$M$3:$M$13</c:f>
              <c:numCache>
                <c:formatCode>General</c:formatCode>
                <c:ptCount val="11"/>
                <c:pt idx="3">
                  <c:v>1226.49857811</c:v>
                </c:pt>
                <c:pt idx="4">
                  <c:v>1215.57809195</c:v>
                </c:pt>
                <c:pt idx="5">
                  <c:v>1186.29853592</c:v>
                </c:pt>
                <c:pt idx="6">
                  <c:v>1017.01736061</c:v>
                </c:pt>
              </c:numCache>
            </c:numRef>
          </c:yVal>
          <c:smooth val="0"/>
        </c:ser>
        <c:ser>
          <c:idx val="0"/>
          <c:order val="4"/>
          <c:tx>
            <c:strRef>
              <c:f>'[Microsoft PowerPoint 中的图表]CO'!$N$1</c:f>
              <c:strCache>
                <c:ptCount val="1"/>
                <c:pt idx="0">
                  <c:v>v6_OMI_INCA</c:v>
                </c:pt>
              </c:strCache>
            </c:strRef>
          </c:tx>
          <c:spPr>
            <a:ln w="38100">
              <a:solidFill>
                <a:srgbClr val="F6B4ED"/>
              </a:solidFill>
            </a:ln>
          </c:spPr>
          <c:marker>
            <c:symbol val="diamond"/>
            <c:size val="8"/>
            <c:spPr>
              <a:solidFill>
                <a:srgbClr val="F468E3"/>
              </a:solidFill>
              <a:ln>
                <a:solidFill>
                  <a:srgbClr val="F6B4ED"/>
                </a:solidFill>
              </a:ln>
            </c:spPr>
          </c:marker>
          <c:yVal>
            <c:numRef>
              <c:f>'[Microsoft PowerPoint 中的图表]CO'!$N$3:$N$13</c:f>
              <c:numCache>
                <c:formatCode>General</c:formatCode>
                <c:ptCount val="11"/>
                <c:pt idx="3">
                  <c:v>1307.17634336</c:v>
                </c:pt>
                <c:pt idx="4">
                  <c:v>1307.1760884</c:v>
                </c:pt>
                <c:pt idx="5">
                  <c:v>1265.54496963</c:v>
                </c:pt>
                <c:pt idx="6">
                  <c:v>1078.45886687</c:v>
                </c:pt>
              </c:numCache>
            </c:numRef>
          </c:yVal>
          <c:smooth val="0"/>
        </c:ser>
        <c:ser>
          <c:idx val="3"/>
          <c:order val="5"/>
          <c:tx>
            <c:strRef>
              <c:f>'[Microsoft PowerPoint 中的图表]CO'!$E$1</c:f>
              <c:strCache>
                <c:ptCount val="1"/>
                <c:pt idx="0">
                  <c:v>Fortems(2012) MOPITTv4_OMI_INCA(OH)</c:v>
                </c:pt>
              </c:strCache>
            </c:strRef>
          </c:tx>
          <c:spPr>
            <a:ln w="38100">
              <a:solidFill>
                <a:schemeClr val="accent2">
                  <a:lumMod val="20000"/>
                  <a:lumOff val="80000"/>
                </a:schemeClr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yVal>
            <c:numRef>
              <c:f>'[Microsoft PowerPoint 中的图表]CO'!$F$3:$F$13</c:f>
              <c:numCache>
                <c:formatCode>General</c:formatCode>
                <c:ptCount val="11"/>
                <c:pt idx="3">
                  <c:v>1446.49245748</c:v>
                </c:pt>
                <c:pt idx="4">
                  <c:v>1457.39569732</c:v>
                </c:pt>
                <c:pt idx="5">
                  <c:v>1442.76946565</c:v>
                </c:pt>
                <c:pt idx="6">
                  <c:v>1296.96015292</c:v>
                </c:pt>
                <c:pt idx="7">
                  <c:v>1291.14746103</c:v>
                </c:pt>
                <c:pt idx="8">
                  <c:v>1469.1797712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'[Microsoft PowerPoint 中的图表]CO'!$G$2</c:f>
              <c:strCache>
                <c:ptCount val="1"/>
                <c:pt idx="0">
                  <c:v>Fortems(2011) MOPITTv4_INCA(OH)</c:v>
                </c:pt>
              </c:strCache>
            </c:strRef>
          </c:tx>
          <c:spPr>
            <a:ln w="38100">
              <a:solidFill>
                <a:schemeClr val="bg1">
                  <a:lumMod val="85000"/>
                </a:schemeClr>
              </a:solidFill>
            </a:ln>
          </c:spPr>
          <c:marker>
            <c:symbol val="plus"/>
            <c:size val="11"/>
            <c:spPr>
              <a:ln>
                <a:solidFill>
                  <a:schemeClr val="tx1"/>
                </a:solidFill>
              </a:ln>
            </c:spPr>
          </c:marker>
          <c:yVal>
            <c:numRef>
              <c:f>'[Microsoft PowerPoint 中的图表]CO'!$H$3:$H$10</c:f>
              <c:numCache>
                <c:formatCode>General</c:formatCode>
                <c:ptCount val="8"/>
                <c:pt idx="0">
                  <c:v>1475.0</c:v>
                </c:pt>
                <c:pt idx="1">
                  <c:v>1443.0</c:v>
                </c:pt>
                <c:pt idx="2">
                  <c:v>1441.0</c:v>
                </c:pt>
                <c:pt idx="3">
                  <c:v>1467.0</c:v>
                </c:pt>
                <c:pt idx="4">
                  <c:v>1461.0</c:v>
                </c:pt>
                <c:pt idx="5">
                  <c:v>1504.0</c:v>
                </c:pt>
                <c:pt idx="6">
                  <c:v>1328.0</c:v>
                </c:pt>
                <c:pt idx="7">
                  <c:v>1318.0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'[Microsoft PowerPoint 中的图表]CO'!$S$2</c:f>
              <c:strCache>
                <c:ptCount val="1"/>
                <c:pt idx="0">
                  <c:v>Hooghiemstra(2012) MOPITTv4</c:v>
                </c:pt>
              </c:strCache>
            </c:strRef>
          </c:tx>
          <c:spPr>
            <a:ln w="47625">
              <a:noFill/>
            </a:ln>
          </c:spPr>
          <c:marker>
            <c:symbol val="dash"/>
            <c:size val="9"/>
            <c:spPr>
              <a:solidFill>
                <a:srgbClr val="008000"/>
              </a:solidFill>
              <a:ln w="22225">
                <a:solidFill>
                  <a:srgbClr val="008000"/>
                </a:solidFill>
              </a:ln>
            </c:spPr>
          </c:marker>
          <c:yVal>
            <c:numRef>
              <c:f>'[Microsoft PowerPoint 中的图表]CO'!$S$3:$S$13</c:f>
              <c:numCache>
                <c:formatCode>General</c:formatCode>
                <c:ptCount val="11"/>
                <c:pt idx="2">
                  <c:v>1110.0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'[Microsoft PowerPoint 中的图表]CO'!$R$2</c:f>
              <c:strCache>
                <c:ptCount val="1"/>
                <c:pt idx="0">
                  <c:v>Hooghiemstra(2012) Surface Station</c:v>
                </c:pt>
              </c:strCache>
            </c:strRef>
          </c:tx>
          <c:spPr>
            <a:ln w="47625">
              <a:noFill/>
            </a:ln>
          </c:spPr>
          <c:marker>
            <c:symbol val="diamond"/>
            <c:size val="9"/>
            <c:spPr>
              <a:noFill/>
              <a:ln>
                <a:solidFill>
                  <a:srgbClr val="FF0000"/>
                </a:solidFill>
              </a:ln>
            </c:spPr>
          </c:marker>
          <c:dPt>
            <c:idx val="0"/>
            <c:bubble3D val="0"/>
          </c:dPt>
          <c:dPt>
            <c:idx val="2"/>
            <c:marker>
              <c:symbol val="diamond"/>
              <c:size val="11"/>
            </c:marker>
            <c:bubble3D val="0"/>
          </c:dPt>
          <c:yVal>
            <c:numRef>
              <c:f>'[Microsoft PowerPoint 中的图表]CO'!$R$3:$R$13</c:f>
              <c:numCache>
                <c:formatCode>General</c:formatCode>
                <c:ptCount val="11"/>
                <c:pt idx="2">
                  <c:v>1118.0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'[Microsoft PowerPoint 中的图表]CO'!$O$1</c:f>
              <c:strCache>
                <c:ptCount val="1"/>
                <c:pt idx="0">
                  <c:v>Arello(2006) MOPITTv4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marker>
          <c:dPt>
            <c:idx val="0"/>
            <c:marker>
              <c:symbol val="circle"/>
              <c:size val="9"/>
            </c:marker>
            <c:bubble3D val="0"/>
          </c:dPt>
          <c:yVal>
            <c:numRef>
              <c:f>'[Microsoft PowerPoint 中的图表]CO'!$O$3:$O$13</c:f>
              <c:numCache>
                <c:formatCode>General</c:formatCode>
                <c:ptCount val="11"/>
                <c:pt idx="0">
                  <c:v>1342.0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'[Microsoft PowerPoint 中的图表]CO'!$T$1</c:f>
              <c:strCache>
                <c:ptCount val="1"/>
                <c:pt idx="0">
                  <c:v>Kopacz(2010) MOPITT/AIRS/SCHIAMACHY/TES</c:v>
                </c:pt>
              </c:strCache>
            </c:strRef>
          </c:tx>
          <c:spPr>
            <a:ln>
              <a:noFill/>
            </a:ln>
          </c:spPr>
          <c:marker>
            <c:spPr>
              <a:solidFill>
                <a:srgbClr val="FF0000"/>
              </a:solidFill>
            </c:spPr>
          </c:marker>
          <c:yVal>
            <c:numRef>
              <c:f>'[Microsoft PowerPoint 中的图表]CO'!$T$3:$T$12</c:f>
              <c:numCache>
                <c:formatCode>General</c:formatCode>
                <c:ptCount val="10"/>
                <c:pt idx="2">
                  <c:v>1350.0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0122584"/>
        <c:axId val="2099920424"/>
      </c:scatterChart>
      <c:catAx>
        <c:axId val="2100122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99920424"/>
        <c:crosses val="autoZero"/>
        <c:auto val="1"/>
        <c:lblAlgn val="ctr"/>
        <c:lblOffset val="100"/>
        <c:tickLblSkip val="2"/>
        <c:noMultiLvlLbl val="0"/>
      </c:catAx>
      <c:valAx>
        <c:axId val="2099920424"/>
        <c:scaling>
          <c:orientation val="minMax"/>
          <c:min val="800.0"/>
        </c:scaling>
        <c:delete val="0"/>
        <c:axPos val="l"/>
        <c:title>
          <c:tx>
            <c:rich>
              <a:bodyPr rot="-5400000" vert="horz"/>
              <a:lstStyle/>
              <a:p>
                <a:pPr algn="ctr">
                  <a:defRPr sz="1600" b="0"/>
                </a:pPr>
                <a:r>
                  <a:rPr lang="en-US" sz="1600" b="0" dirty="0" smtClean="0"/>
                  <a:t>CO </a:t>
                </a:r>
                <a:r>
                  <a:rPr lang="en-US" sz="1600" b="0" dirty="0"/>
                  <a:t>Emission</a:t>
                </a:r>
                <a:r>
                  <a:rPr lang="zh-CN" sz="1600" b="0" dirty="0"/>
                  <a:t> </a:t>
                </a:r>
                <a:r>
                  <a:rPr lang="en-US" sz="1600" b="0" dirty="0"/>
                  <a:t>(</a:t>
                </a:r>
                <a:r>
                  <a:rPr lang="en-US" sz="1600" b="0" dirty="0" err="1"/>
                  <a:t>Tg</a:t>
                </a:r>
                <a:r>
                  <a:rPr lang="en-US" sz="1600" b="0" dirty="0"/>
                  <a:t>/</a:t>
                </a:r>
                <a:r>
                  <a:rPr lang="en-US" sz="1600" b="0" dirty="0" err="1"/>
                  <a:t>yr</a:t>
                </a:r>
                <a:r>
                  <a:rPr lang="en-US" sz="1600" b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0"/>
              <c:y val="0.1978008969180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00122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8132439792644"/>
          <c:y val="3.41612186287552E-5"/>
          <c:w val="0.380567041385547"/>
          <c:h val="0.839980396195726"/>
        </c:manualLayout>
      </c:layout>
      <c:overlay val="0"/>
      <c:spPr>
        <a:ln w="38100">
          <a:noFill/>
        </a:ln>
      </c:spPr>
      <c:txPr>
        <a:bodyPr/>
        <a:lstStyle/>
        <a:p>
          <a:pPr>
            <a:defRPr sz="1100" strike="noStrike" kern="0" cap="none" spc="-100" normalizeH="0" baseline="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8172502285225"/>
          <c:y val="0.0373767910158771"/>
          <c:w val="0.500964755758215"/>
          <c:h val="0.84889686330192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'[Microsoft PowerPoint 中的图表]CO'!$B$2</c:f>
              <c:strCache>
                <c:ptCount val="1"/>
                <c:pt idx="0">
                  <c:v>BGv_v6 (MACC_anthro+GFED3.1)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</c:spPr>
          <c:invertIfNegative val="0"/>
          <c:cat>
            <c:numRef>
              <c:f>'[Microsoft PowerPoint 中的图表]CO'!$A$3:$A$13</c:f>
              <c:numCache>
                <c:formatCode>General</c:formatCode>
                <c:ptCount val="11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</c:numCache>
            </c:numRef>
          </c:cat>
          <c:val>
            <c:numRef>
              <c:f>'[Microsoft PowerPoint 中的图表]CO'!$B$3:$B$13</c:f>
              <c:numCache>
                <c:formatCode>General</c:formatCode>
                <c:ptCount val="11"/>
                <c:pt idx="0">
                  <c:v>980.707169926</c:v>
                </c:pt>
                <c:pt idx="1">
                  <c:v>961.260586506</c:v>
                </c:pt>
                <c:pt idx="2">
                  <c:v>926.1058240839992</c:v>
                </c:pt>
                <c:pt idx="3">
                  <c:v>948.514951924</c:v>
                </c:pt>
                <c:pt idx="4">
                  <c:v>970.792445983</c:v>
                </c:pt>
                <c:pt idx="5">
                  <c:v>926.56474014</c:v>
                </c:pt>
                <c:pt idx="6">
                  <c:v>865.385972954</c:v>
                </c:pt>
                <c:pt idx="7">
                  <c:v>844.9478286159986</c:v>
                </c:pt>
                <c:pt idx="8">
                  <c:v>957.3205662989992</c:v>
                </c:pt>
                <c:pt idx="9">
                  <c:v>853.8041371639994</c:v>
                </c:pt>
                <c:pt idx="10">
                  <c:v>859.0420220239986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3904984"/>
        <c:axId val="-2043900328"/>
      </c:barChart>
      <c:lineChart>
        <c:grouping val="standard"/>
        <c:varyColors val="0"/>
        <c:ser>
          <c:idx val="2"/>
          <c:order val="2"/>
          <c:tx>
            <c:strRef>
              <c:f>'[Microsoft PowerPoint 中的图表]CO'!$B$1</c:f>
              <c:strCache>
                <c:ptCount val="1"/>
                <c:pt idx="0">
                  <c:v>V6_TRANSCOM(OH)</c:v>
                </c:pt>
              </c:strCache>
            </c:strRef>
          </c:tx>
          <c:spPr>
            <a:ln w="38100">
              <a:solidFill>
                <a:srgbClr val="FFFFCC"/>
              </a:solidFill>
            </a:ln>
          </c:spPr>
          <c:marker>
            <c:symbol val="plus"/>
            <c:size val="5"/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'[Microsoft PowerPoint 中的图表]CO'!$A$3:$A$13</c:f>
              <c:numCache>
                <c:formatCode>General</c:formatCode>
                <c:ptCount val="11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</c:numCache>
            </c:numRef>
          </c:cat>
          <c:val>
            <c:numRef>
              <c:f>'[Microsoft PowerPoint 中的图表]CO'!$D$3:$D$13</c:f>
              <c:numCache>
                <c:formatCode>General</c:formatCode>
                <c:ptCount val="11"/>
                <c:pt idx="0">
                  <c:v>1305.51275333</c:v>
                </c:pt>
                <c:pt idx="1">
                  <c:v>1207.4385576</c:v>
                </c:pt>
                <c:pt idx="2">
                  <c:v>1153.61551795</c:v>
                </c:pt>
                <c:pt idx="3">
                  <c:v>1176.85342507</c:v>
                </c:pt>
                <c:pt idx="4">
                  <c:v>1161.93502264</c:v>
                </c:pt>
                <c:pt idx="5">
                  <c:v>1133.81294916</c:v>
                </c:pt>
                <c:pt idx="6">
                  <c:v>970.858370252</c:v>
                </c:pt>
                <c:pt idx="7">
                  <c:v>904.953770715</c:v>
                </c:pt>
                <c:pt idx="8">
                  <c:v>988.1211008089994</c:v>
                </c:pt>
                <c:pt idx="9">
                  <c:v>913.4429757999991</c:v>
                </c:pt>
                <c:pt idx="10">
                  <c:v>958.46481676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3904984"/>
        <c:axId val="-2043900328"/>
      </c:lineChart>
      <c:scatterChart>
        <c:scatterStyle val="lineMarker"/>
        <c:varyColors val="0"/>
        <c:ser>
          <c:idx val="4"/>
          <c:order val="1"/>
          <c:tx>
            <c:strRef>
              <c:f>'[Microsoft PowerPoint 中的图表]CO'!$I$1</c:f>
              <c:strCache>
                <c:ptCount val="1"/>
                <c:pt idx="0">
                  <c:v>V6_INCA(OH)</c:v>
                </c:pt>
              </c:strCache>
            </c:strRef>
          </c:tx>
          <c:spPr>
            <a:ln w="38100">
              <a:solidFill>
                <a:schemeClr val="accent1">
                  <a:lumMod val="20000"/>
                  <a:lumOff val="80000"/>
                </a:schemeClr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marker>
          <c:yVal>
            <c:numRef>
              <c:f>'[Microsoft PowerPoint 中的图表]CO'!$J$3:$J$13</c:f>
              <c:numCache>
                <c:formatCode>General</c:formatCode>
                <c:ptCount val="11"/>
                <c:pt idx="0">
                  <c:v>1368.90834492</c:v>
                </c:pt>
                <c:pt idx="1">
                  <c:v>1317.05356389</c:v>
                </c:pt>
                <c:pt idx="2">
                  <c:v>1232.59987131</c:v>
                </c:pt>
                <c:pt idx="3">
                  <c:v>1221.2057785</c:v>
                </c:pt>
                <c:pt idx="4">
                  <c:v>1214.81308017</c:v>
                </c:pt>
                <c:pt idx="5">
                  <c:v>1183.22936169</c:v>
                </c:pt>
                <c:pt idx="6">
                  <c:v>1010.24752225</c:v>
                </c:pt>
                <c:pt idx="7">
                  <c:v>964.071239872</c:v>
                </c:pt>
                <c:pt idx="8">
                  <c:v>1043.32518101</c:v>
                </c:pt>
                <c:pt idx="9">
                  <c:v>974.1574241599992</c:v>
                </c:pt>
                <c:pt idx="10">
                  <c:v>1006.97710277</c:v>
                </c:pt>
              </c:numCache>
            </c:numRef>
          </c:yVal>
          <c:smooth val="0"/>
        </c:ser>
        <c:ser>
          <c:idx val="5"/>
          <c:order val="3"/>
          <c:tx>
            <c:strRef>
              <c:f>'[Microsoft PowerPoint 中的图表]CO'!$L$1</c:f>
              <c:strCache>
                <c:ptCount val="1"/>
                <c:pt idx="0">
                  <c:v>V6_OMI_TRANSCOM(OH)</c:v>
                </c:pt>
              </c:strCache>
            </c:strRef>
          </c:tx>
          <c:spPr>
            <a:ln w="38100">
              <a:solidFill>
                <a:schemeClr val="accent6">
                  <a:lumMod val="20000"/>
                  <a:lumOff val="80000"/>
                </a:schemeClr>
              </a:solidFill>
            </a:ln>
          </c:spPr>
          <c:marker>
            <c:symbol val="diamond"/>
            <c:size val="8"/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</c:spPr>
          </c:marker>
          <c:yVal>
            <c:numRef>
              <c:f>'[Microsoft PowerPoint 中的图表]CO'!$M$3:$M$13</c:f>
              <c:numCache>
                <c:formatCode>General</c:formatCode>
                <c:ptCount val="11"/>
                <c:pt idx="3">
                  <c:v>1226.49857811</c:v>
                </c:pt>
                <c:pt idx="4">
                  <c:v>1215.57809195</c:v>
                </c:pt>
                <c:pt idx="5">
                  <c:v>1186.29853592</c:v>
                </c:pt>
                <c:pt idx="6">
                  <c:v>1017.01736061</c:v>
                </c:pt>
              </c:numCache>
            </c:numRef>
          </c:yVal>
          <c:smooth val="0"/>
        </c:ser>
        <c:ser>
          <c:idx val="0"/>
          <c:order val="4"/>
          <c:tx>
            <c:strRef>
              <c:f>'[Microsoft PowerPoint 中的图表]CO'!$N$1</c:f>
              <c:strCache>
                <c:ptCount val="1"/>
                <c:pt idx="0">
                  <c:v>v6_OMI_INCA</c:v>
                </c:pt>
              </c:strCache>
            </c:strRef>
          </c:tx>
          <c:spPr>
            <a:ln w="38100">
              <a:solidFill>
                <a:srgbClr val="F6B4ED"/>
              </a:solidFill>
            </a:ln>
          </c:spPr>
          <c:marker>
            <c:symbol val="diamond"/>
            <c:size val="8"/>
            <c:spPr>
              <a:solidFill>
                <a:srgbClr val="F468E3"/>
              </a:solidFill>
              <a:ln>
                <a:solidFill>
                  <a:srgbClr val="F6B4ED"/>
                </a:solidFill>
              </a:ln>
            </c:spPr>
          </c:marker>
          <c:yVal>
            <c:numRef>
              <c:f>'[Microsoft PowerPoint 中的图表]CO'!$N$3:$N$13</c:f>
              <c:numCache>
                <c:formatCode>General</c:formatCode>
                <c:ptCount val="11"/>
                <c:pt idx="3">
                  <c:v>1307.17634336</c:v>
                </c:pt>
                <c:pt idx="4">
                  <c:v>1307.1760884</c:v>
                </c:pt>
                <c:pt idx="5">
                  <c:v>1265.54496963</c:v>
                </c:pt>
                <c:pt idx="6">
                  <c:v>1078.45886687</c:v>
                </c:pt>
              </c:numCache>
            </c:numRef>
          </c:yVal>
          <c:smooth val="0"/>
        </c:ser>
        <c:ser>
          <c:idx val="3"/>
          <c:order val="5"/>
          <c:tx>
            <c:strRef>
              <c:f>'[Microsoft PowerPoint 中的图表]CO'!$E$1</c:f>
              <c:strCache>
                <c:ptCount val="1"/>
                <c:pt idx="0">
                  <c:v>Fortems(2012) MOPITTv4_OMI_INCA(OH)</c:v>
                </c:pt>
              </c:strCache>
            </c:strRef>
          </c:tx>
          <c:spPr>
            <a:ln w="38100">
              <a:solidFill>
                <a:schemeClr val="accent2">
                  <a:lumMod val="20000"/>
                  <a:lumOff val="80000"/>
                </a:schemeClr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yVal>
            <c:numRef>
              <c:f>'[Microsoft PowerPoint 中的图表]CO'!$F$3:$F$13</c:f>
              <c:numCache>
                <c:formatCode>General</c:formatCode>
                <c:ptCount val="11"/>
                <c:pt idx="3">
                  <c:v>1446.49245748</c:v>
                </c:pt>
                <c:pt idx="4">
                  <c:v>1457.39569732</c:v>
                </c:pt>
                <c:pt idx="5">
                  <c:v>1442.76946565</c:v>
                </c:pt>
                <c:pt idx="6">
                  <c:v>1296.96015292</c:v>
                </c:pt>
                <c:pt idx="7">
                  <c:v>1291.14746103</c:v>
                </c:pt>
                <c:pt idx="8">
                  <c:v>1469.1797712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'[Microsoft PowerPoint 中的图表]CO'!$G$2</c:f>
              <c:strCache>
                <c:ptCount val="1"/>
                <c:pt idx="0">
                  <c:v>Fortems(2011) MOPITTv4_INCA(OH)</c:v>
                </c:pt>
              </c:strCache>
            </c:strRef>
          </c:tx>
          <c:spPr>
            <a:ln w="38100">
              <a:solidFill>
                <a:schemeClr val="bg1">
                  <a:lumMod val="85000"/>
                </a:schemeClr>
              </a:solidFill>
            </a:ln>
          </c:spPr>
          <c:marker>
            <c:symbol val="plus"/>
            <c:size val="11"/>
            <c:spPr>
              <a:ln>
                <a:solidFill>
                  <a:schemeClr val="tx1"/>
                </a:solidFill>
              </a:ln>
            </c:spPr>
          </c:marker>
          <c:yVal>
            <c:numRef>
              <c:f>'[Microsoft PowerPoint 中的图表]CO'!$H$3:$H$10</c:f>
              <c:numCache>
                <c:formatCode>General</c:formatCode>
                <c:ptCount val="8"/>
                <c:pt idx="0">
                  <c:v>1475.0</c:v>
                </c:pt>
                <c:pt idx="1">
                  <c:v>1443.0</c:v>
                </c:pt>
                <c:pt idx="2">
                  <c:v>1441.0</c:v>
                </c:pt>
                <c:pt idx="3">
                  <c:v>1467.0</c:v>
                </c:pt>
                <c:pt idx="4">
                  <c:v>1461.0</c:v>
                </c:pt>
                <c:pt idx="5">
                  <c:v>1504.0</c:v>
                </c:pt>
                <c:pt idx="6">
                  <c:v>1328.0</c:v>
                </c:pt>
                <c:pt idx="7">
                  <c:v>1318.0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'[Microsoft PowerPoint 中的图表]CO'!$S$2</c:f>
              <c:strCache>
                <c:ptCount val="1"/>
                <c:pt idx="0">
                  <c:v>Hooghiemstra(2012) MOPITTv4</c:v>
                </c:pt>
              </c:strCache>
            </c:strRef>
          </c:tx>
          <c:spPr>
            <a:ln w="47625">
              <a:noFill/>
            </a:ln>
          </c:spPr>
          <c:marker>
            <c:symbol val="dash"/>
            <c:size val="9"/>
            <c:spPr>
              <a:solidFill>
                <a:srgbClr val="008000"/>
              </a:solidFill>
              <a:ln w="22225">
                <a:solidFill>
                  <a:srgbClr val="008000"/>
                </a:solidFill>
              </a:ln>
            </c:spPr>
          </c:marker>
          <c:yVal>
            <c:numRef>
              <c:f>'[Microsoft PowerPoint 中的图表]CO'!$S$3:$S$13</c:f>
              <c:numCache>
                <c:formatCode>General</c:formatCode>
                <c:ptCount val="11"/>
                <c:pt idx="2">
                  <c:v>1110.0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'[Microsoft PowerPoint 中的图表]CO'!$R$2</c:f>
              <c:strCache>
                <c:ptCount val="1"/>
                <c:pt idx="0">
                  <c:v>Hooghiemstra(2012) Surface Station</c:v>
                </c:pt>
              </c:strCache>
            </c:strRef>
          </c:tx>
          <c:spPr>
            <a:ln w="47625">
              <a:noFill/>
            </a:ln>
          </c:spPr>
          <c:marker>
            <c:symbol val="diamond"/>
            <c:size val="9"/>
            <c:spPr>
              <a:noFill/>
              <a:ln>
                <a:solidFill>
                  <a:srgbClr val="FF0000"/>
                </a:solidFill>
              </a:ln>
            </c:spPr>
          </c:marker>
          <c:dPt>
            <c:idx val="0"/>
            <c:bubble3D val="0"/>
          </c:dPt>
          <c:dPt>
            <c:idx val="2"/>
            <c:marker>
              <c:symbol val="diamond"/>
              <c:size val="11"/>
            </c:marker>
            <c:bubble3D val="0"/>
          </c:dPt>
          <c:yVal>
            <c:numRef>
              <c:f>'[Microsoft PowerPoint 中的图表]CO'!$R$3:$R$13</c:f>
              <c:numCache>
                <c:formatCode>General</c:formatCode>
                <c:ptCount val="11"/>
                <c:pt idx="2">
                  <c:v>1118.0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'[Microsoft PowerPoint 中的图表]CO'!$O$1</c:f>
              <c:strCache>
                <c:ptCount val="1"/>
                <c:pt idx="0">
                  <c:v>Arello(2006) MOPITTv4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marker>
          <c:dPt>
            <c:idx val="0"/>
            <c:marker>
              <c:symbol val="circle"/>
              <c:size val="9"/>
            </c:marker>
            <c:bubble3D val="0"/>
          </c:dPt>
          <c:yVal>
            <c:numRef>
              <c:f>'[Microsoft PowerPoint 中的图表]CO'!$O$3:$O$13</c:f>
              <c:numCache>
                <c:formatCode>General</c:formatCode>
                <c:ptCount val="11"/>
                <c:pt idx="0">
                  <c:v>1342.0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'[Microsoft PowerPoint 中的图表]CO'!$T$1</c:f>
              <c:strCache>
                <c:ptCount val="1"/>
                <c:pt idx="0">
                  <c:v>Kopacz(2010) MOPITT/AIRS/SCHIAMACHY/TES</c:v>
                </c:pt>
              </c:strCache>
            </c:strRef>
          </c:tx>
          <c:spPr>
            <a:ln>
              <a:noFill/>
            </a:ln>
          </c:spPr>
          <c:marker>
            <c:spPr>
              <a:solidFill>
                <a:srgbClr val="FF0000"/>
              </a:solidFill>
            </c:spPr>
          </c:marker>
          <c:yVal>
            <c:numRef>
              <c:f>'[Microsoft PowerPoint 中的图表]CO'!$T$3:$T$12</c:f>
              <c:numCache>
                <c:formatCode>General</c:formatCode>
                <c:ptCount val="10"/>
                <c:pt idx="2">
                  <c:v>1350.0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3904984"/>
        <c:axId val="-2043900328"/>
      </c:scatterChart>
      <c:catAx>
        <c:axId val="-2043904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43900328"/>
        <c:crosses val="autoZero"/>
        <c:auto val="1"/>
        <c:lblAlgn val="ctr"/>
        <c:lblOffset val="100"/>
        <c:tickLblSkip val="2"/>
        <c:noMultiLvlLbl val="0"/>
      </c:catAx>
      <c:valAx>
        <c:axId val="-2043900328"/>
        <c:scaling>
          <c:orientation val="minMax"/>
          <c:min val="800.0"/>
        </c:scaling>
        <c:delete val="0"/>
        <c:axPos val="l"/>
        <c:title>
          <c:tx>
            <c:rich>
              <a:bodyPr rot="-5400000" vert="horz"/>
              <a:lstStyle/>
              <a:p>
                <a:pPr algn="ctr">
                  <a:defRPr sz="1600" b="0"/>
                </a:pPr>
                <a:r>
                  <a:rPr lang="en-US" sz="1600" b="0" dirty="0" smtClean="0"/>
                  <a:t>CO </a:t>
                </a:r>
                <a:r>
                  <a:rPr lang="en-US" sz="1600" b="0" dirty="0"/>
                  <a:t>Emission</a:t>
                </a:r>
                <a:r>
                  <a:rPr lang="zh-CN" sz="1600" b="0" dirty="0"/>
                  <a:t> </a:t>
                </a:r>
                <a:r>
                  <a:rPr lang="en-US" sz="1600" b="0" dirty="0"/>
                  <a:t>(</a:t>
                </a:r>
                <a:r>
                  <a:rPr lang="en-US" sz="1600" b="0" dirty="0" err="1"/>
                  <a:t>Tg</a:t>
                </a:r>
                <a:r>
                  <a:rPr lang="en-US" sz="1600" b="0" dirty="0"/>
                  <a:t>/</a:t>
                </a:r>
                <a:r>
                  <a:rPr lang="en-US" sz="1600" b="0" dirty="0" err="1"/>
                  <a:t>yr</a:t>
                </a:r>
                <a:r>
                  <a:rPr lang="en-US" sz="1600" b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0"/>
              <c:y val="0.1978008969180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43904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8132439792644"/>
          <c:y val="3.41612186287552E-5"/>
          <c:w val="0.380567041385547"/>
          <c:h val="0.839980396195726"/>
        </c:manualLayout>
      </c:layout>
      <c:overlay val="0"/>
      <c:spPr>
        <a:ln w="38100">
          <a:noFill/>
        </a:ln>
      </c:spPr>
      <c:txPr>
        <a:bodyPr/>
        <a:lstStyle/>
        <a:p>
          <a:pPr>
            <a:defRPr sz="1100" strike="noStrike" kern="0" cap="none" spc="-100" normalizeH="0" baseline="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2"/>
          <c:tx>
            <c:strRef>
              <c:f>'CH4'!$B$2</c:f>
              <c:strCache>
                <c:ptCount val="1"/>
                <c:pt idx="0">
                  <c:v>BGv_v6 (EDGAR+GFED3.1+wetland(after Kaplan)+ocean-soilsink)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numRef>
              <c:f>'CH4'!$A$3:$A$13</c:f>
              <c:numCache>
                <c:formatCode>General</c:formatCode>
                <c:ptCount val="11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</c:numCache>
            </c:numRef>
          </c:cat>
          <c:val>
            <c:numRef>
              <c:f>'CH4'!$B$3:$B$13</c:f>
              <c:numCache>
                <c:formatCode>General</c:formatCode>
                <c:ptCount val="11"/>
                <c:pt idx="0">
                  <c:v>497.4415439499995</c:v>
                </c:pt>
                <c:pt idx="1">
                  <c:v>501.544881708</c:v>
                </c:pt>
                <c:pt idx="2">
                  <c:v>509.860410878</c:v>
                </c:pt>
                <c:pt idx="3">
                  <c:v>519.4879450129994</c:v>
                </c:pt>
                <c:pt idx="4">
                  <c:v>529.6418266549995</c:v>
                </c:pt>
                <c:pt idx="5">
                  <c:v>530.017340293</c:v>
                </c:pt>
                <c:pt idx="6">
                  <c:v>535.2465200309995</c:v>
                </c:pt>
                <c:pt idx="7">
                  <c:v>538.609975151</c:v>
                </c:pt>
                <c:pt idx="8">
                  <c:v>550.4252660529992</c:v>
                </c:pt>
                <c:pt idx="9">
                  <c:v>550.4252660529992</c:v>
                </c:pt>
                <c:pt idx="10">
                  <c:v>551.9674031639992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3065688"/>
        <c:axId val="-2089653016"/>
      </c:barChart>
      <c:lineChart>
        <c:grouping val="standard"/>
        <c:varyColors val="0"/>
        <c:ser>
          <c:idx val="2"/>
          <c:order val="5"/>
          <c:tx>
            <c:strRef>
              <c:f>'CH4'!$B$1</c:f>
              <c:strCache>
                <c:ptCount val="1"/>
                <c:pt idx="0">
                  <c:v>V6_TRANSCOM(OH)</c:v>
                </c:pt>
              </c:strCache>
            </c:strRef>
          </c:tx>
          <c:marker>
            <c:symbol val="none"/>
          </c:marker>
          <c:cat>
            <c:numRef>
              <c:f>'CH4'!$A$3:$A$13</c:f>
              <c:numCache>
                <c:formatCode>General</c:formatCode>
                <c:ptCount val="11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</c:numCache>
            </c:numRef>
          </c:cat>
          <c:val>
            <c:numRef>
              <c:f>'CH4'!$D$3:$D$13</c:f>
              <c:numCache>
                <c:formatCode>General</c:formatCode>
                <c:ptCount val="11"/>
                <c:pt idx="0">
                  <c:v>480.830835383</c:v>
                </c:pt>
                <c:pt idx="1">
                  <c:v>499.9119880519995</c:v>
                </c:pt>
                <c:pt idx="2">
                  <c:v>495.9272110579995</c:v>
                </c:pt>
                <c:pt idx="3">
                  <c:v>498.052181177</c:v>
                </c:pt>
                <c:pt idx="4">
                  <c:v>483.5278891</c:v>
                </c:pt>
                <c:pt idx="5">
                  <c:v>529.834538339</c:v>
                </c:pt>
                <c:pt idx="6">
                  <c:v>525.34577843</c:v>
                </c:pt>
                <c:pt idx="7">
                  <c:v>498.7771417569995</c:v>
                </c:pt>
                <c:pt idx="8">
                  <c:v>529.775077564</c:v>
                </c:pt>
                <c:pt idx="9">
                  <c:v>520.444901666</c:v>
                </c:pt>
                <c:pt idx="10">
                  <c:v>529.958948677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3065688"/>
        <c:axId val="-2089653016"/>
      </c:lineChart>
      <c:scatterChart>
        <c:scatterStyle val="lineMarker"/>
        <c:varyColors val="0"/>
        <c:ser>
          <c:idx val="4"/>
          <c:order val="0"/>
          <c:tx>
            <c:strRef>
              <c:f>'CH4'!$I$1</c:f>
              <c:strCache>
                <c:ptCount val="1"/>
                <c:pt idx="0">
                  <c:v>V6_INCA(OH)</c:v>
                </c:pt>
              </c:strCache>
            </c:strRef>
          </c:tx>
          <c:spPr>
            <a:ln w="38100">
              <a:solidFill>
                <a:schemeClr val="accent1">
                  <a:lumMod val="20000"/>
                  <a:lumOff val="80000"/>
                </a:schemeClr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marker>
          <c:yVal>
            <c:numRef>
              <c:f>'CH4'!$I$3:$I$13</c:f>
              <c:numCache>
                <c:formatCode>General</c:formatCode>
                <c:ptCount val="11"/>
                <c:pt idx="0">
                  <c:v>505.042965978</c:v>
                </c:pt>
                <c:pt idx="1">
                  <c:v>518.227933289</c:v>
                </c:pt>
                <c:pt idx="2">
                  <c:v>510.607471186</c:v>
                </c:pt>
                <c:pt idx="3">
                  <c:v>513.945270079</c:v>
                </c:pt>
                <c:pt idx="4">
                  <c:v>507.8703560119995</c:v>
                </c:pt>
                <c:pt idx="5">
                  <c:v>546.636861041</c:v>
                </c:pt>
                <c:pt idx="6">
                  <c:v>533.1221248899989</c:v>
                </c:pt>
                <c:pt idx="7">
                  <c:v>520.16923729</c:v>
                </c:pt>
                <c:pt idx="8">
                  <c:v>557.5572780999992</c:v>
                </c:pt>
                <c:pt idx="9">
                  <c:v>546.293316999</c:v>
                </c:pt>
                <c:pt idx="10">
                  <c:v>546.224595496</c:v>
                </c:pt>
              </c:numCache>
            </c:numRef>
          </c:yVal>
          <c:smooth val="0"/>
        </c:ser>
        <c:ser>
          <c:idx val="5"/>
          <c:order val="1"/>
          <c:tx>
            <c:strRef>
              <c:f>'CH4'!$L$1</c:f>
              <c:strCache>
                <c:ptCount val="1"/>
                <c:pt idx="0">
                  <c:v>V6_OMI_TRANSCOM(OH)</c:v>
                </c:pt>
              </c:strCache>
            </c:strRef>
          </c:tx>
          <c:spPr>
            <a:ln w="38100">
              <a:solidFill>
                <a:schemeClr val="accent3">
                  <a:lumMod val="20000"/>
                  <a:lumOff val="80000"/>
                </a:schemeClr>
              </a:solidFill>
            </a:ln>
          </c:spPr>
          <c:marker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</c:spPr>
          </c:marker>
          <c:yVal>
            <c:numRef>
              <c:f>'CH4'!$M$3:$M$13</c:f>
              <c:numCache>
                <c:formatCode>General</c:formatCode>
                <c:ptCount val="11"/>
                <c:pt idx="3">
                  <c:v>501.4240974969995</c:v>
                </c:pt>
                <c:pt idx="4">
                  <c:v>491.2366332369995</c:v>
                </c:pt>
                <c:pt idx="5">
                  <c:v>533.550389847</c:v>
                </c:pt>
                <c:pt idx="6">
                  <c:v>530.923531457</c:v>
                </c:pt>
              </c:numCache>
            </c:numRef>
          </c:yVal>
          <c:smooth val="0"/>
        </c:ser>
        <c:ser>
          <c:idx val="0"/>
          <c:order val="3"/>
          <c:tx>
            <c:strRef>
              <c:f>'CH4'!$E$2</c:f>
              <c:strCache>
                <c:ptCount val="1"/>
                <c:pt idx="0">
                  <c:v>BGv_v4(EDGAR4+GFED2)</c:v>
                </c:pt>
              </c:strCache>
            </c:strRef>
          </c:tx>
          <c:spPr>
            <a:ln w="47625">
              <a:noFill/>
            </a:ln>
          </c:spPr>
          <c:marker>
            <c:symbol val="dash"/>
            <c:size val="9"/>
            <c:spPr>
              <a:solidFill>
                <a:schemeClr val="tx1"/>
              </a:solidFill>
            </c:spPr>
          </c:marker>
          <c:yVal>
            <c:numRef>
              <c:f>'CH4'!$E$3:$E$13</c:f>
              <c:numCache>
                <c:formatCode>General</c:formatCode>
                <c:ptCount val="11"/>
                <c:pt idx="3">
                  <c:v>487.819052268</c:v>
                </c:pt>
                <c:pt idx="4">
                  <c:v>485.072812527</c:v>
                </c:pt>
                <c:pt idx="5">
                  <c:v>486.4814262369995</c:v>
                </c:pt>
                <c:pt idx="6">
                  <c:v>481.155567965</c:v>
                </c:pt>
                <c:pt idx="7">
                  <c:v>480.066079499</c:v>
                </c:pt>
                <c:pt idx="8">
                  <c:v>480.066079499</c:v>
                </c:pt>
              </c:numCache>
            </c:numRef>
          </c:yVal>
          <c:smooth val="0"/>
        </c:ser>
        <c:ser>
          <c:idx val="3"/>
          <c:order val="4"/>
          <c:tx>
            <c:strRef>
              <c:f>'CH4'!$E$1</c:f>
              <c:strCache>
                <c:ptCount val="1"/>
                <c:pt idx="0">
                  <c:v>Fortems(2012) MOPITTv4_OMI_INCA(OH)</c:v>
                </c:pt>
              </c:strCache>
            </c:strRef>
          </c:tx>
          <c:spPr>
            <a:ln w="38100">
              <a:solidFill>
                <a:schemeClr val="bg2">
                  <a:lumMod val="90000"/>
                </a:schemeClr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yVal>
            <c:numRef>
              <c:f>'CH4'!$F$3:$F$13</c:f>
              <c:numCache>
                <c:formatCode>General</c:formatCode>
                <c:ptCount val="11"/>
                <c:pt idx="3">
                  <c:v>515.745007128</c:v>
                </c:pt>
                <c:pt idx="4">
                  <c:v>522.396477416</c:v>
                </c:pt>
                <c:pt idx="5">
                  <c:v>534.801319651</c:v>
                </c:pt>
                <c:pt idx="6">
                  <c:v>523.879140131</c:v>
                </c:pt>
                <c:pt idx="7">
                  <c:v>519.5379004429994</c:v>
                </c:pt>
                <c:pt idx="8">
                  <c:v>523.797904999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'CH4'!$P$1</c:f>
              <c:strCache>
                <c:ptCount val="1"/>
                <c:pt idx="0">
                  <c:v>Cressot(2014) TANSO-FTS</c:v>
                </c:pt>
              </c:strCache>
            </c:strRef>
          </c:tx>
          <c:spPr>
            <a:ln>
              <a:noFill/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yVal>
            <c:numRef>
              <c:f>'CH4'!$P$3:$P$13</c:f>
              <c:numCache>
                <c:formatCode>General</c:formatCode>
                <c:ptCount val="11"/>
                <c:pt idx="8">
                  <c:v>565.0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'CH4'!$Q$1</c:f>
              <c:strCache>
                <c:ptCount val="1"/>
                <c:pt idx="0">
                  <c:v>Cressot(2014) IASI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yVal>
            <c:numRef>
              <c:f>'CH4'!$Q$3:$Q$13</c:f>
              <c:numCache>
                <c:formatCode>General</c:formatCode>
                <c:ptCount val="11"/>
                <c:pt idx="8">
                  <c:v>549.0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'CH4'!$R$1</c:f>
              <c:strCache>
                <c:ptCount val="1"/>
                <c:pt idx="0">
                  <c:v>Cressot(2014) surface station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9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yVal>
            <c:numRef>
              <c:f>'CH4'!$R$3:$R$13</c:f>
              <c:numCache>
                <c:formatCode>General</c:formatCode>
                <c:ptCount val="11"/>
                <c:pt idx="8">
                  <c:v>538.0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3065688"/>
        <c:axId val="-2089653016"/>
      </c:scatterChart>
      <c:catAx>
        <c:axId val="-2043065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89653016"/>
        <c:crosses val="autoZero"/>
        <c:auto val="1"/>
        <c:lblAlgn val="ctr"/>
        <c:lblOffset val="100"/>
        <c:noMultiLvlLbl val="0"/>
      </c:catAx>
      <c:valAx>
        <c:axId val="-2089653016"/>
        <c:scaling>
          <c:orientation val="minMax"/>
          <c:max val="600.0"/>
          <c:min val="450.0"/>
        </c:scaling>
        <c:delete val="0"/>
        <c:axPos val="l"/>
        <c:majorGridlines>
          <c:spPr>
            <a:ln w="6350"/>
          </c:spPr>
        </c:majorGridlines>
        <c:title>
          <c:tx>
            <c:rich>
              <a:bodyPr rot="-5400000" vert="horz"/>
              <a:lstStyle/>
              <a:p>
                <a:pPr algn="ctr">
                  <a:defRPr sz="2000"/>
                </a:pPr>
                <a:r>
                  <a:rPr lang="en-US" sz="2000"/>
                  <a:t>CH</a:t>
                </a:r>
                <a:r>
                  <a:rPr lang="en-US" sz="1600"/>
                  <a:t>4</a:t>
                </a:r>
                <a:r>
                  <a:rPr lang="en-US" sz="2000"/>
                  <a:t> Surface Emission</a:t>
                </a:r>
                <a:r>
                  <a:rPr lang="zh-CN" sz="2000"/>
                  <a:t> </a:t>
                </a:r>
                <a:r>
                  <a:rPr lang="en-US" sz="2000"/>
                  <a:t>(Tg/yr)</a:t>
                </a:r>
              </a:p>
            </c:rich>
          </c:tx>
          <c:layout>
            <c:manualLayout>
              <c:xMode val="edge"/>
              <c:yMode val="edge"/>
              <c:x val="0.0113207547169811"/>
              <c:y val="0.11728685183745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43065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1729822834646"/>
          <c:y val="0.156334457695243"/>
          <c:w val="0.349158576413744"/>
          <c:h val="0.843665542304756"/>
        </c:manualLayout>
      </c:layout>
      <c:overlay val="0"/>
      <c:spPr>
        <a:ln w="38100">
          <a:solidFill>
            <a:schemeClr val="bg1">
              <a:lumMod val="95000"/>
            </a:schemeClr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BDDAD-79B4-574C-A7B5-F866F42B33C7}" type="datetimeFigureOut">
              <a:rPr lang="en-US" smtClean="0"/>
              <a:t>14/05/14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DCFE7-688E-9749-AFE4-024588BFB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76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MOPITT multispectral retrieval can separate optimization of CO sources and sink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DCFE7-688E-9749-AFE4-024588BFBD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47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6B9F0-2D24-47E2-A17D-3BE6C14D0D0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7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4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fld id="{632AC50F-F4D0-0646-B9C6-17C570D2B8BD}" type="datetimeFigureOut">
              <a:rPr lang="en-US" smtClean="0"/>
              <a:t>14/05/14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MS PGothic" charset="0"/>
                <a:cs typeface="MS PGothic" charset="0"/>
              </a:defRPr>
            </a:lvl1pPr>
          </a:lstStyle>
          <a:p>
            <a:fld id="{45BE61A1-44E1-3340-A724-14B36385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2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fld id="{632AC50F-F4D0-0646-B9C6-17C570D2B8BD}" type="datetimeFigureOut">
              <a:rPr lang="en-US" smtClean="0"/>
              <a:t>14/05/14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MS PGothic" charset="0"/>
                <a:cs typeface="MS PGothic" charset="0"/>
              </a:defRPr>
            </a:lvl1pPr>
          </a:lstStyle>
          <a:p>
            <a:fld id="{45BE61A1-44E1-3340-A724-14B36385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1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fld id="{632AC50F-F4D0-0646-B9C6-17C570D2B8BD}" type="datetimeFigureOut">
              <a:rPr lang="en-US" smtClean="0"/>
              <a:t>14/05/14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MS PGothic" charset="0"/>
                <a:cs typeface="MS PGothic" charset="0"/>
              </a:defRPr>
            </a:lvl1pPr>
          </a:lstStyle>
          <a:p>
            <a:fld id="{45BE61A1-44E1-3340-A724-14B36385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2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fld id="{632AC50F-F4D0-0646-B9C6-17C570D2B8BD}" type="datetimeFigureOut">
              <a:rPr lang="en-US" smtClean="0"/>
              <a:t>14/05/14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MS PGothic" charset="0"/>
                <a:cs typeface="MS PGothic" charset="0"/>
              </a:defRPr>
            </a:lvl1pPr>
          </a:lstStyle>
          <a:p>
            <a:fld id="{45BE61A1-44E1-3340-A724-14B36385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3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fld id="{632AC50F-F4D0-0646-B9C6-17C570D2B8BD}" type="datetimeFigureOut">
              <a:rPr lang="en-US" smtClean="0"/>
              <a:t>14/05/14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MS PGothic" charset="0"/>
                <a:cs typeface="MS PGothic" charset="0"/>
              </a:defRPr>
            </a:lvl1pPr>
          </a:lstStyle>
          <a:p>
            <a:fld id="{45BE61A1-44E1-3340-A724-14B36385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8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fld id="{632AC50F-F4D0-0646-B9C6-17C570D2B8BD}" type="datetimeFigureOut">
              <a:rPr lang="en-US" smtClean="0"/>
              <a:t>14/05/14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MS PGothic" charset="0"/>
                <a:cs typeface="MS PGothic" charset="0"/>
              </a:defRPr>
            </a:lvl1pPr>
          </a:lstStyle>
          <a:p>
            <a:fld id="{45BE61A1-44E1-3340-A724-14B36385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36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fld id="{632AC50F-F4D0-0646-B9C6-17C570D2B8BD}" type="datetimeFigureOut">
              <a:rPr lang="en-US" smtClean="0"/>
              <a:t>14/05/14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MS PGothic" charset="0"/>
                <a:cs typeface="MS PGothic" charset="0"/>
              </a:defRPr>
            </a:lvl1pPr>
          </a:lstStyle>
          <a:p>
            <a:fld id="{45BE61A1-44E1-3340-A724-14B36385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78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fr-FR"/>
          </a:p>
        </p:txBody>
      </p:sp>
      <p:sp>
        <p:nvSpPr>
          <p:cNvPr id="3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fld id="{632AC50F-F4D0-0646-B9C6-17C570D2B8BD}" type="datetimeFigureOut">
              <a:rPr lang="en-US" smtClean="0"/>
              <a:t>14/05/14</a:t>
            </a:fld>
            <a:endParaRPr lang="en-US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MS PGothic" charset="0"/>
                <a:cs typeface="MS PGothic" charset="0"/>
              </a:defRPr>
            </a:lvl1pPr>
          </a:lstStyle>
          <a:p>
            <a:fld id="{45BE61A1-44E1-3340-A724-14B36385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7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fld id="{632AC50F-F4D0-0646-B9C6-17C570D2B8BD}" type="datetimeFigureOut">
              <a:rPr lang="en-US" smtClean="0"/>
              <a:t>14/05/14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MS PGothic" charset="0"/>
                <a:cs typeface="MS PGothic" charset="0"/>
              </a:defRPr>
            </a:lvl1pPr>
          </a:lstStyle>
          <a:p>
            <a:fld id="{45BE61A1-44E1-3340-A724-14B36385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4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 smtClean="0"/>
              <a:t>Drag picture to placeholder or click icon to add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fld id="{632AC50F-F4D0-0646-B9C6-17C570D2B8BD}" type="datetimeFigureOut">
              <a:rPr lang="en-US" smtClean="0"/>
              <a:t>14/05/14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ea typeface="MS PGothic" charset="0"/>
                <a:cs typeface="MS PGothic" charset="0"/>
              </a:defRPr>
            </a:lvl1pPr>
          </a:lstStyle>
          <a:p>
            <a:fld id="{45BE61A1-44E1-3340-A724-14B36385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9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2700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/>
              <a:t>Cliquez pour modifier les styles du texte du masque</a:t>
            </a:r>
          </a:p>
          <a:p>
            <a:pPr lvl="1"/>
            <a:r>
              <a:rPr lang="fr-FR" altLang="zh-CN"/>
              <a:t>Deuxième niveau</a:t>
            </a:r>
          </a:p>
          <a:p>
            <a:pPr lvl="2"/>
            <a:r>
              <a:rPr lang="fr-FR" altLang="zh-CN"/>
              <a:t>Troisième niveau</a:t>
            </a:r>
          </a:p>
          <a:p>
            <a:pPr lvl="3"/>
            <a:r>
              <a:rPr lang="fr-FR" altLang="zh-CN"/>
              <a:t>Quatrième niveau</a:t>
            </a:r>
          </a:p>
          <a:p>
            <a:pPr lvl="4"/>
            <a:r>
              <a:rPr lang="fr-FR" altLang="zh-CN"/>
              <a:t>Cinquième niveau</a:t>
            </a:r>
          </a:p>
        </p:txBody>
      </p:sp>
      <p:sp>
        <p:nvSpPr>
          <p:cNvPr id="8" name="Espace réservé du pied de page 4"/>
          <p:cNvSpPr txBox="1">
            <a:spLocks/>
          </p:cNvSpPr>
          <p:nvPr/>
        </p:nvSpPr>
        <p:spPr>
          <a:xfrm>
            <a:off x="2555875" y="6448425"/>
            <a:ext cx="424815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10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Calibri" charset="0"/>
              </a:rPr>
              <a:t>Spring</a:t>
            </a:r>
            <a:r>
              <a:rPr lang="en-US" altLang="zh-CN" sz="1100" baseline="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Calibri" charset="0"/>
              </a:rPr>
              <a:t> School</a:t>
            </a:r>
            <a:r>
              <a:rPr lang="en-US" altLang="zh-CN" sz="110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Calibri" charset="0"/>
              </a:rPr>
              <a:t>, Peking University</a:t>
            </a:r>
            <a:r>
              <a:rPr lang="en-US" altLang="zh-CN" sz="1100" baseline="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Calibri" charset="0"/>
              </a:rPr>
              <a:t> &amp;</a:t>
            </a:r>
            <a:r>
              <a:rPr lang="en-US" altLang="zh-CN" sz="110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Calibri" charset="0"/>
              </a:rPr>
              <a:t> </a:t>
            </a:r>
            <a:r>
              <a:rPr lang="en-US" altLang="zh-CN" sz="1100" dirty="0">
                <a:solidFill>
                  <a:srgbClr val="898989"/>
                </a:solidFill>
                <a:latin typeface="Calibri" charset="0"/>
                <a:ea typeface="MS PGothic" charset="0"/>
                <a:cs typeface="Calibri" charset="0"/>
              </a:rPr>
              <a:t>Sino-French institute for earth system sciences (SOFIE</a:t>
            </a:r>
            <a:r>
              <a:rPr lang="en-US" altLang="zh-CN" sz="110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Calibri" charset="0"/>
              </a:rPr>
              <a:t>)</a:t>
            </a:r>
            <a:r>
              <a:rPr lang="fr-FR" altLang="zh-CN" sz="110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Calibri" charset="0"/>
              </a:rPr>
              <a:t>,</a:t>
            </a:r>
            <a:r>
              <a:rPr lang="fr-FR" altLang="zh-CN" sz="1100" baseline="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Calibri" charset="0"/>
              </a:rPr>
              <a:t> </a:t>
            </a:r>
            <a:r>
              <a:rPr lang="fr-FR" altLang="zh-CN" sz="110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Calibri" charset="0"/>
              </a:rPr>
              <a:t>May. </a:t>
            </a:r>
            <a:r>
              <a:rPr lang="fr-FR" altLang="zh-CN" sz="1100" dirty="0">
                <a:solidFill>
                  <a:srgbClr val="898989"/>
                </a:solidFill>
                <a:latin typeface="Calibri" charset="0"/>
                <a:ea typeface="MS PGothic" charset="0"/>
                <a:cs typeface="Calibri" charset="0"/>
              </a:rPr>
              <a:t>12-</a:t>
            </a:r>
            <a:r>
              <a:rPr lang="fr-FR" altLang="zh-CN" sz="110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Calibri" charset="0"/>
              </a:rPr>
              <a:t>16 2014</a:t>
            </a:r>
            <a:endParaRPr lang="fr-FR" altLang="zh-CN" sz="1100" dirty="0">
              <a:solidFill>
                <a:srgbClr val="898989"/>
              </a:solidFill>
              <a:latin typeface="Calibri" charset="0"/>
              <a:ea typeface="MS PGothic" charset="0"/>
              <a:cs typeface="Calibri" charset="0"/>
            </a:endParaRPr>
          </a:p>
        </p:txBody>
      </p:sp>
      <p:sp>
        <p:nvSpPr>
          <p:cNvPr id="9" name="Espace réservé du numéro de diapositive 5"/>
          <p:cNvSpPr txBox="1">
            <a:spLocks/>
          </p:cNvSpPr>
          <p:nvPr/>
        </p:nvSpPr>
        <p:spPr>
          <a:xfrm>
            <a:off x="6948488" y="6376988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 algn="r"/>
            <a:fld id="{DD54311D-8D26-D442-B905-3B0C06DD7F45}" type="slidenum">
              <a:rPr lang="fr-FR" altLang="zh-CN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algn="r"/>
              <a:t>‹#›</a:t>
            </a:fld>
            <a:endParaRPr lang="fr-FR" altLang="zh-CN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029" name="Line 4"/>
          <p:cNvSpPr>
            <a:spLocks noChangeShapeType="1"/>
          </p:cNvSpPr>
          <p:nvPr/>
        </p:nvSpPr>
        <p:spPr bwMode="auto">
          <a:xfrm>
            <a:off x="611188" y="981075"/>
            <a:ext cx="8061325" cy="0"/>
          </a:xfrm>
          <a:prstGeom prst="line">
            <a:avLst/>
          </a:prstGeom>
          <a:noFill/>
          <a:ln w="28575">
            <a:solidFill>
              <a:srgbClr val="FFB3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4213" y="6324600"/>
            <a:ext cx="8061325" cy="0"/>
          </a:xfrm>
          <a:prstGeom prst="line">
            <a:avLst/>
          </a:prstGeom>
          <a:noFill/>
          <a:ln w="28575">
            <a:solidFill>
              <a:srgbClr val="70BC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Espace réservé du titre 14"/>
          <p:cNvSpPr>
            <a:spLocks noGrp="1"/>
          </p:cNvSpPr>
          <p:nvPr>
            <p:ph type="title"/>
          </p:nvPr>
        </p:nvSpPr>
        <p:spPr bwMode="auto">
          <a:xfrm>
            <a:off x="684213" y="-17463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/>
              <a:t>Cliquez et modifiez le titre</a:t>
            </a:r>
          </a:p>
        </p:txBody>
      </p:sp>
      <p:pic>
        <p:nvPicPr>
          <p:cNvPr id="1032" name="Picture 10" descr="F:\Kuaipan\Paris_Nov2013\SOFI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72225"/>
            <a:ext cx="25431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3366FF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366FF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366FF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366FF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366FF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366FF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366FF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366FF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366FF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3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png"/><Relationship Id="rId5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Relationship Id="rId3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 smtClean="0"/>
              <a:t>CO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inversion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Yi Yin</a:t>
            </a:r>
          </a:p>
          <a:p>
            <a:endParaRPr lang="en-US" dirty="0"/>
          </a:p>
          <a:p>
            <a:r>
              <a:rPr lang="en-US" dirty="0" smtClean="0"/>
              <a:t>LSCE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03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concentration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650yr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South</a:t>
            </a:r>
            <a:r>
              <a:rPr lang="zh-CN" altLang="en-US" dirty="0" smtClean="0"/>
              <a:t> </a:t>
            </a:r>
            <a:r>
              <a:rPr lang="en-US" altLang="zh-CN" dirty="0" smtClean="0"/>
              <a:t>Pole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37539" r="-37539"/>
          <a:stretch>
            <a:fillRect/>
          </a:stretch>
        </p:blipFill>
        <p:spPr>
          <a:xfrm>
            <a:off x="-450476" y="1244274"/>
            <a:ext cx="8939336" cy="4916290"/>
          </a:xfrm>
        </p:spPr>
      </p:pic>
      <p:sp>
        <p:nvSpPr>
          <p:cNvPr id="7" name="TextBox 6"/>
          <p:cNvSpPr txBox="1"/>
          <p:nvPr/>
        </p:nvSpPr>
        <p:spPr>
          <a:xfrm>
            <a:off x="6454588" y="5966331"/>
            <a:ext cx="264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(van</a:t>
            </a:r>
            <a:r>
              <a:rPr lang="zh-CN" altLang="en-US" dirty="0" smtClean="0"/>
              <a:t> </a:t>
            </a:r>
            <a:r>
              <a:rPr lang="en-US" altLang="zh-CN" dirty="0" smtClean="0"/>
              <a:t>der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Werf</a:t>
            </a:r>
            <a:r>
              <a:rPr lang="zh-CN" altLang="en-US" dirty="0" smtClean="0"/>
              <a:t>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al.,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08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" y="1053399"/>
            <a:ext cx="3472759" cy="3157611"/>
            <a:chOff x="2750659" y="1043136"/>
            <a:chExt cx="3472759" cy="33834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0659" y="1043136"/>
              <a:ext cx="3472759" cy="310912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752695" y="4057287"/>
              <a:ext cx="206953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(</a:t>
              </a:r>
              <a:r>
                <a:rPr lang="en-US" dirty="0" err="1" smtClean="0"/>
                <a:t>Novelli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et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al.,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2003)</a:t>
              </a:r>
              <a:endParaRPr lang="en-US" dirty="0"/>
            </a:p>
          </p:txBody>
        </p:sp>
      </p:grp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87" r="3005"/>
          <a:stretch/>
        </p:blipFill>
        <p:spPr>
          <a:xfrm>
            <a:off x="2071572" y="3255526"/>
            <a:ext cx="3498580" cy="34599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 concentration change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469449" y="996323"/>
            <a:ext cx="3660280" cy="5884805"/>
            <a:chOff x="0" y="1045970"/>
            <a:chExt cx="3660280" cy="58848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45970"/>
              <a:ext cx="3558163" cy="57789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384822" y="6561443"/>
              <a:ext cx="2275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(</a:t>
              </a:r>
              <a:r>
                <a:rPr lang="en-US" dirty="0" err="1" smtClean="0"/>
                <a:t>Petrenko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et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al.,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2013)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384412" y="6533511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(Worden</a:t>
            </a:r>
            <a:r>
              <a:rPr lang="zh-CN" altLang="en-US" dirty="0" smtClean="0"/>
              <a:t>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al.,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08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decade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94" r="10642" b="12717"/>
          <a:stretch/>
        </p:blipFill>
        <p:spPr>
          <a:xfrm>
            <a:off x="182129" y="1571410"/>
            <a:ext cx="5982847" cy="439299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670" y="3501670"/>
            <a:ext cx="2803939" cy="279723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960110" y="1799714"/>
            <a:ext cx="0" cy="418283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980" y="1513985"/>
            <a:ext cx="3176562" cy="1943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1187" y="5935871"/>
            <a:ext cx="21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(Worden</a:t>
            </a:r>
            <a:r>
              <a:rPr lang="zh-CN" altLang="en-US" dirty="0" smtClean="0"/>
              <a:t>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al.,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4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recent</a:t>
            </a:r>
            <a:r>
              <a:rPr lang="zh-CN" altLang="en-US" dirty="0"/>
              <a:t> </a:t>
            </a:r>
            <a:r>
              <a:rPr lang="en-US" altLang="zh-CN" dirty="0"/>
              <a:t>decade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853" y="1186616"/>
            <a:ext cx="3453660" cy="4419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01946" y="1260257"/>
            <a:ext cx="444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NH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706932" y="3287603"/>
            <a:ext cx="103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dirty="0" smtClean="0"/>
              <a:t>H-tropics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340118" y="4274229"/>
            <a:ext cx="406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SH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668760" y="2279491"/>
            <a:ext cx="107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NH-tropics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8" y="1592692"/>
            <a:ext cx="5822478" cy="380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3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Global CO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~AUT00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r="6690" b="61111"/>
          <a:stretch/>
        </p:blipFill>
        <p:spPr bwMode="auto">
          <a:xfrm>
            <a:off x="446496" y="1378736"/>
            <a:ext cx="8390030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11443" y="5413077"/>
            <a:ext cx="1432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(Jacob</a:t>
            </a:r>
            <a:r>
              <a:rPr lang="zh-CN" altLang="en-US" dirty="0" smtClean="0"/>
              <a:t>,</a:t>
            </a:r>
            <a:r>
              <a:rPr lang="en-US" altLang="zh-CN" dirty="0" smtClean="0"/>
              <a:t>1999)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69473" y="2286000"/>
            <a:ext cx="6341969" cy="601579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69473" y="3414296"/>
            <a:ext cx="6341969" cy="601579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69473" y="4275223"/>
            <a:ext cx="6341969" cy="323515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8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libri" charset="0"/>
                <a:ea typeface="MS PGothic" charset="0"/>
              </a:rPr>
              <a:t>Emission estimation</a:t>
            </a:r>
            <a:r>
              <a:rPr lang="zh-CN" altLang="en-US" dirty="0" smtClean="0">
                <a:latin typeface="Calibri" charset="0"/>
                <a:ea typeface="MS PGothic" charset="0"/>
              </a:rPr>
              <a:t> </a:t>
            </a:r>
            <a:r>
              <a:rPr lang="en-US" altLang="zh-CN" dirty="0" smtClean="0">
                <a:latin typeface="Calibri" charset="0"/>
                <a:ea typeface="MS PGothic" charset="0"/>
              </a:rPr>
              <a:t>by</a:t>
            </a:r>
            <a:r>
              <a:rPr lang="zh-CN" altLang="en-US" dirty="0" smtClean="0">
                <a:latin typeface="Calibri" charset="0"/>
                <a:ea typeface="MS PGothic" charset="0"/>
              </a:rPr>
              <a:t> </a:t>
            </a:r>
            <a:r>
              <a:rPr lang="en-US" altLang="zh-CN" dirty="0" smtClean="0">
                <a:latin typeface="Calibri" charset="0"/>
                <a:ea typeface="MS PGothic" charset="0"/>
              </a:rPr>
              <a:t>bottom-up</a:t>
            </a:r>
            <a:r>
              <a:rPr lang="zh-CN" altLang="en-US" dirty="0" smtClean="0">
                <a:latin typeface="Calibri" charset="0"/>
                <a:ea typeface="MS PGothic" charset="0"/>
              </a:rPr>
              <a:t> </a:t>
            </a:r>
            <a:r>
              <a:rPr lang="en-US" altLang="zh-CN" dirty="0" smtClean="0">
                <a:latin typeface="Calibri" charset="0"/>
                <a:ea typeface="MS PGothic" charset="0"/>
              </a:rPr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/>
          <a:lstStyle/>
          <a:p>
            <a:pPr marL="457200" lvl="0" indent="-457200" defTabSz="914400" eaLnBrk="1" fontAlgn="auto" hangingPunct="1">
              <a:spcBef>
                <a:spcPts val="2000"/>
              </a:spcBef>
              <a:spcAft>
                <a:spcPts val="0"/>
              </a:spcAft>
              <a:buClr>
                <a:srgbClr val="8E887C"/>
              </a:buClr>
              <a:buFont typeface="Wingdings" pitchFamily="2" charset="2"/>
              <a:buChar char=""/>
            </a:pPr>
            <a:r>
              <a:rPr lang="en-US" sz="2200" dirty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A(</a:t>
            </a:r>
            <a:r>
              <a:rPr lang="en-US" sz="2200" dirty="0" err="1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x,t</a:t>
            </a:r>
            <a:r>
              <a:rPr lang="en-US" sz="2200" dirty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): Area burned</a:t>
            </a:r>
          </a:p>
          <a:p>
            <a:pPr marL="457200" lvl="0" indent="-457200" defTabSz="914400" eaLnBrk="1" fontAlgn="auto" hangingPunct="1">
              <a:spcBef>
                <a:spcPts val="2000"/>
              </a:spcBef>
              <a:spcAft>
                <a:spcPts val="0"/>
              </a:spcAft>
              <a:buClr>
                <a:srgbClr val="8E887C"/>
              </a:buClr>
              <a:buFont typeface="Wingdings" pitchFamily="2" charset="2"/>
              <a:buChar char=""/>
            </a:pPr>
            <a:r>
              <a:rPr lang="en-US" sz="2200" dirty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B(</a:t>
            </a:r>
            <a:r>
              <a:rPr lang="en-US" sz="2200" dirty="0" err="1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x,t</a:t>
            </a:r>
            <a:r>
              <a:rPr lang="en-US" sz="2200" dirty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): Biomass burned (</a:t>
            </a:r>
            <a:r>
              <a:rPr lang="en-US" sz="2200" dirty="0" smtClean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biomass burned/area)</a:t>
            </a:r>
            <a:endParaRPr lang="en-US" sz="2200" dirty="0">
              <a:solidFill>
                <a:srgbClr val="2D2F2B"/>
              </a:solidFill>
              <a:latin typeface="Constantia"/>
              <a:ea typeface="+mn-ea"/>
              <a:cs typeface="+mn-cs"/>
            </a:endParaRPr>
          </a:p>
          <a:p>
            <a:pPr marL="914400" lvl="1" indent="-457200" defTabSz="9144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8E887C">
                  <a:lumMod val="50000"/>
                </a:srgbClr>
              </a:buClr>
              <a:buFont typeface="Arial"/>
              <a:buChar char="•"/>
            </a:pPr>
            <a:r>
              <a:rPr lang="en-US" sz="2000" dirty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type of </a:t>
            </a:r>
            <a:r>
              <a:rPr lang="en-US" sz="2000" dirty="0" smtClean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vegetation</a:t>
            </a:r>
            <a:endParaRPr lang="en-US" sz="2000" dirty="0">
              <a:solidFill>
                <a:srgbClr val="2D2F2B"/>
              </a:solidFill>
              <a:latin typeface="Constantia"/>
              <a:ea typeface="+mn-ea"/>
              <a:cs typeface="+mn-cs"/>
            </a:endParaRPr>
          </a:p>
          <a:p>
            <a:pPr marL="914400" lvl="1" indent="-457200" defTabSz="9144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8E887C">
                  <a:lumMod val="50000"/>
                </a:srgbClr>
              </a:buClr>
              <a:buFont typeface="Arial"/>
              <a:buChar char="•"/>
            </a:pPr>
            <a:r>
              <a:rPr lang="en-US" sz="2000" dirty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fuel characteristics:</a:t>
            </a:r>
          </a:p>
          <a:p>
            <a:pPr marL="1371600" lvl="2" indent="-457200" defTabSz="9144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8E887C"/>
              </a:buClr>
              <a:buFont typeface="Wingdings" charset="2"/>
              <a:buChar char="§"/>
            </a:pPr>
            <a:r>
              <a:rPr lang="en-US" sz="1900" dirty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amounts of woody biomass, leaf biomass, litter, ...</a:t>
            </a:r>
          </a:p>
          <a:p>
            <a:pPr marL="914400" lvl="1" indent="-457200" defTabSz="9144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8E887C">
                  <a:lumMod val="50000"/>
                </a:srgbClr>
              </a:buClr>
              <a:buFont typeface="Arial"/>
              <a:buChar char="•"/>
            </a:pPr>
            <a:r>
              <a:rPr lang="en-US" sz="2000" dirty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fuel condition</a:t>
            </a:r>
          </a:p>
          <a:p>
            <a:pPr marL="1371600" lvl="2" indent="-457200" defTabSz="9144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8E887C"/>
              </a:buClr>
              <a:buFont typeface="Wingdings" charset="2"/>
              <a:buChar char="§"/>
            </a:pPr>
            <a:r>
              <a:rPr lang="en-US" sz="1900" dirty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moisture content</a:t>
            </a:r>
          </a:p>
          <a:p>
            <a:pPr marL="457200" lvl="0" indent="-457200" defTabSz="914400" eaLnBrk="1" fontAlgn="auto" hangingPunct="1">
              <a:spcBef>
                <a:spcPts val="2000"/>
              </a:spcBef>
              <a:spcAft>
                <a:spcPts val="0"/>
              </a:spcAft>
              <a:buClr>
                <a:srgbClr val="8E887C"/>
              </a:buClr>
              <a:buFont typeface="Wingdings" pitchFamily="2" charset="2"/>
              <a:buChar char=""/>
            </a:pPr>
            <a:r>
              <a:rPr lang="en-US" sz="2200" dirty="0" err="1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E</a:t>
            </a:r>
            <a:r>
              <a:rPr lang="en-US" sz="2200" baseline="-25000" dirty="0" err="1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fi</a:t>
            </a:r>
            <a:r>
              <a:rPr lang="en-US" sz="2200" dirty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: Emission factor (mass emission /biomass burned)</a:t>
            </a:r>
          </a:p>
          <a:p>
            <a:pPr marL="914400" lvl="1" indent="-457200" defTabSz="9144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8E887C">
                  <a:lumMod val="50000"/>
                </a:srgbClr>
              </a:buClr>
              <a:buFont typeface="Arial"/>
              <a:buChar char="•"/>
            </a:pPr>
            <a:r>
              <a:rPr lang="en-US" sz="2000" dirty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fuel characteristics</a:t>
            </a:r>
          </a:p>
          <a:p>
            <a:pPr marL="914400" lvl="1" indent="-457200" defTabSz="9144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8E887C">
                  <a:lumMod val="50000"/>
                </a:srgbClr>
              </a:buClr>
              <a:buFont typeface="Arial"/>
              <a:buChar char="•"/>
            </a:pPr>
            <a:r>
              <a:rPr lang="en-US" sz="2000" dirty="0">
                <a:solidFill>
                  <a:srgbClr val="2D2F2B"/>
                </a:solidFill>
                <a:latin typeface="Constantia"/>
                <a:ea typeface="+mn-ea"/>
                <a:cs typeface="+mn-cs"/>
              </a:rPr>
              <a:t>fuel condition</a:t>
            </a:r>
          </a:p>
          <a:p>
            <a:pPr marL="457200" lvl="0" indent="-457200" defTabSz="914400" eaLnBrk="1" fontAlgn="auto" hangingPunct="1">
              <a:spcBef>
                <a:spcPts val="2000"/>
              </a:spcBef>
              <a:spcAft>
                <a:spcPts val="0"/>
              </a:spcAft>
              <a:buClr>
                <a:srgbClr val="8E887C"/>
              </a:buClr>
              <a:buFont typeface="Wingdings" pitchFamily="2" charset="2"/>
              <a:buChar char=""/>
            </a:pPr>
            <a:endParaRPr lang="en-US" sz="2200" dirty="0">
              <a:solidFill>
                <a:srgbClr val="2D2F2B"/>
              </a:solidFill>
              <a:latin typeface="Constantia"/>
              <a:ea typeface="+mn-ea"/>
              <a:cs typeface="+mn-cs"/>
            </a:endParaRPr>
          </a:p>
          <a:p>
            <a:pPr marL="457200" lvl="0" indent="-457200" defTabSz="914400" eaLnBrk="1" fontAlgn="auto" hangingPunct="1">
              <a:spcBef>
                <a:spcPts val="2000"/>
              </a:spcBef>
              <a:spcAft>
                <a:spcPts val="0"/>
              </a:spcAft>
              <a:buClr>
                <a:srgbClr val="8E887C"/>
              </a:buClr>
              <a:buFont typeface="Wingdings" pitchFamily="2" charset="2"/>
              <a:buChar char=""/>
            </a:pPr>
            <a:endParaRPr lang="en-US" sz="2200" dirty="0">
              <a:solidFill>
                <a:srgbClr val="2D2F2B"/>
              </a:solidFill>
              <a:latin typeface="Constantia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021221"/>
              </p:ext>
            </p:extLst>
          </p:nvPr>
        </p:nvGraphicFramePr>
        <p:xfrm>
          <a:off x="2499043" y="1315616"/>
          <a:ext cx="4191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Equation" r:id="rId3" imgW="2095500" imgH="228600" progId="Equation.3">
                  <p:embed/>
                </p:oleObj>
              </mc:Choice>
              <mc:Fallback>
                <p:oleObj name="Equation" r:id="rId3" imgW="2095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9043" y="1315616"/>
                        <a:ext cx="4191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184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CO </a:t>
            </a:r>
            <a:r>
              <a:rPr lang="en-US" dirty="0" smtClean="0"/>
              <a:t>budget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3457" b="-13457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6676664" y="5767186"/>
            <a:ext cx="189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</a:t>
            </a:r>
            <a:r>
              <a:rPr lang="en-US" dirty="0" smtClean="0"/>
              <a:t>Stein</a:t>
            </a:r>
            <a:r>
              <a:rPr lang="zh-CN" altLang="en-US" dirty="0" smtClean="0"/>
              <a:t>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al.,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4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CO emission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inventory</a:t>
            </a:r>
            <a:endParaRPr lang="en-US" dirty="0"/>
          </a:p>
        </p:txBody>
      </p:sp>
      <p:pic>
        <p:nvPicPr>
          <p:cNvPr id="4" name="Content Placeholder 3" descr="CO in MACCity.CO_anthro.mean.lmdz9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65" r="-9565"/>
          <a:stretch>
            <a:fillRect/>
          </a:stretch>
        </p:blipFill>
        <p:spPr>
          <a:xfrm>
            <a:off x="-541866" y="1130683"/>
            <a:ext cx="5705396" cy="3137748"/>
          </a:xfrm>
        </p:spPr>
      </p:pic>
      <p:pic>
        <p:nvPicPr>
          <p:cNvPr id="5" name="Picture 4" descr="CO in GFED.CO_biomass.mean.lmdz96_noiter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52" y="1136726"/>
            <a:ext cx="4779971" cy="3131705"/>
          </a:xfrm>
          <a:prstGeom prst="rect">
            <a:avLst/>
          </a:prstGeom>
        </p:spPr>
      </p:pic>
      <p:pic>
        <p:nvPicPr>
          <p:cNvPr id="6" name="Picture 5" descr="coflx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24" y="4172883"/>
            <a:ext cx="4708276" cy="2709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870" y="6541977"/>
            <a:ext cx="192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</a:t>
            </a:r>
            <a:r>
              <a:rPr lang="en-US" dirty="0" smtClean="0"/>
              <a:t>courtesy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Bopp)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19054" y="1073407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（</a:t>
            </a:r>
            <a:r>
              <a:rPr lang="en-US" altLang="zh-CN" dirty="0" err="1" smtClean="0"/>
              <a:t>MACCity</a:t>
            </a:r>
            <a:r>
              <a:rPr lang="zh-CN" altLang="en-US" dirty="0" smtClean="0"/>
              <a:t>）</a:t>
            </a:r>
            <a:endParaRPr lang="en-US" altLang="zh-CN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939636" y="1084334"/>
            <a:ext cx="126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（</a:t>
            </a:r>
            <a:r>
              <a:rPr lang="en-US" altLang="zh-CN" dirty="0" smtClean="0"/>
              <a:t>GFED3</a:t>
            </a:r>
            <a:r>
              <a:rPr lang="zh-CN" altLang="en-US" dirty="0" smtClean="0"/>
              <a:t>）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72436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118" y="1682272"/>
            <a:ext cx="3156788" cy="2094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 emission inventories</a:t>
            </a:r>
            <a:r>
              <a:rPr lang="zh-CN" altLang="en-US" dirty="0" smtClean="0"/>
              <a:t> </a:t>
            </a:r>
            <a:r>
              <a:rPr lang="en-US" altLang="zh-CN" dirty="0" smtClean="0"/>
              <a:t>(bottom-up)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1200" r="-11200"/>
          <a:stretch>
            <a:fillRect/>
          </a:stretch>
        </p:blipFill>
        <p:spPr>
          <a:xfrm>
            <a:off x="-344904" y="1700808"/>
            <a:ext cx="3895934" cy="214261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858" y="1781016"/>
            <a:ext cx="3012651" cy="19919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700808"/>
            <a:ext cx="457200" cy="31782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05598" y="1692792"/>
            <a:ext cx="457200" cy="31782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60381" y="1633968"/>
            <a:ext cx="457200" cy="31782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6205" y="3957019"/>
            <a:ext cx="8975679" cy="2128948"/>
            <a:chOff x="66205" y="4026925"/>
            <a:chExt cx="8975679" cy="21289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05" y="4110782"/>
              <a:ext cx="6069304" cy="204274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0357" y="4158201"/>
              <a:ext cx="3001527" cy="199767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6205" y="4030574"/>
              <a:ext cx="457200" cy="31782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05598" y="4097414"/>
              <a:ext cx="457200" cy="31782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06909" y="4026925"/>
              <a:ext cx="457200" cy="31782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70005" y="1633968"/>
            <a:ext cx="83655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44211" y="1636454"/>
            <a:ext cx="115839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China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209166" y="1609718"/>
            <a:ext cx="114609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India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994616" y="3916656"/>
            <a:ext cx="7272414" cy="371818"/>
            <a:chOff x="1270005" y="1633968"/>
            <a:chExt cx="6866102" cy="371818"/>
          </a:xfrm>
        </p:grpSpPr>
        <p:sp>
          <p:nvSpPr>
            <p:cNvPr id="25" name="TextBox 24"/>
            <p:cNvSpPr txBox="1"/>
            <p:nvPr/>
          </p:nvSpPr>
          <p:spPr>
            <a:xfrm>
              <a:off x="1270005" y="1633968"/>
              <a:ext cx="161785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Western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Europe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83628" y="1636454"/>
              <a:ext cx="176196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Central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Europe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54042" y="1636454"/>
              <a:ext cx="108206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USA</a:t>
              </a:r>
              <a:endParaRPr 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20852" y="1016012"/>
            <a:ext cx="4079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1.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Anthropogenic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emissions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6968667" y="5971207"/>
            <a:ext cx="2132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</a:t>
            </a:r>
            <a:r>
              <a:rPr lang="en-US" altLang="zh-CN" dirty="0" err="1" smtClean="0"/>
              <a:t>Granier</a:t>
            </a:r>
            <a:r>
              <a:rPr lang="en-US" altLang="zh-CN" dirty="0" smtClean="0"/>
              <a:t> et al.</a:t>
            </a:r>
            <a:r>
              <a:rPr lang="zh-CN" altLang="en-US" dirty="0" smtClean="0"/>
              <a:t>,</a:t>
            </a:r>
            <a:r>
              <a:rPr lang="en-US" altLang="zh-CN" dirty="0" smtClean="0"/>
              <a:t>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94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emission inventories</a:t>
            </a:r>
            <a:r>
              <a:rPr lang="zh-CN" altLang="en-US" dirty="0"/>
              <a:t> </a:t>
            </a:r>
            <a:r>
              <a:rPr lang="en-US" altLang="zh-CN" dirty="0"/>
              <a:t>(bottom-up)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5745" b="-35745"/>
          <a:stretch>
            <a:fillRect/>
          </a:stretch>
        </p:blipFill>
        <p:spPr>
          <a:xfrm>
            <a:off x="2849099" y="958846"/>
            <a:ext cx="6481189" cy="35644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905" b="6207"/>
          <a:stretch/>
        </p:blipFill>
        <p:spPr>
          <a:xfrm>
            <a:off x="-99897" y="1933442"/>
            <a:ext cx="3331075" cy="1805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852" y="1016012"/>
            <a:ext cx="4291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00000"/>
                </a:solidFill>
              </a:rPr>
              <a:t>2.</a:t>
            </a:r>
            <a:r>
              <a:rPr lang="zh-CN" alt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Biomass</a:t>
            </a:r>
            <a:r>
              <a:rPr lang="zh-CN" altLang="en-US" sz="2400" dirty="0" smtClean="0">
                <a:solidFill>
                  <a:srgbClr val="000000"/>
                </a:solidFill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</a:rPr>
              <a:t>burning</a:t>
            </a:r>
            <a:r>
              <a:rPr lang="zh-CN" altLang="en-US" sz="2400" dirty="0" smtClean="0">
                <a:solidFill>
                  <a:srgbClr val="000000"/>
                </a:solidFill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</a:rPr>
              <a:t>CO</a:t>
            </a:r>
            <a:r>
              <a:rPr lang="zh-CN" altLang="en-US" sz="2400" dirty="0" smtClean="0">
                <a:solidFill>
                  <a:srgbClr val="000000"/>
                </a:solidFill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</a:rPr>
              <a:t>emissions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1094" y="1564110"/>
            <a:ext cx="78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4317" y="3790680"/>
            <a:ext cx="2132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</a:t>
            </a:r>
            <a:r>
              <a:rPr lang="en-US" altLang="zh-CN" dirty="0" err="1" smtClean="0"/>
              <a:t>Granier</a:t>
            </a:r>
            <a:r>
              <a:rPr lang="en-US" altLang="zh-CN" dirty="0" smtClean="0"/>
              <a:t> et al.</a:t>
            </a:r>
            <a:r>
              <a:rPr lang="zh-CN" altLang="en-US" dirty="0" smtClean="0"/>
              <a:t>,</a:t>
            </a:r>
            <a:r>
              <a:rPr lang="en-US" altLang="zh-CN" dirty="0" smtClean="0"/>
              <a:t>2011)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3726740"/>
              </p:ext>
            </p:extLst>
          </p:nvPr>
        </p:nvGraphicFramePr>
        <p:xfrm>
          <a:off x="179053" y="3948097"/>
          <a:ext cx="5511343" cy="2868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491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4575"/>
            <a:ext cx="8229600" cy="4238879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Why CO</a:t>
            </a:r>
            <a:r>
              <a:rPr lang="en-US" altLang="zh-CN" dirty="0" smtClean="0"/>
              <a:t>?</a:t>
            </a:r>
          </a:p>
          <a:p>
            <a:r>
              <a:rPr lang="en-US" altLang="zh-CN" dirty="0"/>
              <a:t>C</a:t>
            </a:r>
            <a:r>
              <a:rPr lang="en-US" altLang="zh-CN" dirty="0" smtClean="0"/>
              <a:t>oncentration pattern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dynamics</a:t>
            </a:r>
            <a:r>
              <a:rPr lang="en-US" altLang="zh-CN" dirty="0" smtClean="0"/>
              <a:t> </a:t>
            </a:r>
            <a:r>
              <a:rPr lang="en-US" altLang="zh-CN" dirty="0" smtClean="0"/>
              <a:t>in the </a:t>
            </a:r>
            <a:r>
              <a:rPr lang="en-US" altLang="zh-CN" dirty="0"/>
              <a:t>a</a:t>
            </a:r>
            <a:r>
              <a:rPr lang="en-US" altLang="zh-CN" dirty="0" smtClean="0"/>
              <a:t>tmosphere</a:t>
            </a:r>
            <a:endParaRPr lang="en-US" altLang="zh-CN" dirty="0" smtClean="0"/>
          </a:p>
          <a:p>
            <a:r>
              <a:rPr lang="en-US" altLang="zh-CN" dirty="0" smtClean="0"/>
              <a:t>Emission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estimated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bottom</a:t>
            </a:r>
            <a:r>
              <a:rPr lang="en-US" altLang="zh-CN" dirty="0" smtClean="0"/>
              <a:t>-up methods </a:t>
            </a:r>
          </a:p>
          <a:p>
            <a:r>
              <a:rPr lang="en-US" altLang="zh-CN" dirty="0" smtClean="0"/>
              <a:t>Emission estimated by </a:t>
            </a:r>
            <a:r>
              <a:rPr lang="en-US" altLang="zh-CN" dirty="0" smtClean="0"/>
              <a:t>top</a:t>
            </a:r>
            <a:r>
              <a:rPr lang="en-US" altLang="zh-CN" dirty="0" smtClean="0"/>
              <a:t>-</a:t>
            </a:r>
            <a:r>
              <a:rPr lang="en-US" altLang="zh-CN" dirty="0" smtClean="0"/>
              <a:t>down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inversion</a:t>
            </a:r>
            <a:endParaRPr lang="en-US" altLang="zh-CN" dirty="0" smtClean="0"/>
          </a:p>
          <a:p>
            <a:r>
              <a:rPr lang="en-US" altLang="zh-CN" dirty="0" smtClean="0"/>
              <a:t>Challenge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prospective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79109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 between bottom-up and top-down estimates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8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151597"/>
              </p:ext>
            </p:extLst>
          </p:nvPr>
        </p:nvGraphicFramePr>
        <p:xfrm>
          <a:off x="952310" y="2334593"/>
          <a:ext cx="7412757" cy="295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44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8385" r="-18385" b="2282"/>
          <a:stretch/>
        </p:blipFill>
        <p:spPr>
          <a:xfrm>
            <a:off x="-1555518" y="0"/>
            <a:ext cx="11702037" cy="6288820"/>
          </a:xfrm>
        </p:spPr>
      </p:pic>
      <p:sp>
        <p:nvSpPr>
          <p:cNvPr id="5" name="TextBox 4"/>
          <p:cNvSpPr txBox="1"/>
          <p:nvPr/>
        </p:nvSpPr>
        <p:spPr>
          <a:xfrm>
            <a:off x="6487551" y="6391915"/>
            <a:ext cx="238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(Courtesy to </a:t>
            </a:r>
            <a:r>
              <a:rPr lang="en-US" dirty="0" err="1" smtClean="0"/>
              <a:t>Chevallier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3313" y="3950832"/>
            <a:ext cx="112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 = H(x)+e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14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</a:t>
            </a:r>
            <a:r>
              <a:rPr lang="zh-CN" altLang="en-US" dirty="0" smtClean="0"/>
              <a:t> </a:t>
            </a:r>
            <a:r>
              <a:rPr lang="en-US" dirty="0" smtClean="0"/>
              <a:t>inversion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127" b="-11043"/>
          <a:stretch/>
        </p:blipFill>
        <p:spPr>
          <a:xfrm>
            <a:off x="457200" y="1755711"/>
            <a:ext cx="8229600" cy="1084438"/>
          </a:xfrm>
        </p:spPr>
      </p:pic>
      <p:sp>
        <p:nvSpPr>
          <p:cNvPr id="9" name="TextBox 8"/>
          <p:cNvSpPr txBox="1"/>
          <p:nvPr/>
        </p:nvSpPr>
        <p:spPr>
          <a:xfrm>
            <a:off x="457200" y="1294046"/>
            <a:ext cx="197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Cost Function: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5273"/>
          <a:stretch/>
        </p:blipFill>
        <p:spPr>
          <a:xfrm>
            <a:off x="3321296" y="3263619"/>
            <a:ext cx="5365504" cy="196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4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790" y="-18256"/>
            <a:ext cx="8686800" cy="1143000"/>
          </a:xfrm>
        </p:spPr>
        <p:txBody>
          <a:bodyPr/>
          <a:lstStyle/>
          <a:p>
            <a:r>
              <a:rPr lang="en-US" dirty="0" smtClean="0"/>
              <a:t>Optimizing CO fluxes</a:t>
            </a:r>
            <a:endParaRPr lang="en-US" dirty="0"/>
          </a:p>
        </p:txBody>
      </p:sp>
      <p:graphicFrame>
        <p:nvGraphicFramePr>
          <p:cNvPr id="122" name="Object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487272"/>
              </p:ext>
            </p:extLst>
          </p:nvPr>
        </p:nvGraphicFramePr>
        <p:xfrm>
          <a:off x="1730280" y="2719388"/>
          <a:ext cx="57658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8" name="Document" r:id="rId3" imgW="5765800" imgH="1346200" progId="Word.Document.12">
                  <p:embed/>
                </p:oleObj>
              </mc:Choice>
              <mc:Fallback>
                <p:oleObj name="Document" r:id="rId3" imgW="5765800" imgH="1346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30280" y="2719388"/>
                        <a:ext cx="5765800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" name="Rectangle 122"/>
          <p:cNvSpPr/>
          <p:nvPr/>
        </p:nvSpPr>
        <p:spPr>
          <a:xfrm>
            <a:off x="2209228" y="1778962"/>
            <a:ext cx="13681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surface </a:t>
            </a:r>
            <a:r>
              <a:rPr lang="en-US" sz="2000" dirty="0" err="1" smtClean="0">
                <a:solidFill>
                  <a:srgbClr val="000000"/>
                </a:solidFill>
              </a:rPr>
              <a:t>obs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GB" sz="2000" dirty="0" smtClean="0">
                <a:solidFill>
                  <a:srgbClr val="000000"/>
                </a:solidFill>
              </a:rPr>
              <a:t>WDCGG)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3688817" y="1778962"/>
            <a:ext cx="93610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AURA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OMI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4726811" y="1778962"/>
            <a:ext cx="144016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MOPITT v6 TIR&amp;TNR</a:t>
            </a:r>
            <a:r>
              <a:rPr lang="zh-CN" altLang="en-US" sz="2000" dirty="0" smtClean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6405804" y="1778962"/>
            <a:ext cx="158417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surface </a:t>
            </a:r>
            <a:r>
              <a:rPr lang="en-US" sz="2000" dirty="0" err="1" smtClean="0">
                <a:solidFill>
                  <a:schemeClr val="tx1"/>
                </a:solidFill>
              </a:rPr>
              <a:t>obs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(WDCGG)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45269" y="1778962"/>
            <a:ext cx="1872208" cy="64807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Observation datasets</a:t>
            </a:r>
            <a:endParaRPr lang="en-US" sz="2000" b="1" dirty="0"/>
          </a:p>
        </p:txBody>
      </p:sp>
      <p:sp>
        <p:nvSpPr>
          <p:cNvPr id="128" name="Rectangle 127"/>
          <p:cNvSpPr/>
          <p:nvPr/>
        </p:nvSpPr>
        <p:spPr>
          <a:xfrm>
            <a:off x="145269" y="2715066"/>
            <a:ext cx="1872208" cy="64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Chemical chain</a:t>
            </a:r>
          </a:p>
          <a:p>
            <a:pPr algn="ctr"/>
            <a:r>
              <a:rPr lang="en-US" sz="2000" b="1" dirty="0" smtClean="0"/>
              <a:t>in LMDZ-SACS</a:t>
            </a:r>
            <a:endParaRPr lang="en-US" sz="2000" b="1" dirty="0"/>
          </a:p>
        </p:txBody>
      </p:sp>
      <p:sp>
        <p:nvSpPr>
          <p:cNvPr id="129" name="Rectangle 128"/>
          <p:cNvSpPr/>
          <p:nvPr/>
        </p:nvSpPr>
        <p:spPr>
          <a:xfrm>
            <a:off x="145269" y="4659282"/>
            <a:ext cx="1872208" cy="64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Prior datasets</a:t>
            </a:r>
            <a:endParaRPr lang="en-US" sz="2000" b="1" dirty="0"/>
          </a:p>
        </p:txBody>
      </p:sp>
      <p:sp>
        <p:nvSpPr>
          <p:cNvPr id="130" name="Rectangle 129"/>
          <p:cNvSpPr/>
          <p:nvPr/>
        </p:nvSpPr>
        <p:spPr>
          <a:xfrm>
            <a:off x="2215863" y="4515266"/>
            <a:ext cx="1361517" cy="1152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GFED3.1+EDGAR4.2+Wetland+Ocean+Termite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3696909" y="4515266"/>
            <a:ext cx="800392" cy="1152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INCA </a:t>
            </a:r>
            <a:r>
              <a:rPr lang="en-US" sz="1800" dirty="0" smtClean="0">
                <a:solidFill>
                  <a:srgbClr val="000000"/>
                </a:solidFill>
              </a:rPr>
              <a:t>3D </a:t>
            </a:r>
            <a:r>
              <a:rPr lang="en-US" sz="1800" dirty="0">
                <a:solidFill>
                  <a:srgbClr val="000000"/>
                </a:solidFill>
              </a:rPr>
              <a:t>field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885771" y="4515266"/>
            <a:ext cx="1090706" cy="1152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 smtClean="0">
                <a:solidFill>
                  <a:srgbClr val="000000"/>
                </a:solidFill>
              </a:rPr>
              <a:t>GFED3.1</a:t>
            </a:r>
            <a:r>
              <a:rPr lang="zh-CN" altLang="en-US" sz="1800" dirty="0" smtClean="0">
                <a:solidFill>
                  <a:srgbClr val="000000"/>
                </a:solidFill>
              </a:rPr>
              <a:t> </a:t>
            </a:r>
            <a:endParaRPr lang="en-US" altLang="zh-CN" sz="18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zh-CN" sz="1800" dirty="0" smtClean="0">
                <a:solidFill>
                  <a:srgbClr val="000000"/>
                </a:solidFill>
              </a:rPr>
              <a:t>+</a:t>
            </a:r>
          </a:p>
          <a:p>
            <a:pPr algn="ctr"/>
            <a:r>
              <a:rPr lang="en-US" sz="1800" dirty="0" err="1" smtClean="0">
                <a:solidFill>
                  <a:srgbClr val="000000"/>
                </a:solidFill>
              </a:rPr>
              <a:t>MACCity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6735962" y="4515266"/>
            <a:ext cx="864096" cy="1152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EDGAR</a:t>
            </a:r>
            <a:r>
              <a:rPr lang="en-US" altLang="zh-CN" sz="1800" dirty="0" smtClean="0">
                <a:solidFill>
                  <a:srgbClr val="000000"/>
                </a:solidFill>
              </a:rPr>
              <a:t>4.2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7714192" y="4515266"/>
            <a:ext cx="1368152" cy="1152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INCA</a:t>
            </a:r>
            <a:r>
              <a:rPr lang="zh-CN" altLang="en-US" sz="1800" dirty="0" smtClean="0">
                <a:solidFill>
                  <a:srgbClr val="000000"/>
                </a:solidFill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</a:rPr>
              <a:t>or</a:t>
            </a:r>
            <a:r>
              <a:rPr lang="zh-CN" altLang="en-US" sz="1800" dirty="0" smtClean="0">
                <a:solidFill>
                  <a:srgbClr val="000000"/>
                </a:solidFill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</a:rPr>
              <a:t>TRANSCOM</a:t>
            </a:r>
            <a:r>
              <a:rPr lang="zh-CN" altLang="en-US" sz="1800" dirty="0" smtClean="0">
                <a:solidFill>
                  <a:srgbClr val="000000"/>
                </a:solidFill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</a:rPr>
              <a:t>3D</a:t>
            </a:r>
          </a:p>
          <a:p>
            <a:pPr algn="ctr"/>
            <a:r>
              <a:rPr lang="en-US" altLang="zh-CN" sz="1800" dirty="0" smtClean="0">
                <a:solidFill>
                  <a:srgbClr val="000000"/>
                </a:solidFill>
              </a:rPr>
              <a:t>field</a:t>
            </a:r>
            <a:endParaRPr lang="en-US" sz="1800" dirty="0">
              <a:solidFill>
                <a:srgbClr val="000000"/>
              </a:solidFill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2058468" y="3311140"/>
            <a:ext cx="1619600" cy="1053822"/>
            <a:chOff x="-209291" y="-93590"/>
            <a:chExt cx="589915" cy="318952"/>
          </a:xfrm>
        </p:grpSpPr>
        <p:cxnSp>
          <p:nvCxnSpPr>
            <p:cNvPr id="154" name="Straight Arrow Connector 153"/>
            <p:cNvCxnSpPr/>
            <p:nvPr/>
          </p:nvCxnSpPr>
          <p:spPr>
            <a:xfrm flipV="1">
              <a:off x="79215" y="-93590"/>
              <a:ext cx="0" cy="152559"/>
            </a:xfrm>
            <a:prstGeom prst="straightConnector1">
              <a:avLst/>
            </a:prstGeom>
            <a:ln>
              <a:headEnd type="none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5" name="Text Box 3"/>
            <p:cNvSpPr txBox="1"/>
            <p:nvPr/>
          </p:nvSpPr>
          <p:spPr>
            <a:xfrm>
              <a:off x="-209291" y="-6413"/>
              <a:ext cx="589915" cy="23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de-DE" sz="2000" dirty="0" smtClean="0">
                  <a:solidFill>
                    <a:srgbClr val="000000"/>
                  </a:solidFill>
                  <a:effectLst/>
                  <a:latin typeface="Times New Roman"/>
                  <a:ea typeface="宋体"/>
                  <a:cs typeface="Times New Roman"/>
                </a:rPr>
                <a:t>Emission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宋体"/>
                <a:cs typeface="Times New Roman"/>
              </a:endParaRPr>
            </a:p>
          </p:txBody>
        </p:sp>
      </p:grpSp>
      <p:sp>
        <p:nvSpPr>
          <p:cNvPr id="148" name="Text Box 12"/>
          <p:cNvSpPr txBox="1"/>
          <p:nvPr/>
        </p:nvSpPr>
        <p:spPr>
          <a:xfrm>
            <a:off x="4569618" y="3599174"/>
            <a:ext cx="1619600" cy="76578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sz="2000" dirty="0" smtClean="0">
                <a:solidFill>
                  <a:srgbClr val="000000"/>
                </a:solidFill>
                <a:effectLst/>
                <a:latin typeface="Times New Roman"/>
                <a:ea typeface="宋体"/>
                <a:cs typeface="Times New Roman"/>
              </a:rPr>
              <a:t>Emission</a:t>
            </a:r>
            <a:endParaRPr lang="en-US" sz="2000" dirty="0">
              <a:solidFill>
                <a:srgbClr val="000000"/>
              </a:solidFill>
              <a:effectLst/>
              <a:latin typeface="Times New Roman"/>
              <a:ea typeface="宋体"/>
              <a:cs typeface="Times New Roman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6371418" y="2621854"/>
            <a:ext cx="2020726" cy="1723096"/>
            <a:chOff x="-750965" y="7669"/>
            <a:chExt cx="736106" cy="521516"/>
          </a:xfrm>
        </p:grpSpPr>
        <p:sp>
          <p:nvSpPr>
            <p:cNvPr id="150" name="Text Box 22"/>
            <p:cNvSpPr txBox="1"/>
            <p:nvPr/>
          </p:nvSpPr>
          <p:spPr>
            <a:xfrm>
              <a:off x="-750965" y="297410"/>
              <a:ext cx="589915" cy="23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de-DE" sz="2000" dirty="0" smtClean="0">
                  <a:solidFill>
                    <a:srgbClr val="000000"/>
                  </a:solidFill>
                  <a:effectLst/>
                  <a:latin typeface="Times New Roman"/>
                  <a:ea typeface="宋体"/>
                  <a:cs typeface="Times New Roman"/>
                </a:rPr>
                <a:t>Emission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宋体"/>
                <a:cs typeface="Times New Roman"/>
              </a:endParaRPr>
            </a:p>
          </p:txBody>
        </p:sp>
        <p:sp>
          <p:nvSpPr>
            <p:cNvPr id="151" name="Text Box 23"/>
            <p:cNvSpPr txBox="1"/>
            <p:nvPr/>
          </p:nvSpPr>
          <p:spPr>
            <a:xfrm>
              <a:off x="-624270" y="49447"/>
              <a:ext cx="367233" cy="174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de-DE" sz="2200" i="1" dirty="0">
                  <a:solidFill>
                    <a:srgbClr val="000000"/>
                  </a:solidFill>
                  <a:effectLst/>
                  <a:latin typeface="Times New Roman"/>
                  <a:ea typeface="宋体"/>
                  <a:cs typeface="Times New Roman"/>
                </a:rPr>
                <a:t>MCF</a:t>
              </a:r>
              <a:endParaRPr lang="en-US" sz="2200" i="1" dirty="0">
                <a:solidFill>
                  <a:srgbClr val="000000"/>
                </a:solidFill>
                <a:effectLst/>
                <a:latin typeface="Times New Roman"/>
                <a:ea typeface="宋体"/>
                <a:cs typeface="Times New Roman"/>
              </a:endParaRPr>
            </a:p>
          </p:txBody>
        </p:sp>
        <p:cxnSp>
          <p:nvCxnSpPr>
            <p:cNvPr id="152" name="Straight Arrow Connector 151"/>
            <p:cNvCxnSpPr/>
            <p:nvPr/>
          </p:nvCxnSpPr>
          <p:spPr>
            <a:xfrm>
              <a:off x="-305039" y="166646"/>
              <a:ext cx="183617" cy="0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round/>
              <a:headEnd type="none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 Box 24"/>
            <p:cNvSpPr txBox="1"/>
            <p:nvPr/>
          </p:nvSpPr>
          <p:spPr>
            <a:xfrm>
              <a:off x="-326644" y="7669"/>
              <a:ext cx="311785" cy="150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de-DE" sz="1800" i="1" dirty="0">
                  <a:solidFill>
                    <a:srgbClr val="000000"/>
                  </a:solidFill>
                  <a:effectLst/>
                  <a:latin typeface="Times New Roman"/>
                  <a:ea typeface="宋体"/>
                  <a:cs typeface="Times New Roman"/>
                </a:rPr>
                <a:t>OH</a:t>
              </a:r>
              <a:endParaRPr lang="en-US" sz="1800" i="1" dirty="0">
                <a:solidFill>
                  <a:srgbClr val="000000"/>
                </a:solidFill>
                <a:effectLst/>
                <a:latin typeface="Times New Roman"/>
                <a:ea typeface="宋体"/>
                <a:cs typeface="Times New Roman"/>
              </a:endParaRPr>
            </a:p>
          </p:txBody>
        </p:sp>
      </p:grpSp>
      <p:cxnSp>
        <p:nvCxnSpPr>
          <p:cNvPr id="145" name="Straight Arrow Connector 144"/>
          <p:cNvCxnSpPr/>
          <p:nvPr/>
        </p:nvCxnSpPr>
        <p:spPr>
          <a:xfrm flipV="1">
            <a:off x="4083202" y="3291131"/>
            <a:ext cx="0" cy="504057"/>
          </a:xfrm>
          <a:prstGeom prst="straightConnector1">
            <a:avLst/>
          </a:prstGeom>
          <a:ln>
            <a:headEnd type="none"/>
            <a:tailEnd type="triangl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V="1">
            <a:off x="5371730" y="3291131"/>
            <a:ext cx="0" cy="504057"/>
          </a:xfrm>
          <a:prstGeom prst="straightConnector1">
            <a:avLst/>
          </a:prstGeom>
          <a:ln>
            <a:headEnd type="none"/>
            <a:tailEnd type="triangl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V="1">
            <a:off x="7176208" y="3291131"/>
            <a:ext cx="0" cy="504057"/>
          </a:xfrm>
          <a:prstGeom prst="straightConnector1">
            <a:avLst/>
          </a:prstGeom>
          <a:ln>
            <a:headEnd type="none"/>
            <a:tailEnd type="triangl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2857300" y="2499042"/>
            <a:ext cx="0" cy="43204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4120865" y="2499042"/>
            <a:ext cx="0" cy="43204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5369489" y="2499042"/>
            <a:ext cx="0" cy="43204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7197892" y="2499042"/>
            <a:ext cx="0" cy="43204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0" name="Rectangle 139"/>
          <p:cNvSpPr/>
          <p:nvPr/>
        </p:nvSpPr>
        <p:spPr>
          <a:xfrm>
            <a:off x="145269" y="3651170"/>
            <a:ext cx="1872208" cy="64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main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surface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source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cxnSp>
        <p:nvCxnSpPr>
          <p:cNvPr id="141" name="Straight Connector 140"/>
          <p:cNvCxnSpPr/>
          <p:nvPr/>
        </p:nvCxnSpPr>
        <p:spPr>
          <a:xfrm flipH="1" flipV="1">
            <a:off x="7786200" y="3003098"/>
            <a:ext cx="612068" cy="1512168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6" name="Text Box 12"/>
          <p:cNvSpPr txBox="1"/>
          <p:nvPr/>
        </p:nvSpPr>
        <p:spPr>
          <a:xfrm>
            <a:off x="3328781" y="3729755"/>
            <a:ext cx="1619600" cy="76578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sz="2000" dirty="0" err="1" smtClean="0">
                <a:solidFill>
                  <a:srgbClr val="000000"/>
                </a:solidFill>
                <a:effectLst/>
                <a:latin typeface="Times New Roman"/>
                <a:ea typeface="宋体"/>
                <a:cs typeface="Times New Roman"/>
              </a:rPr>
              <a:t>from</a:t>
            </a:r>
            <a:r>
              <a:rPr lang="de-DE" sz="2000" dirty="0" smtClean="0">
                <a:solidFill>
                  <a:srgbClr val="000000"/>
                </a:solidFill>
                <a:effectLst/>
                <a:latin typeface="Times New Roman"/>
                <a:ea typeface="宋体"/>
                <a:cs typeface="Times New Roman"/>
              </a:rPr>
              <a:t> </a:t>
            </a:r>
          </a:p>
          <a:p>
            <a:pPr algn="ctr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sz="2000" dirty="0" smtClean="0">
                <a:solidFill>
                  <a:srgbClr val="000000"/>
                </a:solidFill>
                <a:effectLst/>
                <a:latin typeface="Times New Roman"/>
                <a:ea typeface="宋体"/>
                <a:cs typeface="Times New Roman"/>
              </a:rPr>
              <a:t>NMVOCs</a:t>
            </a:r>
            <a:endParaRPr lang="en-US" sz="2000" dirty="0">
              <a:solidFill>
                <a:srgbClr val="000000"/>
              </a:solidFill>
              <a:effectLst/>
              <a:latin typeface="Times New Roman"/>
              <a:ea typeface="宋体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433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CO concentration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616445"/>
            <a:ext cx="8970440" cy="451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1" b="6321"/>
          <a:stretch/>
        </p:blipFill>
        <p:spPr>
          <a:xfrm>
            <a:off x="313764" y="1154626"/>
            <a:ext cx="6039486" cy="3486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54" y="1166309"/>
            <a:ext cx="2674446" cy="3591231"/>
          </a:xfrm>
          <a:prstGeom prst="rect">
            <a:avLst/>
          </a:prstGeom>
        </p:spPr>
      </p:pic>
      <p:pic>
        <p:nvPicPr>
          <p:cNvPr id="7" name="Picture 6" descr="bias_lev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r="6783"/>
          <a:stretch/>
        </p:blipFill>
        <p:spPr>
          <a:xfrm>
            <a:off x="5116844" y="4759003"/>
            <a:ext cx="2607744" cy="2144965"/>
          </a:xfrm>
          <a:prstGeom prst="rect">
            <a:avLst/>
          </a:prstGeom>
        </p:spPr>
      </p:pic>
      <p:pic>
        <p:nvPicPr>
          <p:cNvPr id="8" name="Content Placeholder 7" descr="bias_ti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17" r="-13617"/>
          <a:stretch>
            <a:fillRect/>
          </a:stretch>
        </p:blipFill>
        <p:spPr bwMode="auto">
          <a:xfrm>
            <a:off x="-339282" y="4655357"/>
            <a:ext cx="4210614" cy="231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9" name="Picture 8" descr="bias_season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3" r="8546"/>
          <a:stretch/>
        </p:blipFill>
        <p:spPr>
          <a:xfrm>
            <a:off x="3039814" y="4876289"/>
            <a:ext cx="2138349" cy="186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6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5" descr="imag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b="4233"/>
          <a:stretch/>
        </p:blipFill>
        <p:spPr bwMode="auto">
          <a:xfrm>
            <a:off x="203200" y="2576061"/>
            <a:ext cx="4184051" cy="230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745" y="2576060"/>
            <a:ext cx="3748498" cy="2293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5176" y="5014863"/>
            <a:ext cx="212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(Worden et al.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5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Optimized CO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567"/>
            <a:ext cx="4855938" cy="4824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20975" r="2469"/>
          <a:stretch/>
        </p:blipFill>
        <p:spPr>
          <a:xfrm>
            <a:off x="4453523" y="1169567"/>
            <a:ext cx="4586263" cy="2520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199"/>
          <a:stretch/>
        </p:blipFill>
        <p:spPr>
          <a:xfrm>
            <a:off x="4366281" y="4037256"/>
            <a:ext cx="4731482" cy="23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9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Regional CO emissions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" y="1410494"/>
            <a:ext cx="9137054" cy="453650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492750" y="-18256"/>
            <a:ext cx="3651250" cy="1656184"/>
            <a:chOff x="6199932" y="249333"/>
            <a:chExt cx="2935504" cy="1251634"/>
          </a:xfrm>
        </p:grpSpPr>
        <p:pic>
          <p:nvPicPr>
            <p:cNvPr id="6" name="Picture 5" descr="01_global_pattern_flux_BA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349" t="72755" r="29689" b="12077"/>
            <a:stretch/>
          </p:blipFill>
          <p:spPr>
            <a:xfrm>
              <a:off x="6199932" y="249333"/>
              <a:ext cx="2800162" cy="125163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520202" y="342047"/>
              <a:ext cx="5950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latin typeface="Arial"/>
                  <a:cs typeface="Arial"/>
                </a:rPr>
                <a:t>BONA</a:t>
              </a:r>
              <a:endParaRPr lang="en-US" sz="1050" b="1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76745" y="527474"/>
              <a:ext cx="5565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50" b="1">
                  <a:latin typeface="Arial"/>
                  <a:cs typeface="Arial"/>
                </a:defRPr>
              </a:lvl1pPr>
            </a:lstStyle>
            <a:p>
              <a:r>
                <a:rPr lang="en-US" dirty="0"/>
                <a:t>TENA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45991" y="783483"/>
              <a:ext cx="5693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50" b="1">
                  <a:latin typeface="Arial"/>
                  <a:cs typeface="Arial"/>
                </a:defRPr>
              </a:lvl1pPr>
            </a:lstStyle>
            <a:p>
              <a:r>
                <a:rPr lang="en-US" dirty="0" smtClean="0"/>
                <a:t>NHSA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64716" y="319915"/>
              <a:ext cx="5736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50" b="1">
                  <a:latin typeface="Arial"/>
                  <a:cs typeface="Arial"/>
                </a:defRPr>
              </a:lvl1pPr>
            </a:lstStyle>
            <a:p>
              <a:r>
                <a:rPr lang="en-US" altLang="zh-CN" dirty="0" smtClean="0"/>
                <a:t>BOAS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56977" y="412629"/>
              <a:ext cx="5736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50" b="1">
                  <a:latin typeface="Arial"/>
                  <a:cs typeface="Arial"/>
                </a:defRPr>
              </a:lvl1pPr>
            </a:lstStyle>
            <a:p>
              <a:r>
                <a:rPr lang="en-US" altLang="zh-CN" dirty="0" smtClean="0"/>
                <a:t>EURO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87107" y="703319"/>
              <a:ext cx="55864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50" b="1">
                  <a:latin typeface="Arial"/>
                  <a:cs typeface="Arial"/>
                </a:defRPr>
              </a:lvl1pPr>
            </a:lstStyle>
            <a:p>
              <a:r>
                <a:rPr lang="en-US" altLang="zh-CN" dirty="0" smtClean="0"/>
                <a:t>NHAF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70925" y="573831"/>
              <a:ext cx="52129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50" b="1">
                  <a:latin typeface="Arial"/>
                  <a:cs typeface="Arial"/>
                </a:defRPr>
              </a:lvl1pPr>
            </a:lstStyle>
            <a:p>
              <a:r>
                <a:rPr lang="en-US" altLang="zh-CN" dirty="0" smtClean="0"/>
                <a:t>MIDE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38192" y="1107981"/>
              <a:ext cx="5693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50" b="1">
                  <a:latin typeface="Arial"/>
                  <a:cs typeface="Arial"/>
                </a:defRPr>
              </a:lvl1pPr>
            </a:lstStyle>
            <a:p>
              <a:r>
                <a:rPr lang="en-US" dirty="0" smtClean="0"/>
                <a:t>SHSA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48710" y="1154338"/>
              <a:ext cx="55121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50" b="1">
                  <a:latin typeface="Arial"/>
                  <a:cs typeface="Arial"/>
                </a:defRPr>
              </a:lvl1pPr>
            </a:lstStyle>
            <a:p>
              <a:r>
                <a:rPr lang="en-US" dirty="0" smtClean="0"/>
                <a:t>SHAF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63817" y="503249"/>
              <a:ext cx="55877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50" b="1">
                  <a:latin typeface="Arial"/>
                  <a:cs typeface="Arial"/>
                </a:defRPr>
              </a:lvl1pPr>
            </a:lstStyle>
            <a:p>
              <a:r>
                <a:rPr lang="en-US" dirty="0" smtClean="0"/>
                <a:t>CEAS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89775" y="1061624"/>
              <a:ext cx="5640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50" b="1">
                  <a:latin typeface="Arial"/>
                  <a:cs typeface="Arial"/>
                </a:defRPr>
              </a:lvl1pPr>
            </a:lstStyle>
            <a:p>
              <a:r>
                <a:rPr lang="en-US" dirty="0" smtClean="0"/>
                <a:t>A</a:t>
              </a:r>
              <a:r>
                <a:rPr lang="en-US" altLang="zh-CN" dirty="0" smtClean="0"/>
                <a:t>UST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569168" y="829840"/>
              <a:ext cx="56626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50" b="1">
                  <a:latin typeface="Arial"/>
                  <a:cs typeface="Arial"/>
                </a:defRPr>
              </a:lvl1pPr>
            </a:lstStyle>
            <a:p>
              <a:r>
                <a:rPr lang="en-US" altLang="zh-CN" dirty="0" smtClean="0"/>
                <a:t>EQAS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71674" y="805615"/>
              <a:ext cx="55134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50" b="1">
                  <a:latin typeface="Arial"/>
                  <a:cs typeface="Arial"/>
                </a:defRPr>
              </a:lvl1pPr>
            </a:lstStyle>
            <a:p>
              <a:r>
                <a:rPr lang="en-US" altLang="zh-CN" dirty="0" smtClean="0"/>
                <a:t>SEAS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40725" y="666544"/>
              <a:ext cx="58221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50" b="1">
                  <a:latin typeface="Arial"/>
                  <a:cs typeface="Arial"/>
                </a:defRPr>
              </a:lvl1pPr>
            </a:lstStyle>
            <a:p>
              <a:r>
                <a:rPr lang="en-US" altLang="zh-CN" dirty="0" smtClean="0"/>
                <a:t>CEAM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6235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组合 61"/>
          <p:cNvGrpSpPr/>
          <p:nvPr/>
        </p:nvGrpSpPr>
        <p:grpSpPr>
          <a:xfrm>
            <a:off x="138143" y="2470584"/>
            <a:ext cx="8918496" cy="2924944"/>
            <a:chOff x="28097162" y="17564200"/>
            <a:chExt cx="8918496" cy="29249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7162" y="17620169"/>
              <a:ext cx="3851814" cy="2695281"/>
            </a:xfrm>
            <a:prstGeom prst="rect">
              <a:avLst/>
            </a:prstGeom>
          </p:spPr>
        </p:pic>
        <p:pic>
          <p:nvPicPr>
            <p:cNvPr id="6" name="Picture 5" descr="sensitivity-season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0576" y="17564200"/>
              <a:ext cx="5305082" cy="2924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246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80" r="3065" b="4828"/>
          <a:stretch/>
        </p:blipFill>
        <p:spPr>
          <a:xfrm>
            <a:off x="989287" y="1095038"/>
            <a:ext cx="6323121" cy="5121278"/>
          </a:xfrm>
        </p:spPr>
      </p:pic>
      <p:sp>
        <p:nvSpPr>
          <p:cNvPr id="5" name="TextBox 4"/>
          <p:cNvSpPr txBox="1"/>
          <p:nvPr/>
        </p:nvSpPr>
        <p:spPr>
          <a:xfrm>
            <a:off x="7476161" y="5865949"/>
            <a:ext cx="133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(IPCC</a:t>
            </a:r>
            <a:r>
              <a:rPr lang="zh-CN" altLang="en-US" dirty="0" smtClean="0"/>
              <a:t>,</a:t>
            </a:r>
            <a:r>
              <a:rPr lang="en-US" altLang="zh-CN" dirty="0" smtClean="0"/>
              <a:t>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38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 emission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hart 8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685994"/>
              </p:ext>
            </p:extLst>
          </p:nvPr>
        </p:nvGraphicFramePr>
        <p:xfrm>
          <a:off x="952310" y="2334593"/>
          <a:ext cx="7412757" cy="295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516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02423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Contribution of NH spring CO accumulation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575" r="29754" b="62222"/>
          <a:stretch>
            <a:fillRect/>
          </a:stretch>
        </p:blipFill>
        <p:spPr bwMode="auto">
          <a:xfrm>
            <a:off x="-1" y="1447800"/>
            <a:ext cx="305920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1066800"/>
            <a:ext cx="355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2003-2008 April mean AIRS CO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1250" t="95619" r="27500" b="-1052"/>
          <a:stretch>
            <a:fillRect/>
          </a:stretch>
        </p:blipFill>
        <p:spPr bwMode="auto">
          <a:xfrm>
            <a:off x="4419600" y="5638800"/>
            <a:ext cx="352044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6200" y="4245878"/>
            <a:ext cx="3429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Asian anthropogenic contributed most to the Arctic pollution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European sector most polluted on the surface, N American sector cleanest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Russia fire contributed most to the inter-annual variability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Transport </a:t>
            </a:r>
            <a:r>
              <a:rPr lang="en-US" sz="1600" dirty="0"/>
              <a:t>of Asian pollution to the Arctic is correlated with ENSO through strength of Aleutian Low 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843371" y="6535770"/>
            <a:ext cx="1735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(Fisher et al. 2010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359" y="805250"/>
            <a:ext cx="4737248" cy="6052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67739" y="6512474"/>
            <a:ext cx="996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Apr. 2008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558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AIRS CO and OMI tropospheric ozone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77983" y="2216729"/>
            <a:ext cx="7904017" cy="4260271"/>
            <a:chOff x="477983" y="2057400"/>
            <a:chExt cx="7904017" cy="4260271"/>
          </a:xfrm>
        </p:grpSpPr>
        <p:pic>
          <p:nvPicPr>
            <p:cNvPr id="10" name="Picture 9" descr="aura1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77" r="4802" b="60792"/>
            <a:stretch/>
          </p:blipFill>
          <p:spPr>
            <a:xfrm>
              <a:off x="477983" y="2120630"/>
              <a:ext cx="3983182" cy="2071255"/>
            </a:xfrm>
            <a:prstGeom prst="rect">
              <a:avLst/>
            </a:prstGeom>
          </p:spPr>
        </p:pic>
        <p:pic>
          <p:nvPicPr>
            <p:cNvPr id="4" name="Picture 3" descr="aura1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77" t="50000" r="3902" b="11358"/>
            <a:stretch/>
          </p:blipFill>
          <p:spPr>
            <a:xfrm>
              <a:off x="574965" y="4276312"/>
              <a:ext cx="3983182" cy="2041359"/>
            </a:xfrm>
            <a:prstGeom prst="rect">
              <a:avLst/>
            </a:prstGeom>
          </p:spPr>
        </p:pic>
        <p:pic>
          <p:nvPicPr>
            <p:cNvPr id="5" name="Picture 4" descr="aura2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42" t="47864" r="4641" b="13088"/>
            <a:stretch/>
          </p:blipFill>
          <p:spPr>
            <a:xfrm>
              <a:off x="4433455" y="4165659"/>
              <a:ext cx="3948545" cy="211737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512461" y="5834949"/>
              <a:ext cx="147989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o</a:t>
              </a:r>
              <a:r>
                <a:rPr lang="en-US" dirty="0" smtClean="0">
                  <a:solidFill>
                    <a:schemeClr val="accent3"/>
                  </a:solidFill>
                </a:rPr>
                <a:t>zone, SON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4965" y="3782290"/>
              <a:ext cx="121058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CO, MAM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965" y="5839690"/>
              <a:ext cx="115929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CO, SON</a:t>
              </a:r>
            </a:p>
          </p:txBody>
        </p:sp>
        <p:pic>
          <p:nvPicPr>
            <p:cNvPr id="11" name="Picture 10" descr="aura2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2" r="4641" b="58353"/>
            <a:stretch/>
          </p:blipFill>
          <p:spPr>
            <a:xfrm>
              <a:off x="4461165" y="2057400"/>
              <a:ext cx="3909604" cy="225829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461165" y="3796327"/>
              <a:ext cx="153118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ozone, MAM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9600" y="996686"/>
            <a:ext cx="3389511" cy="1405813"/>
            <a:chOff x="2566556" y="874146"/>
            <a:chExt cx="3389511" cy="140581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21087"/>
            <a:stretch/>
          </p:blipFill>
          <p:spPr>
            <a:xfrm>
              <a:off x="2566556" y="874146"/>
              <a:ext cx="3389511" cy="140581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666613" y="1326295"/>
              <a:ext cx="5476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OMI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89679" y="1168565"/>
              <a:ext cx="5607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AIRS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66556" y="892081"/>
              <a:ext cx="3388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NASA A-Train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111853" y="1052522"/>
            <a:ext cx="5160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AIRS and OMI:</a:t>
            </a:r>
          </a:p>
          <a:p>
            <a:pPr marL="342900" indent="-342900">
              <a:buAutoNum type="arabicPeriod"/>
            </a:pPr>
            <a:r>
              <a:rPr lang="en-US" dirty="0" smtClean="0"/>
              <a:t>Provide daily coverage</a:t>
            </a:r>
          </a:p>
          <a:p>
            <a:pPr marL="342900" indent="-342900">
              <a:buAutoNum type="arabicPeriod"/>
            </a:pPr>
            <a:r>
              <a:rPr lang="en-US" dirty="0" smtClean="0"/>
              <a:t>Observe same scenes at same time of day</a:t>
            </a:r>
          </a:p>
          <a:p>
            <a:pPr marL="342900" indent="-342900">
              <a:buAutoNum type="arabicPeriod"/>
            </a:pPr>
            <a:r>
              <a:rPr lang="en-US" dirty="0" smtClean="0"/>
              <a:t>Have similar averaging kernels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21495" y="6410688"/>
            <a:ext cx="244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atrick Kim (AGU,2013)</a:t>
            </a:r>
          </a:p>
        </p:txBody>
      </p:sp>
    </p:spTree>
    <p:extLst>
      <p:ext uri="{BB962C8B-B14F-4D97-AF65-F5344CB8AC3E}">
        <p14:creationId xmlns:p14="http://schemas.microsoft.com/office/powerpoint/2010/main" val="35889968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-228600"/>
            <a:ext cx="8534400" cy="1470025"/>
          </a:xfrm>
        </p:spPr>
        <p:txBody>
          <a:bodyPr/>
          <a:lstStyle/>
          <a:p>
            <a:r>
              <a:rPr lang="en-US" sz="2800" dirty="0" smtClean="0">
                <a:effectLst/>
              </a:rPr>
              <a:t>Using CO</a:t>
            </a:r>
            <a:r>
              <a:rPr lang="en-US" sz="2800" baseline="-25000" dirty="0" smtClean="0">
                <a:effectLst/>
              </a:rPr>
              <a:t>2</a:t>
            </a:r>
            <a:r>
              <a:rPr lang="en-US" sz="2800" dirty="0" smtClean="0">
                <a:effectLst/>
              </a:rPr>
              <a:t>-CO model error correlations</a:t>
            </a:r>
            <a:br>
              <a:rPr lang="en-US" sz="2800" dirty="0" smtClean="0">
                <a:effectLst/>
              </a:rPr>
            </a:br>
            <a:r>
              <a:rPr lang="en-US" sz="2800" dirty="0" smtClean="0">
                <a:effectLst/>
              </a:rPr>
              <a:t>to improve CO</a:t>
            </a:r>
            <a:r>
              <a:rPr lang="en-US" sz="2800" baseline="-25000" dirty="0" smtClean="0">
                <a:effectLst/>
              </a:rPr>
              <a:t>2</a:t>
            </a:r>
            <a:r>
              <a:rPr lang="en-US" sz="2800" dirty="0" smtClean="0">
                <a:effectLst/>
              </a:rPr>
              <a:t> surface flux inversions from satellite data</a:t>
            </a:r>
            <a:endParaRPr lang="en-US" sz="2800" dirty="0">
              <a:effectLst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6" y="1447800"/>
            <a:ext cx="3842824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36" y="1524000"/>
            <a:ext cx="378905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74066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348" y="1165808"/>
            <a:ext cx="833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GEOS-</a:t>
            </a:r>
            <a:r>
              <a:rPr lang="en-US" dirty="0" err="1" smtClean="0"/>
              <a:t>Chem</a:t>
            </a:r>
            <a:r>
              <a:rPr lang="en-US" dirty="0" smtClean="0"/>
              <a:t> CO</a:t>
            </a:r>
            <a:r>
              <a:rPr lang="en-US" baseline="-25000" dirty="0" smtClean="0"/>
              <a:t>2</a:t>
            </a:r>
            <a:r>
              <a:rPr lang="en-US" dirty="0" smtClean="0"/>
              <a:t>-CO column error correlations, GEOS-5 vs. GEOS-4 (2006)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51612" y="3810000"/>
            <a:ext cx="106952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January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9136" y="3810000"/>
            <a:ext cx="6463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48768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Correlations are positive in non-growing season, negative for growing season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OSSE suggests that joint 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-CO inversion </a:t>
            </a:r>
            <a:r>
              <a:rPr lang="en-US" dirty="0" smtClean="0"/>
              <a:t>can reduce errors in CO</a:t>
            </a:r>
            <a:r>
              <a:rPr lang="en-US" baseline="-25000" dirty="0" smtClean="0"/>
              <a:t>2</a:t>
            </a:r>
            <a:r>
              <a:rPr lang="en-US" dirty="0" smtClean="0"/>
              <a:t> surface flux inversions by up to 50%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Joint CO</a:t>
            </a:r>
            <a:r>
              <a:rPr lang="en-US" baseline="-25000" dirty="0" smtClean="0"/>
              <a:t>2</a:t>
            </a:r>
            <a:r>
              <a:rPr lang="en-US" dirty="0" smtClean="0"/>
              <a:t>-CO inversion can also reduce the aggregation error from temporal and spatial averaging of fire emissions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0820" y="6336782"/>
            <a:ext cx="214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(Wang et al. 2009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779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Adjusting CO emission factors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05" r="1002"/>
          <a:stretch/>
        </p:blipFill>
        <p:spPr>
          <a:xfrm>
            <a:off x="22701" y="1600200"/>
            <a:ext cx="45785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2831189" y="5941497"/>
            <a:ext cx="214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(Stein et al. 2014)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335" y="4479346"/>
            <a:ext cx="5017525" cy="967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886" y="1124744"/>
            <a:ext cx="489497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72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Bias</a:t>
            </a:r>
            <a:r>
              <a:rPr lang="zh-CN" altLang="en-US" dirty="0" smtClean="0"/>
              <a:t> </a:t>
            </a:r>
            <a:r>
              <a:rPr lang="en-US" altLang="zh-CN" dirty="0" smtClean="0"/>
              <a:t>correction?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579" r="-11579"/>
          <a:stretch>
            <a:fillRect/>
          </a:stretch>
        </p:blipFill>
        <p:spPr>
          <a:xfrm>
            <a:off x="3984624" y="2583355"/>
            <a:ext cx="5997947" cy="3298640"/>
          </a:xfrm>
        </p:spPr>
      </p:pic>
      <p:sp>
        <p:nvSpPr>
          <p:cNvPr id="5" name="TextBox 4"/>
          <p:cNvSpPr txBox="1"/>
          <p:nvPr/>
        </p:nvSpPr>
        <p:spPr>
          <a:xfrm>
            <a:off x="1764760" y="5825152"/>
            <a:ext cx="345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err="1" smtClean="0"/>
              <a:t>Hooghiemstra</a:t>
            </a:r>
            <a:r>
              <a:rPr lang="zh-CN" altLang="en-US" dirty="0" smtClean="0"/>
              <a:t> </a:t>
            </a:r>
            <a:r>
              <a:rPr lang="en-US" dirty="0" smtClean="0">
                <a:solidFill>
                  <a:srgbClr val="000000"/>
                </a:solidFill>
              </a:rPr>
              <a:t>et </a:t>
            </a:r>
            <a:r>
              <a:rPr lang="en-US" dirty="0" smtClean="0">
                <a:solidFill>
                  <a:srgbClr val="000000"/>
                </a:solidFill>
              </a:rPr>
              <a:t>al. </a:t>
            </a:r>
            <a:r>
              <a:rPr lang="en-US" dirty="0" smtClean="0">
                <a:solidFill>
                  <a:srgbClr val="000000"/>
                </a:solidFill>
              </a:rPr>
              <a:t>201</a:t>
            </a:r>
            <a:r>
              <a:rPr lang="en-US" altLang="zh-CN" dirty="0" smtClean="0">
                <a:solidFill>
                  <a:srgbClr val="000000"/>
                </a:solidFill>
              </a:rPr>
              <a:t>2a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75" y="2637022"/>
            <a:ext cx="4941257" cy="2747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2570" y="5828328"/>
            <a:ext cx="345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err="1" smtClean="0"/>
              <a:t>Hooghiemstra</a:t>
            </a:r>
            <a:r>
              <a:rPr lang="zh-CN" altLang="en-US" dirty="0" smtClean="0"/>
              <a:t> </a:t>
            </a:r>
            <a:r>
              <a:rPr lang="en-US" dirty="0" smtClean="0">
                <a:solidFill>
                  <a:srgbClr val="000000"/>
                </a:solidFill>
              </a:rPr>
              <a:t>et </a:t>
            </a:r>
            <a:r>
              <a:rPr lang="en-US" dirty="0" smtClean="0">
                <a:solidFill>
                  <a:srgbClr val="000000"/>
                </a:solidFill>
              </a:rPr>
              <a:t>al. </a:t>
            </a:r>
            <a:r>
              <a:rPr lang="en-US" dirty="0" smtClean="0">
                <a:solidFill>
                  <a:srgbClr val="000000"/>
                </a:solidFill>
              </a:rPr>
              <a:t>201</a:t>
            </a:r>
            <a:r>
              <a:rPr lang="en-US" altLang="zh-CN" dirty="0" smtClean="0">
                <a:solidFill>
                  <a:srgbClr val="000000"/>
                </a:solidFill>
              </a:rPr>
              <a:t>2b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17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Optimized CH4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524682"/>
              </p:ext>
            </p:extLst>
          </p:nvPr>
        </p:nvGraphicFramePr>
        <p:xfrm>
          <a:off x="139700" y="2203450"/>
          <a:ext cx="8940800" cy="397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214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r>
              <a:rPr lang="en-US" altLang="zh-CN" dirty="0" smtClean="0"/>
              <a:t>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34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Atmospheric chemistry of CO</a:t>
            </a:r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 rotWithShape="1">
          <a:blip r:embed="rId2"/>
          <a:srcRect l="748" r="27"/>
          <a:stretch/>
        </p:blipFill>
        <p:spPr>
          <a:xfrm rot="5400000">
            <a:off x="1292502" y="580210"/>
            <a:ext cx="4670607" cy="6606001"/>
          </a:xfrm>
        </p:spPr>
      </p:pic>
      <p:sp>
        <p:nvSpPr>
          <p:cNvPr id="3" name="TextBox 2"/>
          <p:cNvSpPr txBox="1"/>
          <p:nvPr/>
        </p:nvSpPr>
        <p:spPr>
          <a:xfrm>
            <a:off x="3079924" y="4298415"/>
            <a:ext cx="518091" cy="30777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VOC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0983" y="2451300"/>
            <a:ext cx="23530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Major</a:t>
            </a:r>
            <a:r>
              <a:rPr lang="zh-CN" altLang="en-US" dirty="0" smtClean="0"/>
              <a:t> </a:t>
            </a:r>
            <a:r>
              <a:rPr lang="en-US" altLang="zh-CN" dirty="0"/>
              <a:t>sink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tropospheric</a:t>
            </a:r>
            <a:r>
              <a:rPr lang="zh-CN" altLang="en-US" dirty="0"/>
              <a:t> </a:t>
            </a:r>
            <a:r>
              <a:rPr lang="en-US" altLang="zh-CN" dirty="0" smtClean="0"/>
              <a:t>OH (~75%)</a:t>
            </a:r>
            <a:r>
              <a:rPr lang="zh-CN" altLang="en-US" dirty="0" smtClean="0"/>
              <a:t>,</a:t>
            </a:r>
            <a:r>
              <a:rPr lang="en-US" altLang="zh-CN" dirty="0" smtClean="0"/>
              <a:t>thus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influence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species</a:t>
            </a:r>
            <a:r>
              <a:rPr lang="en-US" altLang="zh-CN" dirty="0"/>
              <a:t> </a:t>
            </a:r>
            <a:endParaRPr lang="en-US" altLang="zh-CN" dirty="0" smtClean="0"/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Precursor</a:t>
            </a:r>
            <a:r>
              <a:rPr lang="zh-CN" altLang="en-US" dirty="0" smtClean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</a:t>
            </a:r>
            <a:r>
              <a:rPr lang="en-US" altLang="zh-CN" baseline="-25000" dirty="0"/>
              <a:t>3 </a:t>
            </a:r>
            <a:r>
              <a:rPr lang="en-US" altLang="zh-CN" dirty="0"/>
              <a:t>in the presence of </a:t>
            </a:r>
            <a:r>
              <a:rPr lang="en-US" altLang="zh-CN" dirty="0" err="1" smtClean="0"/>
              <a:t>NOx</a:t>
            </a:r>
            <a:endParaRPr lang="en-US" altLang="zh-CN" dirty="0" smtClean="0"/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Idea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gas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atmospheric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transport</a:t>
            </a:r>
            <a:r>
              <a:rPr lang="zh-CN" altLang="en-US" dirty="0" smtClean="0"/>
              <a:t> </a:t>
            </a:r>
            <a:r>
              <a:rPr lang="en-US" altLang="zh-CN" dirty="0" smtClean="0"/>
              <a:t>(lifetime</a:t>
            </a:r>
            <a:r>
              <a:rPr lang="zh-CN" altLang="en-US" dirty="0" smtClean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 smtClean="0"/>
              <a:t>months)</a:t>
            </a:r>
            <a:r>
              <a:rPr lang="zh-CN" altLang="en-US" dirty="0" smtClean="0"/>
              <a:t> </a:t>
            </a:r>
            <a:endParaRPr lang="en-US" altLang="zh-CN" dirty="0"/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Primary </a:t>
            </a:r>
            <a:r>
              <a:rPr lang="en-US" altLang="zh-CN" dirty="0"/>
              <a:t>pollutants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30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71438" b="4311"/>
          <a:stretch/>
        </p:blipFill>
        <p:spPr>
          <a:xfrm>
            <a:off x="411190" y="5689095"/>
            <a:ext cx="4091662" cy="567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chemistry of CO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664364" y="1139549"/>
            <a:ext cx="200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Arial" charset="0"/>
              </a:rPr>
              <a:t>Oxidation of CO: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612347" y="1666678"/>
            <a:ext cx="3200400" cy="2757487"/>
            <a:chOff x="182420" y="2856416"/>
            <a:chExt cx="3200400" cy="2757487"/>
          </a:xfrm>
        </p:grpSpPr>
        <p:graphicFrame>
          <p:nvGraphicFramePr>
            <p:cNvPr id="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1733748"/>
                </p:ext>
              </p:extLst>
            </p:nvPr>
          </p:nvGraphicFramePr>
          <p:xfrm>
            <a:off x="263525" y="2856416"/>
            <a:ext cx="3086100" cy="2757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50" name="Equation" r:id="rId4" imgW="1663700" imgH="1485900" progId="Equation.3">
                    <p:embed/>
                  </p:oleObj>
                </mc:Choice>
                <mc:Fallback>
                  <p:oleObj name="Equation" r:id="rId4" imgW="1663700" imgH="148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3525" y="2856416"/>
                          <a:ext cx="3086100" cy="27574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Line 14"/>
            <p:cNvSpPr>
              <a:spLocks noChangeShapeType="1"/>
            </p:cNvSpPr>
            <p:nvPr/>
          </p:nvSpPr>
          <p:spPr bwMode="auto">
            <a:xfrm>
              <a:off x="182420" y="5149250"/>
              <a:ext cx="3200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10662"/>
          <a:stretch/>
        </p:blipFill>
        <p:spPr>
          <a:xfrm>
            <a:off x="228600" y="1131652"/>
            <a:ext cx="4704347" cy="2892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7113" b="38027"/>
          <a:stretch/>
        </p:blipFill>
        <p:spPr>
          <a:xfrm>
            <a:off x="414426" y="4465042"/>
            <a:ext cx="4091662" cy="1283371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34763" y="1136930"/>
            <a:ext cx="21338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Arial" charset="0"/>
              </a:rPr>
              <a:t>Oxidation of 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en-US" altLang="zh-CN" dirty="0" smtClean="0">
                <a:solidFill>
                  <a:srgbClr val="FF0000"/>
                </a:solidFill>
                <a:latin typeface="Arial" charset="0"/>
              </a:rPr>
              <a:t>H</a:t>
            </a:r>
            <a:r>
              <a:rPr lang="en-US" altLang="zh-CN" baseline="-25000" dirty="0" smtClean="0">
                <a:solidFill>
                  <a:srgbClr val="FF0000"/>
                </a:solidFill>
                <a:latin typeface="Arial" charset="0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: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5396" y="3701165"/>
            <a:ext cx="198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(Logan et al.</a:t>
            </a:r>
            <a:r>
              <a:rPr lang="zh-CN" altLang="en-US" dirty="0" smtClean="0"/>
              <a:t>,</a:t>
            </a:r>
            <a:r>
              <a:rPr lang="en-US" altLang="zh-CN" dirty="0" smtClean="0"/>
              <a:t>1981)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46753" y="5951508"/>
            <a:ext cx="193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</a:t>
            </a:r>
            <a:r>
              <a:rPr lang="en-US" altLang="zh-CN" dirty="0" err="1" smtClean="0"/>
              <a:t>Pison</a:t>
            </a:r>
            <a:r>
              <a:rPr lang="zh-CN" altLang="en-US" dirty="0" smtClean="0"/>
              <a:t>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</a:t>
            </a:r>
            <a:r>
              <a:rPr lang="zh-CN" altLang="en-US" dirty="0" smtClean="0"/>
              <a:t>,</a:t>
            </a:r>
            <a:r>
              <a:rPr lang="en-US" altLang="zh-CN" dirty="0" smtClean="0"/>
              <a:t>2009)</a:t>
            </a:r>
            <a:endParaRPr lang="en-US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21352" y="4026386"/>
            <a:ext cx="3019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Simplified</a:t>
            </a:r>
            <a:r>
              <a:rPr lang="zh-CN" altLang="en-US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Arial" charset="0"/>
              </a:rPr>
              <a:t>approximation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: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415166" y="1506262"/>
            <a:ext cx="0" cy="418283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33173" y="4446767"/>
            <a:ext cx="198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(Logan</a:t>
            </a:r>
            <a:r>
              <a:rPr lang="zh-CN" altLang="en-US" dirty="0" smtClean="0"/>
              <a:t>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</a:t>
            </a:r>
            <a:r>
              <a:rPr lang="zh-CN" altLang="en-US" dirty="0" smtClean="0"/>
              <a:t>,</a:t>
            </a:r>
            <a:r>
              <a:rPr lang="en-US" altLang="zh-CN" dirty="0" smtClean="0"/>
              <a:t>1981)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9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CO concentration pattern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-168775" y="1539081"/>
            <a:ext cx="5988796" cy="2577457"/>
          </a:xfrm>
          <a:prstGeom prst="rect">
            <a:avLst/>
          </a:prstGeom>
          <a:scene3d>
            <a:camera prst="orthographicFront">
              <a:rot lat="0" lon="60000" rev="0"/>
            </a:camera>
            <a:lightRig rig="threePt" dir="t"/>
          </a:scene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249" r="2249"/>
          <a:stretch>
            <a:fillRect/>
          </a:stretch>
        </p:blipFill>
        <p:spPr>
          <a:xfrm>
            <a:off x="31396" y="3836968"/>
            <a:ext cx="5508612" cy="298092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702" r="17137" b="21934"/>
          <a:stretch/>
        </p:blipFill>
        <p:spPr>
          <a:xfrm rot="21540000">
            <a:off x="5540008" y="1498668"/>
            <a:ext cx="3603992" cy="3380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1672" y="5732264"/>
            <a:ext cx="198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(Logan</a:t>
            </a:r>
            <a:r>
              <a:rPr lang="zh-CN" altLang="en-US" dirty="0" smtClean="0"/>
              <a:t>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</a:t>
            </a:r>
            <a:r>
              <a:rPr lang="zh-CN" altLang="en-US" dirty="0" smtClean="0"/>
              <a:t>,</a:t>
            </a:r>
            <a:r>
              <a:rPr lang="en-US" altLang="zh-CN" dirty="0" smtClean="0"/>
              <a:t>1981)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0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observing system</a:t>
            </a:r>
            <a:endParaRPr lang="en-US" dirty="0"/>
          </a:p>
        </p:txBody>
      </p:sp>
      <p:pic>
        <p:nvPicPr>
          <p:cNvPr id="13" name="Content Placeholder 12" descr="Screen Shot 2014-05-13 at 23.40.2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9" t="39449" r="26267" b="8905"/>
          <a:stretch/>
        </p:blipFill>
        <p:spPr>
          <a:xfrm>
            <a:off x="1134533" y="1852635"/>
            <a:ext cx="7169036" cy="4158696"/>
          </a:xfrm>
        </p:spPr>
      </p:pic>
      <p:sp>
        <p:nvSpPr>
          <p:cNvPr id="10" name="TextBox 9"/>
          <p:cNvSpPr txBox="1"/>
          <p:nvPr/>
        </p:nvSpPr>
        <p:spPr>
          <a:xfrm>
            <a:off x="320852" y="1016012"/>
            <a:ext cx="3344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</a:rPr>
              <a:t>1</a:t>
            </a:r>
            <a:r>
              <a:rPr lang="en-US" altLang="zh-CN" sz="2400" dirty="0" smtClean="0">
                <a:solidFill>
                  <a:srgbClr val="000000"/>
                </a:solidFill>
              </a:rPr>
              <a:t>.</a:t>
            </a:r>
            <a:r>
              <a:rPr lang="zh-CN" altLang="en-US" sz="2400" dirty="0" smtClean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S</a:t>
            </a:r>
            <a:r>
              <a:rPr lang="en-US" altLang="zh-CN" sz="2400" dirty="0" smtClean="0">
                <a:solidFill>
                  <a:srgbClr val="000000"/>
                </a:solidFill>
              </a:rPr>
              <a:t>urface measurements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74241" y="6011331"/>
            <a:ext cx="108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(WDCGG)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50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observing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82" y="1840049"/>
            <a:ext cx="8686800" cy="30971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852" y="1016012"/>
            <a:ext cx="3443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00000"/>
                </a:solidFill>
              </a:rPr>
              <a:t>2.</a:t>
            </a:r>
            <a:r>
              <a:rPr lang="zh-CN" altLang="en-US" sz="2400" dirty="0" smtClean="0">
                <a:solidFill>
                  <a:srgbClr val="000000"/>
                </a:solidFill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atellite measurements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03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 retrievals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remote</a:t>
            </a:r>
            <a:r>
              <a:rPr lang="zh-CN" altLang="en-US" dirty="0" smtClean="0"/>
              <a:t> </a:t>
            </a:r>
            <a:r>
              <a:rPr lang="en-US" altLang="zh-CN" dirty="0" smtClean="0"/>
              <a:t>sensing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77" r="-4177"/>
          <a:stretch>
            <a:fillRect/>
          </a:stretch>
        </p:blipFill>
        <p:spPr>
          <a:xfrm>
            <a:off x="177795" y="1541945"/>
            <a:ext cx="8509005" cy="4679625"/>
          </a:xfrm>
        </p:spPr>
      </p:pic>
    </p:spTree>
    <p:extLst>
      <p:ext uri="{BB962C8B-B14F-4D97-AF65-F5344CB8AC3E}">
        <p14:creationId xmlns:p14="http://schemas.microsoft.com/office/powerpoint/2010/main" val="381078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KU-LSCE.potx" id="{4B486D7D-F1FC-40F1-A008-68B5813BF629}" vid="{E9F106D7-F540-46D4-8876-4B6B108062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SOFIE_yi_20134pptx.potm</Template>
  <TotalTime>6347</TotalTime>
  <Words>793</Words>
  <Application>Microsoft Macintosh PowerPoint</Application>
  <PresentationFormat>On-screen Show (4:3)</PresentationFormat>
  <Paragraphs>177</Paragraphs>
  <Slides>37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Conception personnalisée</vt:lpstr>
      <vt:lpstr>Equation</vt:lpstr>
      <vt:lpstr>Document</vt:lpstr>
      <vt:lpstr>CO inversion</vt:lpstr>
      <vt:lpstr>Outline</vt:lpstr>
      <vt:lpstr>Why CO?</vt:lpstr>
      <vt:lpstr>Atmospheric chemistry of CO</vt:lpstr>
      <vt:lpstr>Atmospheric chemistry of CO</vt:lpstr>
      <vt:lpstr>Global CO concentration pattern</vt:lpstr>
      <vt:lpstr>Global observing system</vt:lpstr>
      <vt:lpstr>Global observing system</vt:lpstr>
      <vt:lpstr>CO retrievals from remote sensing</vt:lpstr>
      <vt:lpstr>CO concentration in recent 650yr at South Pole</vt:lpstr>
      <vt:lpstr>CO concentration change </vt:lpstr>
      <vt:lpstr>CO change in recent decade</vt:lpstr>
      <vt:lpstr>CO change in recent decade</vt:lpstr>
      <vt:lpstr>Global CO budget</vt:lpstr>
      <vt:lpstr>Emission estimation by bottom-up approach</vt:lpstr>
      <vt:lpstr>Global CO budget</vt:lpstr>
      <vt:lpstr>Global CO emission inventory</vt:lpstr>
      <vt:lpstr>CO emission inventories (bottom-up)</vt:lpstr>
      <vt:lpstr>CO emission inventories (bottom-up)</vt:lpstr>
      <vt:lpstr>Differences between bottom-up and top-down estimates</vt:lpstr>
      <vt:lpstr>PowerPoint Presentation</vt:lpstr>
      <vt:lpstr>Atmospheric inversion</vt:lpstr>
      <vt:lpstr>Optimizing CO fluxes</vt:lpstr>
      <vt:lpstr> CO concentration</vt:lpstr>
      <vt:lpstr>Validation</vt:lpstr>
      <vt:lpstr>Validation</vt:lpstr>
      <vt:lpstr>Optimized CO budget</vt:lpstr>
      <vt:lpstr>Regional CO emissions</vt:lpstr>
      <vt:lpstr>Sensitivity Study</vt:lpstr>
      <vt:lpstr>CO emission change</vt:lpstr>
      <vt:lpstr>Contribution of NH spring CO accumulation</vt:lpstr>
      <vt:lpstr>AIRS CO and OMI tropospheric ozone</vt:lpstr>
      <vt:lpstr>Using CO2-CO model error correlations to improve CO2 surface flux inversions from satellite data</vt:lpstr>
      <vt:lpstr>Adjusting CO emission factors</vt:lpstr>
      <vt:lpstr>Bias correction?</vt:lpstr>
      <vt:lpstr>Optimized CH4</vt:lpstr>
      <vt:lpstr>Thanks!</vt:lpstr>
    </vt:vector>
  </TitlesOfParts>
  <Company>LSCE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inversion and biomass burning</dc:title>
  <dc:creator>Yi Yin</dc:creator>
  <cp:lastModifiedBy>Yi Yin</cp:lastModifiedBy>
  <cp:revision>91</cp:revision>
  <dcterms:created xsi:type="dcterms:W3CDTF">2014-05-09T02:27:01Z</dcterms:created>
  <dcterms:modified xsi:type="dcterms:W3CDTF">2014-05-14T05:23:51Z</dcterms:modified>
</cp:coreProperties>
</file>