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0" r:id="rId4"/>
    <p:sldId id="280" r:id="rId5"/>
    <p:sldId id="267" r:id="rId6"/>
    <p:sldId id="274" r:id="rId7"/>
    <p:sldId id="257" r:id="rId8"/>
    <p:sldId id="275" r:id="rId9"/>
    <p:sldId id="265" r:id="rId10"/>
    <p:sldId id="260" r:id="rId11"/>
    <p:sldId id="277" r:id="rId12"/>
    <p:sldId id="276" r:id="rId13"/>
    <p:sldId id="263" r:id="rId14"/>
    <p:sldId id="273" r:id="rId15"/>
    <p:sldId id="258" r:id="rId16"/>
    <p:sldId id="272" r:id="rId17"/>
    <p:sldId id="278" r:id="rId18"/>
    <p:sldId id="27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DA3F-6043-42D2-BF30-B2E5F8A56503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4370-539F-4237-B44C-7F9B2AC8AB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0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4370-539F-4237-B44C-7F9B2AC8AB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36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02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8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50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5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4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5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3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7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7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1EC0-5AB8-46DD-9461-C0F7F4B7CE3A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9404-91D5-4C44-B409-7827E2354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4400" dirty="0" smtClean="0">
                <a:latin typeface="+mn-lt"/>
              </a:rPr>
              <a:t>Response of terrestrial NPP to temperature variability (</a:t>
            </a: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zh-CN" sz="4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NPP</a:t>
            </a:r>
            <a:r>
              <a:rPr lang="en-US" altLang="zh-CN" sz="4400" dirty="0" smtClean="0">
                <a:latin typeface="+mn-lt"/>
              </a:rPr>
              <a:t>)</a:t>
            </a:r>
            <a:endParaRPr lang="zh-CN" altLang="en-US" sz="4400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79462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en-US" altLang="zh-CN" sz="2000" dirty="0" smtClean="0"/>
              <a:t>Huijuan </a:t>
            </a:r>
            <a:r>
              <a:rPr lang="en-US" altLang="zh-CN" sz="2000" dirty="0"/>
              <a:t>Nan</a:t>
            </a:r>
            <a:r>
              <a:rPr lang="en-US" altLang="zh-CN" sz="2000" dirty="0" smtClean="0"/>
              <a:t> </a:t>
            </a:r>
          </a:p>
          <a:p>
            <a:pPr algn="r"/>
            <a:r>
              <a:rPr lang="en-US" altLang="zh-CN" sz="2000" dirty="0" smtClean="0"/>
              <a:t>Directed by Philippe </a:t>
            </a:r>
            <a:r>
              <a:rPr lang="en-US" altLang="zh-CN" sz="2000" dirty="0" err="1" smtClean="0"/>
              <a:t>Ciais</a:t>
            </a:r>
            <a:r>
              <a:rPr lang="en-US" altLang="zh-CN" sz="2000" dirty="0" smtClean="0"/>
              <a:t> &amp; </a:t>
            </a:r>
            <a:r>
              <a:rPr lang="en-US" altLang="zh-CN" sz="2000" dirty="0" err="1" smtClean="0"/>
              <a:t>Shilong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Piao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86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7"/>
    </mc:Choice>
    <mc:Fallback xmlns="">
      <p:transition spd="slow" advTm="109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14" y="509426"/>
            <a:ext cx="4352925" cy="1552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40" y="1135588"/>
            <a:ext cx="5562600" cy="5495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3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"/>
    </mc:Choice>
    <mc:Fallback xmlns="">
      <p:transition spd="slow" advTm="1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86853" y="2196389"/>
                <a:ext cx="3985147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" y="2196389"/>
                <a:ext cx="3985147" cy="5371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     Change in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CMIP5 ESM</a:t>
            </a:r>
            <a:endParaRPr lang="zh-CN" alt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853" y="3196647"/>
            <a:ext cx="7410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Fully coupled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20-yr moving window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Each variable is </a:t>
            </a:r>
            <a:r>
              <a:rPr lang="en-US" altLang="zh-CN" sz="2400" dirty="0" err="1" smtClean="0"/>
              <a:t>detrended</a:t>
            </a:r>
            <a:r>
              <a:rPr lang="en-US" altLang="zh-CN" sz="2400" dirty="0" smtClean="0"/>
              <a:t> for the corresponding study period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61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"/>
    </mc:Choice>
    <mc:Fallback xmlns="">
      <p:transition spd="slow" advTm="4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     Change in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CMIP5 ESM</a:t>
            </a:r>
            <a:endParaRPr lang="zh-CN" altLang="en-US" sz="2800" baseline="-25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716"/>
            <a:ext cx="9144000" cy="3776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8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"/>
    </mc:Choice>
    <mc:Fallback xmlns="">
      <p:transition spd="slow" advTm="3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01253" y="1583141"/>
            <a:ext cx="6711764" cy="5021261"/>
            <a:chOff x="1100039" y="1010777"/>
            <a:chExt cx="7372286" cy="54434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039" y="1010777"/>
              <a:ext cx="6799078" cy="544349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42194" y="1214649"/>
              <a:ext cx="1386732" cy="400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BOREAL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22715" y="1228297"/>
              <a:ext cx="159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TEMPERATE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42193" y="5788923"/>
              <a:ext cx="1656568" cy="400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TROPICAL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25659" y="5788923"/>
              <a:ext cx="1446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SH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     Change in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CMIP5 ESM</a:t>
            </a:r>
            <a:endParaRPr lang="zh-CN" altLang="en-US" sz="2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"/>
    </mc:Choice>
    <mc:Fallback xmlns="">
      <p:transition spd="slow" advTm="10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1" b="27098"/>
          <a:stretch/>
        </p:blipFill>
        <p:spPr>
          <a:xfrm>
            <a:off x="3770731" y="1075501"/>
            <a:ext cx="4834623" cy="1801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b="26073"/>
          <a:stretch/>
        </p:blipFill>
        <p:spPr>
          <a:xfrm>
            <a:off x="3770731" y="2841857"/>
            <a:ext cx="4834623" cy="1919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1638" y="1774013"/>
            <a:ext cx="207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Ɣ</a:t>
            </a:r>
            <a:r>
              <a:rPr lang="en-US" altLang="zh-CN" baseline="-25000" dirty="0" smtClean="0"/>
              <a:t>NPP</a:t>
            </a:r>
            <a:r>
              <a:rPr lang="en-US" altLang="zh-CN" dirty="0" smtClean="0"/>
              <a:t> 1986-2005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801637" y="3365507"/>
            <a:ext cx="207324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Ɣ</a:t>
            </a:r>
            <a:r>
              <a:rPr lang="en-US" altLang="zh-CN" baseline="-25000" dirty="0" smtClean="0"/>
              <a:t>NPP</a:t>
            </a:r>
            <a:r>
              <a:rPr lang="en-US" altLang="zh-CN" dirty="0" smtClean="0"/>
              <a:t> 2081-2100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RCP8.5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801637" y="5249558"/>
            <a:ext cx="207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Difference in Ɣ</a:t>
            </a:r>
            <a:r>
              <a:rPr lang="en-US" altLang="zh-CN" baseline="-25000" dirty="0" smtClean="0"/>
              <a:t>NPP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236661"/>
            <a:ext cx="9144000" cy="60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     Change in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Ɣ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CMIP5 ESM</a:t>
            </a:r>
            <a:endParaRPr lang="zh-CN" altLang="en-US" sz="2800" baseline="-250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7" b="27321"/>
          <a:stretch/>
        </p:blipFill>
        <p:spPr>
          <a:xfrm>
            <a:off x="3753709" y="4761191"/>
            <a:ext cx="4892589" cy="19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1"/>
    </mc:Choice>
    <mc:Fallback xmlns="">
      <p:transition spd="slow" advTm="161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58" y="2167507"/>
            <a:ext cx="5571556" cy="3844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251289"/>
            <a:ext cx="8303810" cy="11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83825"/>
            <a:ext cx="9144000" cy="1250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Thank you!</a:t>
            </a:r>
            <a:endParaRPr lang="zh-CN" altLang="en-US" sz="36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9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130330" y="367112"/>
            <a:ext cx="2746859" cy="2184996"/>
            <a:chOff x="3228982" y="4129478"/>
            <a:chExt cx="2746859" cy="2184996"/>
          </a:xfrm>
        </p:grpSpPr>
        <p:sp>
          <p:nvSpPr>
            <p:cNvPr id="13" name="任意多边形 12"/>
            <p:cNvSpPr/>
            <p:nvPr/>
          </p:nvSpPr>
          <p:spPr>
            <a:xfrm rot="655134">
              <a:off x="3718670" y="4129478"/>
              <a:ext cx="1767483" cy="2006221"/>
            </a:xfrm>
            <a:custGeom>
              <a:avLst/>
              <a:gdLst>
                <a:gd name="connsiteX0" fmla="*/ 61302 w 1767483"/>
                <a:gd name="connsiteY0" fmla="*/ 2006221 h 2006221"/>
                <a:gd name="connsiteX1" fmla="*/ 34007 w 1767483"/>
                <a:gd name="connsiteY1" fmla="*/ 1542197 h 2006221"/>
                <a:gd name="connsiteX2" fmla="*/ 470735 w 1767483"/>
                <a:gd name="connsiteY2" fmla="*/ 1719618 h 2006221"/>
                <a:gd name="connsiteX3" fmla="*/ 375201 w 1767483"/>
                <a:gd name="connsiteY3" fmla="*/ 1160060 h 2006221"/>
                <a:gd name="connsiteX4" fmla="*/ 866520 w 1767483"/>
                <a:gd name="connsiteY4" fmla="*/ 1337481 h 2006221"/>
                <a:gd name="connsiteX5" fmla="*/ 852872 w 1767483"/>
                <a:gd name="connsiteY5" fmla="*/ 750627 h 2006221"/>
                <a:gd name="connsiteX6" fmla="*/ 1316896 w 1767483"/>
                <a:gd name="connsiteY6" fmla="*/ 914400 h 2006221"/>
                <a:gd name="connsiteX7" fmla="*/ 1262305 w 1767483"/>
                <a:gd name="connsiteY7" fmla="*/ 354842 h 2006221"/>
                <a:gd name="connsiteX8" fmla="*/ 1739977 w 1767483"/>
                <a:gd name="connsiteY8" fmla="*/ 559559 h 2006221"/>
                <a:gd name="connsiteX9" fmla="*/ 1712681 w 1767483"/>
                <a:gd name="connsiteY9" fmla="*/ 0 h 2006221"/>
                <a:gd name="connsiteX10" fmla="*/ 1712681 w 1767483"/>
                <a:gd name="connsiteY10" fmla="*/ 0 h 20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7483" h="2006221">
                  <a:moveTo>
                    <a:pt x="61302" y="2006221"/>
                  </a:moveTo>
                  <a:cubicBezTo>
                    <a:pt x="13535" y="1798092"/>
                    <a:pt x="-34232" y="1589964"/>
                    <a:pt x="34007" y="1542197"/>
                  </a:cubicBezTo>
                  <a:cubicBezTo>
                    <a:pt x="102246" y="1494430"/>
                    <a:pt x="413869" y="1783307"/>
                    <a:pt x="470735" y="1719618"/>
                  </a:cubicBezTo>
                  <a:cubicBezTo>
                    <a:pt x="527601" y="1655929"/>
                    <a:pt x="309237" y="1223749"/>
                    <a:pt x="375201" y="1160060"/>
                  </a:cubicBezTo>
                  <a:cubicBezTo>
                    <a:pt x="441165" y="1096371"/>
                    <a:pt x="786908" y="1405720"/>
                    <a:pt x="866520" y="1337481"/>
                  </a:cubicBezTo>
                  <a:cubicBezTo>
                    <a:pt x="946132" y="1269242"/>
                    <a:pt x="777809" y="821140"/>
                    <a:pt x="852872" y="750627"/>
                  </a:cubicBezTo>
                  <a:cubicBezTo>
                    <a:pt x="927935" y="680113"/>
                    <a:pt x="1248657" y="980364"/>
                    <a:pt x="1316896" y="914400"/>
                  </a:cubicBezTo>
                  <a:cubicBezTo>
                    <a:pt x="1385135" y="848436"/>
                    <a:pt x="1191792" y="413982"/>
                    <a:pt x="1262305" y="354842"/>
                  </a:cubicBezTo>
                  <a:cubicBezTo>
                    <a:pt x="1332819" y="295702"/>
                    <a:pt x="1664914" y="618699"/>
                    <a:pt x="1739977" y="559559"/>
                  </a:cubicBezTo>
                  <a:cubicBezTo>
                    <a:pt x="1815040" y="500419"/>
                    <a:pt x="1712681" y="0"/>
                    <a:pt x="1712681" y="0"/>
                  </a:cubicBezTo>
                  <a:lnTo>
                    <a:pt x="1712681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3228982" y="6284937"/>
              <a:ext cx="2746859" cy="29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3228982" y="4198931"/>
              <a:ext cx="0" cy="2086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310182" y="3353337"/>
            <a:ext cx="6387153" cy="3006935"/>
            <a:chOff x="1351127" y="243776"/>
            <a:chExt cx="6387153" cy="300693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51127" y="619337"/>
              <a:ext cx="6387153" cy="2631374"/>
              <a:chOff x="1023581" y="846162"/>
              <a:chExt cx="6387153" cy="2631374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>
                <a:off x="1023581" y="3408856"/>
                <a:ext cx="6387153" cy="686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直接箭头连接符 4"/>
              <p:cNvCxnSpPr/>
              <p:nvPr/>
            </p:nvCxnSpPr>
            <p:spPr>
              <a:xfrm flipV="1">
                <a:off x="1023581" y="846162"/>
                <a:ext cx="0" cy="25626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1564227" y="1392071"/>
                <a:ext cx="1978926" cy="1856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任意多边形 9"/>
              <p:cNvSpPr/>
              <p:nvPr/>
            </p:nvSpPr>
            <p:spPr>
              <a:xfrm rot="2510676">
                <a:off x="4868787" y="1317007"/>
                <a:ext cx="1767483" cy="2006221"/>
              </a:xfrm>
              <a:custGeom>
                <a:avLst/>
                <a:gdLst>
                  <a:gd name="connsiteX0" fmla="*/ 61302 w 1767483"/>
                  <a:gd name="connsiteY0" fmla="*/ 2006221 h 2006221"/>
                  <a:gd name="connsiteX1" fmla="*/ 34007 w 1767483"/>
                  <a:gd name="connsiteY1" fmla="*/ 1542197 h 2006221"/>
                  <a:gd name="connsiteX2" fmla="*/ 470735 w 1767483"/>
                  <a:gd name="connsiteY2" fmla="*/ 1719618 h 2006221"/>
                  <a:gd name="connsiteX3" fmla="*/ 375201 w 1767483"/>
                  <a:gd name="connsiteY3" fmla="*/ 1160060 h 2006221"/>
                  <a:gd name="connsiteX4" fmla="*/ 866520 w 1767483"/>
                  <a:gd name="connsiteY4" fmla="*/ 1337481 h 2006221"/>
                  <a:gd name="connsiteX5" fmla="*/ 852872 w 1767483"/>
                  <a:gd name="connsiteY5" fmla="*/ 750627 h 2006221"/>
                  <a:gd name="connsiteX6" fmla="*/ 1316896 w 1767483"/>
                  <a:gd name="connsiteY6" fmla="*/ 914400 h 2006221"/>
                  <a:gd name="connsiteX7" fmla="*/ 1262305 w 1767483"/>
                  <a:gd name="connsiteY7" fmla="*/ 354842 h 2006221"/>
                  <a:gd name="connsiteX8" fmla="*/ 1739977 w 1767483"/>
                  <a:gd name="connsiteY8" fmla="*/ 559559 h 2006221"/>
                  <a:gd name="connsiteX9" fmla="*/ 1712681 w 1767483"/>
                  <a:gd name="connsiteY9" fmla="*/ 0 h 2006221"/>
                  <a:gd name="connsiteX10" fmla="*/ 1712681 w 1767483"/>
                  <a:gd name="connsiteY10" fmla="*/ 0 h 200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7483" h="2006221">
                    <a:moveTo>
                      <a:pt x="61302" y="2006221"/>
                    </a:moveTo>
                    <a:cubicBezTo>
                      <a:pt x="13535" y="1798092"/>
                      <a:pt x="-34232" y="1589964"/>
                      <a:pt x="34007" y="1542197"/>
                    </a:cubicBezTo>
                    <a:cubicBezTo>
                      <a:pt x="102246" y="1494430"/>
                      <a:pt x="413869" y="1783307"/>
                      <a:pt x="470735" y="1719618"/>
                    </a:cubicBezTo>
                    <a:cubicBezTo>
                      <a:pt x="527601" y="1655929"/>
                      <a:pt x="309237" y="1223749"/>
                      <a:pt x="375201" y="1160060"/>
                    </a:cubicBezTo>
                    <a:cubicBezTo>
                      <a:pt x="441165" y="1096371"/>
                      <a:pt x="786908" y="1405720"/>
                      <a:pt x="866520" y="1337481"/>
                    </a:cubicBezTo>
                    <a:cubicBezTo>
                      <a:pt x="946132" y="1269242"/>
                      <a:pt x="777809" y="821140"/>
                      <a:pt x="852872" y="750627"/>
                    </a:cubicBezTo>
                    <a:cubicBezTo>
                      <a:pt x="927935" y="680113"/>
                      <a:pt x="1248657" y="980364"/>
                      <a:pt x="1316896" y="914400"/>
                    </a:cubicBezTo>
                    <a:cubicBezTo>
                      <a:pt x="1385135" y="848436"/>
                      <a:pt x="1191792" y="413982"/>
                      <a:pt x="1262305" y="354842"/>
                    </a:cubicBezTo>
                    <a:cubicBezTo>
                      <a:pt x="1332819" y="295702"/>
                      <a:pt x="1664914" y="618699"/>
                      <a:pt x="1739977" y="559559"/>
                    </a:cubicBezTo>
                    <a:cubicBezTo>
                      <a:pt x="1815040" y="500419"/>
                      <a:pt x="1712681" y="0"/>
                      <a:pt x="1712681" y="0"/>
                    </a:cubicBezTo>
                    <a:lnTo>
                      <a:pt x="1712681" y="0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48668" y="1869743"/>
                <a:ext cx="2320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 smtClean="0"/>
                  <a:t>+</a:t>
                </a:r>
                <a:endParaRPr lang="zh-CN" altLang="en-US" sz="4400" dirty="0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339516" y="321804"/>
              <a:ext cx="1083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Trend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933079" y="243776"/>
              <a:ext cx="280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Interannual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 variability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94" y="1128711"/>
            <a:ext cx="7266073" cy="47944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12" y="6009811"/>
            <a:ext cx="2714625" cy="257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855" y="741671"/>
            <a:ext cx="62579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5"/>
    </mc:Choice>
    <mc:Fallback xmlns="">
      <p:transition spd="slow" advTm="40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3" y="208411"/>
            <a:ext cx="8012119" cy="59467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5470" y="6387152"/>
            <a:ext cx="884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http://www.globalcarbonproject.org/global/pdf/DynamicVegetationModels.pdf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4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326" t="-1501" r="326" b="66776"/>
          <a:stretch/>
        </p:blipFill>
        <p:spPr>
          <a:xfrm>
            <a:off x="832513" y="1960650"/>
            <a:ext cx="7478974" cy="3389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04012" y="5977719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Wang et al., Nature. 2014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Climate variability and CO</a:t>
            </a:r>
            <a:r>
              <a:rPr lang="en-US" altLang="zh-CN" sz="3600" baseline="-25000" dirty="0">
                <a:solidFill>
                  <a:schemeClr val="tx1"/>
                </a:solidFill>
              </a:rPr>
              <a:t>2</a:t>
            </a:r>
            <a:endParaRPr lang="zh-CN" altLang="en-US" sz="36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1"/>
    </mc:Choice>
    <mc:Fallback xmlns="">
      <p:transition spd="slow" advTm="375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7229" y="2190822"/>
            <a:ext cx="747897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‘</a:t>
            </a:r>
            <a:r>
              <a:rPr lang="en-US" altLang="zh-CN" sz="2400" dirty="0">
                <a:solidFill>
                  <a:srgbClr val="FF0000"/>
                </a:solidFill>
              </a:rPr>
              <a:t>gamma’ </a:t>
            </a:r>
            <a:r>
              <a:rPr lang="en-US" altLang="zh-CN" sz="2400" dirty="0" smtClean="0">
                <a:solidFill>
                  <a:srgbClr val="FF0000"/>
                </a:solidFill>
              </a:rPr>
              <a:t>(Ɣ) </a:t>
            </a:r>
            <a:r>
              <a:rPr lang="en-US" altLang="zh-CN" sz="2400" dirty="0"/>
              <a:t>measures the strength of changes in carbon fluxes by land or ocean in response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changes in climate</a:t>
            </a:r>
            <a:r>
              <a:rPr lang="en-US" altLang="zh-CN" sz="2400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en-US" altLang="zh-CN" sz="2400" dirty="0" smtClean="0"/>
              <a:t>(IPCC AR5)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lt"/>
              </a:rPr>
              <a:t>Definition</a:t>
            </a:r>
            <a:endParaRPr lang="zh-CN" alt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3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6"/>
    </mc:Choice>
    <mc:Fallback xmlns="">
      <p:transition spd="slow" advTm="195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69" y="1705971"/>
            <a:ext cx="8723350" cy="49908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lt"/>
              </a:rPr>
              <a:t>Definition</a:t>
            </a:r>
            <a:endParaRPr lang="zh-CN" alt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5015" y="5609230"/>
            <a:ext cx="2743200" cy="586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6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94"/>
    </mc:Choice>
    <mc:Fallback xmlns="">
      <p:transition spd="slow" advTm="1066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87" y="492023"/>
            <a:ext cx="5354721" cy="59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95"/>
    </mc:Choice>
    <mc:Fallback xmlns="">
      <p:transition spd="slow" advTm="534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50376"/>
            <a:ext cx="9144000" cy="10099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lt"/>
              </a:rPr>
              <a:t>Definition</a:t>
            </a:r>
            <a:endParaRPr lang="zh-CN" altLang="en-US" sz="36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09683" y="2764776"/>
                <a:ext cx="747897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The fitted regression coefficient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defines the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apparent carbon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flux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sensitivity</a:t>
                </a:r>
                <a:r>
                  <a:rPr lang="en-US" altLang="zh-CN" sz="2000" dirty="0" smtClean="0"/>
                  <a:t> to </a:t>
                </a:r>
                <a:r>
                  <a:rPr lang="en-US" altLang="zh-CN" sz="2000" dirty="0" err="1" smtClean="0"/>
                  <a:t>interannual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variations in </a:t>
                </a:r>
                <a:r>
                  <a:rPr lang="en-US" altLang="zh-CN" sz="2000" dirty="0" smtClean="0"/>
                  <a:t>temperature.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2000" dirty="0" smtClean="0"/>
                  <a:t>(</a:t>
                </a:r>
                <a:r>
                  <a:rPr lang="en-US" altLang="zh-CN" sz="2000" dirty="0" err="1" smtClean="0"/>
                  <a:t>Piao</a:t>
                </a:r>
                <a:r>
                  <a:rPr lang="en-US" altLang="zh-CN" sz="2000" dirty="0" smtClean="0"/>
                  <a:t> et al., GCB, 2013)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3" y="2764776"/>
                <a:ext cx="7478973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222" r="-896"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09683" y="2073559"/>
                <a:ext cx="3985147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3" y="2073559"/>
                <a:ext cx="3985147" cy="5371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"/>
    </mc:Choice>
    <mc:Fallback xmlns="">
      <p:transition spd="slow" advTm="12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5" y="273802"/>
            <a:ext cx="5050094" cy="14219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78" y="1285021"/>
            <a:ext cx="41814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05"/>
    </mc:Choice>
    <mc:Fallback xmlns="">
      <p:transition spd="slow" advTm="3560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144</Words>
  <Application>Microsoft Office PowerPoint</Application>
  <PresentationFormat>全屏显示(4:3)</PresentationFormat>
  <Paragraphs>35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Arial Black</vt:lpstr>
      <vt:lpstr>Calibri</vt:lpstr>
      <vt:lpstr>Cambria Math</vt:lpstr>
      <vt:lpstr>Office 主题</vt:lpstr>
      <vt:lpstr>Response of terrestrial NPP to temperature variability (ƔNPP)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Huijuan Nan</dc:creator>
  <cp:lastModifiedBy>Huijuan Nan</cp:lastModifiedBy>
  <cp:revision>45</cp:revision>
  <dcterms:created xsi:type="dcterms:W3CDTF">2014-05-12T12:41:04Z</dcterms:created>
  <dcterms:modified xsi:type="dcterms:W3CDTF">2014-05-14T00:29:18Z</dcterms:modified>
</cp:coreProperties>
</file>