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2" r:id="rId2"/>
  </p:sldMasterIdLst>
  <p:notesMasterIdLst>
    <p:notesMasterId r:id="rId22"/>
  </p:notesMasterIdLst>
  <p:handoutMasterIdLst>
    <p:handoutMasterId r:id="rId23"/>
  </p:handoutMasterIdLst>
  <p:sldIdLst>
    <p:sldId id="268" r:id="rId3"/>
    <p:sldId id="323" r:id="rId4"/>
    <p:sldId id="317" r:id="rId5"/>
    <p:sldId id="336" r:id="rId6"/>
    <p:sldId id="338" r:id="rId7"/>
    <p:sldId id="330" r:id="rId8"/>
    <p:sldId id="331" r:id="rId9"/>
    <p:sldId id="334" r:id="rId10"/>
    <p:sldId id="335" r:id="rId11"/>
    <p:sldId id="332" r:id="rId12"/>
    <p:sldId id="333" r:id="rId13"/>
    <p:sldId id="310" r:id="rId14"/>
    <p:sldId id="337" r:id="rId15"/>
    <p:sldId id="328" r:id="rId16"/>
    <p:sldId id="315" r:id="rId17"/>
    <p:sldId id="303" r:id="rId18"/>
    <p:sldId id="296" r:id="rId19"/>
    <p:sldId id="295" r:id="rId20"/>
    <p:sldId id="314" r:id="rId21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647"/>
    <a:srgbClr val="3333CC"/>
    <a:srgbClr val="00CC99"/>
    <a:srgbClr val="040000"/>
    <a:srgbClr val="FF0000"/>
    <a:srgbClr val="4F551F"/>
    <a:srgbClr val="70BC1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3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>
            <a:lvl1pPr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b" anchorCtr="0" compatLnSpc="1">
            <a:prstTxWarp prst="textNoShape">
              <a:avLst/>
            </a:prstTxWarp>
          </a:bodyPr>
          <a:lstStyle>
            <a:lvl1pPr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b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D45A766-8C86-F848-9814-78AA2B2E1C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792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>
            <a:lvl1pPr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6463"/>
            <a:ext cx="49815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b" anchorCtr="0" compatLnSpc="1">
            <a:prstTxWarp prst="textNoShape">
              <a:avLst/>
            </a:prstTxWarp>
          </a:bodyPr>
          <a:lstStyle>
            <a:lvl1pPr defTabSz="10429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2" tIns="52100" rIns="104202" bIns="52100" numCol="1" anchor="b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364470F8-2A8F-904A-B272-78A3E68C92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14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F8C088-7B12-F84C-B6DF-0F5AA59134ED}" type="slidenum">
              <a:rPr lang="fr-FR" sz="1300">
                <a:latin typeface="Times New Roman" charset="0"/>
              </a:rPr>
              <a:pPr/>
              <a:t>1</a:t>
            </a:fld>
            <a:endParaRPr lang="fr-FR" sz="13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1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500" y="762000"/>
            <a:ext cx="7521575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41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99250" y="152400"/>
            <a:ext cx="1901825" cy="60198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556250" cy="6019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853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70919-BD63-C842-B1A0-14A1DC64507E}" type="slidenum">
              <a:rPr lang="fr-FR"/>
              <a:pPr>
                <a:defRPr/>
              </a:pPr>
              <a:t>‹N°›</a:t>
            </a:fld>
            <a:r>
              <a:rPr lang="fr-FR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3810302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49DB-3A32-7444-891F-5808FF271B6B}" type="slidenum">
              <a:rPr lang="fr-FR"/>
              <a:pPr>
                <a:defRPr/>
              </a:pPr>
              <a:t>‹N°›</a:t>
            </a:fld>
            <a:r>
              <a:rPr lang="fr-FR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243886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4EE2-0891-C34B-A667-FC2A6A8682E5}" type="slidenum">
              <a:rPr lang="fr-FR"/>
              <a:pPr>
                <a:defRPr/>
              </a:pPr>
              <a:t>‹N°›</a:t>
            </a:fld>
            <a:r>
              <a:rPr lang="fr-FR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1081749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500" y="762000"/>
            <a:ext cx="368458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6488" y="762000"/>
            <a:ext cx="368458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2C9C-55FB-BE4F-80AF-5295F74AE1CB}" type="slidenum">
              <a:rPr lang="fr-FR"/>
              <a:pPr>
                <a:defRPr/>
              </a:pPr>
              <a:t>‹N°›</a:t>
            </a:fld>
            <a:r>
              <a:rPr lang="fr-FR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1634525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3FBB3-ED91-3E4B-B79C-D0E12B7B563E}" type="slidenum">
              <a:rPr lang="fr-FR"/>
              <a:pPr>
                <a:defRPr/>
              </a:pPr>
              <a:t>‹N°›</a:t>
            </a:fld>
            <a:r>
              <a:rPr lang="fr-FR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3924437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A9EA-620B-5546-8C78-B4535865C4D0}" type="slidenum">
              <a:rPr lang="fr-FR"/>
              <a:pPr>
                <a:defRPr/>
              </a:pPr>
              <a:t>‹N°›</a:t>
            </a:fld>
            <a:r>
              <a:rPr lang="fr-FR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1463973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5908-B361-4640-8B43-637EDDF9B48C}" type="slidenum">
              <a:rPr lang="fr-FR"/>
              <a:pPr>
                <a:defRPr/>
              </a:pPr>
              <a:t>‹N°›</a:t>
            </a:fld>
            <a:r>
              <a:rPr lang="fr-FR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2961394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30C7D-8B8F-8D45-8804-7C2091AF366F}" type="slidenum">
              <a:rPr lang="fr-FR"/>
              <a:pPr>
                <a:defRPr/>
              </a:pPr>
              <a:t>‹N°›</a:t>
            </a:fld>
            <a:r>
              <a:rPr lang="fr-FR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65226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0" y="762000"/>
            <a:ext cx="7521575" cy="5410200"/>
          </a:xfrm>
          <a:prstGeom prst="rect">
            <a:avLst/>
          </a:prstGeom>
        </p:spPr>
        <p:txBody>
          <a:bodyPr/>
          <a:lstStyle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4727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F51E-2C57-0546-972B-042D9ED776E0}" type="slidenum">
              <a:rPr lang="fr-FR"/>
              <a:pPr>
                <a:defRPr/>
              </a:pPr>
              <a:t>‹N°›</a:t>
            </a:fld>
            <a:r>
              <a:rPr lang="fr-FR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2396531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597AD-7414-8542-9FB2-4A68590B24F7}" type="slidenum">
              <a:rPr lang="fr-FR"/>
              <a:pPr>
                <a:defRPr/>
              </a:pPr>
              <a:t>‹N°›</a:t>
            </a:fld>
            <a:r>
              <a:rPr lang="fr-FR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2585938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99250" y="152400"/>
            <a:ext cx="1901825" cy="6019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556250" cy="6019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58B6C-C428-3A44-AFD8-7C6BEAAB4121}" type="slidenum">
              <a:rPr lang="fr-FR"/>
              <a:pPr>
                <a:defRPr/>
              </a:pPr>
              <a:t>‹N°›</a:t>
            </a:fld>
            <a:r>
              <a:rPr lang="fr-FR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400525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141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500" y="762000"/>
            <a:ext cx="3684588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6488" y="762000"/>
            <a:ext cx="3684587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47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85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20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3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019" y="620688"/>
            <a:ext cx="3008313" cy="109004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713720"/>
            <a:ext cx="3008313" cy="441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264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997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file:///\\localhost\Users\bousquet\Documents\Labo\Pr&#233;sentations\!OLE_LINK3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2"/>
          <p:cNvGraphicFramePr>
            <a:graphicFrameLocks noChangeAspect="1"/>
          </p:cNvGraphicFramePr>
          <p:nvPr userDrawn="1"/>
        </p:nvGraphicFramePr>
        <p:xfrm>
          <a:off x="1028700" y="6324600"/>
          <a:ext cx="529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Document" r:id="rId15" imgW="21180952" imgH="914286" progId="Word.Document.12">
                  <p:link updateAutomatic="1"/>
                </p:oleObj>
              </mc:Choice>
              <mc:Fallback>
                <p:oleObj name="Document" r:id="rId15" imgW="21180952" imgH="914286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6324600"/>
                        <a:ext cx="529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40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2"/>
          <a:stretch>
            <a:fillRect/>
          </a:stretch>
        </p:blipFill>
        <p:spPr bwMode="auto">
          <a:xfrm>
            <a:off x="7296150" y="6400800"/>
            <a:ext cx="400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1066800" y="6248400"/>
            <a:ext cx="8077200" cy="1588"/>
          </a:xfrm>
          <a:prstGeom prst="line">
            <a:avLst/>
          </a:prstGeom>
          <a:ln w="25400">
            <a:solidFill>
              <a:srgbClr val="6DA5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375400"/>
            <a:ext cx="784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4"/>
          <p:cNvSpPr>
            <a:spLocks noChangeShapeType="1"/>
          </p:cNvSpPr>
          <p:nvPr userDrawn="1"/>
        </p:nvSpPr>
        <p:spPr bwMode="auto">
          <a:xfrm>
            <a:off x="1082675" y="685800"/>
            <a:ext cx="7223125" cy="0"/>
          </a:xfrm>
          <a:prstGeom prst="line">
            <a:avLst/>
          </a:prstGeom>
          <a:noFill/>
          <a:ln w="28575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768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age 14" descr="logo_uvsq_small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67463"/>
            <a:ext cx="381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980795" y="6488668"/>
            <a:ext cx="3527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noProof="0" dirty="0" smtClean="0">
                <a:solidFill>
                  <a:schemeClr val="bg1">
                    <a:lumMod val="50000"/>
                  </a:schemeClr>
                </a:solidFill>
              </a:rPr>
              <a:t>PKU-LSCE winter </a:t>
            </a:r>
            <a:r>
              <a:rPr lang="en-US" sz="1400" b="0" noProof="0" dirty="0" err="1" smtClean="0">
                <a:solidFill>
                  <a:schemeClr val="bg1">
                    <a:lumMod val="50000"/>
                  </a:schemeClr>
                </a:solidFill>
              </a:rPr>
              <a:t>shool</a:t>
            </a:r>
            <a:r>
              <a:rPr lang="en-US" sz="1400" b="0" noProof="0" dirty="0" smtClean="0">
                <a:solidFill>
                  <a:schemeClr val="bg1">
                    <a:lumMod val="50000"/>
                  </a:schemeClr>
                </a:solidFill>
              </a:rPr>
              <a:t>, 14 October 2014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1"/>
          <a:srcRect r="46078"/>
          <a:stretch/>
        </p:blipFill>
        <p:spPr>
          <a:xfrm>
            <a:off x="6646121" y="6367217"/>
            <a:ext cx="521825" cy="421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152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5580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762000"/>
            <a:ext cx="75215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082675" y="533400"/>
            <a:ext cx="8061325" cy="0"/>
          </a:xfrm>
          <a:prstGeom prst="line">
            <a:avLst/>
          </a:prstGeom>
          <a:noFill/>
          <a:ln w="28575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53" name="Picture 5" descr="cea quadri"/>
          <p:cNvPicPr preferRelativeResize="0">
            <a:picLocks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58888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082675" y="6324600"/>
            <a:ext cx="8061325" cy="0"/>
          </a:xfrm>
          <a:prstGeom prst="line">
            <a:avLst/>
          </a:prstGeom>
          <a:noFill/>
          <a:ln w="28575">
            <a:solidFill>
              <a:srgbClr val="70BC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4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24625"/>
            <a:ext cx="836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982F849-7561-5942-A314-DFEC05B8FA06}" type="slidenum">
              <a:rPr lang="fr-FR"/>
              <a:pPr>
                <a:defRPr/>
              </a:pPr>
              <a:t>‹N°›</a:t>
            </a:fld>
            <a:r>
              <a:rPr lang="fr-FR"/>
              <a:t>/X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1079500" y="719138"/>
            <a:ext cx="7521575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fr-FR" sz="2800">
              <a:solidFill>
                <a:schemeClr val="tx2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684213" y="6286500"/>
            <a:ext cx="81978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/>
              <a:t> </a:t>
            </a:r>
            <a:endParaRPr lang="fr-FR" sz="1000" i="1">
              <a:solidFill>
                <a:srgbClr val="5E5E5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1524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.xml"/><Relationship Id="rId7" Type="http://schemas.openxmlformats.org/officeDocument/2006/relationships/oleObject" Target="file:///\\localhost\Users\bousquet\Documents\Labo\Pr&#233;sentations\Macintosh%20HD:Users:bousquet:Library:Containers:com.apple.mail:Data:Library:Mail%20Downloads:Sino-French%20Workshop%20Agenda.doc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 txBox="1">
            <a:spLocks/>
          </p:cNvSpPr>
          <p:nvPr/>
        </p:nvSpPr>
        <p:spPr bwMode="auto">
          <a:xfrm>
            <a:off x="0" y="548680"/>
            <a:ext cx="9144000" cy="12146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Global methane budget : The 2006-2012 period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86" name="Subtitle 2"/>
          <p:cNvSpPr txBox="1">
            <a:spLocks/>
          </p:cNvSpPr>
          <p:nvPr/>
        </p:nvSpPr>
        <p:spPr bwMode="auto">
          <a:xfrm>
            <a:off x="755576" y="1844824"/>
            <a:ext cx="812958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dirty="0" smtClean="0"/>
              <a:t>Philippe Bousquet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b="1" dirty="0" smtClean="0"/>
              <a:t>Robin Locatelli</a:t>
            </a:r>
            <a:r>
              <a:rPr lang="en-GB" b="1" baseline="30000" dirty="0" smtClean="0"/>
              <a:t>1</a:t>
            </a:r>
            <a:r>
              <a:rPr lang="en-GB" dirty="0" smtClean="0"/>
              <a:t>, </a:t>
            </a:r>
            <a:r>
              <a:rPr lang="en-GB" dirty="0" err="1" smtClean="0"/>
              <a:t>Shushi</a:t>
            </a:r>
            <a:r>
              <a:rPr lang="en-GB" dirty="0" smtClean="0"/>
              <a:t> Peng</a:t>
            </a:r>
            <a:r>
              <a:rPr lang="en-GB" baseline="30000" dirty="0" smtClean="0"/>
              <a:t>1</a:t>
            </a:r>
            <a:r>
              <a:rPr lang="en-GB" dirty="0" smtClean="0"/>
              <a:t>, and </a:t>
            </a:r>
            <a:r>
              <a:rPr lang="en-GB" dirty="0" err="1" smtClean="0"/>
              <a:t>Marielle</a:t>
            </a:r>
            <a:r>
              <a:rPr lang="en-GB" dirty="0" smtClean="0"/>
              <a:t> Saunois</a:t>
            </a:r>
            <a:r>
              <a:rPr lang="en-GB" baseline="30000" dirty="0" smtClean="0"/>
              <a:t>1</a:t>
            </a:r>
            <a:endParaRPr lang="en-GB" dirty="0" smtClean="0"/>
          </a:p>
          <a:p>
            <a:pPr algn="just"/>
            <a:endParaRPr lang="en-GB" dirty="0" smtClean="0"/>
          </a:p>
          <a:p>
            <a:pPr algn="just"/>
            <a:r>
              <a:rPr lang="en-GB" sz="1800" baseline="30000" dirty="0" smtClean="0"/>
              <a:t>1</a:t>
            </a:r>
            <a:r>
              <a:rPr lang="en-GB" sz="1800" dirty="0" smtClean="0"/>
              <a:t>LSCE-CEA-UVSQ-CNRS, IPSL France, </a:t>
            </a: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/>
          </a:p>
          <a:p>
            <a:pPr algn="just"/>
            <a:endParaRPr lang="en-GB" dirty="0" smtClean="0"/>
          </a:p>
        </p:txBody>
      </p:sp>
      <p:pic>
        <p:nvPicPr>
          <p:cNvPr id="7" name="Picture 11" descr="GEO_logo_fu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5658" r="65710" b="7921"/>
          <a:stretch>
            <a:fillRect/>
          </a:stretch>
        </p:blipFill>
        <p:spPr bwMode="auto">
          <a:xfrm>
            <a:off x="3851920" y="4930892"/>
            <a:ext cx="1043421" cy="49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58884"/>
            <a:ext cx="794786" cy="644974"/>
          </a:xfrm>
          <a:prstGeom prst="rect">
            <a:avLst/>
          </a:prstGeom>
        </p:spPr>
      </p:pic>
      <p:pic>
        <p:nvPicPr>
          <p:cNvPr id="9" name="Immagin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34948"/>
            <a:ext cx="503085" cy="5863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3848" y="5506956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</a:rPr>
              <a:t>GEO</a:t>
            </a:r>
            <a:r>
              <a:rPr lang="fr-FR" sz="2400" dirty="0">
                <a:solidFill>
                  <a:srgbClr val="008000"/>
                </a:solidFill>
              </a:rPr>
              <a:t> </a:t>
            </a:r>
            <a:r>
              <a:rPr lang="fr-FR" sz="2400" dirty="0" smtClean="0"/>
              <a:t>	   </a:t>
            </a:r>
            <a:r>
              <a:rPr lang="fr-FR" sz="2400" b="1" dirty="0" smtClean="0">
                <a:solidFill>
                  <a:srgbClr val="3366FF"/>
                </a:solidFill>
              </a:rPr>
              <a:t>CARBON</a:t>
            </a:r>
            <a:endParaRPr lang="fr-FR" sz="2400" b="1" dirty="0">
              <a:solidFill>
                <a:srgbClr val="3366FF"/>
              </a:solidFill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642144"/>
              </p:ext>
            </p:extLst>
          </p:nvPr>
        </p:nvGraphicFramePr>
        <p:xfrm>
          <a:off x="2153112" y="3717032"/>
          <a:ext cx="9551200" cy="1361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Document" r:id="rId7" imgW="5969000" imgH="850900" progId="Word.Document.12">
                  <p:link updateAutomatic="1"/>
                </p:oleObj>
              </mc:Choice>
              <mc:Fallback>
                <p:oleObj name="Document" r:id="rId7" imgW="5969000" imgH="850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53112" y="3717032"/>
                        <a:ext cx="9551200" cy="1361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73888" cy="360363"/>
          </a:xfrm>
        </p:spPr>
        <p:txBody>
          <a:bodyPr/>
          <a:lstStyle/>
          <a:p>
            <a:r>
              <a:rPr lang="fr-FR" dirty="0" smtClean="0"/>
              <a:t>IAV of </a:t>
            </a:r>
            <a:r>
              <a:rPr lang="fr-FR" dirty="0" err="1" smtClean="0"/>
              <a:t>emissions</a:t>
            </a:r>
            <a:r>
              <a:rPr lang="fr-FR" dirty="0" smtClean="0"/>
              <a:t> : comparaison </a:t>
            </a:r>
            <a:r>
              <a:rPr lang="fr-FR" dirty="0" err="1" smtClean="0"/>
              <a:t>with</a:t>
            </a:r>
            <a:r>
              <a:rPr lang="fr-FR" dirty="0" smtClean="0"/>
              <a:t> ORCHIDEE</a:t>
            </a:r>
            <a:endParaRPr lang="fr-FR" dirty="0"/>
          </a:p>
        </p:txBody>
      </p:sp>
      <p:pic>
        <p:nvPicPr>
          <p:cNvPr id="4" name="Image 3" descr="Capture d’écran 2014-10-13 à 10.37.5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2"/>
          <a:stretch/>
        </p:blipFill>
        <p:spPr>
          <a:xfrm>
            <a:off x="4572000" y="1124744"/>
            <a:ext cx="4442830" cy="3471333"/>
          </a:xfrm>
          <a:prstGeom prst="rect">
            <a:avLst/>
          </a:prstGeom>
        </p:spPr>
      </p:pic>
      <p:pic>
        <p:nvPicPr>
          <p:cNvPr id="5" name="Image 4" descr="Capture d’écran 2014-10-13 à 10.37.5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17"/>
          <a:stretch/>
        </p:blipFill>
        <p:spPr>
          <a:xfrm>
            <a:off x="23652" y="1196752"/>
            <a:ext cx="4442830" cy="33866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4870901"/>
            <a:ext cx="6930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2 versions of ORCHIDEE : </a:t>
            </a:r>
            <a:r>
              <a:rPr lang="fr-FR" dirty="0" err="1" smtClean="0"/>
              <a:t>old</a:t>
            </a:r>
            <a:r>
              <a:rPr lang="fr-FR" dirty="0" smtClean="0"/>
              <a:t> version (</a:t>
            </a:r>
            <a:r>
              <a:rPr lang="fr-FR" dirty="0" err="1" smtClean="0"/>
              <a:t>blue</a:t>
            </a:r>
            <a:r>
              <a:rPr lang="fr-FR" dirty="0" smtClean="0"/>
              <a:t>), new version (</a:t>
            </a:r>
            <a:r>
              <a:rPr lang="fr-FR" dirty="0" err="1" smtClean="0"/>
              <a:t>red</a:t>
            </a:r>
            <a:r>
              <a:rPr lang="fr-FR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Goog</a:t>
            </a:r>
            <a:r>
              <a:rPr lang="fr-FR" dirty="0" smtClean="0"/>
              <a:t> agreement </a:t>
            </a:r>
            <a:r>
              <a:rPr lang="fr-FR" dirty="0" err="1" smtClean="0"/>
              <a:t>at</a:t>
            </a:r>
            <a:r>
              <a:rPr lang="fr-FR" dirty="0" smtClean="0"/>
              <a:t> global </a:t>
            </a:r>
            <a:r>
              <a:rPr lang="fr-FR" dirty="0" err="1" smtClean="0"/>
              <a:t>scale</a:t>
            </a:r>
            <a:r>
              <a:rPr lang="fr-FR" dirty="0" smtClean="0"/>
              <a:t>, 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/>
              <a:t>P</a:t>
            </a:r>
            <a:r>
              <a:rPr lang="fr-FR" dirty="0" err="1" smtClean="0"/>
              <a:t>hasing</a:t>
            </a:r>
            <a:r>
              <a:rPr lang="fr-FR" dirty="0" smtClean="0"/>
              <a:t> </a:t>
            </a:r>
            <a:r>
              <a:rPr lang="fr-FR" dirty="0" err="1" smtClean="0"/>
              <a:t>differences</a:t>
            </a:r>
            <a:r>
              <a:rPr lang="fr-FR" dirty="0" smtClean="0"/>
              <a:t> in South </a:t>
            </a:r>
            <a:r>
              <a:rPr lang="fr-FR" dirty="0" err="1" smtClean="0"/>
              <a:t>America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48064" y="5733256"/>
            <a:ext cx="394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Locatelli, </a:t>
            </a:r>
            <a:r>
              <a:rPr lang="fr-FR" i="1" dirty="0" err="1" smtClean="0"/>
              <a:t>PhD</a:t>
            </a:r>
            <a:r>
              <a:rPr lang="fr-FR" i="1" dirty="0" smtClean="0"/>
              <a:t>; S. Peng, pers. </a:t>
            </a:r>
            <a:r>
              <a:rPr lang="fr-FR" i="1" dirty="0" err="1" smtClean="0"/>
              <a:t>comm</a:t>
            </a:r>
            <a:endParaRPr lang="fr-FR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835696" y="966617"/>
            <a:ext cx="1099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GLOBAL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82025" y="936942"/>
            <a:ext cx="25624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Tropical South </a:t>
            </a:r>
            <a:r>
              <a:rPr lang="fr-FR" dirty="0" err="1" smtClean="0"/>
              <a:t>America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338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73888" cy="360363"/>
          </a:xfrm>
        </p:spPr>
        <p:txBody>
          <a:bodyPr/>
          <a:lstStyle/>
          <a:p>
            <a:r>
              <a:rPr lang="fr-FR" dirty="0" smtClean="0"/>
              <a:t>Trends of </a:t>
            </a:r>
            <a:r>
              <a:rPr lang="fr-FR" dirty="0" err="1" smtClean="0"/>
              <a:t>emissions</a:t>
            </a:r>
            <a:r>
              <a:rPr lang="fr-FR" dirty="0" smtClean="0"/>
              <a:t> : 2006-2012 </a:t>
            </a:r>
            <a:endParaRPr lang="fr-FR" dirty="0"/>
          </a:p>
        </p:txBody>
      </p:sp>
      <p:pic>
        <p:nvPicPr>
          <p:cNvPr id="3" name="Image 2" descr="Capture d’écran 2014-10-13 à 10.45.3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4351426" cy="540737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4932040" y="1124744"/>
            <a:ext cx="792088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4932040" y="2060848"/>
            <a:ext cx="792088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932040" y="5013176"/>
            <a:ext cx="792088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692696"/>
            <a:ext cx="3888432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2000" dirty="0" smtClean="0"/>
              <a:t>+1.4 Tg/yr</a:t>
            </a:r>
            <a:r>
              <a:rPr lang="fr-FR" sz="2000" baseline="30000" dirty="0" smtClean="0"/>
              <a:t>2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global </a:t>
            </a:r>
            <a:r>
              <a:rPr lang="fr-FR" sz="2000" dirty="0" err="1" smtClean="0"/>
              <a:t>scale</a:t>
            </a:r>
            <a:endParaRPr lang="fr-FR" sz="2000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2000" dirty="0"/>
              <a:t>+</a:t>
            </a:r>
            <a:r>
              <a:rPr lang="fr-FR" sz="2000" dirty="0" smtClean="0"/>
              <a:t>1.9 </a:t>
            </a:r>
            <a:r>
              <a:rPr lang="fr-FR" sz="2000" dirty="0"/>
              <a:t>Tg/</a:t>
            </a:r>
            <a:r>
              <a:rPr lang="fr-FR" sz="2000" dirty="0" smtClean="0"/>
              <a:t>yr</a:t>
            </a:r>
            <a:r>
              <a:rPr lang="fr-FR" sz="2000" baseline="30000" dirty="0"/>
              <a:t>2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</a:t>
            </a:r>
            <a:r>
              <a:rPr lang="fr-FR" sz="2000" dirty="0" err="1" smtClean="0"/>
              <a:t>tropics</a:t>
            </a:r>
            <a:endParaRPr lang="fr-FR" sz="2000" dirty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2000" dirty="0" smtClean="0"/>
              <a:t>+0.9 Tg/yr</a:t>
            </a:r>
            <a:r>
              <a:rPr lang="fr-FR" sz="2000" baseline="30000" dirty="0"/>
              <a:t>2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China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sz="2000" dirty="0" smtClean="0"/>
              <a:t>1/3 of EDGAR trend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sz="2000" dirty="0" smtClean="0"/>
              <a:t>2 times EPA trend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2000" dirty="0" smtClean="0"/>
              <a:t>+0.6 Tg/yr</a:t>
            </a:r>
            <a:r>
              <a:rPr lang="fr-FR" sz="2000" baseline="30000" dirty="0"/>
              <a:t>2</a:t>
            </a:r>
            <a:r>
              <a:rPr lang="fr-FR" sz="2000" dirty="0" smtClean="0"/>
              <a:t> in Trop. </a:t>
            </a:r>
            <a:r>
              <a:rPr lang="fr-FR" sz="2000" dirty="0" err="1" smtClean="0"/>
              <a:t>south</a:t>
            </a:r>
            <a:r>
              <a:rPr lang="fr-FR" sz="2000" dirty="0" smtClean="0"/>
              <a:t> Am.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sz="2000" dirty="0" smtClean="0"/>
              <a:t>Not consistent </a:t>
            </a:r>
            <a:r>
              <a:rPr lang="fr-FR" sz="2000" dirty="0" err="1" smtClean="0"/>
              <a:t>with</a:t>
            </a:r>
            <a:r>
              <a:rPr lang="fr-FR" sz="2000" dirty="0" smtClean="0"/>
              <a:t> ORCHIDEE </a:t>
            </a:r>
            <a:r>
              <a:rPr lang="fr-FR" sz="2000" dirty="0" err="1" smtClean="0"/>
              <a:t>wetl</a:t>
            </a:r>
            <a:r>
              <a:rPr lang="fr-FR" sz="2000" dirty="0" smtClean="0"/>
              <a:t>. model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2000" dirty="0" smtClean="0"/>
              <a:t>-0.3 Tg/yr</a:t>
            </a:r>
            <a:r>
              <a:rPr lang="fr-FR" sz="2000" baseline="30000" dirty="0"/>
              <a:t>2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North</a:t>
            </a:r>
            <a:r>
              <a:rPr lang="fr-FR" sz="2000" dirty="0" smtClean="0"/>
              <a:t> </a:t>
            </a:r>
            <a:r>
              <a:rPr lang="fr-FR" sz="2000" dirty="0" err="1" smtClean="0"/>
              <a:t>America</a:t>
            </a:r>
            <a:r>
              <a:rPr lang="fr-FR" sz="2000" dirty="0" smtClean="0"/>
              <a:t> </a:t>
            </a:r>
            <a:r>
              <a:rPr lang="fr-FR" sz="2000" dirty="0" err="1" smtClean="0"/>
              <a:t>temperate</a:t>
            </a:r>
            <a:endParaRPr lang="fr-FR" sz="2000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2000" dirty="0" err="1" smtClean="0"/>
              <a:t>Negative</a:t>
            </a:r>
            <a:r>
              <a:rPr lang="fr-FR" sz="2000" dirty="0" smtClean="0"/>
              <a:t> trend in ORCHIDEE model but large IAV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1735" y="5651956"/>
            <a:ext cx="406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Locatelli, </a:t>
            </a:r>
            <a:r>
              <a:rPr lang="fr-FR" i="1" dirty="0" err="1" smtClean="0"/>
              <a:t>PhD</a:t>
            </a:r>
            <a:r>
              <a:rPr lang="fr-FR" i="1" dirty="0"/>
              <a:t> </a:t>
            </a:r>
            <a:r>
              <a:rPr lang="fr-FR" i="1" dirty="0" smtClean="0"/>
              <a:t>; S. Peng pers. </a:t>
            </a:r>
            <a:r>
              <a:rPr lang="fr-FR" i="1" dirty="0" err="1" smtClean="0"/>
              <a:t>Comm</a:t>
            </a:r>
            <a:r>
              <a:rPr lang="fr-FR" i="1" dirty="0" smtClean="0"/>
              <a:t>.</a:t>
            </a:r>
            <a:endParaRPr lang="fr-FR" i="1" dirty="0"/>
          </a:p>
        </p:txBody>
      </p:sp>
      <p:sp>
        <p:nvSpPr>
          <p:cNvPr id="15" name="Ellipse 14"/>
          <p:cNvSpPr/>
          <p:nvPr/>
        </p:nvSpPr>
        <p:spPr bwMode="auto">
          <a:xfrm>
            <a:off x="4932040" y="2708920"/>
            <a:ext cx="792088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6300192" y="5013176"/>
            <a:ext cx="792088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4932040" y="3068960"/>
            <a:ext cx="792088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7596336" y="3068960"/>
            <a:ext cx="792088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1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8676456" cy="720403"/>
          </a:xfrm>
        </p:spPr>
        <p:txBody>
          <a:bodyPr/>
          <a:lstStyle/>
          <a:p>
            <a:r>
              <a:rPr lang="fr-FR" dirty="0" err="1" smtClean="0">
                <a:solidFill>
                  <a:srgbClr val="7F7F7F"/>
                </a:solidFill>
                <a:latin typeface="Segoe UI" charset="0"/>
              </a:rPr>
              <a:t>Paths</a:t>
            </a:r>
            <a:r>
              <a:rPr lang="fr-FR" dirty="0" smtClean="0">
                <a:solidFill>
                  <a:srgbClr val="7F7F7F"/>
                </a:solidFill>
                <a:latin typeface="Segoe UI" charset="0"/>
              </a:rPr>
              <a:t> to </a:t>
            </a:r>
            <a:r>
              <a:rPr lang="fr-FR" dirty="0" err="1" smtClean="0">
                <a:solidFill>
                  <a:srgbClr val="7F7F7F"/>
                </a:solidFill>
                <a:latin typeface="Segoe UI" charset="0"/>
              </a:rPr>
              <a:t>uncertainty</a:t>
            </a:r>
            <a:r>
              <a:rPr lang="fr-FR" dirty="0" smtClean="0">
                <a:solidFill>
                  <a:srgbClr val="7F7F7F"/>
                </a:solidFill>
                <a:latin typeface="Segoe UI" charset="0"/>
              </a:rPr>
              <a:t> </a:t>
            </a:r>
            <a:r>
              <a:rPr lang="fr-FR" dirty="0" err="1" smtClean="0">
                <a:solidFill>
                  <a:srgbClr val="7F7F7F"/>
                </a:solidFill>
                <a:latin typeface="Segoe UI" charset="0"/>
              </a:rPr>
              <a:t>reduction</a:t>
            </a:r>
            <a:r>
              <a:rPr lang="fr-FR" dirty="0" smtClean="0">
                <a:solidFill>
                  <a:srgbClr val="7F7F7F"/>
                </a:solidFill>
                <a:latin typeface="Segoe UI" charset="0"/>
              </a:rPr>
              <a:t> in the </a:t>
            </a:r>
            <a:r>
              <a:rPr lang="fr-FR" dirty="0" err="1" smtClean="0">
                <a:solidFill>
                  <a:srgbClr val="7F7F7F"/>
                </a:solidFill>
                <a:latin typeface="Segoe UI" charset="0"/>
              </a:rPr>
              <a:t>methane</a:t>
            </a:r>
            <a:r>
              <a:rPr lang="fr-FR" dirty="0" smtClean="0">
                <a:solidFill>
                  <a:srgbClr val="7F7F7F"/>
                </a:solidFill>
                <a:latin typeface="Segoe UI" charset="0"/>
              </a:rPr>
              <a:t> cycle</a:t>
            </a:r>
            <a:endParaRPr lang="fr-FR" dirty="0">
              <a:solidFill>
                <a:srgbClr val="7F7F7F"/>
              </a:solidFill>
              <a:latin typeface="Segoe UI" charset="0"/>
            </a:endParaRPr>
          </a:p>
        </p:txBody>
      </p:sp>
      <p:sp>
        <p:nvSpPr>
          <p:cNvPr id="50178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676456" cy="5284788"/>
          </a:xfrm>
        </p:spPr>
        <p:txBody>
          <a:bodyPr/>
          <a:lstStyle/>
          <a:p>
            <a:pPr marL="476250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Large uncertainties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 natural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wetland emissions</a:t>
            </a:r>
          </a:p>
          <a:p>
            <a:pPr marL="190500" indent="0" eaLnBrk="1" hangingPunct="1">
              <a:lnSpc>
                <a:spcPct val="8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-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--&gt; Improved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parametrisations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remote sensed flooded areas, WETCHIMP-II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76250" indent="-285750" eaLnBrk="1" hangingPunct="1">
              <a:lnSpc>
                <a:spcPct val="80000"/>
              </a:lnSpc>
              <a:buFont typeface="Arial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76250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Other natural emissions are also highly uncertain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(geological, fresh waters)</a:t>
            </a:r>
          </a:p>
          <a:p>
            <a:pPr marL="190500" indent="0" eaLnBrk="1" hangingPunct="1">
              <a:lnSpc>
                <a:spcPct val="8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--&gt; proxy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tracers, field measurements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76250" indent="-285750" eaLnBrk="1" hangingPunct="1">
              <a:lnSpc>
                <a:spcPct val="80000"/>
              </a:lnSpc>
              <a:buFont typeface="Arial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76250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Emission partition in space and time with atmospheric inversions </a:t>
            </a:r>
          </a:p>
          <a:p>
            <a:pPr marL="190500" indent="0" eaLnBrk="1" hangingPunct="1">
              <a:lnSpc>
                <a:spcPct val="80000"/>
              </a:lnSpc>
            </a:pPr>
            <a:r>
              <a:rPr lang="en-GB" sz="1600" dirty="0" smtClean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--&gt; Use of </a:t>
            </a:r>
            <a:r>
              <a:rPr lang="en-GB" sz="1600" dirty="0" smtClean="0">
                <a:solidFill>
                  <a:schemeClr val="tx1"/>
                </a:solidFill>
                <a:latin typeface="Arial"/>
                <a:cs typeface="Arial"/>
              </a:rPr>
              <a:t>isotopes, other proxy tracers (e.g. ethane), improved inventories </a:t>
            </a:r>
          </a:p>
          <a:p>
            <a:pPr marL="476250" indent="-285750" eaLnBrk="1" hangingPunct="1">
              <a:lnSpc>
                <a:spcPct val="80000"/>
              </a:lnSpc>
              <a:buFont typeface="Arial"/>
              <a:buChar char="•"/>
            </a:pPr>
            <a:endParaRPr lang="en-GB"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76250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Regionalisation of methane fluxes using inversions has to be improved</a:t>
            </a:r>
          </a:p>
          <a:p>
            <a:pPr marL="190500" indent="0" eaLnBrk="1" hangingPunct="1">
              <a:lnSpc>
                <a:spcPct val="80000"/>
              </a:lnSpc>
            </a:pP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---&gt; Satellite data, continuous measurements</a:t>
            </a:r>
            <a:endParaRPr lang="en-GB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76250" indent="-285750" eaLnBrk="1" hangingPunct="1">
              <a:lnSpc>
                <a:spcPct val="80000"/>
              </a:lnSpc>
              <a:buFont typeface="Arial"/>
              <a:buChar char="•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76250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Large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uncertainties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in the OH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mean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values (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less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on IAV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after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2000)</a:t>
            </a:r>
          </a:p>
          <a:p>
            <a:pPr marL="190500" indent="0" eaLnBrk="1" hangingPunct="1">
              <a:lnSpc>
                <a:spcPct val="80000"/>
              </a:lnSpc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--&gt; proxy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methods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&amp;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isotopes</a:t>
            </a:r>
          </a:p>
          <a:p>
            <a:pPr marL="190500" indent="0" eaLnBrk="1" hangingPunct="1">
              <a:lnSpc>
                <a:spcPct val="8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76250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Uncertainty on transport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modelling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is significant </a:t>
            </a:r>
          </a:p>
          <a:p>
            <a:pPr marL="190500" indent="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--&gt; Refine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models, Use/Compare models (TRANSCOM) </a:t>
            </a:r>
          </a:p>
          <a:p>
            <a:pPr marL="190500" indent="0" eaLnBrk="1" hangingPunct="1">
              <a:lnSpc>
                <a:spcPct val="80000"/>
              </a:lnSpc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76250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Global methane budget needs consolidation</a:t>
            </a:r>
          </a:p>
          <a:p>
            <a:pPr marL="190500" indent="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---&gt; Produce regular updates through Global Carbon Project (GCP)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76250" indent="-285750">
              <a:lnSpc>
                <a:spcPct val="80000"/>
              </a:lnSpc>
              <a:buFont typeface="Arial"/>
              <a:buChar char="•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9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u contenu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/>
            <a:r>
              <a:rPr lang="fr-FR" sz="60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Additionnal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60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slides</a:t>
            </a:r>
            <a:endParaRPr lang="fr-FR" sz="6000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43792" y="44624"/>
            <a:ext cx="8764712" cy="72008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Segoe UI" charset="0"/>
              </a:rPr>
              <a:t>Atmospheric methane is important because …</a:t>
            </a:r>
            <a:endParaRPr lang="fr-FR" sz="3200" dirty="0">
              <a:latin typeface="Segoe UI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" y="980728"/>
            <a:ext cx="4572000" cy="5111750"/>
          </a:xfrm>
        </p:spPr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Segoe UI" charset="0"/>
              </a:rPr>
              <a:t>After carbon dioxide (CO</a:t>
            </a:r>
            <a:r>
              <a:rPr lang="en-US" sz="1600" baseline="-25000" dirty="0">
                <a:solidFill>
                  <a:srgbClr val="000000"/>
                </a:solidFill>
                <a:latin typeface="Segoe UI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Segoe UI" charset="0"/>
              </a:rPr>
              <a:t>), methane (CH</a:t>
            </a:r>
            <a:r>
              <a:rPr lang="en-US" sz="1600" baseline="-25000" dirty="0">
                <a:solidFill>
                  <a:srgbClr val="000000"/>
                </a:solidFill>
                <a:latin typeface="Segoe UI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Segoe UI" charset="0"/>
              </a:rPr>
              <a:t>) is the second most important well-mixed greenhouse gas contributing to human-induced climate change. </a:t>
            </a:r>
          </a:p>
          <a:p>
            <a:pPr marL="361950" indent="-171450">
              <a:buFont typeface="Arial"/>
              <a:buChar char="•"/>
            </a:pPr>
            <a:endParaRPr lang="en-US" sz="1000" dirty="0">
              <a:solidFill>
                <a:srgbClr val="000000"/>
              </a:solidFill>
              <a:latin typeface="Segoe UI" charset="0"/>
            </a:endParaRPr>
          </a:p>
          <a:p>
            <a:pPr marL="4762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Segoe UI" charset="0"/>
              </a:rPr>
              <a:t>In a time horizon of 100 years, CH</a:t>
            </a:r>
            <a:r>
              <a:rPr lang="en-US" sz="1600" baseline="-25000" dirty="0">
                <a:solidFill>
                  <a:srgbClr val="000000"/>
                </a:solidFill>
                <a:latin typeface="Segoe UI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Segoe UI" charset="0"/>
              </a:rPr>
              <a:t> has a Global Warming Potential &gt;</a:t>
            </a:r>
            <a:r>
              <a:rPr lang="en-US" sz="1600" dirty="0" smtClean="0">
                <a:solidFill>
                  <a:srgbClr val="000000"/>
                </a:solidFill>
                <a:latin typeface="Segoe UI" charset="0"/>
              </a:rPr>
              <a:t>30 </a:t>
            </a:r>
            <a:r>
              <a:rPr lang="en-US" sz="1600" dirty="0">
                <a:solidFill>
                  <a:srgbClr val="000000"/>
                </a:solidFill>
                <a:latin typeface="Segoe UI" charset="0"/>
              </a:rPr>
              <a:t>times larger than CO</a:t>
            </a:r>
            <a:r>
              <a:rPr lang="en-US" sz="1600" baseline="-25000" dirty="0">
                <a:solidFill>
                  <a:srgbClr val="000000"/>
                </a:solidFill>
                <a:latin typeface="Segoe UI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Segoe UI" charset="0"/>
              </a:rPr>
              <a:t>. </a:t>
            </a:r>
          </a:p>
          <a:p>
            <a:pPr marL="361950" indent="-171450">
              <a:buFont typeface="Arial"/>
              <a:buChar char="•"/>
            </a:pPr>
            <a:endParaRPr lang="en-US" sz="1000" dirty="0">
              <a:solidFill>
                <a:srgbClr val="000000"/>
              </a:solidFill>
              <a:latin typeface="Segoe UI" charset="0"/>
            </a:endParaRPr>
          </a:p>
          <a:p>
            <a:pPr marL="4762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Segoe UI" charset="0"/>
              </a:rPr>
              <a:t>It is responsible for 20% of the global warming produced by all well-mixed greenhouse gases.</a:t>
            </a:r>
          </a:p>
          <a:p>
            <a:pPr marL="361950" indent="-171450">
              <a:buFont typeface="Arial"/>
              <a:buChar char="•"/>
            </a:pPr>
            <a:endParaRPr lang="en-US" sz="1000" dirty="0">
              <a:solidFill>
                <a:srgbClr val="000000"/>
              </a:solidFill>
              <a:latin typeface="Segoe UI" charset="0"/>
            </a:endParaRPr>
          </a:p>
          <a:p>
            <a:pPr marL="4762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Segoe UI" charset="0"/>
              </a:rPr>
              <a:t>The concentration of CH</a:t>
            </a:r>
            <a:r>
              <a:rPr lang="en-US" sz="1600" baseline="-25000" dirty="0">
                <a:solidFill>
                  <a:srgbClr val="000000"/>
                </a:solidFill>
                <a:latin typeface="Segoe UI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Segoe UI" charset="0"/>
              </a:rPr>
              <a:t> in the atmosphere is above 150% from the levels prior to the Industrial Era (cf. 1750).</a:t>
            </a:r>
          </a:p>
          <a:p>
            <a:pPr marL="361950" indent="-171450">
              <a:buFont typeface="Arial"/>
              <a:buChar char="•"/>
            </a:pPr>
            <a:endParaRPr lang="en-US" sz="1000" dirty="0">
              <a:solidFill>
                <a:srgbClr val="000000"/>
              </a:solidFill>
              <a:latin typeface="Segoe UI" charset="0"/>
            </a:endParaRPr>
          </a:p>
          <a:p>
            <a:pPr marL="4762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Segoe UI" charset="0"/>
              </a:rPr>
              <a:t>The atmospheric life time of CH</a:t>
            </a:r>
            <a:r>
              <a:rPr lang="en-US" sz="1600" baseline="-25000" dirty="0">
                <a:solidFill>
                  <a:srgbClr val="000000"/>
                </a:solidFill>
                <a:latin typeface="Segoe UI" charset="0"/>
              </a:rPr>
              <a:t>4 </a:t>
            </a:r>
            <a:r>
              <a:rPr lang="en-US" sz="1600" dirty="0">
                <a:solidFill>
                  <a:srgbClr val="000000"/>
                </a:solidFill>
                <a:latin typeface="Segoe UI" charset="0"/>
              </a:rPr>
              <a:t>is approximate 10±2 </a:t>
            </a:r>
            <a:r>
              <a:rPr lang="en-US" sz="1600" dirty="0" smtClean="0">
                <a:solidFill>
                  <a:srgbClr val="000000"/>
                </a:solidFill>
                <a:latin typeface="Segoe UI" charset="0"/>
              </a:rPr>
              <a:t>years making it a good target for Climate change mitigation</a:t>
            </a:r>
            <a:endParaRPr lang="en-AU" sz="1600" dirty="0">
              <a:solidFill>
                <a:srgbClr val="000000"/>
              </a:solidFill>
              <a:latin typeface="Segoe UI" charset="0"/>
            </a:endParaRPr>
          </a:p>
          <a:p>
            <a:pPr marL="476250" indent="-285750">
              <a:buFont typeface="Arial"/>
              <a:buChar char="•"/>
            </a:pPr>
            <a:endParaRPr lang="en-US" sz="1600" dirty="0">
              <a:solidFill>
                <a:srgbClr val="000000"/>
              </a:solidFill>
              <a:latin typeface="Segoe UI" charset="0"/>
            </a:endParaRP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4716463" y="3789040"/>
            <a:ext cx="43195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050" dirty="0" smtClean="0">
              <a:solidFill>
                <a:srgbClr val="000000"/>
              </a:solidFill>
              <a:latin typeface="Segoe UI" charset="0"/>
              <a:cs typeface="Segoe UI" charset="0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Segoe UI" charset="0"/>
                <a:cs typeface="Segoe UI" charset="0"/>
              </a:rPr>
              <a:t>Methane also contributes to ozone production in the troposphere, which is a pollutant with negative impacts on human health and ecosystems.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900" dirty="0" smtClean="0">
              <a:solidFill>
                <a:srgbClr val="000000"/>
              </a:solidFill>
              <a:latin typeface="Segoe UI" charset="0"/>
              <a:cs typeface="Segoe UI" charset="0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600" dirty="0" smtClean="0"/>
              <a:t>Increasing emissions of methane are transformed into water in the stratosphere by chemical reactions.</a:t>
            </a:r>
            <a:endParaRPr lang="en-US" sz="1600" dirty="0" smtClean="0">
              <a:solidFill>
                <a:srgbClr val="000000"/>
              </a:solidFill>
              <a:latin typeface="Segoe UI" charset="0"/>
              <a:cs typeface="Segoe UI" charset="0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050" dirty="0" smtClean="0">
              <a:solidFill>
                <a:srgbClr val="000000"/>
              </a:solidFill>
              <a:latin typeface="Segoe UI" charset="0"/>
              <a:cs typeface="Segoe UI" charset="0"/>
            </a:endParaRPr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4572000" y="1181100"/>
            <a:ext cx="4427538" cy="2794000"/>
            <a:chOff x="4572000" y="1181474"/>
            <a:chExt cx="4427984" cy="2793782"/>
          </a:xfrm>
        </p:grpSpPr>
        <p:pic>
          <p:nvPicPr>
            <p:cNvPr id="28678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81474"/>
              <a:ext cx="4427984" cy="2793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59457" y="1727531"/>
              <a:ext cx="1041505" cy="2619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Updated to 2012</a:t>
              </a:r>
            </a:p>
          </p:txBody>
        </p:sp>
      </p:grp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932040" y="836712"/>
            <a:ext cx="4211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 dirty="0" err="1">
                <a:cs typeface="Segoe UI" charset="0"/>
              </a:rPr>
              <a:t>Kirschke</a:t>
            </a:r>
            <a:r>
              <a:rPr lang="en-US" sz="1200" i="1" dirty="0">
                <a:cs typeface="Segoe UI" charset="0"/>
              </a:rPr>
              <a:t> et al. 2013, </a:t>
            </a:r>
            <a:r>
              <a:rPr lang="en-US" sz="1200" i="1" dirty="0" smtClean="0">
                <a:cs typeface="Segoe UI" charset="0"/>
              </a:rPr>
              <a:t>IPCC 2013 ; </a:t>
            </a:r>
            <a:r>
              <a:rPr lang="en-US" sz="1200" i="1" dirty="0" err="1">
                <a:cs typeface="Segoe UI" charset="0"/>
              </a:rPr>
              <a:t>Voulgarakis</a:t>
            </a:r>
            <a:r>
              <a:rPr lang="en-US" sz="1200" i="1" dirty="0">
                <a:cs typeface="Segoe UI" charset="0"/>
              </a:rPr>
              <a:t> et al., 2013</a:t>
            </a:r>
          </a:p>
        </p:txBody>
      </p:sp>
    </p:spTree>
    <p:extLst>
      <p:ext uri="{BB962C8B-B14F-4D97-AF65-F5344CB8AC3E}">
        <p14:creationId xmlns:p14="http://schemas.microsoft.com/office/powerpoint/2010/main" val="150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nc_init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30041" r="7725" b="16461"/>
          <a:stretch/>
        </p:blipFill>
        <p:spPr>
          <a:xfrm>
            <a:off x="1154" y="764704"/>
            <a:ext cx="6083014" cy="54726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32240" y="2348880"/>
            <a:ext cx="13912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+ 24 </a:t>
            </a:r>
            <a:r>
              <a:rPr lang="fr-FR" sz="2400" dirty="0" err="1" smtClean="0"/>
              <a:t>ppb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-0.12 ‰</a:t>
            </a:r>
            <a:endParaRPr lang="fr-FR" sz="2400" dirty="0"/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1835696" y="1340768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2256092" y="1173450"/>
            <a:ext cx="1242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Observations</a:t>
            </a:r>
          </a:p>
        </p:txBody>
      </p:sp>
      <p:cxnSp>
        <p:nvCxnSpPr>
          <p:cNvPr id="22" name="Connecteur droit avec flèche 21"/>
          <p:cNvCxnSpPr/>
          <p:nvPr/>
        </p:nvCxnSpPr>
        <p:spPr bwMode="auto">
          <a:xfrm>
            <a:off x="2555776" y="3068960"/>
            <a:ext cx="13681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>
            <a:off x="4211960" y="3068960"/>
            <a:ext cx="13681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3131840" y="47251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 -0.04‰/</a:t>
            </a:r>
            <a:r>
              <a:rPr lang="fr-FR" dirty="0" err="1" smtClean="0"/>
              <a:t>yr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 bwMode="auto">
          <a:xfrm>
            <a:off x="3635896" y="4365104"/>
            <a:ext cx="180020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necteur droit avec flèche 30"/>
          <p:cNvCxnSpPr/>
          <p:nvPr/>
        </p:nvCxnSpPr>
        <p:spPr bwMode="auto">
          <a:xfrm flipV="1">
            <a:off x="3635896" y="1772816"/>
            <a:ext cx="180020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ZoneTexte 33"/>
          <p:cNvSpPr txBox="1"/>
          <p:nvPr/>
        </p:nvSpPr>
        <p:spPr>
          <a:xfrm>
            <a:off x="3995936" y="2411596"/>
            <a:ext cx="154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 +5.3 </a:t>
            </a:r>
            <a:r>
              <a:rPr lang="fr-FR" dirty="0" err="1" smtClean="0"/>
              <a:t>ppb</a:t>
            </a:r>
            <a:r>
              <a:rPr lang="fr-FR" dirty="0" smtClean="0"/>
              <a:t>/</a:t>
            </a:r>
            <a:r>
              <a:rPr lang="fr-FR" dirty="0" err="1" smtClean="0"/>
              <a:t>yr</a:t>
            </a:r>
            <a:endParaRPr lang="fr-FR" dirty="0"/>
          </a:p>
        </p:txBody>
      </p:sp>
      <p:sp>
        <p:nvSpPr>
          <p:cNvPr id="43" name="Titre 1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58088" cy="360363"/>
          </a:xfrm>
        </p:spPr>
        <p:txBody>
          <a:bodyPr/>
          <a:lstStyle/>
          <a:p>
            <a:r>
              <a:rPr lang="fr-FR" sz="2400" dirty="0" smtClean="0">
                <a:solidFill>
                  <a:srgbClr val="7F7F7F"/>
                </a:solidFill>
              </a:rPr>
              <a:t>1-box model for CH</a:t>
            </a:r>
            <a:r>
              <a:rPr lang="fr-FR" sz="2400" baseline="-25000" dirty="0" smtClean="0">
                <a:solidFill>
                  <a:srgbClr val="7F7F7F"/>
                </a:solidFill>
              </a:rPr>
              <a:t>4</a:t>
            </a:r>
            <a:r>
              <a:rPr lang="fr-FR" sz="2400" dirty="0" smtClean="0">
                <a:solidFill>
                  <a:srgbClr val="7F7F7F"/>
                </a:solidFill>
              </a:rPr>
              <a:t> and </a:t>
            </a:r>
            <a:r>
              <a:rPr lang="fr-FR" sz="2400" baseline="30000" dirty="0" smtClean="0">
                <a:solidFill>
                  <a:srgbClr val="7F7F7F"/>
                </a:solidFill>
              </a:rPr>
              <a:t>13</a:t>
            </a:r>
            <a:r>
              <a:rPr lang="fr-FR" sz="2400" dirty="0" smtClean="0">
                <a:solidFill>
                  <a:srgbClr val="7F7F7F"/>
                </a:solidFill>
              </a:rPr>
              <a:t>CH</a:t>
            </a:r>
            <a:r>
              <a:rPr lang="fr-FR" sz="2400" baseline="-25000" dirty="0" smtClean="0">
                <a:solidFill>
                  <a:srgbClr val="7F7F7F"/>
                </a:solidFill>
              </a:rPr>
              <a:t>4</a:t>
            </a:r>
            <a:r>
              <a:rPr lang="fr-FR" sz="2400" dirty="0" smtClean="0">
                <a:solidFill>
                  <a:srgbClr val="7F7F7F"/>
                </a:solidFill>
              </a:rPr>
              <a:t> : Observations</a:t>
            </a:r>
            <a:endParaRPr lang="fr-FR" sz="2400" baseline="-25000" dirty="0">
              <a:solidFill>
                <a:srgbClr val="7F7F7F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018528" y="1486525"/>
            <a:ext cx="287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DIFFERENCE (Tg/</a:t>
            </a:r>
            <a:r>
              <a:rPr lang="fr-FR" b="1" dirty="0" err="1" smtClean="0"/>
              <a:t>yr</a:t>
            </a:r>
            <a:r>
              <a:rPr lang="fr-FR" b="1" dirty="0" smtClean="0"/>
              <a:t>)</a:t>
            </a:r>
          </a:p>
          <a:p>
            <a:pPr algn="ctr"/>
            <a:r>
              <a:rPr lang="fr-FR" b="1" dirty="0" smtClean="0"/>
              <a:t> (2009-2011)–(2004-2006)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8316416" y="72008"/>
            <a:ext cx="827584" cy="908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268760"/>
            <a:ext cx="8964488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1-box model, 2 equations for mass conservation of CH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 and </a:t>
            </a:r>
            <a:r>
              <a:rPr lang="en-US" sz="2200" baseline="30000" dirty="0" smtClean="0"/>
              <a:t>13</a:t>
            </a:r>
            <a:r>
              <a:rPr lang="en-US" sz="2200" dirty="0" smtClean="0"/>
              <a:t>CH</a:t>
            </a:r>
            <a:r>
              <a:rPr lang="en-US" sz="2200" baseline="-25000" dirty="0" smtClean="0"/>
              <a:t>4</a:t>
            </a:r>
          </a:p>
          <a:p>
            <a:pPr marL="285750" indent="-285750" algn="just">
              <a:buFont typeface="Arial"/>
              <a:buChar char="•"/>
            </a:pPr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3 emission types, one sink : 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200" dirty="0" smtClean="0"/>
              <a:t>Anthropogenic, prior : 280 to 350 </a:t>
            </a:r>
            <a:r>
              <a:rPr lang="en-US" sz="2200" dirty="0" err="1" smtClean="0"/>
              <a:t>Tg</a:t>
            </a:r>
            <a:r>
              <a:rPr lang="en-US" sz="2200" dirty="0" smtClean="0"/>
              <a:t>/</a:t>
            </a:r>
            <a:r>
              <a:rPr lang="en-US" sz="2200" dirty="0" err="1" smtClean="0"/>
              <a:t>yr</a:t>
            </a:r>
            <a:r>
              <a:rPr lang="en-US" sz="2200" dirty="0" smtClean="0"/>
              <a:t>, -52.8 to -51.3‰ (IAV from EDGAR4.2), or flat with time.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200" dirty="0" smtClean="0"/>
              <a:t>Natural, prior : 180 </a:t>
            </a:r>
            <a:r>
              <a:rPr lang="en-US" sz="2200" dirty="0" err="1" smtClean="0"/>
              <a:t>Tg</a:t>
            </a:r>
            <a:r>
              <a:rPr lang="en-US" sz="2200" dirty="0" smtClean="0"/>
              <a:t>/</a:t>
            </a:r>
            <a:r>
              <a:rPr lang="en-US" sz="2200" dirty="0" err="1" smtClean="0"/>
              <a:t>yr</a:t>
            </a:r>
            <a:r>
              <a:rPr lang="en-US" sz="2200" dirty="0" smtClean="0"/>
              <a:t>, -60‰, No IAV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200" dirty="0" smtClean="0"/>
              <a:t>Biomass &amp; biofuel Burning, prior : 35 </a:t>
            </a:r>
            <a:r>
              <a:rPr lang="en-US" sz="2200" dirty="0" err="1" smtClean="0"/>
              <a:t>Tg</a:t>
            </a:r>
            <a:r>
              <a:rPr lang="en-US" sz="2200" dirty="0" smtClean="0"/>
              <a:t>/</a:t>
            </a:r>
            <a:r>
              <a:rPr lang="en-US" sz="2200" dirty="0" err="1" smtClean="0"/>
              <a:t>yr</a:t>
            </a:r>
            <a:r>
              <a:rPr lang="en-US" sz="2200" dirty="0" smtClean="0"/>
              <a:t>, -20‰, No IAV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200" dirty="0" smtClean="0"/>
              <a:t>Sink, prior : 540 </a:t>
            </a:r>
            <a:r>
              <a:rPr lang="en-US" sz="2200" dirty="0" err="1" smtClean="0"/>
              <a:t>Tg</a:t>
            </a:r>
            <a:r>
              <a:rPr lang="en-US" sz="2200" dirty="0" smtClean="0"/>
              <a:t>/</a:t>
            </a:r>
            <a:r>
              <a:rPr lang="en-US" sz="2200" dirty="0" err="1" smtClean="0"/>
              <a:t>yr</a:t>
            </a:r>
            <a:r>
              <a:rPr lang="en-US" sz="2200" dirty="0" smtClean="0"/>
              <a:t>, IAV from atmospheric concentrations</a:t>
            </a:r>
          </a:p>
          <a:p>
            <a:pPr marL="285750" indent="-285750" algn="just">
              <a:buFont typeface="Arial"/>
              <a:buChar char="•"/>
            </a:pPr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Annual optimization for the period 2000-2012</a:t>
            </a:r>
          </a:p>
          <a:p>
            <a:pPr marL="285750" indent="-285750" algn="just">
              <a:buFont typeface="Arial"/>
              <a:buChar char="•"/>
            </a:pPr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Larger relative prior errors on emissions than on isotopic signatures and total sink</a:t>
            </a:r>
          </a:p>
          <a:p>
            <a:pPr marL="285750" indent="-285750" algn="just">
              <a:buFont typeface="Arial"/>
              <a:buChar char="•"/>
            </a:pPr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8316416" y="116632"/>
            <a:ext cx="827584" cy="908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re 12"/>
          <p:cNvSpPr txBox="1">
            <a:spLocks/>
          </p:cNvSpPr>
          <p:nvPr/>
        </p:nvSpPr>
        <p:spPr>
          <a:xfrm>
            <a:off x="179512" y="116632"/>
            <a:ext cx="7558088" cy="360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F7F7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400" dirty="0" smtClean="0"/>
              <a:t>1-box model for CH</a:t>
            </a:r>
            <a:r>
              <a:rPr lang="fr-FR" sz="2400" baseline="-25000" dirty="0" smtClean="0"/>
              <a:t>4</a:t>
            </a:r>
            <a:r>
              <a:rPr lang="fr-FR" sz="2400" dirty="0" smtClean="0"/>
              <a:t> and </a:t>
            </a:r>
            <a:r>
              <a:rPr lang="fr-FR" sz="2400" baseline="30000" dirty="0" smtClean="0"/>
              <a:t>13</a:t>
            </a:r>
            <a:r>
              <a:rPr lang="fr-FR" sz="2400" dirty="0" smtClean="0"/>
              <a:t>CH</a:t>
            </a:r>
            <a:r>
              <a:rPr lang="fr-FR" sz="2400" baseline="-25000" dirty="0" smtClean="0"/>
              <a:t>4</a:t>
            </a:r>
            <a:r>
              <a:rPr lang="fr-FR" sz="2400" dirty="0" smtClean="0"/>
              <a:t> : Setup</a:t>
            </a:r>
            <a:endParaRPr lang="fr-FR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0993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c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t="30591" r="9087" b="16991"/>
          <a:stretch/>
        </p:blipFill>
        <p:spPr>
          <a:xfrm>
            <a:off x="251520" y="908720"/>
            <a:ext cx="5681159" cy="51125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32240" y="2348880"/>
            <a:ext cx="13912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+ 24 </a:t>
            </a:r>
            <a:r>
              <a:rPr lang="fr-FR" sz="2400" dirty="0" err="1" smtClean="0"/>
              <a:t>ppb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-0.12 ‰</a:t>
            </a:r>
            <a:endParaRPr lang="fr-FR" sz="2400" dirty="0"/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1835696" y="1340768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>
            <a:off x="1835696" y="1556792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/>
          <p:cNvCxnSpPr/>
          <p:nvPr/>
        </p:nvCxnSpPr>
        <p:spPr bwMode="auto">
          <a:xfrm>
            <a:off x="1835696" y="1772816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2256092" y="1173450"/>
            <a:ext cx="15317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Observations</a:t>
            </a:r>
          </a:p>
          <a:p>
            <a:r>
              <a:rPr lang="fr-FR" sz="1400" dirty="0" err="1" smtClean="0"/>
              <a:t>Optimized</a:t>
            </a:r>
            <a:r>
              <a:rPr lang="fr-FR" sz="1400" dirty="0" smtClean="0"/>
              <a:t> model</a:t>
            </a:r>
          </a:p>
          <a:p>
            <a:r>
              <a:rPr lang="fr-FR" sz="1400" dirty="0" smtClean="0"/>
              <a:t>Prior model</a:t>
            </a:r>
            <a:endParaRPr lang="fr-FR" sz="1400" dirty="0"/>
          </a:p>
        </p:txBody>
      </p:sp>
      <p:cxnSp>
        <p:nvCxnSpPr>
          <p:cNvPr id="22" name="Connecteur droit avec flèche 21"/>
          <p:cNvCxnSpPr/>
          <p:nvPr/>
        </p:nvCxnSpPr>
        <p:spPr bwMode="auto">
          <a:xfrm>
            <a:off x="2555776" y="3068960"/>
            <a:ext cx="13681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>
            <a:off x="4211960" y="3068960"/>
            <a:ext cx="13681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3131840" y="47251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 -0.04‰/</a:t>
            </a:r>
            <a:r>
              <a:rPr lang="fr-FR" dirty="0" err="1" smtClean="0"/>
              <a:t>yr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 bwMode="auto">
          <a:xfrm>
            <a:off x="3635896" y="4365104"/>
            <a:ext cx="180020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necteur droit avec flèche 30"/>
          <p:cNvCxnSpPr/>
          <p:nvPr/>
        </p:nvCxnSpPr>
        <p:spPr bwMode="auto">
          <a:xfrm flipV="1">
            <a:off x="3635896" y="1772816"/>
            <a:ext cx="180020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ZoneTexte 33"/>
          <p:cNvSpPr txBox="1"/>
          <p:nvPr/>
        </p:nvSpPr>
        <p:spPr>
          <a:xfrm>
            <a:off x="3995936" y="2411596"/>
            <a:ext cx="154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 +5.3 </a:t>
            </a:r>
            <a:r>
              <a:rPr lang="fr-FR" dirty="0" err="1" smtClean="0"/>
              <a:t>ppb</a:t>
            </a:r>
            <a:r>
              <a:rPr lang="fr-FR" dirty="0" smtClean="0"/>
              <a:t>/</a:t>
            </a:r>
            <a:r>
              <a:rPr lang="fr-FR" dirty="0" err="1" smtClean="0"/>
              <a:t>yr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6018528" y="1486525"/>
            <a:ext cx="287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DIFFERENCE (Tg/</a:t>
            </a:r>
            <a:r>
              <a:rPr lang="fr-FR" b="1" dirty="0" err="1" smtClean="0"/>
              <a:t>yr</a:t>
            </a:r>
            <a:r>
              <a:rPr lang="fr-FR" b="1" dirty="0" smtClean="0"/>
              <a:t>)</a:t>
            </a:r>
          </a:p>
          <a:p>
            <a:pPr algn="ctr"/>
            <a:r>
              <a:rPr lang="fr-FR" b="1" dirty="0" smtClean="0"/>
              <a:t> (2009-2011)–(2004-2006)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8316416" y="72008"/>
            <a:ext cx="827584" cy="908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itre 1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58088" cy="360363"/>
          </a:xfrm>
        </p:spPr>
        <p:txBody>
          <a:bodyPr/>
          <a:lstStyle/>
          <a:p>
            <a:r>
              <a:rPr lang="fr-FR" sz="2400" dirty="0" smtClean="0">
                <a:solidFill>
                  <a:srgbClr val="7F7F7F"/>
                </a:solidFill>
              </a:rPr>
              <a:t>1-box model for CH</a:t>
            </a:r>
            <a:r>
              <a:rPr lang="fr-FR" sz="2400" baseline="-25000" dirty="0" smtClean="0">
                <a:solidFill>
                  <a:srgbClr val="7F7F7F"/>
                </a:solidFill>
              </a:rPr>
              <a:t>4</a:t>
            </a:r>
            <a:r>
              <a:rPr lang="fr-FR" sz="2400" dirty="0" smtClean="0">
                <a:solidFill>
                  <a:srgbClr val="7F7F7F"/>
                </a:solidFill>
              </a:rPr>
              <a:t> and </a:t>
            </a:r>
            <a:r>
              <a:rPr lang="fr-FR" sz="2400" baseline="30000" dirty="0" smtClean="0">
                <a:solidFill>
                  <a:srgbClr val="7F7F7F"/>
                </a:solidFill>
              </a:rPr>
              <a:t>13</a:t>
            </a:r>
            <a:r>
              <a:rPr lang="fr-FR" sz="2400" dirty="0" smtClean="0">
                <a:solidFill>
                  <a:srgbClr val="7F7F7F"/>
                </a:solidFill>
              </a:rPr>
              <a:t>CH</a:t>
            </a:r>
            <a:r>
              <a:rPr lang="fr-FR" sz="2400" baseline="-25000" dirty="0" smtClean="0">
                <a:solidFill>
                  <a:srgbClr val="7F7F7F"/>
                </a:solidFill>
              </a:rPr>
              <a:t>4</a:t>
            </a:r>
            <a:r>
              <a:rPr lang="fr-FR" sz="2400" dirty="0" smtClean="0">
                <a:solidFill>
                  <a:srgbClr val="7F7F7F"/>
                </a:solidFill>
              </a:rPr>
              <a:t> : Observations</a:t>
            </a:r>
            <a:endParaRPr lang="fr-FR" sz="2400" baseline="-25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flux_good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t="34155" r="6852" b="14198"/>
          <a:stretch/>
        </p:blipFill>
        <p:spPr>
          <a:xfrm>
            <a:off x="145661" y="764704"/>
            <a:ext cx="6010515" cy="52565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31840" y="1681063"/>
            <a:ext cx="2739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Anthopogenic</a:t>
            </a:r>
            <a:r>
              <a:rPr lang="fr-FR" sz="1400" dirty="0" smtClean="0"/>
              <a:t> </a:t>
            </a:r>
            <a:r>
              <a:rPr lang="fr-FR" sz="1400" dirty="0" err="1" smtClean="0"/>
              <a:t>emissions</a:t>
            </a:r>
            <a:r>
              <a:rPr lang="fr-FR" sz="1400" dirty="0" smtClean="0"/>
              <a:t> (-52‰)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635896" y="2084889"/>
            <a:ext cx="2219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Natural </a:t>
            </a:r>
            <a:r>
              <a:rPr lang="fr-FR" sz="1400" dirty="0" err="1" smtClean="0"/>
              <a:t>emissions</a:t>
            </a:r>
            <a:r>
              <a:rPr lang="fr-FR" sz="1400" dirty="0" smtClean="0"/>
              <a:t> (-60‰)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3720856" y="3284984"/>
            <a:ext cx="2150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Biomass</a:t>
            </a:r>
            <a:r>
              <a:rPr lang="fr-FR" sz="1400" dirty="0" smtClean="0"/>
              <a:t> </a:t>
            </a:r>
            <a:r>
              <a:rPr lang="fr-FR" sz="1400" dirty="0" err="1" smtClean="0"/>
              <a:t>Burning</a:t>
            </a:r>
            <a:r>
              <a:rPr lang="fr-FR" sz="1400" dirty="0" smtClean="0"/>
              <a:t> (-20‰)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721119" y="4515851"/>
            <a:ext cx="2150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Chemical</a:t>
            </a:r>
            <a:r>
              <a:rPr lang="fr-FR" sz="1400" dirty="0" smtClean="0"/>
              <a:t> </a:t>
            </a:r>
            <a:r>
              <a:rPr lang="fr-FR" sz="1400" dirty="0" err="1" smtClean="0"/>
              <a:t>sink</a:t>
            </a:r>
            <a:r>
              <a:rPr lang="fr-FR" sz="1400" dirty="0" smtClean="0"/>
              <a:t> (KIE -5‰)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018528" y="1054477"/>
            <a:ext cx="287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DIFFERENCE (Tg/</a:t>
            </a:r>
            <a:r>
              <a:rPr lang="fr-FR" b="1" dirty="0" err="1" smtClean="0"/>
              <a:t>yr</a:t>
            </a:r>
            <a:r>
              <a:rPr lang="fr-FR" b="1" dirty="0" smtClean="0"/>
              <a:t>)</a:t>
            </a:r>
          </a:p>
          <a:p>
            <a:pPr algn="ctr"/>
            <a:r>
              <a:rPr lang="fr-FR" b="1" dirty="0" smtClean="0"/>
              <a:t> (2009-2011)–(2004-2006)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292112" y="1215234"/>
            <a:ext cx="100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Anthrop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253523" y="2484591"/>
            <a:ext cx="92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Natural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-151405" y="3788053"/>
            <a:ext cx="67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BBG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-484917" y="5004871"/>
            <a:ext cx="133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Chem</a:t>
            </a:r>
            <a:r>
              <a:rPr lang="fr-FR" dirty="0" smtClean="0"/>
              <a:t>. </a:t>
            </a:r>
            <a:r>
              <a:rPr lang="fr-FR" dirty="0" err="1" smtClean="0"/>
              <a:t>loss</a:t>
            </a:r>
            <a:endParaRPr lang="fr-FR" dirty="0"/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11422"/>
              </p:ext>
            </p:extLst>
          </p:nvPr>
        </p:nvGraphicFramePr>
        <p:xfrm>
          <a:off x="6156176" y="2348880"/>
          <a:ext cx="2576348" cy="245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939666"/>
                <a:gridCol w="8445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Prior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EDGAR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FLAT</a:t>
                      </a:r>
                    </a:p>
                    <a:p>
                      <a:pPr algn="ctr"/>
                      <a:r>
                        <a:rPr lang="fr-FR" sz="1400" dirty="0" err="1" smtClean="0"/>
                        <a:t>anthrop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Anthrop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10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Natural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20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23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BBG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-2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0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Chem</a:t>
                      </a:r>
                      <a:r>
                        <a:rPr lang="fr-FR" sz="1200" b="1" dirty="0" smtClean="0"/>
                        <a:t> </a:t>
                      </a:r>
                      <a:r>
                        <a:rPr lang="fr-FR" sz="1200" b="1" dirty="0" err="1" smtClean="0"/>
                        <a:t>loss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-4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-2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TOTAL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24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24</a:t>
                      </a:r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178131" y="587727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Prior = EDGAR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8316416" y="72008"/>
            <a:ext cx="827584" cy="908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itre 1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58088" cy="360363"/>
          </a:xfrm>
        </p:spPr>
        <p:txBody>
          <a:bodyPr/>
          <a:lstStyle/>
          <a:p>
            <a:r>
              <a:rPr lang="fr-FR" sz="2400" dirty="0" smtClean="0">
                <a:solidFill>
                  <a:srgbClr val="7F7F7F"/>
                </a:solidFill>
              </a:rPr>
              <a:t>1-box model for CH</a:t>
            </a:r>
            <a:r>
              <a:rPr lang="fr-FR" sz="2400" baseline="-25000" dirty="0" smtClean="0">
                <a:solidFill>
                  <a:srgbClr val="7F7F7F"/>
                </a:solidFill>
              </a:rPr>
              <a:t>4</a:t>
            </a:r>
            <a:r>
              <a:rPr lang="fr-FR" sz="2400" dirty="0" smtClean="0">
                <a:solidFill>
                  <a:srgbClr val="7F7F7F"/>
                </a:solidFill>
              </a:rPr>
              <a:t> and </a:t>
            </a:r>
            <a:r>
              <a:rPr lang="fr-FR" sz="2400" baseline="30000" dirty="0" smtClean="0">
                <a:solidFill>
                  <a:srgbClr val="7F7F7F"/>
                </a:solidFill>
              </a:rPr>
              <a:t>13</a:t>
            </a:r>
            <a:r>
              <a:rPr lang="fr-FR" sz="2400" dirty="0" smtClean="0">
                <a:solidFill>
                  <a:srgbClr val="7F7F7F"/>
                </a:solidFill>
              </a:rPr>
              <a:t>CH</a:t>
            </a:r>
            <a:r>
              <a:rPr lang="fr-FR" sz="2400" baseline="-25000" dirty="0" smtClean="0">
                <a:solidFill>
                  <a:srgbClr val="7F7F7F"/>
                </a:solidFill>
              </a:rPr>
              <a:t>4</a:t>
            </a:r>
            <a:r>
              <a:rPr lang="fr-FR" sz="2400" dirty="0" smtClean="0">
                <a:solidFill>
                  <a:srgbClr val="7F7F7F"/>
                </a:solidFill>
              </a:rPr>
              <a:t> : Fluxes</a:t>
            </a:r>
            <a:endParaRPr lang="fr-FR" sz="2400" baseline="-25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flux_good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t="34155" r="6852" b="14198"/>
          <a:stretch/>
        </p:blipFill>
        <p:spPr>
          <a:xfrm>
            <a:off x="145661" y="764704"/>
            <a:ext cx="6010515" cy="52565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28855" y="1681063"/>
            <a:ext cx="2739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Anthopogenic</a:t>
            </a:r>
            <a:r>
              <a:rPr lang="fr-FR" sz="1400" dirty="0" smtClean="0"/>
              <a:t> </a:t>
            </a:r>
            <a:r>
              <a:rPr lang="fr-FR" sz="1400" dirty="0" err="1" smtClean="0"/>
              <a:t>emissions</a:t>
            </a:r>
            <a:r>
              <a:rPr lang="fr-FR" sz="1400" dirty="0" smtClean="0"/>
              <a:t> (-52‰)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635896" y="2089070"/>
            <a:ext cx="2219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Natural </a:t>
            </a:r>
            <a:r>
              <a:rPr lang="fr-FR" sz="1400" dirty="0" err="1" smtClean="0"/>
              <a:t>emissions</a:t>
            </a:r>
            <a:r>
              <a:rPr lang="fr-FR" sz="1400" dirty="0" smtClean="0"/>
              <a:t> (-60‰)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3717871" y="3284984"/>
            <a:ext cx="2150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Biomass</a:t>
            </a:r>
            <a:r>
              <a:rPr lang="fr-FR" sz="1400" dirty="0" smtClean="0"/>
              <a:t> </a:t>
            </a:r>
            <a:r>
              <a:rPr lang="fr-FR" sz="1400" dirty="0" err="1" smtClean="0"/>
              <a:t>Burning</a:t>
            </a:r>
            <a:r>
              <a:rPr lang="fr-FR" sz="1400" dirty="0" smtClean="0"/>
              <a:t> (-20‰)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718134" y="4509120"/>
            <a:ext cx="2150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Chemical</a:t>
            </a:r>
            <a:r>
              <a:rPr lang="fr-FR" sz="1400" dirty="0" smtClean="0"/>
              <a:t> </a:t>
            </a:r>
            <a:r>
              <a:rPr lang="fr-FR" sz="1400" dirty="0" err="1" smtClean="0"/>
              <a:t>sink</a:t>
            </a:r>
            <a:r>
              <a:rPr lang="fr-FR" sz="1400" dirty="0" smtClean="0"/>
              <a:t> (KIE -5‰)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292112" y="1215234"/>
            <a:ext cx="100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Anthrop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253523" y="2484591"/>
            <a:ext cx="92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Natural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-151405" y="3788053"/>
            <a:ext cx="67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BBG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-484917" y="5004871"/>
            <a:ext cx="133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Chem</a:t>
            </a:r>
            <a:r>
              <a:rPr lang="fr-FR" dirty="0" smtClean="0"/>
              <a:t>. </a:t>
            </a:r>
            <a:r>
              <a:rPr lang="fr-FR" dirty="0" err="1" smtClean="0"/>
              <a:t>loss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084168" y="2438885"/>
            <a:ext cx="289176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EDGAR4.2 : 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err="1"/>
              <a:t>I</a:t>
            </a:r>
            <a:r>
              <a:rPr lang="fr-FR" dirty="0" err="1" smtClean="0"/>
              <a:t>ncrease</a:t>
            </a:r>
            <a:r>
              <a:rPr lang="fr-FR" dirty="0" smtClean="0"/>
              <a:t> of </a:t>
            </a:r>
            <a:r>
              <a:rPr lang="fr-FR" dirty="0" err="1" smtClean="0"/>
              <a:t>coal</a:t>
            </a:r>
            <a:r>
              <a:rPr lang="fr-FR" dirty="0" smtClean="0"/>
              <a:t> </a:t>
            </a:r>
            <a:r>
              <a:rPr lang="fr-FR" dirty="0" err="1" smtClean="0"/>
              <a:t>emissions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of </a:t>
            </a:r>
            <a:r>
              <a:rPr lang="fr-FR" b="1" dirty="0" smtClean="0"/>
              <a:t>+60%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 smtClean="0"/>
              <a:t>1-Box model : 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Increase</a:t>
            </a:r>
            <a:r>
              <a:rPr lang="fr-FR" dirty="0" smtClean="0"/>
              <a:t> of </a:t>
            </a:r>
            <a:r>
              <a:rPr lang="fr-FR" dirty="0" err="1" smtClean="0"/>
              <a:t>coal</a:t>
            </a:r>
            <a:r>
              <a:rPr lang="fr-FR" dirty="0" smtClean="0"/>
              <a:t> </a:t>
            </a:r>
            <a:r>
              <a:rPr lang="fr-FR" dirty="0" err="1" smtClean="0"/>
              <a:t>emissions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Of </a:t>
            </a:r>
            <a:r>
              <a:rPr lang="fr-FR" b="1" dirty="0" smtClean="0"/>
              <a:t>~ 20 %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6012160" y="1502781"/>
            <a:ext cx="2904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err="1"/>
              <a:t>B</a:t>
            </a:r>
            <a:r>
              <a:rPr lang="fr-FR" b="1" dirty="0" err="1" smtClean="0"/>
              <a:t>etween</a:t>
            </a:r>
            <a:r>
              <a:rPr lang="fr-FR" b="1" dirty="0" smtClean="0"/>
              <a:t> 2000 and 2008 :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8316416" y="72008"/>
            <a:ext cx="827584" cy="908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itre 1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58088" cy="360363"/>
          </a:xfrm>
        </p:spPr>
        <p:txBody>
          <a:bodyPr/>
          <a:lstStyle/>
          <a:p>
            <a:r>
              <a:rPr lang="fr-FR" sz="2400" dirty="0" smtClean="0">
                <a:solidFill>
                  <a:srgbClr val="7F7F7F"/>
                </a:solidFill>
              </a:rPr>
              <a:t>1-box model for CH</a:t>
            </a:r>
            <a:r>
              <a:rPr lang="fr-FR" sz="2400" baseline="-25000" dirty="0" smtClean="0">
                <a:solidFill>
                  <a:srgbClr val="7F7F7F"/>
                </a:solidFill>
              </a:rPr>
              <a:t>4</a:t>
            </a:r>
            <a:r>
              <a:rPr lang="fr-FR" sz="2400" dirty="0" smtClean="0">
                <a:solidFill>
                  <a:srgbClr val="7F7F7F"/>
                </a:solidFill>
              </a:rPr>
              <a:t> and </a:t>
            </a:r>
            <a:r>
              <a:rPr lang="fr-FR" sz="2400" baseline="30000" dirty="0" smtClean="0">
                <a:solidFill>
                  <a:srgbClr val="7F7F7F"/>
                </a:solidFill>
              </a:rPr>
              <a:t>13</a:t>
            </a:r>
            <a:r>
              <a:rPr lang="fr-FR" sz="2400" dirty="0" smtClean="0">
                <a:solidFill>
                  <a:srgbClr val="7F7F7F"/>
                </a:solidFill>
              </a:rPr>
              <a:t>CH</a:t>
            </a:r>
            <a:r>
              <a:rPr lang="fr-FR" sz="2400" baseline="-25000" dirty="0" smtClean="0">
                <a:solidFill>
                  <a:srgbClr val="7F7F7F"/>
                </a:solidFill>
              </a:rPr>
              <a:t>4</a:t>
            </a:r>
            <a:r>
              <a:rPr lang="fr-FR" sz="2400" dirty="0" smtClean="0">
                <a:solidFill>
                  <a:srgbClr val="7F7F7F"/>
                </a:solidFill>
              </a:rPr>
              <a:t> : Fluxes</a:t>
            </a:r>
            <a:br>
              <a:rPr lang="fr-FR" sz="2400" dirty="0" smtClean="0">
                <a:solidFill>
                  <a:srgbClr val="7F7F7F"/>
                </a:solidFill>
              </a:rPr>
            </a:br>
            <a:endParaRPr lang="fr-FR" sz="2400" baseline="-25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0392"/>
            <a:ext cx="9144000" cy="756320"/>
          </a:xfrm>
        </p:spPr>
        <p:txBody>
          <a:bodyPr/>
          <a:lstStyle/>
          <a:p>
            <a:r>
              <a:rPr lang="en-GB" dirty="0" smtClean="0"/>
              <a:t>Atmospheric methane is … different than carbon dioxide</a:t>
            </a:r>
            <a:endParaRPr lang="en-GB" baseline="-25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305139"/>
              </p:ext>
            </p:extLst>
          </p:nvPr>
        </p:nvGraphicFramePr>
        <p:xfrm>
          <a:off x="0" y="1028126"/>
          <a:ext cx="9144000" cy="582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895"/>
                <a:gridCol w="2807368"/>
                <a:gridCol w="2566737"/>
              </a:tblGrid>
              <a:tr h="387594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ITEM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CO</a:t>
                      </a:r>
                      <a:r>
                        <a:rPr lang="en-GB" sz="1600" baseline="-25000" noProof="0" dirty="0" smtClean="0"/>
                        <a:t>2</a:t>
                      </a:r>
                      <a:endParaRPr lang="en-GB" sz="1600" baseline="-25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CH</a:t>
                      </a:r>
                      <a:r>
                        <a:rPr lang="en-GB" sz="1600" baseline="-25000" noProof="0" dirty="0" smtClean="0"/>
                        <a:t>4</a:t>
                      </a:r>
                      <a:endParaRPr lang="en-GB" sz="1600" baseline="-25000" noProof="0" dirty="0"/>
                    </a:p>
                  </a:txBody>
                  <a:tcPr/>
                </a:tc>
              </a:tr>
              <a:tr h="387594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Surface</a:t>
                      </a:r>
                      <a:r>
                        <a:rPr lang="en-GB" sz="1600" baseline="0" noProof="0" dirty="0" smtClean="0"/>
                        <a:t> mixing ratio (MLO, Max 2013)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400</a:t>
                      </a:r>
                      <a:r>
                        <a:rPr lang="en-GB" sz="1600" baseline="0" noProof="0" dirty="0" smtClean="0"/>
                        <a:t> ppm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1860</a:t>
                      </a:r>
                      <a:r>
                        <a:rPr lang="en-GB" sz="1600" baseline="0" noProof="0" dirty="0" smtClean="0"/>
                        <a:t> ppb</a:t>
                      </a:r>
                      <a:endParaRPr lang="en-GB" sz="1600" noProof="0" dirty="0"/>
                    </a:p>
                  </a:txBody>
                  <a:tcPr/>
                </a:tc>
              </a:tr>
              <a:tr h="387594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Land</a:t>
                      </a:r>
                      <a:r>
                        <a:rPr lang="en-GB" sz="1600" baseline="0" noProof="0" dirty="0" smtClean="0"/>
                        <a:t> / ocean fluxes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both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mostly land</a:t>
                      </a:r>
                      <a:endParaRPr lang="en-GB" sz="1600" noProof="0" dirty="0"/>
                    </a:p>
                  </a:txBody>
                  <a:tcPr/>
                </a:tc>
              </a:tr>
              <a:tr h="387594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Anthrop.</a:t>
                      </a:r>
                      <a:r>
                        <a:rPr lang="en-GB" sz="1600" baseline="0" noProof="0" dirty="0" smtClean="0"/>
                        <a:t> </a:t>
                      </a:r>
                      <a:r>
                        <a:rPr lang="en-GB" sz="1600" noProof="0" dirty="0" smtClean="0"/>
                        <a:t>Emissions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~ 10 </a:t>
                      </a:r>
                      <a:r>
                        <a:rPr lang="en-GB" sz="1600" noProof="0" dirty="0" err="1" smtClean="0"/>
                        <a:t>PgC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~ 330</a:t>
                      </a:r>
                      <a:r>
                        <a:rPr lang="en-GB" sz="1600" baseline="0" noProof="0" dirty="0" smtClean="0"/>
                        <a:t> </a:t>
                      </a:r>
                      <a:r>
                        <a:rPr lang="en-GB" sz="1600" baseline="0" noProof="0" dirty="0" err="1" smtClean="0"/>
                        <a:t>TgC</a:t>
                      </a:r>
                      <a:endParaRPr lang="en-GB" sz="1600" noProof="0" dirty="0"/>
                    </a:p>
                  </a:txBody>
                  <a:tcPr/>
                </a:tc>
              </a:tr>
              <a:tr h="387594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Proportion of anthrop.</a:t>
                      </a:r>
                      <a:r>
                        <a:rPr lang="en-GB" sz="1600" baseline="0" noProof="0" dirty="0" smtClean="0"/>
                        <a:t> emissions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~ 15%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~ 60%</a:t>
                      </a:r>
                      <a:endParaRPr lang="en-GB" sz="1600" noProof="0" dirty="0"/>
                    </a:p>
                  </a:txBody>
                  <a:tcPr/>
                </a:tc>
              </a:tr>
              <a:tr h="626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Major anthrop. emissions/process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FF combustion, LUC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Livestock, FF, landfills &amp; waste,</a:t>
                      </a:r>
                      <a:r>
                        <a:rPr lang="en-GB" sz="1600" baseline="0" noProof="0" dirty="0" smtClean="0"/>
                        <a:t> r</a:t>
                      </a:r>
                      <a:r>
                        <a:rPr lang="en-GB" sz="1600" noProof="0" dirty="0" smtClean="0"/>
                        <a:t>ice, BBG, ..</a:t>
                      </a:r>
                      <a:endParaRPr lang="en-GB" sz="1600" noProof="0" dirty="0"/>
                    </a:p>
                  </a:txBody>
                  <a:tcPr/>
                </a:tc>
              </a:tr>
              <a:tr h="626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Major natural emissions/process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Respiration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Wetlands, fresh waters, Earth leaks, termites, ..</a:t>
                      </a:r>
                      <a:endParaRPr lang="en-GB" sz="1600" noProof="0" dirty="0"/>
                    </a:p>
                  </a:txBody>
                  <a:tcPr/>
                </a:tc>
              </a:tr>
              <a:tr h="362771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Major sinks/process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Photosynthesis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Atm.</a:t>
                      </a:r>
                      <a:r>
                        <a:rPr lang="en-GB" sz="1600" baseline="0" noProof="0" dirty="0" smtClean="0"/>
                        <a:t> Chem.</a:t>
                      </a:r>
                      <a:r>
                        <a:rPr lang="en-GB" sz="1600" noProof="0" dirty="0" smtClean="0"/>
                        <a:t>, soil</a:t>
                      </a:r>
                      <a:r>
                        <a:rPr lang="en-GB" sz="1600" baseline="0" noProof="0" dirty="0" smtClean="0"/>
                        <a:t> dep.</a:t>
                      </a:r>
                      <a:endParaRPr lang="en-GB" sz="1600" noProof="0" dirty="0"/>
                    </a:p>
                  </a:txBody>
                  <a:tcPr/>
                </a:tc>
              </a:tr>
              <a:tr h="387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Global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Well constrained (atm. obs.)</a:t>
                      </a:r>
                      <a:endParaRPr lang="en-GB" sz="1600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Not well constrained (OH)</a:t>
                      </a:r>
                      <a:endParaRPr lang="en-GB" sz="1600" baseline="30000" noProof="0" dirty="0" smtClean="0"/>
                    </a:p>
                  </a:txBody>
                  <a:tcPr/>
                </a:tc>
              </a:tr>
              <a:tr h="387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err="1" smtClean="0"/>
                        <a:t>Radiative</a:t>
                      </a:r>
                      <a:r>
                        <a:rPr lang="en-GB" sz="1600" noProof="0" dirty="0" smtClean="0"/>
                        <a:t> forcing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~ 1.8</a:t>
                      </a:r>
                      <a:r>
                        <a:rPr lang="en-GB" sz="1600" baseline="0" noProof="0" dirty="0" smtClean="0"/>
                        <a:t> W/m</a:t>
                      </a:r>
                      <a:r>
                        <a:rPr lang="en-GB" sz="1600" baseline="30000" noProof="0" dirty="0" smtClean="0"/>
                        <a:t>2</a:t>
                      </a:r>
                      <a:endParaRPr lang="en-GB" sz="1600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~ 0.5 </a:t>
                      </a:r>
                      <a:r>
                        <a:rPr lang="en-GB" sz="1600" baseline="0" noProof="0" dirty="0" smtClean="0"/>
                        <a:t>W/m</a:t>
                      </a:r>
                      <a:r>
                        <a:rPr lang="en-GB" sz="1600" baseline="30000" noProof="0" dirty="0" smtClean="0"/>
                        <a:t>2</a:t>
                      </a:r>
                      <a:r>
                        <a:rPr lang="en-GB" sz="1600" baseline="0" noProof="0" dirty="0" smtClean="0"/>
                        <a:t> (</a:t>
                      </a:r>
                      <a:r>
                        <a:rPr lang="en-GB" sz="1600" baseline="0" noProof="0" dirty="0" err="1" smtClean="0"/>
                        <a:t>conc</a:t>
                      </a:r>
                      <a:r>
                        <a:rPr lang="en-GB" sz="1600" baseline="0" noProof="0" dirty="0" smtClean="0"/>
                        <a:t>)</a:t>
                      </a:r>
                      <a:endParaRPr lang="en-GB" sz="1600" baseline="30000" noProof="0" dirty="0" smtClean="0"/>
                    </a:p>
                  </a:txBody>
                  <a:tcPr/>
                </a:tc>
              </a:tr>
              <a:tr h="387594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Global</a:t>
                      </a:r>
                      <a:r>
                        <a:rPr lang="en-GB" sz="1600" baseline="0" noProof="0" dirty="0" smtClean="0"/>
                        <a:t> Warming Potential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1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34 (100yr), 86 (20yr)</a:t>
                      </a:r>
                      <a:endParaRPr lang="en-GB" sz="1600" noProof="0" dirty="0"/>
                    </a:p>
                  </a:txBody>
                  <a:tcPr/>
                </a:tc>
              </a:tr>
              <a:tr h="387594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Atmospheric</a:t>
                      </a:r>
                      <a:r>
                        <a:rPr lang="en-GB" sz="1600" baseline="0" noProof="0" dirty="0" smtClean="0"/>
                        <a:t> </a:t>
                      </a:r>
                      <a:r>
                        <a:rPr lang="en-GB" sz="1600" noProof="0" dirty="0" smtClean="0"/>
                        <a:t>Lifetime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century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decade</a:t>
                      </a:r>
                      <a:endParaRPr lang="en-GB" sz="1600" noProof="0" dirty="0"/>
                    </a:p>
                  </a:txBody>
                  <a:tcPr/>
                </a:tc>
              </a:tr>
              <a:tr h="362771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Mitigation</a:t>
                      </a:r>
                      <a:r>
                        <a:rPr lang="en-GB" sz="1600" baseline="0" noProof="0" dirty="0" smtClean="0"/>
                        <a:t> potential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Lower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Higher</a:t>
                      </a:r>
                      <a:endParaRPr lang="en-GB" sz="1600" noProof="0" dirty="0"/>
                    </a:p>
                  </a:txBody>
                  <a:tcPr/>
                </a:tc>
              </a:tr>
              <a:tr h="362771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Others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Ozone</a:t>
                      </a:r>
                      <a:r>
                        <a:rPr lang="en-GB" sz="1600" baseline="0" noProof="0" dirty="0" smtClean="0"/>
                        <a:t> precursor</a:t>
                      </a:r>
                      <a:endParaRPr lang="en-GB" sz="16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59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990600" y="44624"/>
            <a:ext cx="7558088" cy="3603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charset="0"/>
              </a:rPr>
              <a:t>Outline</a:t>
            </a:r>
            <a:endParaRPr lang="fr-FR" sz="3200" dirty="0">
              <a:solidFill>
                <a:schemeClr val="bg1">
                  <a:lumMod val="50000"/>
                </a:schemeClr>
              </a:solidFill>
              <a:latin typeface="Segoe UI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5576" y="1484784"/>
            <a:ext cx="7920880" cy="3603104"/>
          </a:xfrm>
        </p:spPr>
        <p:txBody>
          <a:bodyPr/>
          <a:lstStyle/>
          <a:p>
            <a:pPr marL="190500" indent="0">
              <a:lnSpc>
                <a:spcPct val="130000"/>
              </a:lnSpc>
            </a:pPr>
            <a:endParaRPr lang="en-US" sz="2400" dirty="0" smtClean="0">
              <a:solidFill>
                <a:srgbClr val="7F7F7F"/>
              </a:solidFill>
            </a:endParaRPr>
          </a:p>
          <a:p>
            <a:pPr marL="4762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2010 Budget</a:t>
            </a:r>
          </a:p>
          <a:p>
            <a:pPr marL="476250" indent="-285750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7F7F7F"/>
              </a:solidFill>
            </a:endParaRPr>
          </a:p>
          <a:p>
            <a:pPr marL="4762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Inter-annual variability (IAV) of emissions 2006-2012</a:t>
            </a:r>
          </a:p>
          <a:p>
            <a:pPr marL="476250" indent="-285750">
              <a:lnSpc>
                <a:spcPct val="130000"/>
              </a:lnSpc>
              <a:buFont typeface="Arial"/>
              <a:buChar char="•"/>
            </a:pPr>
            <a:endParaRPr lang="en-US" sz="2400" dirty="0" smtClean="0">
              <a:solidFill>
                <a:srgbClr val="7F7F7F"/>
              </a:solidFill>
            </a:endParaRPr>
          </a:p>
          <a:p>
            <a:pPr marL="4762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Trends</a:t>
            </a:r>
          </a:p>
          <a:p>
            <a:pPr marL="190500" indent="0">
              <a:lnSpc>
                <a:spcPct val="130000"/>
              </a:lnSpc>
            </a:pPr>
            <a:endParaRPr lang="en-US" sz="2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4-10-14 à 08.20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24944"/>
            <a:ext cx="6197723" cy="3284955"/>
          </a:xfrm>
          <a:prstGeom prst="rect">
            <a:avLst/>
          </a:prstGeom>
        </p:spPr>
      </p:pic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990600" y="44624"/>
            <a:ext cx="7558088" cy="3603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charset="0"/>
              </a:rPr>
              <a:t>Inversions performed</a:t>
            </a:r>
            <a:endParaRPr lang="fr-FR" sz="3200" dirty="0">
              <a:solidFill>
                <a:schemeClr val="bg1">
                  <a:lumMod val="50000"/>
                </a:schemeClr>
              </a:solidFill>
              <a:latin typeface="Segoe UI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836712"/>
            <a:ext cx="9073008" cy="2520280"/>
          </a:xfrm>
        </p:spPr>
        <p:txBody>
          <a:bodyPr/>
          <a:lstStyle/>
          <a:p>
            <a:pPr marL="533400" indent="-342900">
              <a:lnSpc>
                <a:spcPct val="11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7F7F7F"/>
                </a:solidFill>
              </a:rPr>
              <a:t>Variational</a:t>
            </a:r>
            <a:r>
              <a:rPr lang="en-US" dirty="0" smtClean="0">
                <a:solidFill>
                  <a:srgbClr val="7F7F7F"/>
                </a:solidFill>
              </a:rPr>
              <a:t> system (PYVAR-LMDZ-SACS)</a:t>
            </a:r>
          </a:p>
          <a:p>
            <a:pPr marL="5334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3 versions of the LMDZ model (different PBL schemes &amp; different convection schemes) : LMDZ-TD, LMDZ-SP, LMDZ-NP</a:t>
            </a:r>
          </a:p>
          <a:p>
            <a:pPr marL="5334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3 set of observations : surface background (BG), surface extended (EXT), satellite (GOSAT)</a:t>
            </a:r>
          </a:p>
          <a:p>
            <a:pPr marL="5334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Time period 2006-2012 (surface), 2009-2011 (GOSAT-</a:t>
            </a:r>
            <a:r>
              <a:rPr lang="en-US" dirty="0" err="1" smtClean="0">
                <a:solidFill>
                  <a:srgbClr val="7F7F7F"/>
                </a:solidFill>
              </a:rPr>
              <a:t>LEIcester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308304" y="5661248"/>
            <a:ext cx="166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Locatelli, </a:t>
            </a:r>
            <a:r>
              <a:rPr lang="fr-FR" i="1" dirty="0" err="1" smtClean="0"/>
              <a:t>PhD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418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990600" y="44624"/>
            <a:ext cx="7558088" cy="3603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charset="0"/>
              </a:rPr>
              <a:t>2010 methane budget</a:t>
            </a:r>
            <a:endParaRPr lang="fr-FR" sz="3200" dirty="0">
              <a:solidFill>
                <a:schemeClr val="bg1">
                  <a:lumMod val="50000"/>
                </a:schemeClr>
              </a:solidFill>
              <a:latin typeface="Segoe UI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08304" y="5661248"/>
            <a:ext cx="166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Locatelli, </a:t>
            </a:r>
            <a:r>
              <a:rPr lang="fr-FR" i="1" dirty="0" err="1" smtClean="0"/>
              <a:t>PhD</a:t>
            </a:r>
            <a:endParaRPr lang="fr-FR" i="1" dirty="0"/>
          </a:p>
        </p:txBody>
      </p:sp>
      <p:pic>
        <p:nvPicPr>
          <p:cNvPr id="6" name="Image 5" descr="Capture d’écran 2014-10-14 à 08.26.58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r="3209"/>
          <a:stretch/>
        </p:blipFill>
        <p:spPr>
          <a:xfrm>
            <a:off x="3510548" y="764704"/>
            <a:ext cx="5644446" cy="462600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23928" y="5229200"/>
            <a:ext cx="2849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Blackline</a:t>
            </a:r>
            <a:r>
              <a:rPr lang="fr-FR" sz="1400" dirty="0" smtClean="0"/>
              <a:t>: former inversion</a:t>
            </a:r>
          </a:p>
          <a:p>
            <a:r>
              <a:rPr lang="fr-FR" sz="1400" dirty="0" err="1" smtClean="0"/>
              <a:t>Red</a:t>
            </a:r>
            <a:r>
              <a:rPr lang="fr-FR" sz="1400" dirty="0" smtClean="0"/>
              <a:t> line : </a:t>
            </a:r>
            <a:r>
              <a:rPr lang="fr-FR" sz="1400" dirty="0" err="1" smtClean="0"/>
              <a:t>prior</a:t>
            </a:r>
            <a:r>
              <a:rPr lang="fr-FR" sz="1400" dirty="0" smtClean="0"/>
              <a:t> flux</a:t>
            </a:r>
          </a:p>
          <a:p>
            <a:r>
              <a:rPr lang="fr-FR" sz="1400" dirty="0" err="1" smtClean="0"/>
              <a:t>Red</a:t>
            </a:r>
            <a:r>
              <a:rPr lang="fr-FR" sz="1400" dirty="0" smtClean="0"/>
              <a:t> Bar : global flux (right </a:t>
            </a:r>
            <a:r>
              <a:rPr lang="fr-FR" sz="1400" dirty="0" err="1" smtClean="0"/>
              <a:t>scale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Blue bar : </a:t>
            </a:r>
            <a:r>
              <a:rPr lang="fr-FR" sz="1400" dirty="0" err="1" smtClean="0"/>
              <a:t>regional</a:t>
            </a:r>
            <a:r>
              <a:rPr lang="fr-FR" sz="1400" dirty="0" smtClean="0"/>
              <a:t> flux (</a:t>
            </a:r>
            <a:r>
              <a:rPr lang="fr-FR" sz="1400" dirty="0" err="1" smtClean="0"/>
              <a:t>left</a:t>
            </a:r>
            <a:r>
              <a:rPr lang="fr-FR" sz="1400" dirty="0" smtClean="0"/>
              <a:t> </a:t>
            </a:r>
            <a:r>
              <a:rPr lang="fr-FR" sz="1400" dirty="0" err="1" smtClean="0"/>
              <a:t>scale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-36512" y="544025"/>
            <a:ext cx="374441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Global </a:t>
            </a:r>
            <a:r>
              <a:rPr lang="fr-FR" dirty="0" err="1" smtClean="0"/>
              <a:t>emissions</a:t>
            </a:r>
            <a:r>
              <a:rPr lang="fr-FR" dirty="0" smtClean="0"/>
              <a:t> : 534 Tg/</a:t>
            </a:r>
            <a:r>
              <a:rPr lang="fr-FR" dirty="0" err="1" smtClean="0"/>
              <a:t>yr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Range = [528-540]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Chinese</a:t>
            </a:r>
            <a:r>
              <a:rPr lang="fr-FR" dirty="0" smtClean="0"/>
              <a:t> </a:t>
            </a:r>
            <a:r>
              <a:rPr lang="fr-FR" dirty="0" err="1" smtClean="0"/>
              <a:t>emissions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r>
              <a:rPr lang="fr-FR" dirty="0" smtClean="0"/>
              <a:t> </a:t>
            </a:r>
            <a:r>
              <a:rPr lang="fr-FR" dirty="0" err="1" smtClean="0"/>
              <a:t>compared</a:t>
            </a:r>
            <a:r>
              <a:rPr lang="fr-FR" dirty="0" smtClean="0"/>
              <a:t> to the </a:t>
            </a:r>
            <a:r>
              <a:rPr lang="fr-FR" dirty="0" err="1" smtClean="0"/>
              <a:t>prior</a:t>
            </a:r>
            <a:r>
              <a:rPr lang="fr-FR" dirty="0" smtClean="0"/>
              <a:t> and to a former inversion (EDGAR42) : 68 Tg/</a:t>
            </a:r>
            <a:r>
              <a:rPr lang="fr-FR" dirty="0" err="1" smtClean="0"/>
              <a:t>yr</a:t>
            </a:r>
            <a:r>
              <a:rPr lang="fr-FR" dirty="0" smtClean="0"/>
              <a:t> </a:t>
            </a:r>
            <a:r>
              <a:rPr lang="fr-FR" dirty="0" err="1" smtClean="0"/>
              <a:t>compared</a:t>
            </a:r>
            <a:r>
              <a:rPr lang="fr-FR" dirty="0" smtClean="0"/>
              <a:t> to 80 Tg/</a:t>
            </a:r>
            <a:r>
              <a:rPr lang="fr-FR" dirty="0" err="1" smtClean="0"/>
              <a:t>yr</a:t>
            </a:r>
            <a:r>
              <a:rPr lang="fr-FR" dirty="0" smtClean="0"/>
              <a:t> (-16%) EPA=44, EDGAR=80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1 inversion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gives</a:t>
            </a:r>
            <a:r>
              <a:rPr lang="fr-FR" dirty="0" smtClean="0"/>
              <a:t> a total </a:t>
            </a:r>
            <a:r>
              <a:rPr lang="fr-FR" dirty="0" err="1" smtClean="0"/>
              <a:t>above</a:t>
            </a:r>
            <a:r>
              <a:rPr lang="fr-FR" dirty="0" smtClean="0"/>
              <a:t> the </a:t>
            </a:r>
            <a:r>
              <a:rPr lang="fr-FR" dirty="0" err="1" smtClean="0"/>
              <a:t>prior</a:t>
            </a:r>
            <a:r>
              <a:rPr lang="fr-FR" dirty="0" smtClean="0"/>
              <a:t> in China (LMDZ-NP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network)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S. Am. Trop flux </a:t>
            </a:r>
            <a:r>
              <a:rPr lang="fr-FR" dirty="0" err="1" smtClean="0"/>
              <a:t>consistently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former inversion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Africa</a:t>
            </a:r>
            <a:r>
              <a:rPr lang="fr-FR" dirty="0" smtClean="0"/>
              <a:t> : </a:t>
            </a:r>
            <a:r>
              <a:rPr lang="fr-FR" dirty="0" err="1" smtClean="0"/>
              <a:t>stay</a:t>
            </a:r>
            <a:r>
              <a:rPr lang="fr-FR" dirty="0" smtClean="0"/>
              <a:t> close to the </a:t>
            </a:r>
            <a:r>
              <a:rPr lang="fr-FR" dirty="0" err="1" smtClean="0"/>
              <a:t>prior</a:t>
            </a:r>
            <a:r>
              <a:rPr lang="fr-FR" dirty="0" smtClean="0"/>
              <a:t> in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and former inv.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491880" y="62068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Important influence of transport </a:t>
            </a:r>
            <a:r>
              <a:rPr lang="fr-FR" b="1" dirty="0" err="1" smtClean="0">
                <a:solidFill>
                  <a:srgbClr val="FF0000"/>
                </a:solidFill>
              </a:rPr>
              <a:t>at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regional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scale</a:t>
            </a:r>
            <a:r>
              <a:rPr lang="fr-FR" b="1" dirty="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7092280" y="980728"/>
            <a:ext cx="792088" cy="16561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0-13 à 10.32.36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0" t="50644"/>
          <a:stretch/>
        </p:blipFill>
        <p:spPr>
          <a:xfrm>
            <a:off x="5037667" y="3501008"/>
            <a:ext cx="4007213" cy="26543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IAV of </a:t>
            </a:r>
            <a:r>
              <a:rPr lang="fr-FR" dirty="0" err="1" smtClean="0"/>
              <a:t>emissions</a:t>
            </a:r>
            <a:r>
              <a:rPr lang="fr-FR" dirty="0" smtClean="0"/>
              <a:t> : global &amp; </a:t>
            </a:r>
            <a:r>
              <a:rPr lang="fr-FR" dirty="0" err="1" smtClean="0"/>
              <a:t>hemispheric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endParaRPr lang="fr-FR" dirty="0"/>
          </a:p>
        </p:txBody>
      </p:sp>
      <p:pic>
        <p:nvPicPr>
          <p:cNvPr id="4" name="Image 3" descr="Capture d’écran 2014-10-13 à 10.32.36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8"/>
          <a:stretch/>
        </p:blipFill>
        <p:spPr>
          <a:xfrm>
            <a:off x="897226" y="764704"/>
            <a:ext cx="3914664" cy="53778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11960" y="3284984"/>
            <a:ext cx="166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Locatelli, </a:t>
            </a:r>
            <a:r>
              <a:rPr lang="fr-FR" i="1" dirty="0" err="1" smtClean="0"/>
              <a:t>PhD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4860032" y="1052736"/>
            <a:ext cx="40324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2 large anomalies :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2007-08 : </a:t>
            </a:r>
            <a:r>
              <a:rPr lang="fr-FR" dirty="0" err="1" smtClean="0"/>
              <a:t>Tropics</a:t>
            </a:r>
            <a:r>
              <a:rPr lang="fr-FR" dirty="0" smtClean="0"/>
              <a:t> + High </a:t>
            </a:r>
            <a:r>
              <a:rPr lang="fr-FR" dirty="0" err="1" smtClean="0"/>
              <a:t>Nlats</a:t>
            </a:r>
            <a:endParaRPr lang="fr-FR" dirty="0" smtClean="0"/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2010-11 : </a:t>
            </a:r>
            <a:r>
              <a:rPr lang="fr-FR" dirty="0" err="1" smtClean="0"/>
              <a:t>Tropics</a:t>
            </a:r>
            <a:r>
              <a:rPr lang="fr-FR" dirty="0" smtClean="0"/>
              <a:t> + </a:t>
            </a:r>
            <a:r>
              <a:rPr lang="fr-FR" dirty="0" err="1" smtClean="0"/>
              <a:t>Mid</a:t>
            </a:r>
            <a:r>
              <a:rPr lang="fr-FR" dirty="0" smtClean="0"/>
              <a:t> </a:t>
            </a:r>
            <a:r>
              <a:rPr lang="fr-FR" dirty="0" err="1" smtClean="0"/>
              <a:t>Nlats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emission</a:t>
            </a:r>
            <a:r>
              <a:rPr lang="fr-FR" dirty="0" smtClean="0"/>
              <a:t> changes in 2010-11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satellite data</a:t>
            </a:r>
          </a:p>
        </p:txBody>
      </p:sp>
    </p:spTree>
    <p:extLst>
      <p:ext uri="{BB962C8B-B14F-4D97-AF65-F5344CB8AC3E}">
        <p14:creationId xmlns:p14="http://schemas.microsoft.com/office/powerpoint/2010/main" val="255655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0-13 à 10.32.55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0" b="49022"/>
          <a:stretch/>
        </p:blipFill>
        <p:spPr>
          <a:xfrm>
            <a:off x="4892702" y="692696"/>
            <a:ext cx="3999778" cy="27786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IAV of </a:t>
            </a:r>
            <a:r>
              <a:rPr lang="fr-FR" dirty="0" err="1" smtClean="0"/>
              <a:t>emissions</a:t>
            </a:r>
            <a:r>
              <a:rPr lang="fr-FR" dirty="0" smtClean="0"/>
              <a:t> : </a:t>
            </a:r>
            <a:r>
              <a:rPr lang="fr-FR" dirty="0" err="1" smtClean="0"/>
              <a:t>Regional</a:t>
            </a:r>
            <a:r>
              <a:rPr lang="fr-FR" dirty="0" smtClean="0"/>
              <a:t> &amp; country </a:t>
            </a:r>
            <a:r>
              <a:rPr lang="fr-FR" dirty="0" err="1" smtClean="0"/>
              <a:t>scales</a:t>
            </a:r>
            <a:endParaRPr lang="fr-FR" dirty="0"/>
          </a:p>
        </p:txBody>
      </p:sp>
      <p:pic>
        <p:nvPicPr>
          <p:cNvPr id="3" name="Image 2" descr="Capture d’écran 2014-10-13 à 10.32.55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5"/>
          <a:stretch/>
        </p:blipFill>
        <p:spPr>
          <a:xfrm>
            <a:off x="899592" y="692696"/>
            <a:ext cx="3996964" cy="545060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11960" y="3284984"/>
            <a:ext cx="166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Locatelli, </a:t>
            </a:r>
            <a:r>
              <a:rPr lang="fr-FR" i="1" dirty="0" err="1" smtClean="0"/>
              <a:t>PhD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040561" y="3933056"/>
            <a:ext cx="3923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 smtClean="0"/>
              <a:t>Robust</a:t>
            </a:r>
            <a:r>
              <a:rPr lang="fr-FR" dirty="0" smtClean="0"/>
              <a:t> and </a:t>
            </a:r>
            <a:r>
              <a:rPr lang="fr-FR" dirty="0" err="1" smtClean="0"/>
              <a:t>fast</a:t>
            </a:r>
            <a:r>
              <a:rPr lang="fr-FR" dirty="0" smtClean="0"/>
              <a:t> changes in Tropical South </a:t>
            </a:r>
            <a:r>
              <a:rPr lang="fr-FR" dirty="0" err="1" smtClean="0"/>
              <a:t>America</a:t>
            </a:r>
            <a:r>
              <a:rPr lang="fr-FR" dirty="0" smtClean="0"/>
              <a:t> end 2009 </a:t>
            </a:r>
            <a:r>
              <a:rPr lang="fr-FR" dirty="0" err="1" smtClean="0"/>
              <a:t>with</a:t>
            </a:r>
            <a:r>
              <a:rPr lang="fr-FR" dirty="0" smtClean="0"/>
              <a:t> positive trend</a:t>
            </a:r>
          </a:p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robust</a:t>
            </a:r>
            <a:r>
              <a:rPr lang="fr-FR" dirty="0" smtClean="0"/>
              <a:t> changes in South </a:t>
            </a:r>
            <a:r>
              <a:rPr lang="fr-FR" dirty="0" err="1" smtClean="0"/>
              <a:t>east</a:t>
            </a:r>
            <a:r>
              <a:rPr lang="fr-FR" dirty="0" smtClean="0"/>
              <a:t> </a:t>
            </a:r>
            <a:r>
              <a:rPr lang="fr-FR" dirty="0" err="1" smtClean="0"/>
              <a:t>Asia</a:t>
            </a:r>
            <a:r>
              <a:rPr lang="fr-FR" dirty="0" smtClean="0"/>
              <a:t> &amp; China (more transport </a:t>
            </a:r>
            <a:r>
              <a:rPr lang="fr-FR" dirty="0" err="1" smtClean="0"/>
              <a:t>dependant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438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IAV of </a:t>
            </a:r>
            <a:r>
              <a:rPr lang="fr-FR" dirty="0" err="1" smtClean="0"/>
              <a:t>emissions</a:t>
            </a:r>
            <a:r>
              <a:rPr lang="fr-FR" dirty="0" smtClean="0"/>
              <a:t> : Link </a:t>
            </a:r>
            <a:r>
              <a:rPr lang="fr-FR" dirty="0" err="1" smtClean="0"/>
              <a:t>with</a:t>
            </a:r>
            <a:r>
              <a:rPr lang="fr-FR" dirty="0" smtClean="0"/>
              <a:t> ENSO</a:t>
            </a:r>
            <a:endParaRPr lang="fr-FR" dirty="0"/>
          </a:p>
        </p:txBody>
      </p:sp>
      <p:pic>
        <p:nvPicPr>
          <p:cNvPr id="4" name="Image 3" descr="Capture d’écran 2014-10-13 à 10.32.36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6" r="52273"/>
          <a:stretch/>
        </p:blipFill>
        <p:spPr>
          <a:xfrm>
            <a:off x="1331640" y="764704"/>
            <a:ext cx="6120680" cy="2736304"/>
          </a:xfrm>
          <a:prstGeom prst="rect">
            <a:avLst/>
          </a:prstGeom>
        </p:spPr>
      </p:pic>
      <p:pic>
        <p:nvPicPr>
          <p:cNvPr id="5" name="Image 4" descr="Capture d’écran 2014-10-13 à 10.50.2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7" t="14836" r="7030" b="-14836"/>
          <a:stretch/>
        </p:blipFill>
        <p:spPr>
          <a:xfrm>
            <a:off x="1691680" y="3429000"/>
            <a:ext cx="6901987" cy="3168352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 bwMode="auto">
          <a:xfrm flipH="1" flipV="1">
            <a:off x="4355976" y="1340768"/>
            <a:ext cx="36004" cy="4824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 flipH="1" flipV="1">
            <a:off x="2411760" y="1340768"/>
            <a:ext cx="36004" cy="4824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 flipH="1" flipV="1">
            <a:off x="5292080" y="1340768"/>
            <a:ext cx="36004" cy="4824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 flipH="1" flipV="1">
            <a:off x="7056276" y="1340768"/>
            <a:ext cx="36004" cy="4824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7380312" y="1052736"/>
            <a:ext cx="166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Locatelli, </a:t>
            </a:r>
            <a:r>
              <a:rPr lang="fr-FR" i="1" dirty="0" err="1" smtClean="0"/>
              <a:t>PhD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1197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IAV of </a:t>
            </a:r>
            <a:r>
              <a:rPr lang="fr-FR" dirty="0" err="1" smtClean="0"/>
              <a:t>emissions</a:t>
            </a:r>
            <a:r>
              <a:rPr lang="fr-FR" dirty="0" smtClean="0"/>
              <a:t> : Link </a:t>
            </a:r>
            <a:r>
              <a:rPr lang="fr-FR" dirty="0" err="1" smtClean="0"/>
              <a:t>with</a:t>
            </a:r>
            <a:r>
              <a:rPr lang="fr-FR" dirty="0" smtClean="0"/>
              <a:t> ENSO </a:t>
            </a:r>
            <a:endParaRPr lang="fr-FR" dirty="0"/>
          </a:p>
        </p:txBody>
      </p:sp>
      <p:pic>
        <p:nvPicPr>
          <p:cNvPr id="5" name="Image 4" descr="Capture d’écran 2014-10-13 à 10.50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7" t="14836" r="7030" b="-14836"/>
          <a:stretch/>
        </p:blipFill>
        <p:spPr>
          <a:xfrm>
            <a:off x="1691680" y="3429000"/>
            <a:ext cx="6901987" cy="3168352"/>
          </a:xfrm>
          <a:prstGeom prst="rect">
            <a:avLst/>
          </a:prstGeom>
        </p:spPr>
      </p:pic>
      <p:pic>
        <p:nvPicPr>
          <p:cNvPr id="7" name="Image 6" descr="Capture d’écran 2014-10-13 à 10.32.55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7" b="50618"/>
          <a:stretch/>
        </p:blipFill>
        <p:spPr>
          <a:xfrm>
            <a:off x="1331640" y="692696"/>
            <a:ext cx="6192688" cy="2764526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 bwMode="auto">
          <a:xfrm flipH="1" flipV="1">
            <a:off x="4355976" y="1340768"/>
            <a:ext cx="36004" cy="4824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cteur droit 8"/>
          <p:cNvCxnSpPr/>
          <p:nvPr/>
        </p:nvCxnSpPr>
        <p:spPr bwMode="auto">
          <a:xfrm flipH="1" flipV="1">
            <a:off x="2411760" y="1340768"/>
            <a:ext cx="36004" cy="4824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 flipH="1" flipV="1">
            <a:off x="5292080" y="1340768"/>
            <a:ext cx="36004" cy="4824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 flipH="1" flipV="1">
            <a:off x="7056276" y="1340768"/>
            <a:ext cx="36004" cy="4824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7380312" y="1052736"/>
            <a:ext cx="166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Locatelli, </a:t>
            </a:r>
            <a:r>
              <a:rPr lang="fr-FR" i="1" dirty="0" err="1" smtClean="0"/>
              <a:t>PhD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88112310"/>
      </p:ext>
    </p:extLst>
  </p:cSld>
  <p:clrMapOvr>
    <a:masterClrMapping/>
  </p:clrMapOvr>
</p:sld>
</file>

<file path=ppt/theme/theme1.xml><?xml version="1.0" encoding="utf-8"?>
<a:theme xmlns:a="http://schemas.openxmlformats.org/drawingml/2006/main" name="VC 2010 - Modèl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P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PG">
  <a:themeElements>
    <a:clrScheme name="1_DP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P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P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P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P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P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P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P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VC 2010 - Modèle</Template>
  <TotalTime>19141</TotalTime>
  <Words>1196</Words>
  <Application>Microsoft Office PowerPoint</Application>
  <PresentationFormat>Affichage à l'écran (4:3)</PresentationFormat>
  <Paragraphs>246</Paragraphs>
  <Slides>19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Liaisons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VC 2010 - Modèle</vt:lpstr>
      <vt:lpstr>1_DPG</vt:lpstr>
      <vt:lpstr>\\localhost\Users\bousquet\Documents\Labo\Présentations\!OLE_LINK3</vt:lpstr>
      <vt:lpstr>\\localhost\Users\bousquet\Documents\Labo\Présentations\Macintosh HD:Users:bousquet:Library:Containers:com.apple.mail:Data:Library:Mail Downloads:Sino-French Workshop Agenda.doc!OLE_LINK1</vt:lpstr>
      <vt:lpstr>Présentation PowerPoint</vt:lpstr>
      <vt:lpstr>Atmospheric methane is … different than carbon dioxide</vt:lpstr>
      <vt:lpstr>Outline</vt:lpstr>
      <vt:lpstr>Inversions performed</vt:lpstr>
      <vt:lpstr>2010 methane budget</vt:lpstr>
      <vt:lpstr>IAV of emissions : global &amp; hemispheric scale</vt:lpstr>
      <vt:lpstr>IAV of emissions : Regional &amp; country scales</vt:lpstr>
      <vt:lpstr>IAV of emissions : Link with ENSO</vt:lpstr>
      <vt:lpstr>IAV of emissions : Link with ENSO </vt:lpstr>
      <vt:lpstr>IAV of emissions : comparaison with ORCHIDEE</vt:lpstr>
      <vt:lpstr>Trends of emissions : 2006-2012 </vt:lpstr>
      <vt:lpstr>Paths to uncertainty reduction in the methane cycle</vt:lpstr>
      <vt:lpstr>Présentation PowerPoint</vt:lpstr>
      <vt:lpstr>Atmospheric methane is important because …</vt:lpstr>
      <vt:lpstr>1-box model for CH4 and 13CH4 : Observations</vt:lpstr>
      <vt:lpstr>Présentation PowerPoint</vt:lpstr>
      <vt:lpstr>1-box model for CH4 and 13CH4 : Observations</vt:lpstr>
      <vt:lpstr>1-box model for CH4 and 13CH4 : Fluxes</vt:lpstr>
      <vt:lpstr>1-box model for CH4 and 13CH4 : Fluxes 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VA202103</dc:creator>
  <cp:lastModifiedBy>garrec</cp:lastModifiedBy>
  <cp:revision>381</cp:revision>
  <cp:lastPrinted>2002-05-28T12:54:19Z</cp:lastPrinted>
  <dcterms:created xsi:type="dcterms:W3CDTF">2012-04-10T18:43:31Z</dcterms:created>
  <dcterms:modified xsi:type="dcterms:W3CDTF">2014-10-16T13:26:56Z</dcterms:modified>
</cp:coreProperties>
</file>