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4" r:id="rId3"/>
    <p:sldId id="328" r:id="rId4"/>
    <p:sldId id="430" r:id="rId5"/>
    <p:sldId id="361" r:id="rId6"/>
    <p:sldId id="332" r:id="rId7"/>
    <p:sldId id="382" r:id="rId8"/>
    <p:sldId id="380" r:id="rId9"/>
    <p:sldId id="367" r:id="rId10"/>
    <p:sldId id="429" r:id="rId11"/>
    <p:sldId id="325" r:id="rId12"/>
    <p:sldId id="385" r:id="rId13"/>
    <p:sldId id="386" r:id="rId14"/>
    <p:sldId id="418" r:id="rId15"/>
    <p:sldId id="313" r:id="rId16"/>
    <p:sldId id="344" r:id="rId17"/>
    <p:sldId id="424" r:id="rId18"/>
    <p:sldId id="304" r:id="rId19"/>
    <p:sldId id="426" r:id="rId20"/>
    <p:sldId id="433" r:id="rId21"/>
    <p:sldId id="434" r:id="rId22"/>
    <p:sldId id="435" r:id="rId23"/>
    <p:sldId id="431" r:id="rId24"/>
    <p:sldId id="432" r:id="rId25"/>
    <p:sldId id="405" r:id="rId26"/>
    <p:sldId id="373" r:id="rId27"/>
    <p:sldId id="416" r:id="rId28"/>
    <p:sldId id="378" r:id="rId29"/>
    <p:sldId id="411" r:id="rId30"/>
    <p:sldId id="349" r:id="rId31"/>
    <p:sldId id="407" r:id="rId32"/>
    <p:sldId id="408" r:id="rId33"/>
    <p:sldId id="377" r:id="rId34"/>
    <p:sldId id="422" r:id="rId35"/>
    <p:sldId id="423" r:id="rId36"/>
    <p:sldId id="421" r:id="rId37"/>
    <p:sldId id="417" r:id="rId3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ADA"/>
    <a:srgbClr val="EDF8F6"/>
    <a:srgbClr val="FFFFFF"/>
    <a:srgbClr val="007668"/>
    <a:srgbClr val="BFD9D4"/>
    <a:srgbClr val="7BB5AD"/>
    <a:srgbClr val="DBE3E1"/>
    <a:srgbClr val="DAE2E2"/>
    <a:srgbClr val="009A46"/>
    <a:srgbClr val="E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6" autoAdjust="0"/>
    <p:restoredTop sz="94660"/>
  </p:normalViewPr>
  <p:slideViewPr>
    <p:cSldViewPr snapToObjects="1">
      <p:cViewPr>
        <p:scale>
          <a:sx n="100" d="100"/>
          <a:sy n="100" d="100"/>
        </p:scale>
        <p:origin x="-124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28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mod\Documents\Disp_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Measurements</c:v>
          </c:tx>
          <c:spPr>
            <a:ln>
              <a:noFill/>
            </a:ln>
          </c:spPr>
          <c:marker>
            <c:symbol val="diamond"/>
            <c:size val="13"/>
          </c:marker>
          <c:errBars>
            <c:errDir val="y"/>
            <c:errBarType val="both"/>
            <c:errValType val="cust"/>
            <c:noEndCap val="0"/>
            <c:plus>
              <c:numRef>
                <c:f>Sheet1!$D$4:$D$9</c:f>
                <c:numCache>
                  <c:formatCode>General</c:formatCode>
                  <c:ptCount val="6"/>
                  <c:pt idx="0">
                    <c:v>5.3</c:v>
                  </c:pt>
                  <c:pt idx="1">
                    <c:v>5.2</c:v>
                  </c:pt>
                  <c:pt idx="2">
                    <c:v>3</c:v>
                  </c:pt>
                  <c:pt idx="3">
                    <c:v>1.9</c:v>
                  </c:pt>
                  <c:pt idx="4">
                    <c:v>1.4</c:v>
                  </c:pt>
                  <c:pt idx="5">
                    <c:v>1.9</c:v>
                  </c:pt>
                </c:numCache>
              </c:numRef>
            </c:plus>
            <c:minus>
              <c:numRef>
                <c:f>Sheet1!$D$4:$D$9</c:f>
                <c:numCache>
                  <c:formatCode>General</c:formatCode>
                  <c:ptCount val="6"/>
                  <c:pt idx="0">
                    <c:v>5.3</c:v>
                  </c:pt>
                  <c:pt idx="1">
                    <c:v>5.2</c:v>
                  </c:pt>
                  <c:pt idx="2">
                    <c:v>3</c:v>
                  </c:pt>
                  <c:pt idx="3">
                    <c:v>1.9</c:v>
                  </c:pt>
                  <c:pt idx="4">
                    <c:v>1.4</c:v>
                  </c:pt>
                  <c:pt idx="5">
                    <c:v>1.9</c:v>
                  </c:pt>
                </c:numCache>
              </c:numRef>
            </c:minus>
          </c:errBars>
          <c:cat>
            <c:strRef>
              <c:f>Sheet1!$A$12:$A$17</c:f>
              <c:strCache>
                <c:ptCount val="6"/>
                <c:pt idx="0">
                  <c:v>Entisols (16%)</c:v>
                </c:pt>
                <c:pt idx="1">
                  <c:v>Inceptisols (17%)</c:v>
                </c:pt>
                <c:pt idx="2">
                  <c:v>Alfisols (10%)</c:v>
                </c:pt>
                <c:pt idx="3">
                  <c:v>Oxisols (8%)</c:v>
                </c:pt>
                <c:pt idx="4">
                  <c:v>Spodosols (3%)</c:v>
                </c:pt>
                <c:pt idx="5">
                  <c:v>Ultisols (9%)</c:v>
                </c:pt>
              </c:strCache>
            </c:strRef>
          </c:cat>
          <c:val>
            <c:numRef>
              <c:f>Sheet1!$B$12:$B$17</c:f>
              <c:numCache>
                <c:formatCode>General</c:formatCode>
                <c:ptCount val="6"/>
                <c:pt idx="0">
                  <c:v>8.1</c:v>
                </c:pt>
                <c:pt idx="1">
                  <c:v>8.6999999999999993</c:v>
                </c:pt>
                <c:pt idx="2">
                  <c:v>4.0999999999999996</c:v>
                </c:pt>
                <c:pt idx="3">
                  <c:v>2</c:v>
                </c:pt>
                <c:pt idx="4">
                  <c:v>5.9</c:v>
                </c:pt>
                <c:pt idx="5">
                  <c:v>2.2999999999999998</c:v>
                </c:pt>
              </c:numCache>
            </c:numRef>
          </c:val>
          <c:smooth val="0"/>
        </c:ser>
        <c:ser>
          <c:idx val="1"/>
          <c:order val="1"/>
          <c:tx>
            <c:v>Model</c:v>
          </c:tx>
          <c:spPr>
            <a:ln>
              <a:noFill/>
            </a:ln>
          </c:spPr>
          <c:marker>
            <c:symbol val="triangle"/>
            <c:size val="13"/>
          </c:marker>
          <c:cat>
            <c:strRef>
              <c:f>Sheet1!$A$4:$A$9</c:f>
              <c:strCache>
                <c:ptCount val="6"/>
                <c:pt idx="0">
                  <c:v>Entisols (16%)</c:v>
                </c:pt>
                <c:pt idx="1">
                  <c:v>Inceptisols (17%)</c:v>
                </c:pt>
                <c:pt idx="2">
                  <c:v>Alfisols (10%)</c:v>
                </c:pt>
                <c:pt idx="3">
                  <c:v>Oxisols (8%)</c:v>
                </c:pt>
                <c:pt idx="4">
                  <c:v>Spodosols (3%)</c:v>
                </c:pt>
                <c:pt idx="5">
                  <c:v>Ultisols (9%)</c:v>
                </c:pt>
              </c:strCache>
            </c:strRef>
          </c:cat>
          <c:val>
            <c:numRef>
              <c:f>Sheet1!$E$4:$E$9</c:f>
              <c:numCache>
                <c:formatCode>General</c:formatCode>
                <c:ptCount val="6"/>
                <c:pt idx="0">
                  <c:v>9.4</c:v>
                </c:pt>
                <c:pt idx="1">
                  <c:v>8.6</c:v>
                </c:pt>
                <c:pt idx="2">
                  <c:v>6</c:v>
                </c:pt>
                <c:pt idx="3">
                  <c:v>0.9</c:v>
                </c:pt>
                <c:pt idx="4">
                  <c:v>1.6</c:v>
                </c:pt>
                <c:pt idx="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13664"/>
        <c:axId val="64921984"/>
      </c:lineChart>
      <c:catAx>
        <c:axId val="7331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Soil type</a:t>
                </a:r>
              </a:p>
            </c:rich>
          </c:tx>
          <c:layout/>
          <c:overlay val="0"/>
        </c:title>
        <c:numFmt formatCode="@" sourceLinked="1"/>
        <c:majorTickMark val="none"/>
        <c:minorTickMark val="none"/>
        <c:tickLblPos val="nextTo"/>
        <c:crossAx val="64921984"/>
        <c:crosses val="autoZero"/>
        <c:auto val="1"/>
        <c:lblAlgn val="ctr"/>
        <c:lblOffset val="100"/>
        <c:noMultiLvlLbl val="0"/>
      </c:catAx>
      <c:valAx>
        <c:axId val="64921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available P [g/m2]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331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41405488789877"/>
          <c:y val="0.21816048987747455"/>
          <c:w val="0.29258594511210123"/>
          <c:h val="0.23895226056120047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96BCFD4D-E8FE-4A3E-9657-9531CF3BAA25}" type="datetime1">
              <a:rPr lang="de-DE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9996630D-0474-407A-8026-2FE786B0EA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01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C5E2F418-57CF-4CCE-A708-AF200C1B7CF8}" type="datetime1">
              <a:rPr lang="de-DE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273C9EFA-0B93-485B-AE3F-478E35FB18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419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pitchFamily="24" charset="-128"/>
        <a:cs typeface="Geneva" pitchFamily="2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pitchFamily="24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Geneva"/>
                <a:cs typeface="Geneva"/>
              </a:rPr>
              <a:t>The amount of CO2 emitted by mankind which stays in the amtosphere depends on how much is taken up by land and ocean.</a:t>
            </a:r>
          </a:p>
          <a:p>
            <a:r>
              <a:rPr lang="en-US" smtClean="0">
                <a:latin typeface="Arial" pitchFamily="34" charset="0"/>
                <a:ea typeface="Geneva"/>
                <a:cs typeface="Geneva"/>
              </a:rPr>
              <a:t>The change in rates is small compared to the background rate.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A513A699-BA67-4306-BE8F-7104791A7AD2}" type="slidenum">
              <a:rPr lang="de-DE" smtClean="0"/>
              <a:pPr eaLnBrk="1" hangingPunct="1"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Grey rcp2.8,</a:t>
            </a:r>
            <a:r>
              <a:rPr lang="en-US" baseline="0" dirty="0" smtClean="0"/>
              <a:t> black rcp8.5 </a:t>
            </a:r>
          </a:p>
          <a:p>
            <a:r>
              <a:rPr lang="en-US" baseline="0" dirty="0" smtClean="0"/>
              <a:t>JSB-CNP 0.3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(P), 16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9EFA-0B93-485B-AE3F-478E35FB18F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64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9EFA-0B93-485B-AE3F-478E35FB18F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26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9EFA-0B93-485B-AE3F-478E35FB18F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9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Geneva"/>
                <a:cs typeface="Geneva"/>
              </a:rPr>
              <a:t>The amount of CO2 emitted by mankind which stays in the amtosphere depends on how much is taken up by land and ocean.</a:t>
            </a:r>
          </a:p>
          <a:p>
            <a:r>
              <a:rPr lang="en-US" smtClean="0">
                <a:latin typeface="Arial" pitchFamily="34" charset="0"/>
                <a:ea typeface="Geneva"/>
                <a:cs typeface="Geneva"/>
              </a:rPr>
              <a:t>The change in rates is small compared to the background rate.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A513A699-BA67-4306-BE8F-7104791A7AD2}" type="slidenum">
              <a:rPr lang="de-DE" smtClean="0"/>
              <a:pPr eaLnBrk="1" hangingPunct="1"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9EFA-0B93-485B-AE3F-478E35FB18F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9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Grey rcp2.8,</a:t>
            </a:r>
            <a:r>
              <a:rPr lang="en-US" baseline="0" dirty="0" smtClean="0"/>
              <a:t> black rcp8.5 </a:t>
            </a:r>
          </a:p>
          <a:p>
            <a:r>
              <a:rPr lang="en-US" baseline="0" dirty="0" smtClean="0"/>
              <a:t>JSB-CNP 0.3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(P), 16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9EFA-0B93-485B-AE3F-478E35FB18F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64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Grey rcp2.8,</a:t>
            </a:r>
            <a:r>
              <a:rPr lang="en-US" baseline="0" dirty="0" smtClean="0"/>
              <a:t> black rcp8.5 </a:t>
            </a:r>
          </a:p>
          <a:p>
            <a:r>
              <a:rPr lang="en-US" baseline="0" dirty="0" smtClean="0"/>
              <a:t>JSB-CNP 0.3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(P), 16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9EFA-0B93-485B-AE3F-478E35FB18F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64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DF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5" name="Bild 4" descr="MP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103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 descr="MPIM_S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6410325"/>
            <a:ext cx="153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0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4DFBE7EF-7161-49DA-ADF9-1601BB300784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2D85C87E-23B0-4C79-B0B8-570FEC86ED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52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CEABA89B-5CF1-49D3-A1A5-7EE2907678CB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D3F6618A-68DF-42D7-91B1-69A52B54AC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30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DF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5" name="Bild 4" descr="MPIM_S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410325"/>
            <a:ext cx="153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 descr="IMPRS_Logo2009.X3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6410325"/>
            <a:ext cx="23891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 descr="UniH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75400"/>
            <a:ext cx="1157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263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ED75FAE5-61BC-4529-8EEF-570E2EC34F17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71B98889-80A4-47DF-B282-CA69D55FA3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2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28665E91-232B-4711-82AC-B4E9A1FAF73B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51B270F0-E883-4B24-ACF2-4EA3B967472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6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59E89F3E-D2C3-4917-BAC7-A6AA44B1B0D8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CEB52201-3D5B-4381-84D4-A6C7FAC2F6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0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A6AE2ABD-4920-454D-A4B7-0929ACD0F85F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2501EC20-2AAB-48DF-BB7A-EC7F30CB7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31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5AB1022A-DBC3-4818-9951-9E08F0A8B935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6F69AB37-CCB1-4C28-9B43-8032ED7DB0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9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5F5204A4-554F-4F7F-9105-4306438E25E9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279FDC85-630F-4E31-99E0-A52B0D08A7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81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B2067F18-778B-4FB7-9093-82523EF027E3}" type="datetime1">
              <a:rPr lang="de-DE" smtClean="0"/>
              <a:pPr>
                <a:defRPr/>
              </a:pPr>
              <a:t>14.10.2014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410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31B15A8C-12E9-40F3-A0F1-55BD39465C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9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Geneva" pitchFamily="2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24" charset="0"/>
          <a:ea typeface="Geneva" pitchFamily="2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Geneva" pitchFamily="24" charset="-128"/>
          <a:cs typeface="Geneva" pitchFamily="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Geneva" pitchFamily="2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Geneva" pitchFamily="2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Geneva" pitchFamily="2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Geneva" pitchFamily="2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Geneva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Untertitel 2"/>
          <p:cNvSpPr>
            <a:spLocks noGrp="1"/>
          </p:cNvSpPr>
          <p:nvPr>
            <p:ph type="subTitle" idx="1"/>
          </p:nvPr>
        </p:nvSpPr>
        <p:spPr>
          <a:xfrm>
            <a:off x="1267544" y="3093839"/>
            <a:ext cx="6400800" cy="911225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Geneva"/>
                <a:cs typeface="Arial" pitchFamily="34" charset="0"/>
              </a:rPr>
              <a:t>Daniel S. Goll</a:t>
            </a:r>
          </a:p>
        </p:txBody>
      </p:sp>
      <p:sp>
        <p:nvSpPr>
          <p:cNvPr id="13316" name="Untertitel 2"/>
          <p:cNvSpPr txBox="1">
            <a:spLocks/>
          </p:cNvSpPr>
          <p:nvPr/>
        </p:nvSpPr>
        <p:spPr bwMode="auto">
          <a:xfrm>
            <a:off x="36512" y="4077072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eaLnBrk="1" hangingPunct="1"/>
            <a:r>
              <a:rPr lang="de-DE" sz="3200" dirty="0" smtClean="0">
                <a:cs typeface="Arial" pitchFamily="34" charset="0"/>
              </a:rPr>
              <a:t>V</a:t>
            </a:r>
            <a:r>
              <a:rPr lang="de-DE" sz="3200" dirty="0">
                <a:cs typeface="Arial" pitchFamily="34" charset="0"/>
              </a:rPr>
              <a:t>. </a:t>
            </a:r>
            <a:r>
              <a:rPr lang="de-DE" sz="3200" dirty="0" err="1" smtClean="0">
                <a:cs typeface="Arial" pitchFamily="34" charset="0"/>
              </a:rPr>
              <a:t>Brovkin</a:t>
            </a:r>
            <a:r>
              <a:rPr lang="de-DE" sz="3200" dirty="0" smtClean="0">
                <a:cs typeface="Arial" pitchFamily="34" charset="0"/>
              </a:rPr>
              <a:t>, C.H</a:t>
            </a:r>
            <a:r>
              <a:rPr lang="de-DE" sz="3200" dirty="0">
                <a:cs typeface="Arial" pitchFamily="34" charset="0"/>
              </a:rPr>
              <a:t>. </a:t>
            </a:r>
            <a:r>
              <a:rPr lang="de-DE" sz="3200" dirty="0" err="1" smtClean="0">
                <a:cs typeface="Arial" pitchFamily="34" charset="0"/>
              </a:rPr>
              <a:t>Reick</a:t>
            </a:r>
            <a:r>
              <a:rPr lang="de-DE" sz="3200" dirty="0" smtClean="0">
                <a:cs typeface="Arial" pitchFamily="34" charset="0"/>
              </a:rPr>
              <a:t>, B. Parida, </a:t>
            </a:r>
          </a:p>
          <a:p>
            <a:pPr algn="ctr" eaLnBrk="1" hangingPunct="1"/>
            <a:r>
              <a:rPr lang="de-DE" sz="3200" dirty="0" smtClean="0">
                <a:cs typeface="Arial" pitchFamily="34" charset="0"/>
              </a:rPr>
              <a:t>J. Kattge, </a:t>
            </a:r>
            <a:r>
              <a:rPr lang="de-DE" sz="3200" dirty="0" smtClean="0">
                <a:solidFill>
                  <a:srgbClr val="000000"/>
                </a:solidFill>
                <a:cs typeface="Arial" pitchFamily="34" charset="0"/>
              </a:rPr>
              <a:t>P. B. Reich, P. M. van Bodegom, </a:t>
            </a:r>
          </a:p>
          <a:p>
            <a:pPr algn="ctr" eaLnBrk="1" hangingPunct="1"/>
            <a:r>
              <a:rPr lang="de-DE" sz="3200" dirty="0" smtClean="0">
                <a:solidFill>
                  <a:srgbClr val="000000"/>
                </a:solidFill>
                <a:cs typeface="Arial" pitchFamily="34" charset="0"/>
              </a:rPr>
              <a:t>U. Niinemets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54210" y="116632"/>
            <a:ext cx="10022754" cy="2160240"/>
            <a:chOff x="522190" y="2210656"/>
            <a:chExt cx="5292588" cy="767520"/>
          </a:xfrm>
          <a:solidFill>
            <a:srgbClr val="007668"/>
          </a:solidFill>
        </p:grpSpPr>
        <p:sp>
          <p:nvSpPr>
            <p:cNvPr id="7" name="Rounded Rectangle 6"/>
            <p:cNvSpPr/>
            <p:nvPr/>
          </p:nvSpPr>
          <p:spPr>
            <a:xfrm>
              <a:off x="522190" y="2210656"/>
              <a:ext cx="5292588" cy="7675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648930" y="2248123"/>
              <a:ext cx="4907795" cy="692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400" dirty="0" smtClean="0"/>
                <a:t>The </a:t>
              </a:r>
              <a:r>
                <a:rPr lang="en-US" sz="4400" dirty="0"/>
                <a:t>influence of phosphorus cycling</a:t>
              </a:r>
              <a:br>
                <a:rPr lang="en-US" sz="4400" dirty="0"/>
              </a:br>
              <a:r>
                <a:rPr lang="en-US" sz="4400" dirty="0"/>
                <a:t>on </a:t>
              </a:r>
              <a:r>
                <a:rPr lang="en-US" sz="4400" dirty="0" smtClean="0"/>
                <a:t>land </a:t>
              </a:r>
              <a:r>
                <a:rPr lang="en-US" sz="4400" dirty="0"/>
                <a:t>carbon </a:t>
              </a:r>
              <a:r>
                <a:rPr lang="en-US" sz="4400" dirty="0" smtClean="0"/>
                <a:t>uptake</a:t>
              </a:r>
              <a:endParaRPr lang="en-US" sz="4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411760" y="2359546"/>
            <a:ext cx="2016249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07737"/>
              </p:ext>
            </p:extLst>
          </p:nvPr>
        </p:nvGraphicFramePr>
        <p:xfrm>
          <a:off x="924271" y="908720"/>
          <a:ext cx="681608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27"/>
                <a:gridCol w="2272027"/>
                <a:gridCol w="2272027"/>
              </a:tblGrid>
              <a:tr h="3607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Pool</a:t>
                      </a:r>
                      <a:endParaRPr lang="en-US" sz="2400" dirty="0"/>
                    </a:p>
                  </a:txBody>
                  <a:tcPr>
                    <a:solidFill>
                      <a:srgbClr val="0076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>
                    <a:solidFill>
                      <a:srgbClr val="0076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Literature</a:t>
                      </a:r>
                      <a:endParaRPr lang="en-US" sz="2400" dirty="0"/>
                    </a:p>
                  </a:txBody>
                  <a:tcPr>
                    <a:solidFill>
                      <a:srgbClr val="007668"/>
                    </a:solidFill>
                  </a:tcPr>
                </a:tc>
              </a:tr>
              <a:tr h="649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Vegetation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0.23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0.39</a:t>
                      </a:r>
                      <a:r>
                        <a:rPr lang="en-US" sz="2400" baseline="30000" dirty="0" smtClean="0"/>
                        <a:t>(*)</a:t>
                      </a:r>
                      <a:r>
                        <a:rPr lang="en-US" sz="2400" baseline="0" dirty="0" smtClean="0"/>
                        <a:t> – 3.0</a:t>
                      </a:r>
                      <a:r>
                        <a:rPr lang="en-US" sz="2400" baseline="30000" dirty="0" smtClean="0"/>
                        <a:t>(+)</a:t>
                      </a:r>
                    </a:p>
                    <a:p>
                      <a:r>
                        <a:rPr lang="en-US" sz="2400" baseline="0" dirty="0" smtClean="0"/>
                        <a:t>0.5-3.0</a:t>
                      </a:r>
                      <a:r>
                        <a:rPr lang="en-US" sz="2400" baseline="30000" dirty="0" smtClean="0"/>
                        <a:t> ($)</a:t>
                      </a:r>
                      <a:endParaRPr lang="en-US" sz="2400" baseline="300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</a:tr>
              <a:tr h="3607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Litter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0.08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0.04</a:t>
                      </a:r>
                      <a:r>
                        <a:rPr lang="en-US" sz="2400" baseline="30000" dirty="0" smtClean="0"/>
                        <a:t>(*)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</a:tr>
              <a:tr h="841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Soil organic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5.74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r>
                        <a:rPr lang="en-US" sz="2400" baseline="30000" dirty="0" smtClean="0"/>
                        <a:t>(*)</a:t>
                      </a:r>
                      <a:r>
                        <a:rPr lang="en-US" sz="2400" dirty="0" smtClean="0"/>
                        <a:t> – 10</a:t>
                      </a:r>
                      <a:r>
                        <a:rPr lang="en-US" sz="2400" baseline="30000" dirty="0" smtClean="0"/>
                        <a:t>(#)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8.7±6</a:t>
                      </a:r>
                      <a:r>
                        <a:rPr lang="en-US" sz="2400" baseline="30000" dirty="0" smtClean="0"/>
                        <a:t>(§)</a:t>
                      </a:r>
                      <a:endParaRPr lang="en-US" sz="2400" dirty="0" smtClean="0"/>
                    </a:p>
                    <a:p>
                      <a:endParaRPr lang="en-US" sz="2400" baseline="300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</a:tr>
              <a:tr h="12264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Available  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0.98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1.5</a:t>
                      </a:r>
                      <a:r>
                        <a:rPr lang="en-US" sz="2400" baseline="30000" dirty="0" smtClean="0"/>
                        <a:t>(*)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3.5±3</a:t>
                      </a:r>
                      <a:r>
                        <a:rPr lang="en-US" sz="2400" baseline="30000" dirty="0" smtClean="0"/>
                        <a:t>(§)</a:t>
                      </a:r>
                      <a:endParaRPr lang="en-US" sz="24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0.4-8.0</a:t>
                      </a:r>
                      <a:r>
                        <a:rPr lang="en-US" sz="2400" baseline="30000" dirty="0" smtClean="0"/>
                        <a:t>($)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</a:tr>
              <a:tr h="3607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Adsorbed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1.25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1.7</a:t>
                      </a:r>
                      <a:r>
                        <a:rPr lang="en-US" sz="2400" baseline="30000" dirty="0" smtClean="0"/>
                        <a:t>(*)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</a:tr>
            </a:tbl>
          </a:graphicData>
        </a:graphic>
      </p:graphicFrame>
      <p:sp>
        <p:nvSpPr>
          <p:cNvPr id="10" name="Titel 3"/>
          <p:cNvSpPr txBox="1">
            <a:spLocks/>
          </p:cNvSpPr>
          <p:nvPr/>
        </p:nvSpPr>
        <p:spPr bwMode="auto">
          <a:xfrm>
            <a:off x="35496" y="-27384"/>
            <a:ext cx="8305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P in the biosphere [Gt]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48722"/>
            <a:ext cx="2952328" cy="17567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aseline="30000" dirty="0" smtClean="0"/>
              <a:t>(*)</a:t>
            </a:r>
            <a:r>
              <a:rPr lang="en-US" sz="1600" dirty="0" smtClean="0"/>
              <a:t> Wang et al, 2010 </a:t>
            </a:r>
            <a:r>
              <a:rPr lang="en-US" sz="1600" baseline="30000" dirty="0"/>
              <a:t>(§)  </a:t>
            </a:r>
            <a:r>
              <a:rPr lang="en-US" sz="1600" dirty="0"/>
              <a:t>Yang et al, </a:t>
            </a:r>
            <a:r>
              <a:rPr lang="en-US" sz="1600" dirty="0" smtClean="0"/>
              <a:t>2012 </a:t>
            </a:r>
            <a:r>
              <a:rPr lang="en-US" sz="1600" baseline="30000" dirty="0" smtClean="0"/>
              <a:t>(+)</a:t>
            </a:r>
            <a:r>
              <a:rPr lang="en-US" sz="1600" dirty="0" smtClean="0"/>
              <a:t> </a:t>
            </a:r>
            <a:r>
              <a:rPr lang="en-US" sz="1600" dirty="0" err="1" smtClean="0"/>
              <a:t>Jahnke</a:t>
            </a:r>
            <a:r>
              <a:rPr lang="en-US" sz="1600" dirty="0" smtClean="0"/>
              <a:t>, 1992 </a:t>
            </a:r>
            <a:r>
              <a:rPr lang="en-US" sz="1600" baseline="30000" dirty="0" smtClean="0"/>
              <a:t>(#)</a:t>
            </a:r>
            <a:r>
              <a:rPr lang="en-US" sz="1600" dirty="0" smtClean="0"/>
              <a:t> </a:t>
            </a:r>
            <a:r>
              <a:rPr lang="en-US" sz="1600" dirty="0" err="1"/>
              <a:t>Smil</a:t>
            </a:r>
            <a:r>
              <a:rPr lang="en-US" sz="1600" dirty="0"/>
              <a:t>, 2000 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($)</a:t>
            </a:r>
            <a:r>
              <a:rPr lang="en-US" sz="1600" dirty="0" smtClean="0"/>
              <a:t> </a:t>
            </a:r>
            <a:r>
              <a:rPr lang="en-US" sz="1600" dirty="0" err="1" smtClean="0"/>
              <a:t>Pe</a:t>
            </a:r>
            <a:r>
              <a:rPr lang="en-US" sz="1600" dirty="0" err="1"/>
              <a:t>ñ</a:t>
            </a:r>
            <a:r>
              <a:rPr lang="en-US" sz="1600" dirty="0" err="1" smtClean="0"/>
              <a:t>uelas</a:t>
            </a:r>
            <a:r>
              <a:rPr lang="en-US" sz="1600" dirty="0" smtClean="0"/>
              <a:t> et al, 2013</a:t>
            </a:r>
          </a:p>
        </p:txBody>
      </p:sp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12/38</a:t>
            </a:r>
          </a:p>
        </p:txBody>
      </p:sp>
    </p:spTree>
    <p:extLst>
      <p:ext uri="{BB962C8B-B14F-4D97-AF65-F5344CB8AC3E}">
        <p14:creationId xmlns:p14="http://schemas.microsoft.com/office/powerpoint/2010/main" val="20275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5548064" y="589396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1600" baseline="30000" dirty="0"/>
              <a:t>(*) </a:t>
            </a:r>
            <a:r>
              <a:rPr lang="de-DE" sz="1600" dirty="0" smtClean="0"/>
              <a:t>Yang &amp; Post, </a:t>
            </a:r>
            <a:r>
              <a:rPr lang="de-DE" sz="1600" i="1" dirty="0" smtClean="0"/>
              <a:t>Biogeosciences</a:t>
            </a:r>
            <a:r>
              <a:rPr lang="de-DE" sz="1600" dirty="0" smtClean="0"/>
              <a:t>, 2011</a:t>
            </a:r>
            <a:endParaRPr lang="de-DE" sz="1600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411760" y="2359546"/>
            <a:ext cx="2016249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00392" y="2276872"/>
            <a:ext cx="32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/>
              <a:t>(*)</a:t>
            </a:r>
            <a:endParaRPr lang="en-US" sz="1600" dirty="0"/>
          </a:p>
        </p:txBody>
      </p:sp>
      <p:sp>
        <p:nvSpPr>
          <p:cNvPr id="18" name="Titel 3"/>
          <p:cNvSpPr>
            <a:spLocks noGrp="1"/>
          </p:cNvSpPr>
          <p:nvPr>
            <p:ph type="title"/>
          </p:nvPr>
        </p:nvSpPr>
        <p:spPr>
          <a:xfrm>
            <a:off x="35496" y="-2738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Present day: available P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01588"/>
              </p:ext>
            </p:extLst>
          </p:nvPr>
        </p:nvGraphicFramePr>
        <p:xfrm>
          <a:off x="395536" y="1083457"/>
          <a:ext cx="7815783" cy="515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5724128" y="47251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3"/>
          <p:cNvSpPr txBox="1">
            <a:spLocks noChangeArrowheads="1"/>
          </p:cNvSpPr>
          <p:nvPr/>
        </p:nvSpPr>
        <p:spPr bwMode="auto">
          <a:xfrm>
            <a:off x="6516216" y="4509120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2800" baseline="30000" dirty="0" smtClean="0"/>
              <a:t> % of ice free land</a:t>
            </a:r>
            <a:endParaRPr lang="de-DE" sz="2800" dirty="0"/>
          </a:p>
        </p:txBody>
      </p:sp>
      <p:sp>
        <p:nvSpPr>
          <p:cNvPr id="23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408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75656" y="404664"/>
            <a:ext cx="5601567" cy="5924199"/>
            <a:chOff x="1240806" y="254888"/>
            <a:chExt cx="5601567" cy="5924199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1763688" y="254888"/>
              <a:ext cx="5078685" cy="5904616"/>
              <a:chOff x="572381" y="343773"/>
              <a:chExt cx="3906681" cy="5677515"/>
            </a:xfrm>
          </p:grpSpPr>
          <p:pic>
            <p:nvPicPr>
              <p:cNvPr id="2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3" t="16884" r="53822" b="58412"/>
              <a:stretch/>
            </p:blipFill>
            <p:spPr bwMode="auto">
              <a:xfrm>
                <a:off x="572381" y="345950"/>
                <a:ext cx="3567571" cy="567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273" t="16874" r="1356" b="58412"/>
              <a:stretch/>
            </p:blipFill>
            <p:spPr bwMode="auto">
              <a:xfrm>
                <a:off x="4086225" y="343773"/>
                <a:ext cx="209744" cy="5677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6" t="15346" r="49788" b="83154"/>
              <a:stretch/>
            </p:blipFill>
            <p:spPr bwMode="auto">
              <a:xfrm>
                <a:off x="1475656" y="5532679"/>
                <a:ext cx="3003406" cy="34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39" t="93476" r="25730"/>
              <a:stretch/>
            </p:blipFill>
            <p:spPr bwMode="auto">
              <a:xfrm>
                <a:off x="1547664" y="859932"/>
                <a:ext cx="1760183" cy="1189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2" t="16884" r="95284" b="58412"/>
            <a:stretch/>
          </p:blipFill>
          <p:spPr bwMode="auto">
            <a:xfrm>
              <a:off x="1240806" y="260648"/>
              <a:ext cx="450874" cy="591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97960" y="2658616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2400" b="1" dirty="0" smtClean="0"/>
              <a:t>-13%	(N)	</a:t>
            </a:r>
          </a:p>
          <a:p>
            <a:r>
              <a:rPr lang="en-US" sz="2400" b="1" dirty="0" smtClean="0"/>
              <a:t>-16%	(P)</a:t>
            </a:r>
          </a:p>
          <a:p>
            <a:r>
              <a:rPr lang="en-US" sz="2400" b="1" dirty="0" smtClean="0"/>
              <a:t>-25% 	(both)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9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7504" y="0"/>
            <a:ext cx="2174585" cy="980568"/>
            <a:chOff x="4456936" y="404664"/>
            <a:chExt cx="4393684" cy="198120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8" r="53822" b="83138"/>
            <a:stretch/>
          </p:blipFill>
          <p:spPr bwMode="auto">
            <a:xfrm>
              <a:off x="4456936" y="404664"/>
              <a:ext cx="4084441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940152" y="764704"/>
              <a:ext cx="748197" cy="7223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endParaRPr lang="en-US"/>
            </a:p>
          </p:txBody>
        </p:sp>
        <p:pic>
          <p:nvPicPr>
            <p:cNvPr id="15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5346" r="49788" b="83154"/>
            <a:stretch/>
          </p:blipFill>
          <p:spPr bwMode="auto">
            <a:xfrm>
              <a:off x="5847214" y="2007890"/>
              <a:ext cx="3003406" cy="34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65" t="8822" r="1356" b="84698"/>
            <a:stretch/>
          </p:blipFill>
          <p:spPr bwMode="auto">
            <a:xfrm>
              <a:off x="8465194" y="538332"/>
              <a:ext cx="219269" cy="148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54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9512" y="187871"/>
            <a:ext cx="6408712" cy="3889201"/>
            <a:chOff x="179512" y="187871"/>
            <a:chExt cx="6408712" cy="3889201"/>
          </a:xfrm>
        </p:grpSpPr>
        <p:grpSp>
          <p:nvGrpSpPr>
            <p:cNvPr id="2" name="Group 1"/>
            <p:cNvGrpSpPr/>
            <p:nvPr/>
          </p:nvGrpSpPr>
          <p:grpSpPr>
            <a:xfrm>
              <a:off x="179512" y="187871"/>
              <a:ext cx="6408712" cy="3889201"/>
              <a:chOff x="2331" y="44971"/>
              <a:chExt cx="6408712" cy="3889201"/>
            </a:xfrm>
          </p:grpSpPr>
          <p:pic>
            <p:nvPicPr>
              <p:cNvPr id="14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448" b="48954"/>
              <a:stretch/>
            </p:blipFill>
            <p:spPr bwMode="auto">
              <a:xfrm>
                <a:off x="2331" y="44971"/>
                <a:ext cx="6348246" cy="388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5618955" y="3429347"/>
                <a:ext cx="792088" cy="314356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/>
              <a:p>
                <a:r>
                  <a:rPr lang="en-US" sz="1600" dirty="0" smtClean="0"/>
                  <a:t>kg/m</a:t>
                </a:r>
                <a:r>
                  <a:rPr lang="en-US" sz="1600" baseline="30000" dirty="0" smtClean="0"/>
                  <a:t>2</a:t>
                </a:r>
                <a:endParaRPr lang="en-US" sz="1600" baseline="300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896435" y="2374032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3600" b="1" dirty="0" smtClean="0"/>
                <a:t>N limitation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35288" y="2492896"/>
            <a:ext cx="6408712" cy="3729847"/>
            <a:chOff x="4283968" y="3356992"/>
            <a:chExt cx="6408712" cy="3729847"/>
          </a:xfrm>
        </p:grpSpPr>
        <p:grpSp>
          <p:nvGrpSpPr>
            <p:cNvPr id="5" name="Group 4"/>
            <p:cNvGrpSpPr/>
            <p:nvPr/>
          </p:nvGrpSpPr>
          <p:grpSpPr>
            <a:xfrm>
              <a:off x="4283968" y="3356992"/>
              <a:ext cx="6408712" cy="3729847"/>
              <a:chOff x="1979712" y="2492896"/>
              <a:chExt cx="6408712" cy="3729847"/>
            </a:xfrm>
          </p:grpSpPr>
          <p:pic>
            <p:nvPicPr>
              <p:cNvPr id="20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046" r="13448"/>
              <a:stretch/>
            </p:blipFill>
            <p:spPr bwMode="auto">
              <a:xfrm>
                <a:off x="1979712" y="2492896"/>
                <a:ext cx="6348246" cy="372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7596336" y="5661248"/>
                <a:ext cx="792088" cy="314356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/>
              <a:p>
                <a:r>
                  <a:rPr lang="en-US" sz="1600" dirty="0" smtClean="0"/>
                  <a:t>kg/m</a:t>
                </a:r>
                <a:r>
                  <a:rPr lang="en-US" sz="1600" baseline="30000" dirty="0" smtClean="0"/>
                  <a:t>2</a:t>
                </a:r>
                <a:endParaRPr lang="en-US" sz="1600" baseline="300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092280" y="5322912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3600" b="1" dirty="0" smtClean="0"/>
                <a:t>P limitation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91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75456" y="5965974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U.S. Department of Energy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-6604" r="-92" b="22589"/>
          <a:stretch/>
        </p:blipFill>
        <p:spPr>
          <a:xfrm>
            <a:off x="1475656" y="2924944"/>
            <a:ext cx="7646615" cy="3111996"/>
          </a:xfrm>
          <a:prstGeom prst="rect">
            <a:avLst/>
          </a:prstGeom>
        </p:spPr>
      </p:pic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2123728" y="5965974"/>
            <a:ext cx="422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600" dirty="0" smtClean="0"/>
              <a:t>Wang et al., </a:t>
            </a:r>
            <a:r>
              <a:rPr lang="de-DE" sz="1600" i="1" dirty="0" err="1" smtClean="0"/>
              <a:t>Biogeosciences</a:t>
            </a:r>
            <a:r>
              <a:rPr lang="de-DE" sz="1600" i="1" dirty="0" smtClean="0"/>
              <a:t>.</a:t>
            </a:r>
            <a:r>
              <a:rPr lang="de-DE" sz="1600" dirty="0" smtClean="0"/>
              <a:t>, 2010</a:t>
            </a:r>
            <a:endParaRPr lang="de-D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11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80458" y="188640"/>
            <a:ext cx="4463550" cy="2839117"/>
            <a:chOff x="473770" y="187871"/>
            <a:chExt cx="6114454" cy="3889201"/>
          </a:xfrm>
        </p:grpSpPr>
        <p:grpSp>
          <p:nvGrpSpPr>
            <p:cNvPr id="20" name="Group 19"/>
            <p:cNvGrpSpPr/>
            <p:nvPr/>
          </p:nvGrpSpPr>
          <p:grpSpPr>
            <a:xfrm>
              <a:off x="473770" y="187871"/>
              <a:ext cx="6114454" cy="3889201"/>
              <a:chOff x="296589" y="44971"/>
              <a:chExt cx="6114454" cy="3889201"/>
            </a:xfrm>
          </p:grpSpPr>
          <p:pic>
            <p:nvPicPr>
              <p:cNvPr id="22" name="Picture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2" r="13448" b="48954"/>
              <a:stretch/>
            </p:blipFill>
            <p:spPr bwMode="auto">
              <a:xfrm>
                <a:off x="296589" y="44971"/>
                <a:ext cx="6053989" cy="388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5618955" y="3429347"/>
                <a:ext cx="792088" cy="314356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/>
              <a:p>
                <a:r>
                  <a:rPr lang="en-US" sz="1600" dirty="0" smtClean="0"/>
                  <a:t>kg/m</a:t>
                </a:r>
                <a:r>
                  <a:rPr lang="en-US" sz="1600" baseline="30000" dirty="0" smtClean="0"/>
                  <a:t>2</a:t>
                </a:r>
                <a:endParaRPr lang="en-US" sz="1600" baseline="30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896435" y="2374032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3600" b="1" dirty="0" smtClean="0"/>
                <a:t>N limitation</a:t>
              </a: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669714" y="332656"/>
            <a:ext cx="4386042" cy="2685490"/>
            <a:chOff x="4600953" y="3343643"/>
            <a:chExt cx="6091727" cy="3729847"/>
          </a:xfrm>
        </p:grpSpPr>
        <p:grpSp>
          <p:nvGrpSpPr>
            <p:cNvPr id="25" name="Group 24"/>
            <p:cNvGrpSpPr/>
            <p:nvPr/>
          </p:nvGrpSpPr>
          <p:grpSpPr>
            <a:xfrm>
              <a:off x="4600953" y="3343643"/>
              <a:ext cx="6091727" cy="3729847"/>
              <a:chOff x="2296697" y="2479547"/>
              <a:chExt cx="6091727" cy="3729847"/>
            </a:xfrm>
          </p:grpSpPr>
          <p:pic>
            <p:nvPicPr>
              <p:cNvPr id="27" name="Picture 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2" t="51046" r="13448"/>
              <a:stretch/>
            </p:blipFill>
            <p:spPr bwMode="auto">
              <a:xfrm>
                <a:off x="2296697" y="2479547"/>
                <a:ext cx="6031260" cy="372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7596336" y="5661248"/>
                <a:ext cx="792088" cy="314356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17694720 60000 65536"/>
                  <a:gd name="T9" fmla="*/ 0 60000 65536"/>
                  <a:gd name="T10" fmla="*/ 5898240 60000 65536"/>
                  <a:gd name="T11" fmla="*/ 1179648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/>
              <a:p>
                <a:r>
                  <a:rPr lang="en-US" sz="1600" dirty="0" smtClean="0"/>
                  <a:t>kg/m</a:t>
                </a:r>
                <a:r>
                  <a:rPr lang="en-US" sz="1600" baseline="30000" dirty="0" smtClean="0"/>
                  <a:t>2</a:t>
                </a:r>
                <a:endParaRPr lang="en-US" sz="1600" baseline="300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092280" y="5322912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3600" b="1" dirty="0" smtClean="0"/>
                <a:t>P limitation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0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4" b="58412"/>
          <a:stretch/>
        </p:blipFill>
        <p:spPr bwMode="auto">
          <a:xfrm>
            <a:off x="95156" y="2250280"/>
            <a:ext cx="4548852" cy="290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6"/>
          <a:stretch/>
        </p:blipFill>
        <p:spPr bwMode="auto">
          <a:xfrm>
            <a:off x="384560" y="5157192"/>
            <a:ext cx="4043424" cy="99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5"/>
          <p:cNvSpPr>
            <a:spLocks/>
          </p:cNvSpPr>
          <p:nvPr/>
        </p:nvSpPr>
        <p:spPr bwMode="auto">
          <a:xfrm>
            <a:off x="1994001" y="2326744"/>
            <a:ext cx="173736" cy="2441448"/>
          </a:xfrm>
          <a:custGeom>
            <a:avLst/>
            <a:gdLst>
              <a:gd name="T0" fmla="*/ 51655041 w 21600"/>
              <a:gd name="T1" fmla="*/ 0 h 21600"/>
              <a:gd name="T2" fmla="*/ 103310229 w 21600"/>
              <a:gd name="T3" fmla="*/ 2147483647 h 21600"/>
              <a:gd name="T4" fmla="*/ 51655041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800" tIns="46800" rIns="91800" bIns="46800" anchor="ctr"/>
          <a:lstStyle/>
          <a:p>
            <a:endParaRPr lang="en-US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905792" y="2401836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00" tIns="46800" rIns="918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5"/>
          <a:stretch>
            <a:fillRect/>
          </a:stretch>
        </p:blipFill>
        <p:spPr bwMode="auto">
          <a:xfrm>
            <a:off x="5220072" y="244579"/>
            <a:ext cx="3222057" cy="28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5076056" y="324396"/>
            <a:ext cx="342900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lIns="91800" tIns="46800" rIns="918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just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6641182" y="2204864"/>
            <a:ext cx="936104" cy="56527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pic>
        <p:nvPicPr>
          <p:cNvPr id="3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0"/>
          <a:stretch>
            <a:fillRect/>
          </a:stretch>
        </p:blipFill>
        <p:spPr bwMode="auto">
          <a:xfrm>
            <a:off x="5226869" y="3425825"/>
            <a:ext cx="55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/>
          <a:stretch>
            <a:fillRect/>
          </a:stretch>
        </p:blipFill>
        <p:spPr bwMode="auto">
          <a:xfrm>
            <a:off x="5692006" y="3363913"/>
            <a:ext cx="2706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5152256" y="3390900"/>
            <a:ext cx="347663" cy="36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lIns="91800" tIns="46800" rIns="918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9" name="Straight Connector 14"/>
          <p:cNvSpPr>
            <a:spLocks noChangeShapeType="1"/>
          </p:cNvSpPr>
          <p:nvPr/>
        </p:nvSpPr>
        <p:spPr bwMode="auto">
          <a:xfrm flipH="1">
            <a:off x="7927206" y="4286250"/>
            <a:ext cx="952500" cy="48101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6000" tIns="81000" rIns="126000" bIns="81000" anchor="ctr" anchorCtr="1"/>
          <a:lstStyle/>
          <a:p>
            <a:endParaRPr lang="en-US"/>
          </a:p>
        </p:txBody>
      </p:sp>
      <p:sp>
        <p:nvSpPr>
          <p:cNvPr id="40" name="Straight Connector 15"/>
          <p:cNvSpPr>
            <a:spLocks noChangeShapeType="1"/>
          </p:cNvSpPr>
          <p:nvPr/>
        </p:nvSpPr>
        <p:spPr bwMode="auto">
          <a:xfrm flipH="1">
            <a:off x="7927206" y="3638550"/>
            <a:ext cx="952500" cy="48101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6000" tIns="81000" rIns="126000" bIns="81000" anchor="ctr" anchorCtr="1"/>
          <a:lstStyle/>
          <a:p>
            <a:endParaRPr lang="en-US"/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6650707" y="5248250"/>
            <a:ext cx="936104" cy="56527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3606176" y="2327129"/>
            <a:ext cx="173736" cy="2441448"/>
          </a:xfrm>
          <a:custGeom>
            <a:avLst/>
            <a:gdLst>
              <a:gd name="T0" fmla="*/ 51655041 w 21600"/>
              <a:gd name="T1" fmla="*/ 0 h 21600"/>
              <a:gd name="T2" fmla="*/ 103310229 w 21600"/>
              <a:gd name="T3" fmla="*/ 2147483647 h 21600"/>
              <a:gd name="T4" fmla="*/ 51655041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195"/>
            </a:schemeClr>
          </a:solidFill>
          <a:ln>
            <a:noFill/>
          </a:ln>
          <a:extLst/>
        </p:spPr>
        <p:txBody>
          <a:bodyPr wrap="none" lIns="91800" tIns="46800" rIns="91800" bIns="46800" anchor="ctr"/>
          <a:lstStyle/>
          <a:p>
            <a:endParaRPr lang="en-US"/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3514673" y="2396505"/>
            <a:ext cx="35210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800" tIns="46800" rIns="918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just" eaLnBrk="1" hangingPunct="1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827584" y="1411628"/>
            <a:ext cx="446108" cy="36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827584" y="2491748"/>
            <a:ext cx="374099" cy="36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92066"/>
          <a:stretch/>
        </p:blipFill>
        <p:spPr bwMode="auto">
          <a:xfrm>
            <a:off x="107504" y="1343422"/>
            <a:ext cx="454885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5"/>
          <p:cNvSpPr>
            <a:spLocks/>
          </p:cNvSpPr>
          <p:nvPr/>
        </p:nvSpPr>
        <p:spPr bwMode="auto">
          <a:xfrm>
            <a:off x="837129" y="1457903"/>
            <a:ext cx="432048" cy="36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b="83218"/>
          <a:stretch/>
        </p:blipFill>
        <p:spPr bwMode="auto">
          <a:xfrm>
            <a:off x="107504" y="188640"/>
            <a:ext cx="4548852" cy="9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5"/>
          <p:cNvSpPr>
            <a:spLocks/>
          </p:cNvSpPr>
          <p:nvPr/>
        </p:nvSpPr>
        <p:spPr bwMode="auto">
          <a:xfrm>
            <a:off x="827584" y="332656"/>
            <a:ext cx="432048" cy="36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sp>
        <p:nvSpPr>
          <p:cNvPr id="26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514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0986" y="116632"/>
            <a:ext cx="5947568" cy="930911"/>
            <a:chOff x="378042" y="2210656"/>
            <a:chExt cx="5292588" cy="767520"/>
          </a:xfrm>
          <a:solidFill>
            <a:srgbClr val="007668"/>
          </a:solidFill>
        </p:grpSpPr>
        <p:sp>
          <p:nvSpPr>
            <p:cNvPr id="5" name="Rounded Rectangle 4"/>
            <p:cNvSpPr/>
            <p:nvPr/>
          </p:nvSpPr>
          <p:spPr>
            <a:xfrm>
              <a:off x="378042" y="2210656"/>
              <a:ext cx="5292588" cy="7675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6"/>
            <p:cNvSpPr/>
            <p:nvPr/>
          </p:nvSpPr>
          <p:spPr>
            <a:xfrm>
              <a:off x="489981" y="2248123"/>
              <a:ext cx="5066744" cy="692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>
                  <a:solidFill>
                    <a:schemeClr val="bg1"/>
                  </a:solidFill>
                </a:rPr>
                <a:t>  Conclusion</a:t>
              </a:r>
              <a:endParaRPr lang="en-US" sz="4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7584" y="1484784"/>
            <a:ext cx="7560840" cy="3528392"/>
            <a:chOff x="0" y="2594416"/>
            <a:chExt cx="7560840" cy="3164936"/>
          </a:xfrm>
        </p:grpSpPr>
        <p:sp>
          <p:nvSpPr>
            <p:cNvPr id="8" name="Rectangle 7"/>
            <p:cNvSpPr/>
            <p:nvPr/>
          </p:nvSpPr>
          <p:spPr>
            <a:xfrm>
              <a:off x="0" y="2594416"/>
              <a:ext cx="7560840" cy="3164936"/>
            </a:xfrm>
            <a:prstGeom prst="rect">
              <a:avLst/>
            </a:prstGeom>
            <a:solidFill>
              <a:srgbClr val="BFDADA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2594416"/>
              <a:ext cx="7560840" cy="262991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805" tIns="541528" rIns="586805" bIns="170688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800" dirty="0" smtClean="0"/>
                <a:t>P has a comparable effect on land C balance as N.</a:t>
              </a: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800" dirty="0" smtClean="0"/>
                <a:t>High latitude ecosystems could become P limited.</a:t>
              </a:r>
            </a:p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800" b="1" dirty="0" smtClean="0"/>
                <a:t>Uncertainties in estimating the balance of N and P are large.</a:t>
              </a:r>
            </a:p>
          </p:txBody>
        </p:sp>
      </p:grp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Results • </a:t>
            </a:r>
            <a:r>
              <a:rPr lang="de-DE" sz="1200" b="1" dirty="0" smtClean="0"/>
              <a:t>Summary</a:t>
            </a:r>
            <a:endParaRPr lang="de-DE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811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6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421063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03263"/>
            <a:ext cx="32496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4057650" y="1473200"/>
            <a:ext cx="47625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“Leaky”: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Large inputs from the atmosphere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168775" y="3578225"/>
            <a:ext cx="4477806" cy="156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“Tight”:</a:t>
            </a:r>
          </a:p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Only small inputs from minerals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Adsorption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68313" y="798513"/>
            <a:ext cx="4016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481013" y="3484563"/>
            <a:ext cx="38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4413" algn="l"/>
                <a:tab pos="2741613" algn="l"/>
                <a:tab pos="3200400" algn="l"/>
                <a:tab pos="3657600" algn="l"/>
                <a:tab pos="4113213" algn="l"/>
                <a:tab pos="4570413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2413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1547813" y="5373688"/>
            <a:ext cx="5238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09750" y="1879600"/>
            <a:ext cx="5238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7775" y="3868738"/>
            <a:ext cx="5238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183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r="1084" b="50000"/>
          <a:stretch/>
        </p:blipFill>
        <p:spPr bwMode="auto">
          <a:xfrm>
            <a:off x="0" y="1069813"/>
            <a:ext cx="9144000" cy="468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-36512" y="-2738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Remote Sensing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1879600" y="6370638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Fisher, </a:t>
            </a:r>
            <a:r>
              <a:rPr lang="de-DE" sz="1200" i="1" dirty="0" smtClean="0"/>
              <a:t>Global Biochem. Cy.</a:t>
            </a:r>
            <a:r>
              <a:rPr lang="de-DE" sz="1200" dirty="0" smtClean="0"/>
              <a:t>, 2012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454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mrs.nau.edu/usamab/images/southern-appalacian_aerial-Aug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4890" r="956" b="2216"/>
          <a:stretch/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itel 3"/>
          <p:cNvSpPr>
            <a:spLocks noGrp="1"/>
          </p:cNvSpPr>
          <p:nvPr>
            <p:ph type="title"/>
          </p:nvPr>
        </p:nvSpPr>
        <p:spPr>
          <a:xfrm>
            <a:off x="381000" y="115888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Geneva"/>
                <a:cs typeface="Arial" pitchFamily="34" charset="0"/>
              </a:rPr>
              <a:t>Plant growth under high CO</a:t>
            </a:r>
            <a:r>
              <a:rPr lang="en-US" baseline="-25000" dirty="0" smtClean="0">
                <a:solidFill>
                  <a:schemeClr val="bg1"/>
                </a:solidFill>
                <a:latin typeface="Arial" pitchFamily="34" charset="0"/>
                <a:ea typeface="Geneva"/>
                <a:cs typeface="Arial" pitchFamily="34" charset="0"/>
              </a:rPr>
              <a:t>2</a:t>
            </a:r>
          </a:p>
        </p:txBody>
      </p:sp>
      <p:sp>
        <p:nvSpPr>
          <p:cNvPr id="20483" name="Textfeld 3"/>
          <p:cNvSpPr txBox="1">
            <a:spLocks noChangeArrowheads="1"/>
          </p:cNvSpPr>
          <p:nvPr/>
        </p:nvSpPr>
        <p:spPr bwMode="auto">
          <a:xfrm>
            <a:off x="5652120" y="589396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600" dirty="0" smtClean="0">
                <a:solidFill>
                  <a:schemeClr val="bg1"/>
                </a:solidFill>
              </a:rPr>
              <a:t>Norby et al, </a:t>
            </a:r>
            <a:r>
              <a:rPr lang="de-DE" sz="1600" i="1" dirty="0" smtClean="0">
                <a:solidFill>
                  <a:schemeClr val="bg1"/>
                </a:solidFill>
              </a:rPr>
              <a:t>PNAS</a:t>
            </a:r>
            <a:r>
              <a:rPr lang="de-DE" sz="1600" dirty="0" smtClean="0">
                <a:solidFill>
                  <a:schemeClr val="bg1"/>
                </a:solidFill>
              </a:rPr>
              <a:t>, 2010</a:t>
            </a:r>
            <a:r>
              <a:rPr lang="de-DE" sz="1600" dirty="0" smtClean="0"/>
              <a:t>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95696"/>
            <a:ext cx="5196840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755576" y="3068960"/>
            <a:ext cx="2897188" cy="4327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9A46"/>
                </a:solidFill>
              </a:rPr>
              <a:t>Elevated CO</a:t>
            </a:r>
            <a:r>
              <a:rPr lang="en-US" b="1" baseline="-25000" dirty="0">
                <a:solidFill>
                  <a:srgbClr val="009A46"/>
                </a:solidFill>
              </a:rPr>
              <a:t>2</a:t>
            </a:r>
            <a:r>
              <a:rPr lang="en-US" b="1" dirty="0">
                <a:solidFill>
                  <a:srgbClr val="009A46"/>
                </a:solidFill>
              </a:rPr>
              <a:t> (~550 ppm)</a:t>
            </a: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2610916" y="1374775"/>
            <a:ext cx="2897188" cy="3980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b="1" dirty="0"/>
              <a:t>Ambient CO</a:t>
            </a:r>
            <a:r>
              <a:rPr lang="en-US" b="1" baseline="-25000" dirty="0"/>
              <a:t>2</a:t>
            </a:r>
            <a:r>
              <a:rPr lang="en-US" b="1" dirty="0"/>
              <a:t> (~375 ppm)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4207" y="2492896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000" dirty="0" smtClean="0"/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b="1" dirty="0" smtClean="0"/>
              <a:t>Introduction</a:t>
            </a:r>
            <a:r>
              <a:rPr lang="de-DE" sz="1200" dirty="0" smtClean="0"/>
              <a:t> • </a:t>
            </a:r>
            <a:r>
              <a:rPr lang="de-DE" sz="1200" dirty="0"/>
              <a:t>Methods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519552" y="6507013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35496" y="-2738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Labile P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b="50000"/>
          <a:stretch/>
        </p:blipFill>
        <p:spPr>
          <a:xfrm>
            <a:off x="272980" y="825825"/>
            <a:ext cx="4299020" cy="2603175"/>
          </a:xfrm>
          <a:prstGeom prst="rect">
            <a:avLst/>
          </a:prstGeom>
        </p:spPr>
      </p:pic>
      <p:sp>
        <p:nvSpPr>
          <p:cNvPr id="8" name="Titel 3"/>
          <p:cNvSpPr txBox="1">
            <a:spLocks/>
          </p:cNvSpPr>
          <p:nvPr/>
        </p:nvSpPr>
        <p:spPr bwMode="auto">
          <a:xfrm>
            <a:off x="4716016" y="-27458"/>
            <a:ext cx="8305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Organic P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49804" r="50000" b="196"/>
          <a:stretch/>
        </p:blipFill>
        <p:spPr>
          <a:xfrm>
            <a:off x="4716016" y="836712"/>
            <a:ext cx="4299020" cy="2603175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98882" y="6292850"/>
            <a:ext cx="3208997" cy="58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Goll et al, </a:t>
            </a:r>
            <a:r>
              <a:rPr lang="en-US" sz="1600" i="1" dirty="0" err="1">
                <a:solidFill>
                  <a:srgbClr val="000000"/>
                </a:solidFill>
              </a:rPr>
              <a:t>Biogeosciences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2012</a:t>
            </a:r>
          </a:p>
          <a:p>
            <a:pPr eaLnBrk="1" hangingPunct="1"/>
            <a:r>
              <a:rPr lang="en-US" sz="1600" dirty="0" smtClean="0">
                <a:cs typeface="Arial" pitchFamily="34" charset="0"/>
              </a:rPr>
              <a:t>Yang et al, </a:t>
            </a:r>
            <a:r>
              <a:rPr lang="en-US" sz="1600" i="1" dirty="0" err="1" smtClean="0">
                <a:cs typeface="Arial" pitchFamily="34" charset="0"/>
              </a:rPr>
              <a:t>Biogeosciences</a:t>
            </a:r>
            <a:r>
              <a:rPr lang="en-US" sz="1600" dirty="0" smtClean="0">
                <a:cs typeface="Arial" pitchFamily="34" charset="0"/>
              </a:rPr>
              <a:t>, 2013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/>
          <a:stretch/>
        </p:blipFill>
        <p:spPr>
          <a:xfrm>
            <a:off x="4716016" y="3501008"/>
            <a:ext cx="4303400" cy="2331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/>
          <a:stretch/>
        </p:blipFill>
        <p:spPr>
          <a:xfrm>
            <a:off x="126612" y="3402037"/>
            <a:ext cx="4517396" cy="2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411760" y="2359546"/>
            <a:ext cx="2016249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698882" y="6292850"/>
            <a:ext cx="3110445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Goll et al, </a:t>
            </a:r>
            <a:r>
              <a:rPr lang="en-US" sz="1600" i="1" dirty="0" err="1">
                <a:solidFill>
                  <a:srgbClr val="000000"/>
                </a:solidFill>
              </a:rPr>
              <a:t>Biogeosciences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2012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60900"/>
              </p:ext>
            </p:extLst>
          </p:nvPr>
        </p:nvGraphicFramePr>
        <p:xfrm>
          <a:off x="683568" y="1397000"/>
          <a:ext cx="693643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44"/>
                <a:gridCol w="2312144"/>
                <a:gridCol w="2312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Vegetation</a:t>
                      </a:r>
                      <a:endParaRPr lang="en-US" sz="2400" dirty="0"/>
                    </a:p>
                  </a:txBody>
                  <a:tcPr>
                    <a:solidFill>
                      <a:srgbClr val="0076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Model </a:t>
                      </a:r>
                      <a:endParaRPr lang="en-US" sz="2400" dirty="0"/>
                    </a:p>
                  </a:txBody>
                  <a:tcPr>
                    <a:solidFill>
                      <a:srgbClr val="0076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Measurements</a:t>
                      </a:r>
                      <a:endParaRPr lang="en-US" sz="2400" dirty="0"/>
                    </a:p>
                  </a:txBody>
                  <a:tcPr>
                    <a:solidFill>
                      <a:srgbClr val="0076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Temperate</a:t>
                      </a:r>
                      <a:r>
                        <a:rPr lang="en-US" sz="2400" baseline="0" dirty="0" smtClean="0"/>
                        <a:t> forest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0.52 ± 0.23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0.52 ± 0.38</a:t>
                      </a:r>
                      <a:r>
                        <a:rPr lang="en-US" sz="2400" baseline="30000" dirty="0" smtClean="0"/>
                        <a:t>(*)</a:t>
                      </a:r>
                      <a:endParaRPr lang="en-US" sz="2400" dirty="0" smtClean="0"/>
                    </a:p>
                  </a:txBody>
                  <a:tcPr>
                    <a:solidFill>
                      <a:srgbClr val="BFD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Tropical</a:t>
                      </a:r>
                      <a:r>
                        <a:rPr lang="en-US" sz="2400" baseline="0" dirty="0" smtClean="0"/>
                        <a:t> forest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0.68 ± 0.32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0.33</a:t>
                      </a:r>
                      <a:r>
                        <a:rPr lang="en-US" sz="2400" baseline="30000" dirty="0" smtClean="0"/>
                        <a:t>(+)</a:t>
                      </a:r>
                      <a:r>
                        <a:rPr lang="en-US" sz="2400" baseline="0" dirty="0" smtClean="0"/>
                        <a:t> – 1.0</a:t>
                      </a:r>
                      <a:r>
                        <a:rPr lang="en-US" sz="2400" baseline="30000" dirty="0" smtClean="0"/>
                        <a:t>(#)</a:t>
                      </a:r>
                      <a:endParaRPr lang="en-US" sz="2400" dirty="0"/>
                    </a:p>
                  </a:txBody>
                  <a:tcPr>
                    <a:solidFill>
                      <a:srgbClr val="EDF8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Grassland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0.31 ± 0.28</a:t>
                      </a:r>
                      <a:endParaRPr lang="en-US" sz="24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0.53 – 1.2</a:t>
                      </a:r>
                      <a:r>
                        <a:rPr lang="en-US" sz="2400" baseline="30000" dirty="0" smtClean="0"/>
                        <a:t>(%)</a:t>
                      </a:r>
                      <a:endParaRPr lang="en-US" sz="2400" baseline="30000" dirty="0"/>
                    </a:p>
                  </a:txBody>
                  <a:tcPr>
                    <a:solidFill>
                      <a:srgbClr val="BFDADA"/>
                    </a:solidFill>
                  </a:tcPr>
                </a:tc>
              </a:tr>
            </a:tbl>
          </a:graphicData>
        </a:graphic>
      </p:graphicFrame>
      <p:sp>
        <p:nvSpPr>
          <p:cNvPr id="10" name="Titel 3"/>
          <p:cNvSpPr txBox="1">
            <a:spLocks/>
          </p:cNvSpPr>
          <p:nvPr/>
        </p:nvSpPr>
        <p:spPr bwMode="auto">
          <a:xfrm>
            <a:off x="35496" y="-27384"/>
            <a:ext cx="8305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Evaluation: Plant uptake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861048"/>
            <a:ext cx="2952328" cy="17567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  g 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yr</a:t>
            </a:r>
            <a:r>
              <a:rPr lang="en-US" sz="2400" baseline="30000" dirty="0" smtClean="0"/>
              <a:t>-1</a:t>
            </a:r>
          </a:p>
          <a:p>
            <a:r>
              <a:rPr lang="en-US" sz="2400" baseline="30000" dirty="0" smtClean="0"/>
              <a:t>(*)</a:t>
            </a:r>
            <a:r>
              <a:rPr lang="en-US" sz="2400" dirty="0" smtClean="0"/>
              <a:t> Johnson et al, 2003</a:t>
            </a:r>
          </a:p>
          <a:p>
            <a:r>
              <a:rPr lang="en-US" sz="2400" baseline="30000" dirty="0" smtClean="0"/>
              <a:t>(+)</a:t>
            </a:r>
            <a:r>
              <a:rPr lang="en-US" sz="2400" dirty="0" smtClean="0"/>
              <a:t> </a:t>
            </a:r>
            <a:r>
              <a:rPr lang="en-US" sz="2400" dirty="0" err="1" smtClean="0"/>
              <a:t>Vitousek</a:t>
            </a:r>
            <a:r>
              <a:rPr lang="en-US" sz="2400" dirty="0" smtClean="0"/>
              <a:t>, 1983</a:t>
            </a:r>
          </a:p>
          <a:p>
            <a:r>
              <a:rPr lang="en-US" sz="2400" baseline="30000" dirty="0" smtClean="0"/>
              <a:t>(#)</a:t>
            </a:r>
            <a:r>
              <a:rPr lang="en-US" sz="2400" dirty="0" smtClean="0"/>
              <a:t> Yang &amp; Post, 2011</a:t>
            </a:r>
          </a:p>
          <a:p>
            <a:r>
              <a:rPr lang="en-US" sz="2400" baseline="30000" dirty="0" smtClean="0"/>
              <a:t>(%)</a:t>
            </a:r>
            <a:r>
              <a:rPr lang="en-US" sz="2400" dirty="0" smtClean="0"/>
              <a:t> Cole et al, 1977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165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mag.org/content/302/5650/1512/F1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1" y="476672"/>
            <a:ext cx="6705600" cy="58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359472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/>
              <a:t>CN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5816" y="378904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/>
              <a:t>CNP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7560" y="328498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/>
              <a:t>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75656" y="4941168"/>
            <a:ext cx="33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7944" y="431480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600" dirty="0" smtClean="0"/>
              <a:t>Wang et al, 2009</a:t>
            </a:r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6948264" y="476672"/>
            <a:ext cx="1440160" cy="540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08304" y="597309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600" dirty="0" err="1" smtClean="0"/>
              <a:t>Hungate</a:t>
            </a:r>
            <a:r>
              <a:rPr lang="en-US" sz="1600" dirty="0" smtClean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10919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4.16667E-6 -0.09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698882" y="6292850"/>
            <a:ext cx="3110445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Goll et al, </a:t>
            </a:r>
            <a:r>
              <a:rPr lang="en-US" sz="1600" i="1" dirty="0" err="1">
                <a:solidFill>
                  <a:srgbClr val="000000"/>
                </a:solidFill>
              </a:rPr>
              <a:t>Biogeosciences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453974" cy="4533723"/>
          </a:xfrm>
          <a:prstGeom prst="rect">
            <a:avLst/>
          </a:prstGeom>
        </p:spPr>
      </p:pic>
      <p:sp>
        <p:nvSpPr>
          <p:cNvPr id="19" name="Freeform 5"/>
          <p:cNvSpPr>
            <a:spLocks/>
          </p:cNvSpPr>
          <p:nvPr/>
        </p:nvSpPr>
        <p:spPr bwMode="auto">
          <a:xfrm>
            <a:off x="2267744" y="548680"/>
            <a:ext cx="754183" cy="7281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/>
          <a:stretch/>
        </p:blipFill>
        <p:spPr>
          <a:xfrm>
            <a:off x="2013374" y="4722362"/>
            <a:ext cx="6447058" cy="15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698882" y="6292850"/>
            <a:ext cx="3110445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Goll et al, </a:t>
            </a:r>
            <a:r>
              <a:rPr lang="en-US" sz="1600" i="1" dirty="0" err="1">
                <a:solidFill>
                  <a:srgbClr val="000000"/>
                </a:solidFill>
              </a:rPr>
              <a:t>Biogeosciences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2267744" y="548680"/>
            <a:ext cx="754183" cy="7281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240"/>
            <a:ext cx="5820953" cy="55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73824" y="587727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600" dirty="0" err="1" smtClean="0"/>
              <a:t>Penuelas</a:t>
            </a:r>
            <a:r>
              <a:rPr lang="en-US" sz="1600" dirty="0" smtClean="0"/>
              <a:t> et al., </a:t>
            </a:r>
            <a:r>
              <a:rPr lang="en-US" sz="1600" i="1" dirty="0" smtClean="0"/>
              <a:t>Nat. Comm</a:t>
            </a:r>
            <a:r>
              <a:rPr lang="en-US" sz="1600" dirty="0" smtClean="0"/>
              <a:t>., 2014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5496" y="-2738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CMIP5 models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" y="1982855"/>
            <a:ext cx="9144000" cy="289228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710730" y="3717032"/>
            <a:ext cx="12496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00575" y="3697982"/>
            <a:ext cx="12496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93893" y="3726557"/>
            <a:ext cx="12496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26/38</a:t>
            </a:r>
          </a:p>
        </p:txBody>
      </p:sp>
    </p:spTree>
    <p:extLst>
      <p:ext uri="{BB962C8B-B14F-4D97-AF65-F5344CB8AC3E}">
        <p14:creationId xmlns:p14="http://schemas.microsoft.com/office/powerpoint/2010/main" val="6694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82624" y="116558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P weathering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6300192" y="6021288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600" dirty="0" smtClean="0"/>
              <a:t>Hartmann et al, </a:t>
            </a:r>
            <a:r>
              <a:rPr lang="de-DE" sz="1600" i="1" dirty="0" smtClean="0"/>
              <a:t>2013</a:t>
            </a:r>
            <a:endParaRPr lang="de-DE" sz="1600" dirty="0"/>
          </a:p>
        </p:txBody>
      </p:sp>
      <p:pic>
        <p:nvPicPr>
          <p:cNvPr id="5" name="Picture 8" descr="U:\Ronny\TALKS\chemdenu\maps\new\P_T50kJ_soil10pe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1196752"/>
            <a:ext cx="90551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28688" y="3480445"/>
            <a:ext cx="146685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dirty="0"/>
              <a:t>0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dirty="0"/>
              <a:t>&lt; 0.005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dirty="0"/>
              <a:t>0.005 – 0.01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dirty="0"/>
              <a:t>0.01 – 0.05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dirty="0"/>
              <a:t>0.05 – 0.1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dirty="0"/>
              <a:t>&gt; 0.1</a:t>
            </a: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214313" y="2735907"/>
            <a:ext cx="13981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2000" b="1" smtClean="0">
                <a:solidFill>
                  <a:schemeClr val="accent2"/>
                </a:solidFill>
              </a:rPr>
              <a:t>P release</a:t>
            </a:r>
          </a:p>
          <a:p>
            <a:pPr eaLnBrk="1" hangingPunct="1"/>
            <a:r>
              <a:rPr lang="en-US" sz="2000" b="1" smtClean="0">
                <a:solidFill>
                  <a:schemeClr val="accent2"/>
                </a:solidFill>
              </a:rPr>
              <a:t>[t km</a:t>
            </a:r>
            <a:r>
              <a:rPr lang="en-US" sz="2000" b="1" baseline="30000" smtClean="0">
                <a:solidFill>
                  <a:schemeClr val="accent2"/>
                </a:solidFill>
              </a:rPr>
              <a:t>-2</a:t>
            </a:r>
            <a:r>
              <a:rPr lang="en-US" sz="2000" b="1" smtClean="0">
                <a:solidFill>
                  <a:schemeClr val="accent2"/>
                </a:solidFill>
              </a:rPr>
              <a:t> a</a:t>
            </a:r>
            <a:r>
              <a:rPr lang="en-US" sz="2000" b="1" baseline="30000" smtClean="0">
                <a:solidFill>
                  <a:schemeClr val="accent2"/>
                </a:solidFill>
              </a:rPr>
              <a:t>-1</a:t>
            </a:r>
            <a:r>
              <a:rPr lang="en-US" sz="2000" b="1" smtClean="0">
                <a:solidFill>
                  <a:schemeClr val="accent2"/>
                </a:solidFill>
              </a:rPr>
              <a:t>]</a:t>
            </a:r>
            <a:endParaRPr lang="en-US" sz="2000" b="1">
              <a:solidFill>
                <a:schemeClr val="accent2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 r="80727"/>
          <a:stretch>
            <a:fillRect/>
          </a:stretch>
        </p:blipFill>
        <p:spPr bwMode="auto">
          <a:xfrm>
            <a:off x="306388" y="3551882"/>
            <a:ext cx="6937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83768" y="5156173"/>
            <a:ext cx="6318702" cy="1649168"/>
            <a:chOff x="357260" y="1291541"/>
            <a:chExt cx="5292588" cy="1649168"/>
          </a:xfrm>
        </p:grpSpPr>
        <p:sp>
          <p:nvSpPr>
            <p:cNvPr id="12" name="Rounded Rectangle 6"/>
            <p:cNvSpPr/>
            <p:nvPr/>
          </p:nvSpPr>
          <p:spPr>
            <a:xfrm>
              <a:off x="415509" y="2248123"/>
              <a:ext cx="5217654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7260" y="1291541"/>
              <a:ext cx="5292588" cy="767520"/>
            </a:xfrm>
            <a:prstGeom prst="roundRect">
              <a:avLst/>
            </a:prstGeom>
            <a:solidFill>
              <a:srgbClr val="00766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Climatic drivers: runoff &amp; temperature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30/38</a:t>
            </a:r>
          </a:p>
        </p:txBody>
      </p:sp>
    </p:spTree>
    <p:extLst>
      <p:ext uri="{BB962C8B-B14F-4D97-AF65-F5344CB8AC3E}">
        <p14:creationId xmlns:p14="http://schemas.microsoft.com/office/powerpoint/2010/main" val="469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204" y="793715"/>
            <a:ext cx="9086324" cy="2347253"/>
            <a:chOff x="526235" y="724831"/>
            <a:chExt cx="9086324" cy="23472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13" r="51640" b="17719"/>
            <a:stretch/>
          </p:blipFill>
          <p:spPr>
            <a:xfrm>
              <a:off x="526235" y="724831"/>
              <a:ext cx="8222228" cy="2347253"/>
            </a:xfrm>
            <a:prstGeom prst="rect">
              <a:avLst/>
            </a:prstGeom>
          </p:spPr>
        </p:pic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8721141" y="911844"/>
              <a:ext cx="891418" cy="1584176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576" y="3100117"/>
            <a:ext cx="6624736" cy="3353219"/>
            <a:chOff x="179512" y="2919983"/>
            <a:chExt cx="6624736" cy="33532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69" t="71700" r="28605" b="17632"/>
            <a:stretch/>
          </p:blipFill>
          <p:spPr>
            <a:xfrm>
              <a:off x="179512" y="2919983"/>
              <a:ext cx="5762749" cy="335321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89848" y="3645024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unoff &amp; temperature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89848" y="4437112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unoff only </a:t>
              </a:r>
            </a:p>
          </p:txBody>
        </p:sp>
      </p:grp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82624" y="4462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High emission scenario 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1797596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31/38</a:t>
            </a:r>
          </a:p>
        </p:txBody>
      </p:sp>
    </p:spTree>
    <p:extLst>
      <p:ext uri="{BB962C8B-B14F-4D97-AF65-F5344CB8AC3E}">
        <p14:creationId xmlns:p14="http://schemas.microsoft.com/office/powerpoint/2010/main" val="14234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0" b="15566"/>
          <a:stretch/>
        </p:blipFill>
        <p:spPr>
          <a:xfrm>
            <a:off x="3537512" y="1484784"/>
            <a:ext cx="6291072" cy="304799"/>
          </a:xfrm>
          <a:prstGeom prst="rect">
            <a:avLst/>
          </a:prstGeom>
        </p:spPr>
      </p:pic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82624" y="4462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Site scale evaluation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1797596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31440" y="764704"/>
            <a:ext cx="6400800" cy="1856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6"/>
          <a:stretch/>
        </p:blipFill>
        <p:spPr>
          <a:xfrm>
            <a:off x="395536" y="2639408"/>
            <a:ext cx="6291072" cy="3628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77950" b="15566"/>
          <a:stretch/>
        </p:blipFill>
        <p:spPr>
          <a:xfrm>
            <a:off x="6762667" y="980728"/>
            <a:ext cx="6018245" cy="304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32/38</a:t>
            </a:r>
          </a:p>
        </p:txBody>
      </p:sp>
    </p:spTree>
    <p:extLst>
      <p:ext uri="{BB962C8B-B14F-4D97-AF65-F5344CB8AC3E}">
        <p14:creationId xmlns:p14="http://schemas.microsoft.com/office/powerpoint/2010/main" val="16615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82624" y="4462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Change 1850-2010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1797596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64"/>
            <a:ext cx="9144000" cy="5316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33/38</a:t>
            </a:r>
          </a:p>
        </p:txBody>
      </p:sp>
    </p:spTree>
    <p:extLst>
      <p:ext uri="{BB962C8B-B14F-4D97-AF65-F5344CB8AC3E}">
        <p14:creationId xmlns:p14="http://schemas.microsoft.com/office/powerpoint/2010/main" val="2934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b="1" dirty="0" smtClean="0"/>
              <a:t>Introduction</a:t>
            </a:r>
            <a:r>
              <a:rPr lang="de-DE" sz="1200" dirty="0" smtClean="0"/>
              <a:t> • </a:t>
            </a:r>
            <a:r>
              <a:rPr lang="de-DE" sz="1200" dirty="0"/>
              <a:t>Methods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sp>
        <p:nvSpPr>
          <p:cNvPr id="11" name="Textfeld 3"/>
          <p:cNvSpPr txBox="1">
            <a:spLocks noChangeArrowheads="1"/>
          </p:cNvSpPr>
          <p:nvPr/>
        </p:nvSpPr>
        <p:spPr bwMode="auto">
          <a:xfrm>
            <a:off x="75456" y="5965974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bg1"/>
                </a:solidFill>
              </a:rPr>
              <a:t>U.S. Department of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10599"/>
            <a:ext cx="9144000" cy="4922657"/>
          </a:xfrm>
          <a:prstGeom prst="rect">
            <a:avLst/>
          </a:prstGeom>
        </p:spPr>
      </p:pic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4643768" y="5868094"/>
            <a:ext cx="4229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600" dirty="0" smtClean="0"/>
              <a:t>Fernandez-Martinez, </a:t>
            </a:r>
            <a:r>
              <a:rPr lang="de-DE" sz="1600" i="1" dirty="0" smtClean="0"/>
              <a:t>Nat. </a:t>
            </a:r>
            <a:r>
              <a:rPr lang="de-DE" sz="1600" i="1" dirty="0" err="1" smtClean="0"/>
              <a:t>Clim</a:t>
            </a:r>
            <a:r>
              <a:rPr lang="de-DE" sz="1600" i="1" dirty="0" smtClean="0"/>
              <a:t>. Chang.</a:t>
            </a:r>
            <a:r>
              <a:rPr lang="de-DE" sz="1600" dirty="0" smtClean="0"/>
              <a:t>, 2014</a:t>
            </a:r>
            <a:endParaRPr lang="de-DE" sz="16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5496" y="-2738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Forest productivity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2136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05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1450776" y="115888"/>
            <a:ext cx="8305800" cy="792162"/>
          </a:xfrm>
        </p:spPr>
        <p:txBody>
          <a:bodyPr/>
          <a:lstStyle/>
          <a:p>
            <a:pPr algn="l"/>
            <a:r>
              <a:rPr lang="en-US" sz="4000" dirty="0" smtClean="0">
                <a:latin typeface="Arial" pitchFamily="34" charset="0"/>
                <a:ea typeface="Geneva"/>
                <a:cs typeface="Arial" pitchFamily="34" charset="0"/>
              </a:rPr>
              <a:t>How much C could be stored?</a:t>
            </a:r>
            <a:endParaRPr lang="en-US" sz="4000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04048" y="1913992"/>
            <a:ext cx="3888431" cy="2739145"/>
            <a:chOff x="0" y="2594415"/>
            <a:chExt cx="3670250" cy="3410060"/>
          </a:xfrm>
        </p:grpSpPr>
        <p:sp>
          <p:nvSpPr>
            <p:cNvPr id="31" name="Rectangle 30"/>
            <p:cNvSpPr/>
            <p:nvPr/>
          </p:nvSpPr>
          <p:spPr>
            <a:xfrm>
              <a:off x="19472" y="2594416"/>
              <a:ext cx="3650778" cy="34100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0" y="2594415"/>
              <a:ext cx="3650779" cy="34100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805" tIns="541528" rIns="586805" bIns="170688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400" dirty="0"/>
                <a:t>All P </a:t>
              </a:r>
              <a:r>
                <a:rPr lang="en-US" sz="2400" dirty="0" smtClean="0"/>
                <a:t>is used </a:t>
              </a:r>
              <a:r>
                <a:rPr lang="en-US" sz="2400" dirty="0"/>
                <a:t>for  </a:t>
              </a:r>
              <a:r>
                <a:rPr lang="en-US" sz="2400" dirty="0" smtClean="0"/>
                <a:t> soil organic matter </a:t>
              </a:r>
              <a:r>
                <a:rPr lang="en-US" sz="2400" dirty="0"/>
                <a:t>(</a:t>
              </a:r>
              <a:r>
                <a:rPr lang="en-US" sz="2400" dirty="0" smtClean="0"/>
                <a:t>C:P=50</a:t>
              </a:r>
              <a:r>
                <a:rPr lang="en-US" sz="2400" dirty="0"/>
                <a:t>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4563" y="1530233"/>
            <a:ext cx="2628113" cy="767520"/>
            <a:chOff x="378042" y="2210656"/>
            <a:chExt cx="2480649" cy="767520"/>
          </a:xfrm>
          <a:solidFill>
            <a:srgbClr val="007668"/>
          </a:solidFill>
        </p:grpSpPr>
        <p:sp>
          <p:nvSpPr>
            <p:cNvPr id="29" name="Rounded Rectangle 28"/>
            <p:cNvSpPr/>
            <p:nvPr/>
          </p:nvSpPr>
          <p:spPr>
            <a:xfrm>
              <a:off x="378042" y="2210656"/>
              <a:ext cx="2480649" cy="7675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415509" y="2248123"/>
              <a:ext cx="2155150" cy="692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bg1"/>
                  </a:solidFill>
                </a:rPr>
                <a:t>Pessimistic</a:t>
              </a:r>
              <a:endParaRPr lang="en-US" sz="2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7733" y="1530233"/>
            <a:ext cx="3670251" cy="3122904"/>
            <a:chOff x="827584" y="1316516"/>
            <a:chExt cx="3670251" cy="3122904"/>
          </a:xfrm>
        </p:grpSpPr>
        <p:grpSp>
          <p:nvGrpSpPr>
            <p:cNvPr id="12" name="Group 11"/>
            <p:cNvGrpSpPr/>
            <p:nvPr/>
          </p:nvGrpSpPr>
          <p:grpSpPr>
            <a:xfrm>
              <a:off x="827584" y="1700276"/>
              <a:ext cx="3670251" cy="2739144"/>
              <a:chOff x="0" y="2594416"/>
              <a:chExt cx="3670251" cy="341005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472" y="2594416"/>
                <a:ext cx="3650779" cy="341005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0" y="2594416"/>
                <a:ext cx="3650779" cy="341005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6805" tIns="541528" rIns="586805" bIns="170688" numCol="1" spcCol="1270" anchor="t" anchorCtr="0">
                <a:noAutofit/>
              </a:bodyPr>
              <a:lstStyle/>
              <a:p>
                <a:pPr marL="228600" lvl="1" indent="-228600" defTabSz="106680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2400" kern="1200" dirty="0" smtClean="0"/>
                  <a:t>All P is used for wood (C:P=1500)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205626" y="1316516"/>
              <a:ext cx="2480649" cy="767520"/>
              <a:chOff x="378042" y="2210656"/>
              <a:chExt cx="2480649" cy="767520"/>
            </a:xfrm>
            <a:solidFill>
              <a:srgbClr val="007668"/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378042" y="2210656"/>
                <a:ext cx="2480649" cy="76752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6"/>
              <p:cNvSpPr/>
              <p:nvPr/>
            </p:nvSpPr>
            <p:spPr>
              <a:xfrm>
                <a:off x="415509" y="2248123"/>
                <a:ext cx="2155150" cy="6925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47" tIns="0" rIns="200047" bIns="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chemeClr val="bg1"/>
                    </a:solidFill>
                  </a:rPr>
                  <a:t>Optimistic</a:t>
                </a:r>
                <a:endParaRPr lang="en-US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619672" y="35947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000" dirty="0" smtClean="0"/>
              <a:t>~ 16Gt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61856" y="35947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000" dirty="0" smtClean="0"/>
              <a:t>&lt; 2Gt</a:t>
            </a:r>
          </a:p>
        </p:txBody>
      </p:sp>
      <p:sp>
        <p:nvSpPr>
          <p:cNvPr id="34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30664" y="142641"/>
            <a:ext cx="1200976" cy="1270135"/>
            <a:chOff x="1240806" y="254888"/>
            <a:chExt cx="5601567" cy="5924199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1763688" y="254888"/>
              <a:ext cx="5078685" cy="5904616"/>
              <a:chOff x="572381" y="343773"/>
              <a:chExt cx="3906681" cy="5677515"/>
            </a:xfrm>
          </p:grpSpPr>
          <p:pic>
            <p:nvPicPr>
              <p:cNvPr id="25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3" t="16884" r="53822" b="58412"/>
              <a:stretch/>
            </p:blipFill>
            <p:spPr bwMode="auto">
              <a:xfrm>
                <a:off x="572381" y="345950"/>
                <a:ext cx="3567571" cy="567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273" t="16874" r="1356" b="58412"/>
              <a:stretch/>
            </p:blipFill>
            <p:spPr bwMode="auto">
              <a:xfrm>
                <a:off x="4086225" y="343773"/>
                <a:ext cx="209744" cy="5677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6" t="15346" r="49788" b="83154"/>
              <a:stretch/>
            </p:blipFill>
            <p:spPr bwMode="auto">
              <a:xfrm>
                <a:off x="1475656" y="5532679"/>
                <a:ext cx="3003406" cy="34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39" t="93476" r="25730"/>
              <a:stretch/>
            </p:blipFill>
            <p:spPr bwMode="auto">
              <a:xfrm>
                <a:off x="1547664" y="859932"/>
                <a:ext cx="1760183" cy="1189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2" t="16884" r="95284" b="58412"/>
            <a:stretch/>
          </p:blipFill>
          <p:spPr bwMode="auto">
            <a:xfrm>
              <a:off x="1240806" y="260648"/>
              <a:ext cx="450874" cy="591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34/38</a:t>
            </a:r>
          </a:p>
        </p:txBody>
      </p:sp>
    </p:spTree>
    <p:extLst>
      <p:ext uri="{BB962C8B-B14F-4D97-AF65-F5344CB8AC3E}">
        <p14:creationId xmlns:p14="http://schemas.microsoft.com/office/powerpoint/2010/main" val="33366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073150"/>
            <a:ext cx="87661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35/38</a:t>
            </a:r>
          </a:p>
        </p:txBody>
      </p:sp>
    </p:spTree>
    <p:extLst>
      <p:ext uri="{BB962C8B-B14F-4D97-AF65-F5344CB8AC3E}">
        <p14:creationId xmlns:p14="http://schemas.microsoft.com/office/powerpoint/2010/main" val="19277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073150"/>
            <a:ext cx="87661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913" y="4652963"/>
            <a:ext cx="8766175" cy="3603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35/38</a:t>
            </a:r>
          </a:p>
        </p:txBody>
      </p:sp>
    </p:spTree>
    <p:extLst>
      <p:ext uri="{BB962C8B-B14F-4D97-AF65-F5344CB8AC3E}">
        <p14:creationId xmlns:p14="http://schemas.microsoft.com/office/powerpoint/2010/main" val="31391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27584" y="1316516"/>
            <a:ext cx="7560840" cy="2616540"/>
            <a:chOff x="827584" y="1316516"/>
            <a:chExt cx="7560840" cy="2616540"/>
          </a:xfrm>
        </p:grpSpPr>
        <p:grpSp>
          <p:nvGrpSpPr>
            <p:cNvPr id="14" name="Group 13"/>
            <p:cNvGrpSpPr/>
            <p:nvPr/>
          </p:nvGrpSpPr>
          <p:grpSpPr>
            <a:xfrm>
              <a:off x="827584" y="1700276"/>
              <a:ext cx="7560840" cy="2232780"/>
              <a:chOff x="0" y="2594416"/>
              <a:chExt cx="7560840" cy="277966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2594416"/>
                <a:ext cx="7560840" cy="2779668"/>
              </a:xfrm>
              <a:prstGeom prst="rect">
                <a:avLst/>
              </a:prstGeom>
              <a:solidFill>
                <a:srgbClr val="BFDADA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0" y="2594416"/>
                <a:ext cx="7560840" cy="27796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6805" tIns="541528" rIns="586805" bIns="170688" numCol="1" spcCol="1270" anchor="t" anchorCtr="0">
                <a:noAutofit/>
              </a:bodyPr>
              <a:lstStyle/>
              <a:p>
                <a:pPr marL="228600" lvl="1" indent="-228600" defTabSz="106680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2400" kern="1200" dirty="0" smtClean="0"/>
                  <a:t>P release may double till the end of the 21</a:t>
                </a:r>
                <a:r>
                  <a:rPr lang="en-US" sz="2400" kern="1200" baseline="30000" dirty="0" smtClean="0"/>
                  <a:t>st</a:t>
                </a:r>
                <a:r>
                  <a:rPr lang="en-US" sz="2400" kern="1200" dirty="0" smtClean="0"/>
                  <a:t> century.</a:t>
                </a:r>
              </a:p>
              <a:p>
                <a:pPr marL="228600" lvl="1" indent="-228600" defTabSz="106680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2400" dirty="0" smtClean="0"/>
                  <a:t>However, the additional C storage is likely marginal.</a:t>
                </a:r>
                <a:endParaRPr lang="en-US" sz="2400" kern="1200" dirty="0" smtClean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05626" y="1316516"/>
              <a:ext cx="5292588" cy="767520"/>
              <a:chOff x="378042" y="2210656"/>
              <a:chExt cx="5292588" cy="767520"/>
            </a:xfrm>
            <a:solidFill>
              <a:srgbClr val="007668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378042" y="2210656"/>
                <a:ext cx="5292588" cy="76752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6"/>
              <p:cNvSpPr/>
              <p:nvPr/>
            </p:nvSpPr>
            <p:spPr>
              <a:xfrm>
                <a:off x="415509" y="2248123"/>
                <a:ext cx="5217654" cy="6925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47" tIns="0" rIns="200047" bIns="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chemeClr val="bg1"/>
                    </a:solidFill>
                  </a:rPr>
                  <a:t>P weathering</a:t>
                </a:r>
                <a:endParaRPr lang="en-US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36/38</a:t>
            </a:r>
          </a:p>
        </p:txBody>
      </p:sp>
    </p:spTree>
    <p:extLst>
      <p:ext uri="{BB962C8B-B14F-4D97-AF65-F5344CB8AC3E}">
        <p14:creationId xmlns:p14="http://schemas.microsoft.com/office/powerpoint/2010/main" val="32649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3"/>
            <a:ext cx="9143999" cy="6237312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 bwMode="auto">
          <a:xfrm>
            <a:off x="35496" y="44550"/>
            <a:ext cx="8305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Nitrogen cycle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b="1" dirty="0"/>
              <a:t>Methods</a:t>
            </a:r>
            <a:r>
              <a:rPr lang="de-DE" sz="1200" dirty="0"/>
              <a:t>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82136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8/38</a:t>
            </a:r>
          </a:p>
        </p:txBody>
      </p:sp>
    </p:spTree>
    <p:extLst>
      <p:ext uri="{BB962C8B-B14F-4D97-AF65-F5344CB8AC3E}">
        <p14:creationId xmlns:p14="http://schemas.microsoft.com/office/powerpoint/2010/main" val="1865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el 3"/>
          <p:cNvSpPr>
            <a:spLocks noGrp="1"/>
          </p:cNvSpPr>
          <p:nvPr>
            <p:ph type="title"/>
          </p:nvPr>
        </p:nvSpPr>
        <p:spPr>
          <a:xfrm>
            <a:off x="381000" y="115888"/>
            <a:ext cx="8305800" cy="792162"/>
          </a:xfrm>
        </p:spPr>
        <p:txBody>
          <a:bodyPr/>
          <a:lstStyle/>
          <a:p>
            <a:pPr algn="l"/>
            <a:r>
              <a:rPr lang="en-US" smtClean="0">
                <a:latin typeface="Arial" pitchFamily="34" charset="0"/>
                <a:ea typeface="Geneva"/>
                <a:cs typeface="Arial" pitchFamily="34" charset="0"/>
              </a:rPr>
              <a:t>P cycle</a:t>
            </a:r>
            <a:endParaRPr lang="en-US" baseline="-2500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6"/>
            <a:ext cx="9143999" cy="6237312"/>
          </a:xfrm>
          <a:prstGeom prst="rect">
            <a:avLst/>
          </a:prstGeom>
        </p:spPr>
      </p:pic>
      <p:sp>
        <p:nvSpPr>
          <p:cNvPr id="6" name="Titel 3"/>
          <p:cNvSpPr txBox="1">
            <a:spLocks/>
          </p:cNvSpPr>
          <p:nvPr/>
        </p:nvSpPr>
        <p:spPr bwMode="auto">
          <a:xfrm>
            <a:off x="35496" y="44550"/>
            <a:ext cx="8305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/>
                <a:ea typeface="Geneva" pitchFamily="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24" charset="0"/>
                <a:ea typeface="Geneva" pitchFamily="2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Geneva" pitchFamily="24" charset="-128"/>
                <a:cs typeface="Geneva" pitchFamily="24" charset="-128"/>
              </a:defRPr>
            </a:lvl9pPr>
          </a:lstStyle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Phosphorus cycle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b="1" dirty="0"/>
              <a:t>Methods</a:t>
            </a:r>
            <a:r>
              <a:rPr lang="de-DE" sz="1200" dirty="0"/>
              <a:t>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82136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9/38</a:t>
            </a:r>
          </a:p>
        </p:txBody>
      </p:sp>
    </p:spTree>
    <p:extLst>
      <p:ext uri="{BB962C8B-B14F-4D97-AF65-F5344CB8AC3E}">
        <p14:creationId xmlns:p14="http://schemas.microsoft.com/office/powerpoint/2010/main" val="40676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580657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600" dirty="0" err="1" smtClean="0"/>
              <a:t>Peñuelas</a:t>
            </a:r>
            <a:r>
              <a:rPr lang="en-US" sz="1600" dirty="0" smtClean="0"/>
              <a:t> et al., </a:t>
            </a:r>
            <a:r>
              <a:rPr lang="en-US" sz="1600" i="1" dirty="0" smtClean="0"/>
              <a:t>Nat. Comm</a:t>
            </a:r>
            <a:r>
              <a:rPr lang="en-US" sz="1600" dirty="0" smtClean="0"/>
              <a:t>., 2014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5496" y="-2738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CMIP5 models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69744"/>
            <a:ext cx="5040000" cy="47355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75026" y="4005064"/>
            <a:ext cx="12496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21/38</a:t>
            </a:r>
          </a:p>
        </p:txBody>
      </p:sp>
    </p:spTree>
    <p:extLst>
      <p:ext uri="{BB962C8B-B14F-4D97-AF65-F5344CB8AC3E}">
        <p14:creationId xmlns:p14="http://schemas.microsoft.com/office/powerpoint/2010/main" val="1740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82624" y="4462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Change 1850-2010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1797596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" y="1104745"/>
            <a:ext cx="9144000" cy="46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87727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600" dirty="0" err="1" smtClean="0"/>
              <a:t>Elser</a:t>
            </a:r>
            <a:r>
              <a:rPr lang="en-US" sz="1600" dirty="0" smtClean="0"/>
              <a:t> et al., </a:t>
            </a:r>
            <a:r>
              <a:rPr lang="en-US" sz="1600" i="1" dirty="0" smtClean="0"/>
              <a:t>Ecol.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., </a:t>
            </a:r>
            <a:r>
              <a:rPr lang="en-US" sz="1600" dirty="0" smtClean="0"/>
              <a:t>2007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5496" y="-27384"/>
            <a:ext cx="8305800" cy="792162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Fertilizer experiments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4" y="783713"/>
            <a:ext cx="6480000" cy="4992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3624" y="566124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/>
              <a:t>Latitude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24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67250" y="558805"/>
            <a:ext cx="7891577" cy="2222123"/>
            <a:chOff x="-175919" y="2594416"/>
            <a:chExt cx="7094310" cy="2193039"/>
          </a:xfrm>
          <a:solidFill>
            <a:srgbClr val="BFDADA"/>
          </a:solidFill>
        </p:grpSpPr>
        <p:sp>
          <p:nvSpPr>
            <p:cNvPr id="18" name="Rectangle 17"/>
            <p:cNvSpPr/>
            <p:nvPr/>
          </p:nvSpPr>
          <p:spPr>
            <a:xfrm>
              <a:off x="-175919" y="2594416"/>
              <a:ext cx="7094310" cy="21930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50872" y="2709839"/>
              <a:ext cx="6651352" cy="2006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805" tIns="541528" rIns="586805" bIns="170688" numCol="1" spcCol="1270" anchor="t" anchorCtr="0">
              <a:no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en-US" sz="2800" dirty="0" smtClean="0">
                  <a:latin typeface="Arial" charset="0"/>
                  <a:ea typeface="Geneva" charset="0"/>
                </a:rPr>
                <a:t>Is there are significant effect of P availability on global land carbon uptake?</a:t>
              </a:r>
              <a:endParaRPr lang="en-US" sz="2800" dirty="0">
                <a:latin typeface="Arial" charset="0"/>
                <a:ea typeface="Geneva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80986" y="116632"/>
            <a:ext cx="5947568" cy="930911"/>
            <a:chOff x="378042" y="2210656"/>
            <a:chExt cx="5292588" cy="767520"/>
          </a:xfrm>
          <a:solidFill>
            <a:srgbClr val="007668"/>
          </a:solidFill>
        </p:grpSpPr>
        <p:sp>
          <p:nvSpPr>
            <p:cNvPr id="21" name="Rounded Rectangle 20"/>
            <p:cNvSpPr/>
            <p:nvPr/>
          </p:nvSpPr>
          <p:spPr>
            <a:xfrm>
              <a:off x="378042" y="2210656"/>
              <a:ext cx="5292588" cy="7675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489981" y="2248123"/>
              <a:ext cx="5066744" cy="692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solidFill>
                    <a:schemeClr val="bg1"/>
                  </a:solidFill>
                </a:rPr>
                <a:t>Question</a:t>
              </a:r>
              <a:endParaRPr lang="en-US" sz="4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1032" y="3284984"/>
            <a:ext cx="3235320" cy="2342191"/>
            <a:chOff x="461032" y="3284984"/>
            <a:chExt cx="3235320" cy="2342191"/>
          </a:xfrm>
        </p:grpSpPr>
        <p:grpSp>
          <p:nvGrpSpPr>
            <p:cNvPr id="23" name="Group 22"/>
            <p:cNvGrpSpPr/>
            <p:nvPr/>
          </p:nvGrpSpPr>
          <p:grpSpPr>
            <a:xfrm>
              <a:off x="461032" y="3284984"/>
              <a:ext cx="3235320" cy="2170319"/>
              <a:chOff x="1424519" y="2423280"/>
              <a:chExt cx="3235320" cy="217031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1424519" y="2630160"/>
                <a:ext cx="3235320" cy="1963439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00AE00">
                  <a:alpha val="30000"/>
                </a:srgbClr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r>
                  <a:rPr lang="en-US" sz="2800" b="0" i="0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rPr>
                  <a:t>                 </a:t>
                </a:r>
                <a:r>
                  <a:rPr lang="en-US" sz="2000" b="0" i="0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rPr>
                  <a:t>JSBACH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424519" y="3471839"/>
                <a:ext cx="3235320" cy="560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770" h="1559">
                    <a:moveTo>
                      <a:pt x="9769" y="1558"/>
                    </a:moveTo>
                    <a:cubicBezTo>
                      <a:pt x="7937" y="-389"/>
                      <a:pt x="0" y="0"/>
                      <a:pt x="0" y="0"/>
                    </a:cubicBezTo>
                  </a:path>
                </a:pathLst>
              </a:custGeom>
              <a:noFill/>
              <a:ln w="36720">
                <a:solidFill>
                  <a:srgbClr val="000000"/>
                </a:solidFill>
                <a:prstDash val="solid"/>
              </a:ln>
            </p:spPr>
            <p:txBody>
              <a:bodyPr vert="horz" lIns="108000" tIns="63000" rIns="108000" bIns="63000" anchor="ctr" anchorCtr="1" compatLnSpc="0"/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565279" y="2423280"/>
                <a:ext cx="1406520" cy="1609439"/>
                <a:chOff x="1565279" y="2423280"/>
                <a:chExt cx="1406520" cy="1609439"/>
              </a:xfrm>
            </p:grpSpPr>
            <p:sp>
              <p:nvSpPr>
                <p:cNvPr id="27" name="Straight Connector 26"/>
                <p:cNvSpPr/>
                <p:nvPr/>
              </p:nvSpPr>
              <p:spPr>
                <a:xfrm>
                  <a:off x="2690280" y="3191040"/>
                  <a:ext cx="0" cy="28079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28" name="Straight Connector 27"/>
                <p:cNvSpPr/>
                <p:nvPr/>
              </p:nvSpPr>
              <p:spPr>
                <a:xfrm>
                  <a:off x="2268719" y="3051000"/>
                  <a:ext cx="0" cy="42083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2268719" y="2715720"/>
                  <a:ext cx="703080" cy="56088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846079" y="2423280"/>
                  <a:ext cx="844199" cy="70092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565279" y="2667000"/>
                  <a:ext cx="562320" cy="56088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831039" y="3331800"/>
                  <a:ext cx="140760" cy="140040"/>
                </a:xfrm>
                <a:custGeom>
                  <a:avLst/>
                  <a:gdLst>
                    <a:gd name="f0" fmla="val 0"/>
                    <a:gd name="f1" fmla="val 707"/>
                    <a:gd name="f2" fmla="val 799"/>
                    <a:gd name="f3" fmla="val 637"/>
                    <a:gd name="f4" fmla="val 408"/>
                    <a:gd name="f5" fmla="val 402"/>
                    <a:gd name="f6" fmla="val 631"/>
                    <a:gd name="f7" fmla="val 626"/>
                    <a:gd name="f8" fmla="val 620"/>
                    <a:gd name="f9" fmla="val 396"/>
                    <a:gd name="f10" fmla="val 390"/>
                    <a:gd name="f11" fmla="val 678"/>
                    <a:gd name="f12" fmla="val 354"/>
                    <a:gd name="f13" fmla="val 702"/>
                    <a:gd name="f14" fmla="val 306"/>
                    <a:gd name="f15" fmla="val 252"/>
                    <a:gd name="f16" fmla="val 684"/>
                    <a:gd name="f17" fmla="val 198"/>
                    <a:gd name="f18" fmla="val 655"/>
                    <a:gd name="f19" fmla="val 156"/>
                    <a:gd name="f20" fmla="val 608"/>
                    <a:gd name="f21" fmla="val 132"/>
                    <a:gd name="f22" fmla="val 555"/>
                    <a:gd name="f23" fmla="val 503"/>
                    <a:gd name="f24" fmla="val 150"/>
                    <a:gd name="f25" fmla="val 497"/>
                    <a:gd name="f26" fmla="val 491"/>
                    <a:gd name="f27" fmla="val 162"/>
                    <a:gd name="f28" fmla="val 144"/>
                    <a:gd name="f29" fmla="val 479"/>
                    <a:gd name="f30" fmla="val 96"/>
                    <a:gd name="f31" fmla="val 462"/>
                    <a:gd name="f32" fmla="val 60"/>
                    <a:gd name="f33" fmla="val 433"/>
                    <a:gd name="f34" fmla="val 30"/>
                    <a:gd name="f35" fmla="val 398"/>
                    <a:gd name="f36" fmla="val 6"/>
                    <a:gd name="f37" fmla="val 357"/>
                    <a:gd name="f38" fmla="val 310"/>
                    <a:gd name="f39" fmla="val 275"/>
                    <a:gd name="f40" fmla="val 245"/>
                    <a:gd name="f41" fmla="val 228"/>
                    <a:gd name="f42" fmla="val 222"/>
                    <a:gd name="f43" fmla="val 216"/>
                    <a:gd name="f44" fmla="val 210"/>
                    <a:gd name="f45" fmla="val 205"/>
                    <a:gd name="f46" fmla="val 152"/>
                    <a:gd name="f47" fmla="val 99"/>
                    <a:gd name="f48" fmla="val 52"/>
                    <a:gd name="f49" fmla="val 23"/>
                    <a:gd name="f50" fmla="val 29"/>
                    <a:gd name="f51" fmla="val 70"/>
                    <a:gd name="f52" fmla="val 76"/>
                    <a:gd name="f53" fmla="val 82"/>
                    <a:gd name="f54" fmla="val 88"/>
                    <a:gd name="f55" fmla="val 444"/>
                    <a:gd name="f56" fmla="val 493"/>
                    <a:gd name="f57" fmla="val 541"/>
                    <a:gd name="f58" fmla="val 595"/>
                    <a:gd name="f59" fmla="val 661"/>
                    <a:gd name="f60" fmla="val 667"/>
                    <a:gd name="f61" fmla="val 649"/>
                    <a:gd name="f62" fmla="val 643"/>
                    <a:gd name="f63" fmla="val 703"/>
                    <a:gd name="f64" fmla="val 739"/>
                    <a:gd name="f65" fmla="val 769"/>
                    <a:gd name="f66" fmla="val 793"/>
                    <a:gd name="f67" fmla="val 258"/>
                    <a:gd name="f68" fmla="val 269"/>
                    <a:gd name="f69" fmla="val 282"/>
                    <a:gd name="f70" fmla="val 234"/>
                    <a:gd name="f71" fmla="val 312"/>
                    <a:gd name="f72" fmla="val 487"/>
                    <a:gd name="f73" fmla="val 517"/>
                    <a:gd name="f74" fmla="val 547"/>
                    <a:gd name="f75" fmla="val 438"/>
                    <a:gd name="f76" fmla="val 4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07" h="799">
                      <a:moveTo>
                        <a:pt x="f3" y="f4"/>
                      </a:moveTo>
                      <a:lnTo>
                        <a:pt x="f3" y="f5"/>
                      </a:lnTo>
                      <a:lnTo>
                        <a:pt x="f6" y="f5"/>
                      </a:lnTo>
                      <a:lnTo>
                        <a:pt x="f7" y="f5"/>
                      </a:lnTo>
                      <a:lnTo>
                        <a:pt x="f8" y="f9"/>
                      </a:lnTo>
                      <a:lnTo>
                        <a:pt x="f7" y="f9"/>
                      </a:lnTo>
                      <a:lnTo>
                        <a:pt x="f6" y="f9"/>
                      </a:lnTo>
                      <a:lnTo>
                        <a:pt x="f3" y="f9"/>
                      </a:lnTo>
                      <a:lnTo>
                        <a:pt x="f3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24"/>
                      </a:lnTo>
                      <a:lnTo>
                        <a:pt x="f25" y="f24"/>
                      </a:lnTo>
                      <a:lnTo>
                        <a:pt x="f25" y="f19"/>
                      </a:lnTo>
                      <a:lnTo>
                        <a:pt x="f26" y="f19"/>
                      </a:lnTo>
                      <a:lnTo>
                        <a:pt x="f26" y="f27"/>
                      </a:lnTo>
                      <a:lnTo>
                        <a:pt x="f26" y="f19"/>
                      </a:lnTo>
                      <a:lnTo>
                        <a:pt x="f26" y="f24"/>
                      </a:lnTo>
                      <a:lnTo>
                        <a:pt x="f26" y="f24"/>
                      </a:lnTo>
                      <a:lnTo>
                        <a:pt x="f26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0"/>
                      </a:lnTo>
                      <a:lnTo>
                        <a:pt x="f38" y="f36"/>
                      </a:lnTo>
                      <a:lnTo>
                        <a:pt x="f39" y="f34"/>
                      </a:lnTo>
                      <a:lnTo>
                        <a:pt x="f40" y="f32"/>
                      </a:lnTo>
                      <a:lnTo>
                        <a:pt x="f41" y="f30"/>
                      </a:lnTo>
                      <a:lnTo>
                        <a:pt x="f42" y="f28"/>
                      </a:lnTo>
                      <a:lnTo>
                        <a:pt x="f42" y="f24"/>
                      </a:lnTo>
                      <a:lnTo>
                        <a:pt x="f42" y="f24"/>
                      </a:lnTo>
                      <a:lnTo>
                        <a:pt x="f42" y="f19"/>
                      </a:lnTo>
                      <a:lnTo>
                        <a:pt x="f42" y="f27"/>
                      </a:lnTo>
                      <a:lnTo>
                        <a:pt x="f43" y="f19"/>
                      </a:lnTo>
                      <a:lnTo>
                        <a:pt x="f44" y="f19"/>
                      </a:lnTo>
                      <a:lnTo>
                        <a:pt x="f45" y="f24"/>
                      </a:lnTo>
                      <a:lnTo>
                        <a:pt x="f45" y="f24"/>
                      </a:lnTo>
                      <a:lnTo>
                        <a:pt x="f46" y="f21"/>
                      </a:lnTo>
                      <a:lnTo>
                        <a:pt x="f47" y="f21"/>
                      </a:lnTo>
                      <a:lnTo>
                        <a:pt x="f48" y="f19"/>
                      </a:lnTo>
                      <a:lnTo>
                        <a:pt x="f49" y="f17"/>
                      </a:lnTo>
                      <a:lnTo>
                        <a:pt x="f0" y="f15"/>
                      </a:lnTo>
                      <a:lnTo>
                        <a:pt x="f36" y="f14"/>
                      </a:lnTo>
                      <a:lnTo>
                        <a:pt x="f50" y="f12"/>
                      </a:lnTo>
                      <a:lnTo>
                        <a:pt x="f51" y="f10"/>
                      </a:lnTo>
                      <a:lnTo>
                        <a:pt x="f51" y="f9"/>
                      </a:lnTo>
                      <a:lnTo>
                        <a:pt x="f52" y="f9"/>
                      </a:lnTo>
                      <a:lnTo>
                        <a:pt x="f53" y="f9"/>
                      </a:lnTo>
                      <a:lnTo>
                        <a:pt x="f54" y="f9"/>
                      </a:lnTo>
                      <a:lnTo>
                        <a:pt x="f53" y="f5"/>
                      </a:lnTo>
                      <a:lnTo>
                        <a:pt x="f52" y="f5"/>
                      </a:lnTo>
                      <a:lnTo>
                        <a:pt x="f51" y="f5"/>
                      </a:lnTo>
                      <a:lnTo>
                        <a:pt x="f51" y="f4"/>
                      </a:lnTo>
                      <a:lnTo>
                        <a:pt x="f50" y="f55"/>
                      </a:lnTo>
                      <a:lnTo>
                        <a:pt x="f36" y="f56"/>
                      </a:lnTo>
                      <a:lnTo>
                        <a:pt x="f0" y="f57"/>
                      </a:lnTo>
                      <a:lnTo>
                        <a:pt x="f49" y="f58"/>
                      </a:lnTo>
                      <a:lnTo>
                        <a:pt x="f48" y="f3"/>
                      </a:lnTo>
                      <a:lnTo>
                        <a:pt x="f47" y="f59"/>
                      </a:lnTo>
                      <a:lnTo>
                        <a:pt x="f46" y="f60"/>
                      </a:lnTo>
                      <a:lnTo>
                        <a:pt x="f45" y="f61"/>
                      </a:lnTo>
                      <a:lnTo>
                        <a:pt x="f45" y="f62"/>
                      </a:lnTo>
                      <a:lnTo>
                        <a:pt x="f44" y="f62"/>
                      </a:lnTo>
                      <a:lnTo>
                        <a:pt x="f43" y="f62"/>
                      </a:lnTo>
                      <a:lnTo>
                        <a:pt x="f42" y="f3"/>
                      </a:lnTo>
                      <a:lnTo>
                        <a:pt x="f42" y="f62"/>
                      </a:lnTo>
                      <a:lnTo>
                        <a:pt x="f42" y="f61"/>
                      </a:lnTo>
                      <a:lnTo>
                        <a:pt x="f42" y="f61"/>
                      </a:lnTo>
                      <a:lnTo>
                        <a:pt x="f42" y="f18"/>
                      </a:lnTo>
                      <a:lnTo>
                        <a:pt x="f41" y="f63"/>
                      </a:lnTo>
                      <a:lnTo>
                        <a:pt x="f40" y="f64"/>
                      </a:lnTo>
                      <a:lnTo>
                        <a:pt x="f39" y="f65"/>
                      </a:lnTo>
                      <a:lnTo>
                        <a:pt x="f38" y="f66"/>
                      </a:lnTo>
                      <a:lnTo>
                        <a:pt x="f37" y="f2"/>
                      </a:lnTo>
                      <a:lnTo>
                        <a:pt x="f35" y="f66"/>
                      </a:lnTo>
                      <a:lnTo>
                        <a:pt x="f33" y="f65"/>
                      </a:lnTo>
                      <a:lnTo>
                        <a:pt x="f31" y="f64"/>
                      </a:lnTo>
                      <a:lnTo>
                        <a:pt x="f29" y="f63"/>
                      </a:lnTo>
                      <a:lnTo>
                        <a:pt x="f26" y="f18"/>
                      </a:lnTo>
                      <a:lnTo>
                        <a:pt x="f26" y="f61"/>
                      </a:lnTo>
                      <a:lnTo>
                        <a:pt x="f26" y="f61"/>
                      </a:lnTo>
                      <a:lnTo>
                        <a:pt x="f26" y="f62"/>
                      </a:lnTo>
                      <a:lnTo>
                        <a:pt x="f26" y="f3"/>
                      </a:lnTo>
                      <a:lnTo>
                        <a:pt x="f26" y="f62"/>
                      </a:lnTo>
                      <a:lnTo>
                        <a:pt x="f25" y="f62"/>
                      </a:lnTo>
                      <a:lnTo>
                        <a:pt x="f25" y="f62"/>
                      </a:lnTo>
                      <a:lnTo>
                        <a:pt x="f23" y="f61"/>
                      </a:lnTo>
                      <a:lnTo>
                        <a:pt x="f22" y="f60"/>
                      </a:lnTo>
                      <a:lnTo>
                        <a:pt x="f20" y="f59"/>
                      </a:lnTo>
                      <a:lnTo>
                        <a:pt x="f18" y="f3"/>
                      </a:lnTo>
                      <a:lnTo>
                        <a:pt x="f16" y="f58"/>
                      </a:lnTo>
                      <a:lnTo>
                        <a:pt x="f1" y="f57"/>
                      </a:lnTo>
                      <a:lnTo>
                        <a:pt x="f13" y="f56"/>
                      </a:lnTo>
                      <a:lnTo>
                        <a:pt x="f11" y="f55"/>
                      </a:lnTo>
                      <a:lnTo>
                        <a:pt x="f3" y="f4"/>
                      </a:lnTo>
                      <a:close/>
                      <a:moveTo>
                        <a:pt x="f37" y="f15"/>
                      </a:moveTo>
                      <a:lnTo>
                        <a:pt x="f38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43" y="f12"/>
                      </a:lnTo>
                      <a:lnTo>
                        <a:pt x="f44" y="f5"/>
                      </a:lnTo>
                      <a:lnTo>
                        <a:pt x="f43" y="f55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38" y="f57"/>
                      </a:lnTo>
                      <a:lnTo>
                        <a:pt x="f37" y="f74"/>
                      </a:lnTo>
                      <a:lnTo>
                        <a:pt x="f35" y="f57"/>
                      </a:lnTo>
                      <a:lnTo>
                        <a:pt x="f75" y="f73"/>
                      </a:lnTo>
                      <a:lnTo>
                        <a:pt x="f76" y="f72"/>
                      </a:lnTo>
                      <a:lnTo>
                        <a:pt x="f26" y="f55"/>
                      </a:lnTo>
                      <a:lnTo>
                        <a:pt x="f23" y="f5"/>
                      </a:lnTo>
                      <a:lnTo>
                        <a:pt x="f26" y="f12"/>
                      </a:lnTo>
                      <a:lnTo>
                        <a:pt x="f76" y="f71"/>
                      </a:lnTo>
                      <a:lnTo>
                        <a:pt x="f75" y="f69"/>
                      </a:lnTo>
                      <a:lnTo>
                        <a:pt x="f35" y="f67"/>
                      </a:lnTo>
                      <a:lnTo>
                        <a:pt x="f37" y="f1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3" name="Straight Connector 32"/>
                <p:cNvSpPr/>
                <p:nvPr/>
              </p:nvSpPr>
              <p:spPr>
                <a:xfrm>
                  <a:off x="1846079" y="3191040"/>
                  <a:ext cx="0" cy="28079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4" name="Straight Connector 33"/>
                <p:cNvSpPr/>
                <p:nvPr/>
              </p:nvSpPr>
              <p:spPr>
                <a:xfrm>
                  <a:off x="2268719" y="3471839"/>
                  <a:ext cx="281520" cy="280081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5" name="Straight Connector 34"/>
                <p:cNvSpPr/>
                <p:nvPr/>
              </p:nvSpPr>
              <p:spPr>
                <a:xfrm flipH="1">
                  <a:off x="2127600" y="3471839"/>
                  <a:ext cx="141119" cy="280081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6" name="Straight Connector 35"/>
                <p:cNvSpPr/>
                <p:nvPr/>
              </p:nvSpPr>
              <p:spPr>
                <a:xfrm>
                  <a:off x="2268719" y="3471839"/>
                  <a:ext cx="140400" cy="420120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7" name="Straight Connector 36"/>
                <p:cNvSpPr/>
                <p:nvPr/>
              </p:nvSpPr>
              <p:spPr>
                <a:xfrm>
                  <a:off x="2268719" y="3471839"/>
                  <a:ext cx="0" cy="560880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8" name="Straight Connector 37"/>
                <p:cNvSpPr/>
                <p:nvPr/>
              </p:nvSpPr>
              <p:spPr>
                <a:xfrm flipV="1">
                  <a:off x="2127600" y="3751920"/>
                  <a:ext cx="141119" cy="140039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763688" y="4712775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2000" b="1" dirty="0" smtClean="0"/>
                <a:t>C N</a:t>
              </a:r>
            </a:p>
          </p:txBody>
        </p:sp>
        <p:sp>
          <p:nvSpPr>
            <p:cNvPr id="40" name="Curved Right Arrow 39"/>
            <p:cNvSpPr/>
            <p:nvPr/>
          </p:nvSpPr>
          <p:spPr>
            <a:xfrm>
              <a:off x="1599775" y="4507119"/>
              <a:ext cx="483962" cy="85307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rot="10800000">
              <a:off x="2267745" y="4475047"/>
              <a:ext cx="483962" cy="85307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9448" y="4715619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b="1" dirty="0" smtClean="0"/>
              <a:t>P</a:t>
            </a:r>
          </a:p>
        </p:txBody>
      </p:sp>
      <p:sp>
        <p:nvSpPr>
          <p:cNvPr id="64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b="1" dirty="0" smtClean="0"/>
              <a:t>Introduction</a:t>
            </a:r>
            <a:r>
              <a:rPr lang="de-DE" sz="1200" dirty="0" smtClean="0"/>
              <a:t> • </a:t>
            </a:r>
            <a:r>
              <a:rPr lang="de-DE" sz="1200" dirty="0"/>
              <a:t>Methods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516216" y="6021288"/>
            <a:ext cx="162875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600" dirty="0" err="1" smtClean="0"/>
              <a:t>Goll</a:t>
            </a:r>
            <a:r>
              <a:rPr lang="en-US" sz="1600" dirty="0" smtClean="0"/>
              <a:t> </a:t>
            </a:r>
            <a:r>
              <a:rPr lang="en-US" sz="1600" dirty="0"/>
              <a:t>et al, </a:t>
            </a:r>
            <a:r>
              <a:rPr lang="en-US" sz="1600" dirty="0" smtClean="0"/>
              <a:t>2012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482136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54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3"/>
          <p:cNvSpPr>
            <a:spLocks noGrp="1"/>
          </p:cNvSpPr>
          <p:nvPr>
            <p:ph type="title"/>
          </p:nvPr>
        </p:nvSpPr>
        <p:spPr>
          <a:xfrm>
            <a:off x="2124075" y="-26988"/>
            <a:ext cx="8305800" cy="792163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Liebig’s Law of Minimum</a:t>
            </a:r>
            <a:endParaRPr lang="en-US" baseline="-25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16388" name="Picture 10" descr="http://rpmedia.ask.com:80/ts?u=/wikipedia/commons/thumb/8/87/Justus_von_Liebig_NIH.jpg/180px-Justus_von_Liebig_N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750"/>
            <a:ext cx="1714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/>
          <a:stretch>
            <a:fillRect/>
          </a:stretch>
        </p:blipFill>
        <p:spPr bwMode="auto">
          <a:xfrm>
            <a:off x="755650" y="762000"/>
            <a:ext cx="59055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9364"/>
            <a:ext cx="5689376" cy="520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1" t="29166"/>
          <a:stretch/>
        </p:blipFill>
        <p:spPr>
          <a:xfrm>
            <a:off x="5258172" y="507074"/>
            <a:ext cx="4066356" cy="5863564"/>
          </a:xfrm>
          <a:prstGeom prst="rect">
            <a:avLst/>
          </a:prstGeom>
        </p:spPr>
      </p:pic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</a:t>
            </a:r>
            <a:r>
              <a:rPr lang="de-DE" sz="1200" b="1" dirty="0" smtClean="0"/>
              <a:t>• </a:t>
            </a:r>
            <a:r>
              <a:rPr lang="de-DE" sz="1200" b="1" dirty="0"/>
              <a:t>Methods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82136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6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7.40741E-7 L -0.18299 0.04005 C -0.16893 0.04907 -0.14792 0.05393 -0.12605 0.05393 C -0.10105 0.05393 -0.08108 0.04907 -0.06702 0.04005 L 4.44444E-6 7.40741E-7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7944" y="260648"/>
            <a:ext cx="5076056" cy="4353335"/>
            <a:chOff x="4067944" y="260648"/>
            <a:chExt cx="5076056" cy="4353335"/>
          </a:xfrm>
        </p:grpSpPr>
        <p:pic>
          <p:nvPicPr>
            <p:cNvPr id="42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67"/>
            <a:stretch/>
          </p:blipFill>
          <p:spPr bwMode="auto">
            <a:xfrm>
              <a:off x="4067944" y="394408"/>
              <a:ext cx="4767014" cy="421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8252582" y="260648"/>
              <a:ext cx="891418" cy="63549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99917" y="394049"/>
            <a:ext cx="4799948" cy="4936034"/>
            <a:chOff x="38954" y="-1746554"/>
            <a:chExt cx="4799948" cy="4936034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901667" y="764703"/>
              <a:ext cx="524891" cy="242477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/>
            <a:p>
              <a:endParaRPr lang="en-US"/>
            </a:p>
          </p:txBody>
        </p:sp>
        <p:pic>
          <p:nvPicPr>
            <p:cNvPr id="4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56" r="-249"/>
            <a:stretch/>
          </p:blipFill>
          <p:spPr bwMode="auto">
            <a:xfrm>
              <a:off x="38954" y="-1746554"/>
              <a:ext cx="4799948" cy="421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1032" y="3284984"/>
            <a:ext cx="3235320" cy="2342191"/>
            <a:chOff x="461032" y="3284984"/>
            <a:chExt cx="3235320" cy="2342191"/>
          </a:xfrm>
        </p:grpSpPr>
        <p:grpSp>
          <p:nvGrpSpPr>
            <p:cNvPr id="23" name="Group 22"/>
            <p:cNvGrpSpPr/>
            <p:nvPr/>
          </p:nvGrpSpPr>
          <p:grpSpPr>
            <a:xfrm>
              <a:off x="461032" y="3284984"/>
              <a:ext cx="3235320" cy="2170319"/>
              <a:chOff x="1424519" y="2423280"/>
              <a:chExt cx="3235320" cy="217031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1424519" y="2630160"/>
                <a:ext cx="3235320" cy="1963439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00AE00">
                  <a:alpha val="30000"/>
                </a:srgbClr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r>
                  <a:rPr lang="en-US" sz="2800" b="0" i="0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rPr>
                  <a:t>                 </a:t>
                </a:r>
                <a:r>
                  <a:rPr lang="en-US" sz="2000" b="0" i="0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rPr>
                  <a:t>JSBACH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424519" y="3471839"/>
                <a:ext cx="3235320" cy="560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770" h="1559">
                    <a:moveTo>
                      <a:pt x="9769" y="1558"/>
                    </a:moveTo>
                    <a:cubicBezTo>
                      <a:pt x="7937" y="-389"/>
                      <a:pt x="0" y="0"/>
                      <a:pt x="0" y="0"/>
                    </a:cubicBezTo>
                  </a:path>
                </a:pathLst>
              </a:custGeom>
              <a:noFill/>
              <a:ln w="36720">
                <a:solidFill>
                  <a:srgbClr val="000000"/>
                </a:solidFill>
                <a:prstDash val="solid"/>
              </a:ln>
            </p:spPr>
            <p:txBody>
              <a:bodyPr vert="horz" lIns="108000" tIns="63000" rIns="108000" bIns="63000" anchor="ctr" anchorCtr="1" compatLnSpc="0"/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565279" y="2423280"/>
                <a:ext cx="1406520" cy="1609439"/>
                <a:chOff x="1565279" y="2423280"/>
                <a:chExt cx="1406520" cy="1609439"/>
              </a:xfrm>
            </p:grpSpPr>
            <p:sp>
              <p:nvSpPr>
                <p:cNvPr id="27" name="Straight Connector 26"/>
                <p:cNvSpPr/>
                <p:nvPr/>
              </p:nvSpPr>
              <p:spPr>
                <a:xfrm>
                  <a:off x="2690280" y="3191040"/>
                  <a:ext cx="0" cy="28079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28" name="Straight Connector 27"/>
                <p:cNvSpPr/>
                <p:nvPr/>
              </p:nvSpPr>
              <p:spPr>
                <a:xfrm>
                  <a:off x="2268719" y="3051000"/>
                  <a:ext cx="0" cy="42083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2268719" y="2715720"/>
                  <a:ext cx="703080" cy="56088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846079" y="2423280"/>
                  <a:ext cx="844199" cy="70092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565279" y="2667000"/>
                  <a:ext cx="562320" cy="56088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831039" y="3331800"/>
                  <a:ext cx="140760" cy="140040"/>
                </a:xfrm>
                <a:custGeom>
                  <a:avLst/>
                  <a:gdLst>
                    <a:gd name="f0" fmla="val 0"/>
                    <a:gd name="f1" fmla="val 707"/>
                    <a:gd name="f2" fmla="val 799"/>
                    <a:gd name="f3" fmla="val 637"/>
                    <a:gd name="f4" fmla="val 408"/>
                    <a:gd name="f5" fmla="val 402"/>
                    <a:gd name="f6" fmla="val 631"/>
                    <a:gd name="f7" fmla="val 626"/>
                    <a:gd name="f8" fmla="val 620"/>
                    <a:gd name="f9" fmla="val 396"/>
                    <a:gd name="f10" fmla="val 390"/>
                    <a:gd name="f11" fmla="val 678"/>
                    <a:gd name="f12" fmla="val 354"/>
                    <a:gd name="f13" fmla="val 702"/>
                    <a:gd name="f14" fmla="val 306"/>
                    <a:gd name="f15" fmla="val 252"/>
                    <a:gd name="f16" fmla="val 684"/>
                    <a:gd name="f17" fmla="val 198"/>
                    <a:gd name="f18" fmla="val 655"/>
                    <a:gd name="f19" fmla="val 156"/>
                    <a:gd name="f20" fmla="val 608"/>
                    <a:gd name="f21" fmla="val 132"/>
                    <a:gd name="f22" fmla="val 555"/>
                    <a:gd name="f23" fmla="val 503"/>
                    <a:gd name="f24" fmla="val 150"/>
                    <a:gd name="f25" fmla="val 497"/>
                    <a:gd name="f26" fmla="val 491"/>
                    <a:gd name="f27" fmla="val 162"/>
                    <a:gd name="f28" fmla="val 144"/>
                    <a:gd name="f29" fmla="val 479"/>
                    <a:gd name="f30" fmla="val 96"/>
                    <a:gd name="f31" fmla="val 462"/>
                    <a:gd name="f32" fmla="val 60"/>
                    <a:gd name="f33" fmla="val 433"/>
                    <a:gd name="f34" fmla="val 30"/>
                    <a:gd name="f35" fmla="val 398"/>
                    <a:gd name="f36" fmla="val 6"/>
                    <a:gd name="f37" fmla="val 357"/>
                    <a:gd name="f38" fmla="val 310"/>
                    <a:gd name="f39" fmla="val 275"/>
                    <a:gd name="f40" fmla="val 245"/>
                    <a:gd name="f41" fmla="val 228"/>
                    <a:gd name="f42" fmla="val 222"/>
                    <a:gd name="f43" fmla="val 216"/>
                    <a:gd name="f44" fmla="val 210"/>
                    <a:gd name="f45" fmla="val 205"/>
                    <a:gd name="f46" fmla="val 152"/>
                    <a:gd name="f47" fmla="val 99"/>
                    <a:gd name="f48" fmla="val 52"/>
                    <a:gd name="f49" fmla="val 23"/>
                    <a:gd name="f50" fmla="val 29"/>
                    <a:gd name="f51" fmla="val 70"/>
                    <a:gd name="f52" fmla="val 76"/>
                    <a:gd name="f53" fmla="val 82"/>
                    <a:gd name="f54" fmla="val 88"/>
                    <a:gd name="f55" fmla="val 444"/>
                    <a:gd name="f56" fmla="val 493"/>
                    <a:gd name="f57" fmla="val 541"/>
                    <a:gd name="f58" fmla="val 595"/>
                    <a:gd name="f59" fmla="val 661"/>
                    <a:gd name="f60" fmla="val 667"/>
                    <a:gd name="f61" fmla="val 649"/>
                    <a:gd name="f62" fmla="val 643"/>
                    <a:gd name="f63" fmla="val 703"/>
                    <a:gd name="f64" fmla="val 739"/>
                    <a:gd name="f65" fmla="val 769"/>
                    <a:gd name="f66" fmla="val 793"/>
                    <a:gd name="f67" fmla="val 258"/>
                    <a:gd name="f68" fmla="val 269"/>
                    <a:gd name="f69" fmla="val 282"/>
                    <a:gd name="f70" fmla="val 234"/>
                    <a:gd name="f71" fmla="val 312"/>
                    <a:gd name="f72" fmla="val 487"/>
                    <a:gd name="f73" fmla="val 517"/>
                    <a:gd name="f74" fmla="val 547"/>
                    <a:gd name="f75" fmla="val 438"/>
                    <a:gd name="f76" fmla="val 4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07" h="799">
                      <a:moveTo>
                        <a:pt x="f3" y="f4"/>
                      </a:moveTo>
                      <a:lnTo>
                        <a:pt x="f3" y="f5"/>
                      </a:lnTo>
                      <a:lnTo>
                        <a:pt x="f6" y="f5"/>
                      </a:lnTo>
                      <a:lnTo>
                        <a:pt x="f7" y="f5"/>
                      </a:lnTo>
                      <a:lnTo>
                        <a:pt x="f8" y="f9"/>
                      </a:lnTo>
                      <a:lnTo>
                        <a:pt x="f7" y="f9"/>
                      </a:lnTo>
                      <a:lnTo>
                        <a:pt x="f6" y="f9"/>
                      </a:lnTo>
                      <a:lnTo>
                        <a:pt x="f3" y="f9"/>
                      </a:lnTo>
                      <a:lnTo>
                        <a:pt x="f3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24"/>
                      </a:lnTo>
                      <a:lnTo>
                        <a:pt x="f25" y="f24"/>
                      </a:lnTo>
                      <a:lnTo>
                        <a:pt x="f25" y="f19"/>
                      </a:lnTo>
                      <a:lnTo>
                        <a:pt x="f26" y="f19"/>
                      </a:lnTo>
                      <a:lnTo>
                        <a:pt x="f26" y="f27"/>
                      </a:lnTo>
                      <a:lnTo>
                        <a:pt x="f26" y="f19"/>
                      </a:lnTo>
                      <a:lnTo>
                        <a:pt x="f26" y="f24"/>
                      </a:lnTo>
                      <a:lnTo>
                        <a:pt x="f26" y="f24"/>
                      </a:lnTo>
                      <a:lnTo>
                        <a:pt x="f26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0"/>
                      </a:lnTo>
                      <a:lnTo>
                        <a:pt x="f38" y="f36"/>
                      </a:lnTo>
                      <a:lnTo>
                        <a:pt x="f39" y="f34"/>
                      </a:lnTo>
                      <a:lnTo>
                        <a:pt x="f40" y="f32"/>
                      </a:lnTo>
                      <a:lnTo>
                        <a:pt x="f41" y="f30"/>
                      </a:lnTo>
                      <a:lnTo>
                        <a:pt x="f42" y="f28"/>
                      </a:lnTo>
                      <a:lnTo>
                        <a:pt x="f42" y="f24"/>
                      </a:lnTo>
                      <a:lnTo>
                        <a:pt x="f42" y="f24"/>
                      </a:lnTo>
                      <a:lnTo>
                        <a:pt x="f42" y="f19"/>
                      </a:lnTo>
                      <a:lnTo>
                        <a:pt x="f42" y="f27"/>
                      </a:lnTo>
                      <a:lnTo>
                        <a:pt x="f43" y="f19"/>
                      </a:lnTo>
                      <a:lnTo>
                        <a:pt x="f44" y="f19"/>
                      </a:lnTo>
                      <a:lnTo>
                        <a:pt x="f45" y="f24"/>
                      </a:lnTo>
                      <a:lnTo>
                        <a:pt x="f45" y="f24"/>
                      </a:lnTo>
                      <a:lnTo>
                        <a:pt x="f46" y="f21"/>
                      </a:lnTo>
                      <a:lnTo>
                        <a:pt x="f47" y="f21"/>
                      </a:lnTo>
                      <a:lnTo>
                        <a:pt x="f48" y="f19"/>
                      </a:lnTo>
                      <a:lnTo>
                        <a:pt x="f49" y="f17"/>
                      </a:lnTo>
                      <a:lnTo>
                        <a:pt x="f0" y="f15"/>
                      </a:lnTo>
                      <a:lnTo>
                        <a:pt x="f36" y="f14"/>
                      </a:lnTo>
                      <a:lnTo>
                        <a:pt x="f50" y="f12"/>
                      </a:lnTo>
                      <a:lnTo>
                        <a:pt x="f51" y="f10"/>
                      </a:lnTo>
                      <a:lnTo>
                        <a:pt x="f51" y="f9"/>
                      </a:lnTo>
                      <a:lnTo>
                        <a:pt x="f52" y="f9"/>
                      </a:lnTo>
                      <a:lnTo>
                        <a:pt x="f53" y="f9"/>
                      </a:lnTo>
                      <a:lnTo>
                        <a:pt x="f54" y="f9"/>
                      </a:lnTo>
                      <a:lnTo>
                        <a:pt x="f53" y="f5"/>
                      </a:lnTo>
                      <a:lnTo>
                        <a:pt x="f52" y="f5"/>
                      </a:lnTo>
                      <a:lnTo>
                        <a:pt x="f51" y="f5"/>
                      </a:lnTo>
                      <a:lnTo>
                        <a:pt x="f51" y="f4"/>
                      </a:lnTo>
                      <a:lnTo>
                        <a:pt x="f50" y="f55"/>
                      </a:lnTo>
                      <a:lnTo>
                        <a:pt x="f36" y="f56"/>
                      </a:lnTo>
                      <a:lnTo>
                        <a:pt x="f0" y="f57"/>
                      </a:lnTo>
                      <a:lnTo>
                        <a:pt x="f49" y="f58"/>
                      </a:lnTo>
                      <a:lnTo>
                        <a:pt x="f48" y="f3"/>
                      </a:lnTo>
                      <a:lnTo>
                        <a:pt x="f47" y="f59"/>
                      </a:lnTo>
                      <a:lnTo>
                        <a:pt x="f46" y="f60"/>
                      </a:lnTo>
                      <a:lnTo>
                        <a:pt x="f45" y="f61"/>
                      </a:lnTo>
                      <a:lnTo>
                        <a:pt x="f45" y="f62"/>
                      </a:lnTo>
                      <a:lnTo>
                        <a:pt x="f44" y="f62"/>
                      </a:lnTo>
                      <a:lnTo>
                        <a:pt x="f43" y="f62"/>
                      </a:lnTo>
                      <a:lnTo>
                        <a:pt x="f42" y="f3"/>
                      </a:lnTo>
                      <a:lnTo>
                        <a:pt x="f42" y="f62"/>
                      </a:lnTo>
                      <a:lnTo>
                        <a:pt x="f42" y="f61"/>
                      </a:lnTo>
                      <a:lnTo>
                        <a:pt x="f42" y="f61"/>
                      </a:lnTo>
                      <a:lnTo>
                        <a:pt x="f42" y="f18"/>
                      </a:lnTo>
                      <a:lnTo>
                        <a:pt x="f41" y="f63"/>
                      </a:lnTo>
                      <a:lnTo>
                        <a:pt x="f40" y="f64"/>
                      </a:lnTo>
                      <a:lnTo>
                        <a:pt x="f39" y="f65"/>
                      </a:lnTo>
                      <a:lnTo>
                        <a:pt x="f38" y="f66"/>
                      </a:lnTo>
                      <a:lnTo>
                        <a:pt x="f37" y="f2"/>
                      </a:lnTo>
                      <a:lnTo>
                        <a:pt x="f35" y="f66"/>
                      </a:lnTo>
                      <a:lnTo>
                        <a:pt x="f33" y="f65"/>
                      </a:lnTo>
                      <a:lnTo>
                        <a:pt x="f31" y="f64"/>
                      </a:lnTo>
                      <a:lnTo>
                        <a:pt x="f29" y="f63"/>
                      </a:lnTo>
                      <a:lnTo>
                        <a:pt x="f26" y="f18"/>
                      </a:lnTo>
                      <a:lnTo>
                        <a:pt x="f26" y="f61"/>
                      </a:lnTo>
                      <a:lnTo>
                        <a:pt x="f26" y="f61"/>
                      </a:lnTo>
                      <a:lnTo>
                        <a:pt x="f26" y="f62"/>
                      </a:lnTo>
                      <a:lnTo>
                        <a:pt x="f26" y="f3"/>
                      </a:lnTo>
                      <a:lnTo>
                        <a:pt x="f26" y="f62"/>
                      </a:lnTo>
                      <a:lnTo>
                        <a:pt x="f25" y="f62"/>
                      </a:lnTo>
                      <a:lnTo>
                        <a:pt x="f25" y="f62"/>
                      </a:lnTo>
                      <a:lnTo>
                        <a:pt x="f23" y="f61"/>
                      </a:lnTo>
                      <a:lnTo>
                        <a:pt x="f22" y="f60"/>
                      </a:lnTo>
                      <a:lnTo>
                        <a:pt x="f20" y="f59"/>
                      </a:lnTo>
                      <a:lnTo>
                        <a:pt x="f18" y="f3"/>
                      </a:lnTo>
                      <a:lnTo>
                        <a:pt x="f16" y="f58"/>
                      </a:lnTo>
                      <a:lnTo>
                        <a:pt x="f1" y="f57"/>
                      </a:lnTo>
                      <a:lnTo>
                        <a:pt x="f13" y="f56"/>
                      </a:lnTo>
                      <a:lnTo>
                        <a:pt x="f11" y="f55"/>
                      </a:lnTo>
                      <a:lnTo>
                        <a:pt x="f3" y="f4"/>
                      </a:lnTo>
                      <a:close/>
                      <a:moveTo>
                        <a:pt x="f37" y="f15"/>
                      </a:moveTo>
                      <a:lnTo>
                        <a:pt x="f38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43" y="f12"/>
                      </a:lnTo>
                      <a:lnTo>
                        <a:pt x="f44" y="f5"/>
                      </a:lnTo>
                      <a:lnTo>
                        <a:pt x="f43" y="f55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38" y="f57"/>
                      </a:lnTo>
                      <a:lnTo>
                        <a:pt x="f37" y="f74"/>
                      </a:lnTo>
                      <a:lnTo>
                        <a:pt x="f35" y="f57"/>
                      </a:lnTo>
                      <a:lnTo>
                        <a:pt x="f75" y="f73"/>
                      </a:lnTo>
                      <a:lnTo>
                        <a:pt x="f76" y="f72"/>
                      </a:lnTo>
                      <a:lnTo>
                        <a:pt x="f26" y="f55"/>
                      </a:lnTo>
                      <a:lnTo>
                        <a:pt x="f23" y="f5"/>
                      </a:lnTo>
                      <a:lnTo>
                        <a:pt x="f26" y="f12"/>
                      </a:lnTo>
                      <a:lnTo>
                        <a:pt x="f76" y="f71"/>
                      </a:lnTo>
                      <a:lnTo>
                        <a:pt x="f75" y="f69"/>
                      </a:lnTo>
                      <a:lnTo>
                        <a:pt x="f35" y="f67"/>
                      </a:lnTo>
                      <a:lnTo>
                        <a:pt x="f37" y="f1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3" name="Straight Connector 32"/>
                <p:cNvSpPr/>
                <p:nvPr/>
              </p:nvSpPr>
              <p:spPr>
                <a:xfrm>
                  <a:off x="1846079" y="3191040"/>
                  <a:ext cx="0" cy="28079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4" name="Straight Connector 33"/>
                <p:cNvSpPr/>
                <p:nvPr/>
              </p:nvSpPr>
              <p:spPr>
                <a:xfrm>
                  <a:off x="2268719" y="3471839"/>
                  <a:ext cx="281520" cy="280081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5" name="Straight Connector 34"/>
                <p:cNvSpPr/>
                <p:nvPr/>
              </p:nvSpPr>
              <p:spPr>
                <a:xfrm flipH="1">
                  <a:off x="2127600" y="3471839"/>
                  <a:ext cx="141119" cy="280081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6" name="Straight Connector 35"/>
                <p:cNvSpPr/>
                <p:nvPr/>
              </p:nvSpPr>
              <p:spPr>
                <a:xfrm>
                  <a:off x="2268719" y="3471839"/>
                  <a:ext cx="140400" cy="420120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7" name="Straight Connector 36"/>
                <p:cNvSpPr/>
                <p:nvPr/>
              </p:nvSpPr>
              <p:spPr>
                <a:xfrm>
                  <a:off x="2268719" y="3471839"/>
                  <a:ext cx="0" cy="560880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8" name="Straight Connector 37"/>
                <p:cNvSpPr/>
                <p:nvPr/>
              </p:nvSpPr>
              <p:spPr>
                <a:xfrm flipV="1">
                  <a:off x="2127600" y="3751920"/>
                  <a:ext cx="141119" cy="140039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763688" y="4712775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2000" b="1" dirty="0" smtClean="0"/>
                <a:t>C N</a:t>
              </a:r>
            </a:p>
          </p:txBody>
        </p:sp>
        <p:sp>
          <p:nvSpPr>
            <p:cNvPr id="40" name="Curved Right Arrow 39"/>
            <p:cNvSpPr/>
            <p:nvPr/>
          </p:nvSpPr>
          <p:spPr>
            <a:xfrm>
              <a:off x="1599775" y="4507119"/>
              <a:ext cx="483962" cy="85307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rot="10800000">
              <a:off x="2267745" y="4475047"/>
              <a:ext cx="483962" cy="85307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9448" y="4715619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b="1" dirty="0" smtClean="0"/>
              <a:t>P</a:t>
            </a:r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4054283" y="2397396"/>
            <a:ext cx="445709" cy="338437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3528" y="498074"/>
            <a:ext cx="4038960" cy="2613903"/>
            <a:chOff x="323528" y="498074"/>
            <a:chExt cx="4038960" cy="2613903"/>
          </a:xfrm>
        </p:grpSpPr>
        <p:grpSp>
          <p:nvGrpSpPr>
            <p:cNvPr id="51" name="Group 50"/>
            <p:cNvGrpSpPr/>
            <p:nvPr/>
          </p:nvGrpSpPr>
          <p:grpSpPr>
            <a:xfrm>
              <a:off x="323528" y="498074"/>
              <a:ext cx="4038960" cy="2613903"/>
              <a:chOff x="269968" y="144488"/>
              <a:chExt cx="4038960" cy="261390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9968" y="573000"/>
                <a:ext cx="4038960" cy="2185391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39552" y="144488"/>
                <a:ext cx="3156800" cy="620216"/>
                <a:chOff x="378042" y="2210656"/>
                <a:chExt cx="6105916" cy="767520"/>
              </a:xfrm>
              <a:solidFill>
                <a:srgbClr val="007668"/>
              </a:solidFill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378042" y="2210656"/>
                  <a:ext cx="6105916" cy="76752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5" name="Rounded Rectangle 6"/>
                <p:cNvSpPr/>
                <p:nvPr/>
              </p:nvSpPr>
              <p:spPr>
                <a:xfrm>
                  <a:off x="489981" y="2248123"/>
                  <a:ext cx="5598486" cy="692585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0047" tIns="0" rIns="200047" bIns="0" numCol="1" spcCol="1270" anchor="ctr" anchorCtr="0">
                  <a:noAutofit/>
                </a:bodyPr>
                <a:lstStyle/>
                <a:p>
                  <a:pPr lvl="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kern="1200" dirty="0" smtClean="0">
                      <a:solidFill>
                        <a:schemeClr val="bg1"/>
                      </a:solidFill>
                    </a:rPr>
                    <a:t>Parameterization</a:t>
                  </a:r>
                  <a:endParaRPr lang="en-US" sz="2800" kern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50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1" y="1483047"/>
              <a:ext cx="3617595" cy="158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t="7310" r="79250" b="50000"/>
            <a:stretch/>
          </p:blipFill>
          <p:spPr>
            <a:xfrm>
              <a:off x="2913112" y="1293516"/>
              <a:ext cx="1298848" cy="695324"/>
            </a:xfrm>
            <a:prstGeom prst="rect">
              <a:avLst/>
            </a:prstGeom>
          </p:spPr>
        </p:pic>
      </p:grpSp>
      <p:sp>
        <p:nvSpPr>
          <p:cNvPr id="60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b="1" dirty="0"/>
              <a:t>Methods</a:t>
            </a:r>
            <a:r>
              <a:rPr lang="de-DE" sz="1200" dirty="0"/>
              <a:t>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8482136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96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1032" y="3284984"/>
            <a:ext cx="3235320" cy="2342191"/>
            <a:chOff x="461032" y="3284984"/>
            <a:chExt cx="3235320" cy="2342191"/>
          </a:xfrm>
        </p:grpSpPr>
        <p:grpSp>
          <p:nvGrpSpPr>
            <p:cNvPr id="23" name="Group 22"/>
            <p:cNvGrpSpPr/>
            <p:nvPr/>
          </p:nvGrpSpPr>
          <p:grpSpPr>
            <a:xfrm>
              <a:off x="461032" y="3284984"/>
              <a:ext cx="3235320" cy="2170319"/>
              <a:chOff x="1424519" y="2423280"/>
              <a:chExt cx="3235320" cy="217031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1424519" y="2630160"/>
                <a:ext cx="3235320" cy="1963439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00AE00">
                  <a:alpha val="30000"/>
                </a:srgbClr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r>
                  <a:rPr lang="en-US" sz="2800" b="0" i="0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rPr>
                  <a:t>                 </a:t>
                </a:r>
                <a:r>
                  <a:rPr lang="en-US" sz="2000" b="0" i="0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rPr>
                  <a:t>JSBACH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424519" y="3471839"/>
                <a:ext cx="3235320" cy="560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770" h="1559">
                    <a:moveTo>
                      <a:pt x="9769" y="1558"/>
                    </a:moveTo>
                    <a:cubicBezTo>
                      <a:pt x="7937" y="-389"/>
                      <a:pt x="0" y="0"/>
                      <a:pt x="0" y="0"/>
                    </a:cubicBezTo>
                  </a:path>
                </a:pathLst>
              </a:custGeom>
              <a:noFill/>
              <a:ln w="36720">
                <a:solidFill>
                  <a:srgbClr val="000000"/>
                </a:solidFill>
                <a:prstDash val="solid"/>
              </a:ln>
            </p:spPr>
            <p:txBody>
              <a:bodyPr vert="horz" lIns="108000" tIns="63000" rIns="108000" bIns="63000" anchor="ctr" anchorCtr="1" compatLnSpc="0"/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1999" algn="l"/>
                    <a:tab pos="5486399" algn="l"/>
                    <a:tab pos="6400799" algn="l"/>
                    <a:tab pos="7315200" algn="l"/>
                    <a:tab pos="8229599" algn="l"/>
                    <a:tab pos="9143999" algn="l"/>
                    <a:tab pos="10058399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7"/>
                  <a:ea typeface="ヒラギノ角ゴ Pro W3" pitchFamily="1"/>
                  <a:cs typeface="ヒラギノ角ゴ Pro W3" pitchFamily="1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565279" y="2423280"/>
                <a:ext cx="1406520" cy="1609439"/>
                <a:chOff x="1565279" y="2423280"/>
                <a:chExt cx="1406520" cy="1609439"/>
              </a:xfrm>
            </p:grpSpPr>
            <p:sp>
              <p:nvSpPr>
                <p:cNvPr id="27" name="Straight Connector 26"/>
                <p:cNvSpPr/>
                <p:nvPr/>
              </p:nvSpPr>
              <p:spPr>
                <a:xfrm>
                  <a:off x="2690280" y="3191040"/>
                  <a:ext cx="0" cy="28079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28" name="Straight Connector 27"/>
                <p:cNvSpPr/>
                <p:nvPr/>
              </p:nvSpPr>
              <p:spPr>
                <a:xfrm>
                  <a:off x="2268719" y="3051000"/>
                  <a:ext cx="0" cy="42083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2268719" y="2715720"/>
                  <a:ext cx="703080" cy="56088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846079" y="2423280"/>
                  <a:ext cx="844199" cy="70092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565279" y="2667000"/>
                  <a:ext cx="562320" cy="560880"/>
                </a:xfrm>
                <a:custGeom>
                  <a:avLst/>
                  <a:gdLst>
                    <a:gd name="f0" fmla="val 0"/>
                    <a:gd name="f1" fmla="val 884"/>
                    <a:gd name="f2" fmla="val 526"/>
                    <a:gd name="f3" fmla="val 794"/>
                    <a:gd name="f4" fmla="val 337"/>
                    <a:gd name="f5" fmla="val 800"/>
                    <a:gd name="f6" fmla="val 349"/>
                    <a:gd name="f7" fmla="val 806"/>
                    <a:gd name="f8" fmla="val 361"/>
                    <a:gd name="f9" fmla="val 812"/>
                    <a:gd name="f10" fmla="val 373"/>
                    <a:gd name="f11" fmla="val 390"/>
                    <a:gd name="f12" fmla="val 426"/>
                    <a:gd name="f13" fmla="val 776"/>
                    <a:gd name="f14" fmla="val 461"/>
                    <a:gd name="f15" fmla="val 740"/>
                    <a:gd name="f16" fmla="val 485"/>
                    <a:gd name="f17" fmla="val 693"/>
                    <a:gd name="f18" fmla="val 503"/>
                    <a:gd name="f19" fmla="val 639"/>
                    <a:gd name="f20" fmla="val 509"/>
                    <a:gd name="f21" fmla="val 609"/>
                    <a:gd name="f22" fmla="val 579"/>
                    <a:gd name="f23" fmla="val 555"/>
                    <a:gd name="f24" fmla="val 497"/>
                    <a:gd name="f25" fmla="val 531"/>
                    <a:gd name="f26" fmla="val 519"/>
                    <a:gd name="f27" fmla="val 501"/>
                    <a:gd name="f28" fmla="val 515"/>
                    <a:gd name="f29" fmla="val 484"/>
                    <a:gd name="f30" fmla="val 521"/>
                    <a:gd name="f31" fmla="val 460"/>
                    <a:gd name="f32" fmla="val 442"/>
                    <a:gd name="f33" fmla="val 418"/>
                    <a:gd name="f34" fmla="val 406"/>
                    <a:gd name="f35" fmla="val 394"/>
                    <a:gd name="f36" fmla="val 376"/>
                    <a:gd name="f37" fmla="val 491"/>
                    <a:gd name="f38" fmla="val 352"/>
                    <a:gd name="f39" fmla="val 334"/>
                    <a:gd name="f40" fmla="val 310"/>
                    <a:gd name="f41" fmla="val 263"/>
                    <a:gd name="f42" fmla="val 221"/>
                    <a:gd name="f43" fmla="val 185"/>
                    <a:gd name="f44" fmla="val 467"/>
                    <a:gd name="f45" fmla="val 161"/>
                    <a:gd name="f46" fmla="val 444"/>
                    <a:gd name="f47" fmla="val 143"/>
                    <a:gd name="f48" fmla="val 414"/>
                    <a:gd name="f49" fmla="val 137"/>
                    <a:gd name="f50" fmla="val 131"/>
                    <a:gd name="f51" fmla="val 90"/>
                    <a:gd name="f52" fmla="val 408"/>
                    <a:gd name="f53" fmla="val 54"/>
                    <a:gd name="f54" fmla="val 24"/>
                    <a:gd name="f55" fmla="val 6"/>
                    <a:gd name="f56" fmla="val 343"/>
                    <a:gd name="f57" fmla="val 308"/>
                    <a:gd name="f58" fmla="val 272"/>
                    <a:gd name="f59" fmla="val 30"/>
                    <a:gd name="f60" fmla="val 242"/>
                    <a:gd name="f61" fmla="val 60"/>
                    <a:gd name="f62" fmla="val 219"/>
                    <a:gd name="f63" fmla="val 101"/>
                    <a:gd name="f64" fmla="val 201"/>
                    <a:gd name="f65" fmla="val 107"/>
                    <a:gd name="f66" fmla="val 95"/>
                    <a:gd name="f67" fmla="val 189"/>
                    <a:gd name="f68" fmla="val 84"/>
                    <a:gd name="f69" fmla="val 177"/>
                    <a:gd name="f70" fmla="val 78"/>
                    <a:gd name="f71" fmla="val 160"/>
                    <a:gd name="f72" fmla="val 142"/>
                    <a:gd name="f73" fmla="val 100"/>
                    <a:gd name="f74" fmla="val 113"/>
                    <a:gd name="f75" fmla="val 71"/>
                    <a:gd name="f76" fmla="val 149"/>
                    <a:gd name="f77" fmla="val 47"/>
                    <a:gd name="f78" fmla="val 197"/>
                    <a:gd name="f79" fmla="val 35"/>
                    <a:gd name="f80" fmla="val 227"/>
                    <a:gd name="f81" fmla="val 41"/>
                    <a:gd name="f82" fmla="val 251"/>
                    <a:gd name="f83" fmla="val 275"/>
                    <a:gd name="f84" fmla="val 59"/>
                    <a:gd name="f85" fmla="val 293"/>
                    <a:gd name="f86" fmla="val 77"/>
                    <a:gd name="f87" fmla="val 298"/>
                    <a:gd name="f88" fmla="val 304"/>
                    <a:gd name="f89" fmla="val 322"/>
                    <a:gd name="f90" fmla="val 340"/>
                    <a:gd name="f91" fmla="val 53"/>
                    <a:gd name="f92" fmla="val 358"/>
                    <a:gd name="f93" fmla="val 382"/>
                    <a:gd name="f94" fmla="val 430"/>
                    <a:gd name="f95" fmla="val 436"/>
                    <a:gd name="f96" fmla="val 466"/>
                    <a:gd name="f97" fmla="val 29"/>
                    <a:gd name="f98" fmla="val 496"/>
                    <a:gd name="f99" fmla="val 12"/>
                    <a:gd name="f100" fmla="val 573"/>
                    <a:gd name="f101" fmla="val 621"/>
                    <a:gd name="f102" fmla="val 669"/>
                    <a:gd name="f103" fmla="val 699"/>
                    <a:gd name="f104" fmla="val 722"/>
                    <a:gd name="f105" fmla="val 728"/>
                    <a:gd name="f106" fmla="val 112"/>
                    <a:gd name="f107" fmla="val 118"/>
                    <a:gd name="f108" fmla="val 124"/>
                    <a:gd name="f109" fmla="val 130"/>
                    <a:gd name="f110" fmla="val 734"/>
                    <a:gd name="f111" fmla="val 746"/>
                    <a:gd name="f112" fmla="val 136"/>
                    <a:gd name="f113" fmla="val 830"/>
                    <a:gd name="f114" fmla="val 148"/>
                    <a:gd name="f115" fmla="val 860"/>
                    <a:gd name="f116" fmla="val 171"/>
                    <a:gd name="f117" fmla="val 878"/>
                    <a:gd name="f118" fmla="val 237"/>
                    <a:gd name="f119" fmla="val 296"/>
                    <a:gd name="f120" fmla="val 31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84" h="526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1"/>
                      </a:lnTo>
                      <a:lnTo>
                        <a:pt x="f5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8"/>
                      </a:lnTo>
                      <a:lnTo>
                        <a:pt x="f22" y="f18"/>
                      </a:lnTo>
                      <a:lnTo>
                        <a:pt x="f23" y="f24"/>
                      </a:lnTo>
                      <a:lnTo>
                        <a:pt x="f25" y="f16"/>
                      </a:lnTo>
                      <a:lnTo>
                        <a:pt x="f26" y="f1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2"/>
                      </a:lnTo>
                      <a:lnTo>
                        <a:pt x="f32" y="f30"/>
                      </a:lnTo>
                      <a:lnTo>
                        <a:pt x="f33" y="f28"/>
                      </a:lnTo>
                      <a:lnTo>
                        <a:pt x="f34" y="f18"/>
                      </a:lnTo>
                      <a:lnTo>
                        <a:pt x="f35" y="f16"/>
                      </a:lnTo>
                      <a:lnTo>
                        <a:pt x="f36" y="f37"/>
                      </a:lnTo>
                      <a:lnTo>
                        <a:pt x="f38" y="f24"/>
                      </a:lnTo>
                      <a:lnTo>
                        <a:pt x="f39" y="f24"/>
                      </a:lnTo>
                      <a:lnTo>
                        <a:pt x="f40" y="f18"/>
                      </a:lnTo>
                      <a:lnTo>
                        <a:pt x="f41" y="f24"/>
                      </a:lnTo>
                      <a:lnTo>
                        <a:pt x="f42" y="f16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49" y="f48"/>
                      </a:lnTo>
                      <a:lnTo>
                        <a:pt x="f50" y="f48"/>
                      </a:lnTo>
                      <a:lnTo>
                        <a:pt x="f51" y="f52"/>
                      </a:lnTo>
                      <a:lnTo>
                        <a:pt x="f53" y="f11"/>
                      </a:lnTo>
                      <a:lnTo>
                        <a:pt x="f54" y="f10"/>
                      </a:lnTo>
                      <a:lnTo>
                        <a:pt x="f55" y="f56"/>
                      </a:lnTo>
                      <a:lnTo>
                        <a:pt x="f0" y="f57"/>
                      </a:lnTo>
                      <a:lnTo>
                        <a:pt x="f55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77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88" y="f86"/>
                      </a:lnTo>
                      <a:lnTo>
                        <a:pt x="f40" y="f86"/>
                      </a:lnTo>
                      <a:lnTo>
                        <a:pt x="f40" y="f86"/>
                      </a:lnTo>
                      <a:lnTo>
                        <a:pt x="f89" y="f84"/>
                      </a:lnTo>
                      <a:lnTo>
                        <a:pt x="f90" y="f91"/>
                      </a:lnTo>
                      <a:lnTo>
                        <a:pt x="f92" y="f77"/>
                      </a:lnTo>
                      <a:lnTo>
                        <a:pt x="f93" y="f81"/>
                      </a:lnTo>
                      <a:lnTo>
                        <a:pt x="f35" y="f81"/>
                      </a:lnTo>
                      <a:lnTo>
                        <a:pt x="f34" y="f77"/>
                      </a:lnTo>
                      <a:lnTo>
                        <a:pt x="f33" y="f91"/>
                      </a:lnTo>
                      <a:lnTo>
                        <a:pt x="f94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91"/>
                      </a:lnTo>
                      <a:lnTo>
                        <a:pt x="f95" y="f77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25" y="f55"/>
                      </a:lnTo>
                      <a:lnTo>
                        <a:pt x="f100" y="f0"/>
                      </a:lnTo>
                      <a:lnTo>
                        <a:pt x="f101" y="f55"/>
                      </a:lnTo>
                      <a:lnTo>
                        <a:pt x="f102" y="f54"/>
                      </a:lnTo>
                      <a:lnTo>
                        <a:pt x="f103" y="f77"/>
                      </a:lnTo>
                      <a:lnTo>
                        <a:pt x="f104" y="f86"/>
                      </a:lnTo>
                      <a:lnTo>
                        <a:pt x="f105" y="f106"/>
                      </a:lnTo>
                      <a:lnTo>
                        <a:pt x="f105" y="f107"/>
                      </a:lnTo>
                      <a:lnTo>
                        <a:pt x="f105" y="f107"/>
                      </a:lnTo>
                      <a:lnTo>
                        <a:pt x="f105" y="f108"/>
                      </a:lnTo>
                      <a:lnTo>
                        <a:pt x="f105" y="f109"/>
                      </a:lnTo>
                      <a:lnTo>
                        <a:pt x="f110" y="f109"/>
                      </a:lnTo>
                      <a:lnTo>
                        <a:pt x="f15" y="f109"/>
                      </a:lnTo>
                      <a:lnTo>
                        <a:pt x="f111" y="f109"/>
                      </a:lnTo>
                      <a:lnTo>
                        <a:pt x="f111" y="f109"/>
                      </a:lnTo>
                      <a:lnTo>
                        <a:pt x="f3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64"/>
                      </a:lnTo>
                      <a:lnTo>
                        <a:pt x="f1" y="f118"/>
                      </a:lnTo>
                      <a:lnTo>
                        <a:pt x="f117" y="f58"/>
                      </a:lnTo>
                      <a:lnTo>
                        <a:pt x="f115" y="f119"/>
                      </a:lnTo>
                      <a:lnTo>
                        <a:pt x="f113" y="f120"/>
                      </a:lnTo>
                      <a:lnTo>
                        <a:pt x="f3" y="f4"/>
                      </a:lnTo>
                    </a:path>
                  </a:pathLst>
                </a:custGeom>
                <a:solidFill>
                  <a:srgbClr val="00B05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2831039" y="3331800"/>
                  <a:ext cx="140760" cy="140040"/>
                </a:xfrm>
                <a:custGeom>
                  <a:avLst/>
                  <a:gdLst>
                    <a:gd name="f0" fmla="val 0"/>
                    <a:gd name="f1" fmla="val 707"/>
                    <a:gd name="f2" fmla="val 799"/>
                    <a:gd name="f3" fmla="val 637"/>
                    <a:gd name="f4" fmla="val 408"/>
                    <a:gd name="f5" fmla="val 402"/>
                    <a:gd name="f6" fmla="val 631"/>
                    <a:gd name="f7" fmla="val 626"/>
                    <a:gd name="f8" fmla="val 620"/>
                    <a:gd name="f9" fmla="val 396"/>
                    <a:gd name="f10" fmla="val 390"/>
                    <a:gd name="f11" fmla="val 678"/>
                    <a:gd name="f12" fmla="val 354"/>
                    <a:gd name="f13" fmla="val 702"/>
                    <a:gd name="f14" fmla="val 306"/>
                    <a:gd name="f15" fmla="val 252"/>
                    <a:gd name="f16" fmla="val 684"/>
                    <a:gd name="f17" fmla="val 198"/>
                    <a:gd name="f18" fmla="val 655"/>
                    <a:gd name="f19" fmla="val 156"/>
                    <a:gd name="f20" fmla="val 608"/>
                    <a:gd name="f21" fmla="val 132"/>
                    <a:gd name="f22" fmla="val 555"/>
                    <a:gd name="f23" fmla="val 503"/>
                    <a:gd name="f24" fmla="val 150"/>
                    <a:gd name="f25" fmla="val 497"/>
                    <a:gd name="f26" fmla="val 491"/>
                    <a:gd name="f27" fmla="val 162"/>
                    <a:gd name="f28" fmla="val 144"/>
                    <a:gd name="f29" fmla="val 479"/>
                    <a:gd name="f30" fmla="val 96"/>
                    <a:gd name="f31" fmla="val 462"/>
                    <a:gd name="f32" fmla="val 60"/>
                    <a:gd name="f33" fmla="val 433"/>
                    <a:gd name="f34" fmla="val 30"/>
                    <a:gd name="f35" fmla="val 398"/>
                    <a:gd name="f36" fmla="val 6"/>
                    <a:gd name="f37" fmla="val 357"/>
                    <a:gd name="f38" fmla="val 310"/>
                    <a:gd name="f39" fmla="val 275"/>
                    <a:gd name="f40" fmla="val 245"/>
                    <a:gd name="f41" fmla="val 228"/>
                    <a:gd name="f42" fmla="val 222"/>
                    <a:gd name="f43" fmla="val 216"/>
                    <a:gd name="f44" fmla="val 210"/>
                    <a:gd name="f45" fmla="val 205"/>
                    <a:gd name="f46" fmla="val 152"/>
                    <a:gd name="f47" fmla="val 99"/>
                    <a:gd name="f48" fmla="val 52"/>
                    <a:gd name="f49" fmla="val 23"/>
                    <a:gd name="f50" fmla="val 29"/>
                    <a:gd name="f51" fmla="val 70"/>
                    <a:gd name="f52" fmla="val 76"/>
                    <a:gd name="f53" fmla="val 82"/>
                    <a:gd name="f54" fmla="val 88"/>
                    <a:gd name="f55" fmla="val 444"/>
                    <a:gd name="f56" fmla="val 493"/>
                    <a:gd name="f57" fmla="val 541"/>
                    <a:gd name="f58" fmla="val 595"/>
                    <a:gd name="f59" fmla="val 661"/>
                    <a:gd name="f60" fmla="val 667"/>
                    <a:gd name="f61" fmla="val 649"/>
                    <a:gd name="f62" fmla="val 643"/>
                    <a:gd name="f63" fmla="val 703"/>
                    <a:gd name="f64" fmla="val 739"/>
                    <a:gd name="f65" fmla="val 769"/>
                    <a:gd name="f66" fmla="val 793"/>
                    <a:gd name="f67" fmla="val 258"/>
                    <a:gd name="f68" fmla="val 269"/>
                    <a:gd name="f69" fmla="val 282"/>
                    <a:gd name="f70" fmla="val 234"/>
                    <a:gd name="f71" fmla="val 312"/>
                    <a:gd name="f72" fmla="val 487"/>
                    <a:gd name="f73" fmla="val 517"/>
                    <a:gd name="f74" fmla="val 547"/>
                    <a:gd name="f75" fmla="val 438"/>
                    <a:gd name="f76" fmla="val 4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07" h="799">
                      <a:moveTo>
                        <a:pt x="f3" y="f4"/>
                      </a:moveTo>
                      <a:lnTo>
                        <a:pt x="f3" y="f5"/>
                      </a:lnTo>
                      <a:lnTo>
                        <a:pt x="f6" y="f5"/>
                      </a:lnTo>
                      <a:lnTo>
                        <a:pt x="f7" y="f5"/>
                      </a:lnTo>
                      <a:lnTo>
                        <a:pt x="f8" y="f9"/>
                      </a:lnTo>
                      <a:lnTo>
                        <a:pt x="f7" y="f9"/>
                      </a:lnTo>
                      <a:lnTo>
                        <a:pt x="f6" y="f9"/>
                      </a:lnTo>
                      <a:lnTo>
                        <a:pt x="f3" y="f9"/>
                      </a:lnTo>
                      <a:lnTo>
                        <a:pt x="f3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24"/>
                      </a:lnTo>
                      <a:lnTo>
                        <a:pt x="f25" y="f24"/>
                      </a:lnTo>
                      <a:lnTo>
                        <a:pt x="f25" y="f19"/>
                      </a:lnTo>
                      <a:lnTo>
                        <a:pt x="f26" y="f19"/>
                      </a:lnTo>
                      <a:lnTo>
                        <a:pt x="f26" y="f27"/>
                      </a:lnTo>
                      <a:lnTo>
                        <a:pt x="f26" y="f19"/>
                      </a:lnTo>
                      <a:lnTo>
                        <a:pt x="f26" y="f24"/>
                      </a:lnTo>
                      <a:lnTo>
                        <a:pt x="f26" y="f24"/>
                      </a:lnTo>
                      <a:lnTo>
                        <a:pt x="f26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0"/>
                      </a:lnTo>
                      <a:lnTo>
                        <a:pt x="f38" y="f36"/>
                      </a:lnTo>
                      <a:lnTo>
                        <a:pt x="f39" y="f34"/>
                      </a:lnTo>
                      <a:lnTo>
                        <a:pt x="f40" y="f32"/>
                      </a:lnTo>
                      <a:lnTo>
                        <a:pt x="f41" y="f30"/>
                      </a:lnTo>
                      <a:lnTo>
                        <a:pt x="f42" y="f28"/>
                      </a:lnTo>
                      <a:lnTo>
                        <a:pt x="f42" y="f24"/>
                      </a:lnTo>
                      <a:lnTo>
                        <a:pt x="f42" y="f24"/>
                      </a:lnTo>
                      <a:lnTo>
                        <a:pt x="f42" y="f19"/>
                      </a:lnTo>
                      <a:lnTo>
                        <a:pt x="f42" y="f27"/>
                      </a:lnTo>
                      <a:lnTo>
                        <a:pt x="f43" y="f19"/>
                      </a:lnTo>
                      <a:lnTo>
                        <a:pt x="f44" y="f19"/>
                      </a:lnTo>
                      <a:lnTo>
                        <a:pt x="f45" y="f24"/>
                      </a:lnTo>
                      <a:lnTo>
                        <a:pt x="f45" y="f24"/>
                      </a:lnTo>
                      <a:lnTo>
                        <a:pt x="f46" y="f21"/>
                      </a:lnTo>
                      <a:lnTo>
                        <a:pt x="f47" y="f21"/>
                      </a:lnTo>
                      <a:lnTo>
                        <a:pt x="f48" y="f19"/>
                      </a:lnTo>
                      <a:lnTo>
                        <a:pt x="f49" y="f17"/>
                      </a:lnTo>
                      <a:lnTo>
                        <a:pt x="f0" y="f15"/>
                      </a:lnTo>
                      <a:lnTo>
                        <a:pt x="f36" y="f14"/>
                      </a:lnTo>
                      <a:lnTo>
                        <a:pt x="f50" y="f12"/>
                      </a:lnTo>
                      <a:lnTo>
                        <a:pt x="f51" y="f10"/>
                      </a:lnTo>
                      <a:lnTo>
                        <a:pt x="f51" y="f9"/>
                      </a:lnTo>
                      <a:lnTo>
                        <a:pt x="f52" y="f9"/>
                      </a:lnTo>
                      <a:lnTo>
                        <a:pt x="f53" y="f9"/>
                      </a:lnTo>
                      <a:lnTo>
                        <a:pt x="f54" y="f9"/>
                      </a:lnTo>
                      <a:lnTo>
                        <a:pt x="f53" y="f5"/>
                      </a:lnTo>
                      <a:lnTo>
                        <a:pt x="f52" y="f5"/>
                      </a:lnTo>
                      <a:lnTo>
                        <a:pt x="f51" y="f5"/>
                      </a:lnTo>
                      <a:lnTo>
                        <a:pt x="f51" y="f4"/>
                      </a:lnTo>
                      <a:lnTo>
                        <a:pt x="f50" y="f55"/>
                      </a:lnTo>
                      <a:lnTo>
                        <a:pt x="f36" y="f56"/>
                      </a:lnTo>
                      <a:lnTo>
                        <a:pt x="f0" y="f57"/>
                      </a:lnTo>
                      <a:lnTo>
                        <a:pt x="f49" y="f58"/>
                      </a:lnTo>
                      <a:lnTo>
                        <a:pt x="f48" y="f3"/>
                      </a:lnTo>
                      <a:lnTo>
                        <a:pt x="f47" y="f59"/>
                      </a:lnTo>
                      <a:lnTo>
                        <a:pt x="f46" y="f60"/>
                      </a:lnTo>
                      <a:lnTo>
                        <a:pt x="f45" y="f61"/>
                      </a:lnTo>
                      <a:lnTo>
                        <a:pt x="f45" y="f62"/>
                      </a:lnTo>
                      <a:lnTo>
                        <a:pt x="f44" y="f62"/>
                      </a:lnTo>
                      <a:lnTo>
                        <a:pt x="f43" y="f62"/>
                      </a:lnTo>
                      <a:lnTo>
                        <a:pt x="f42" y="f3"/>
                      </a:lnTo>
                      <a:lnTo>
                        <a:pt x="f42" y="f62"/>
                      </a:lnTo>
                      <a:lnTo>
                        <a:pt x="f42" y="f61"/>
                      </a:lnTo>
                      <a:lnTo>
                        <a:pt x="f42" y="f61"/>
                      </a:lnTo>
                      <a:lnTo>
                        <a:pt x="f42" y="f18"/>
                      </a:lnTo>
                      <a:lnTo>
                        <a:pt x="f41" y="f63"/>
                      </a:lnTo>
                      <a:lnTo>
                        <a:pt x="f40" y="f64"/>
                      </a:lnTo>
                      <a:lnTo>
                        <a:pt x="f39" y="f65"/>
                      </a:lnTo>
                      <a:lnTo>
                        <a:pt x="f38" y="f66"/>
                      </a:lnTo>
                      <a:lnTo>
                        <a:pt x="f37" y="f2"/>
                      </a:lnTo>
                      <a:lnTo>
                        <a:pt x="f35" y="f66"/>
                      </a:lnTo>
                      <a:lnTo>
                        <a:pt x="f33" y="f65"/>
                      </a:lnTo>
                      <a:lnTo>
                        <a:pt x="f31" y="f64"/>
                      </a:lnTo>
                      <a:lnTo>
                        <a:pt x="f29" y="f63"/>
                      </a:lnTo>
                      <a:lnTo>
                        <a:pt x="f26" y="f18"/>
                      </a:lnTo>
                      <a:lnTo>
                        <a:pt x="f26" y="f61"/>
                      </a:lnTo>
                      <a:lnTo>
                        <a:pt x="f26" y="f61"/>
                      </a:lnTo>
                      <a:lnTo>
                        <a:pt x="f26" y="f62"/>
                      </a:lnTo>
                      <a:lnTo>
                        <a:pt x="f26" y="f3"/>
                      </a:lnTo>
                      <a:lnTo>
                        <a:pt x="f26" y="f62"/>
                      </a:lnTo>
                      <a:lnTo>
                        <a:pt x="f25" y="f62"/>
                      </a:lnTo>
                      <a:lnTo>
                        <a:pt x="f25" y="f62"/>
                      </a:lnTo>
                      <a:lnTo>
                        <a:pt x="f23" y="f61"/>
                      </a:lnTo>
                      <a:lnTo>
                        <a:pt x="f22" y="f60"/>
                      </a:lnTo>
                      <a:lnTo>
                        <a:pt x="f20" y="f59"/>
                      </a:lnTo>
                      <a:lnTo>
                        <a:pt x="f18" y="f3"/>
                      </a:lnTo>
                      <a:lnTo>
                        <a:pt x="f16" y="f58"/>
                      </a:lnTo>
                      <a:lnTo>
                        <a:pt x="f1" y="f57"/>
                      </a:lnTo>
                      <a:lnTo>
                        <a:pt x="f13" y="f56"/>
                      </a:lnTo>
                      <a:lnTo>
                        <a:pt x="f11" y="f55"/>
                      </a:lnTo>
                      <a:lnTo>
                        <a:pt x="f3" y="f4"/>
                      </a:lnTo>
                      <a:close/>
                      <a:moveTo>
                        <a:pt x="f37" y="f15"/>
                      </a:moveTo>
                      <a:lnTo>
                        <a:pt x="f38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43" y="f12"/>
                      </a:lnTo>
                      <a:lnTo>
                        <a:pt x="f44" y="f5"/>
                      </a:lnTo>
                      <a:lnTo>
                        <a:pt x="f43" y="f55"/>
                      </a:lnTo>
                      <a:lnTo>
                        <a:pt x="f70" y="f72"/>
                      </a:lnTo>
                      <a:lnTo>
                        <a:pt x="f68" y="f73"/>
                      </a:lnTo>
                      <a:lnTo>
                        <a:pt x="f38" y="f57"/>
                      </a:lnTo>
                      <a:lnTo>
                        <a:pt x="f37" y="f74"/>
                      </a:lnTo>
                      <a:lnTo>
                        <a:pt x="f35" y="f57"/>
                      </a:lnTo>
                      <a:lnTo>
                        <a:pt x="f75" y="f73"/>
                      </a:lnTo>
                      <a:lnTo>
                        <a:pt x="f76" y="f72"/>
                      </a:lnTo>
                      <a:lnTo>
                        <a:pt x="f26" y="f55"/>
                      </a:lnTo>
                      <a:lnTo>
                        <a:pt x="f23" y="f5"/>
                      </a:lnTo>
                      <a:lnTo>
                        <a:pt x="f26" y="f12"/>
                      </a:lnTo>
                      <a:lnTo>
                        <a:pt x="f76" y="f71"/>
                      </a:lnTo>
                      <a:lnTo>
                        <a:pt x="f75" y="f69"/>
                      </a:lnTo>
                      <a:lnTo>
                        <a:pt x="f35" y="f67"/>
                      </a:lnTo>
                      <a:lnTo>
                        <a:pt x="f37" y="f1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</a:ln>
              </p:spPr>
              <p:txBody>
                <a:bodyPr vert="horz" lIns="90000" tIns="45000" rIns="90000" bIns="45000" anchor="ctr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3" name="Straight Connector 32"/>
                <p:cNvSpPr/>
                <p:nvPr/>
              </p:nvSpPr>
              <p:spPr>
                <a:xfrm>
                  <a:off x="1846079" y="3191040"/>
                  <a:ext cx="0" cy="280799"/>
                </a:xfrm>
                <a:prstGeom prst="line">
                  <a:avLst/>
                </a:prstGeom>
                <a:noFill/>
                <a:ln w="9144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35000" tIns="90000" rIns="135000" bIns="9000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4" name="Straight Connector 33"/>
                <p:cNvSpPr/>
                <p:nvPr/>
              </p:nvSpPr>
              <p:spPr>
                <a:xfrm>
                  <a:off x="2268719" y="3471839"/>
                  <a:ext cx="281520" cy="280081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5" name="Straight Connector 34"/>
                <p:cNvSpPr/>
                <p:nvPr/>
              </p:nvSpPr>
              <p:spPr>
                <a:xfrm flipH="1">
                  <a:off x="2127600" y="3471839"/>
                  <a:ext cx="141119" cy="280081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6" name="Straight Connector 35"/>
                <p:cNvSpPr/>
                <p:nvPr/>
              </p:nvSpPr>
              <p:spPr>
                <a:xfrm>
                  <a:off x="2268719" y="3471839"/>
                  <a:ext cx="140400" cy="420120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7" name="Straight Connector 36"/>
                <p:cNvSpPr/>
                <p:nvPr/>
              </p:nvSpPr>
              <p:spPr>
                <a:xfrm>
                  <a:off x="2268719" y="3471839"/>
                  <a:ext cx="0" cy="560880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  <p:sp>
              <p:nvSpPr>
                <p:cNvPr id="38" name="Straight Connector 37"/>
                <p:cNvSpPr/>
                <p:nvPr/>
              </p:nvSpPr>
              <p:spPr>
                <a:xfrm flipV="1">
                  <a:off x="2127600" y="3751920"/>
                  <a:ext cx="141119" cy="140039"/>
                </a:xfrm>
                <a:prstGeom prst="line">
                  <a:avLst/>
                </a:prstGeom>
                <a:noFill/>
                <a:ln w="27360">
                  <a:solidFill>
                    <a:schemeClr val="bg2">
                      <a:lumMod val="25000"/>
                    </a:schemeClr>
                  </a:solidFill>
                  <a:prstDash val="solid"/>
                </a:ln>
              </p:spPr>
              <p:txBody>
                <a:bodyPr vert="horz" lIns="103680" tIns="58680" rIns="103680" bIns="58680" anchor="ctr" anchorCtr="1" compatLnSpc="0"/>
                <a:lstStyle/>
                <a:p>
                  <a:pPr marL="0" marR="0" lvl="0" indent="0" algn="l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1999" algn="l"/>
                      <a:tab pos="5486399" algn="l"/>
                      <a:tab pos="6400799" algn="l"/>
                      <a:tab pos="7315200" algn="l"/>
                      <a:tab pos="8229599" algn="l"/>
                      <a:tab pos="9143999" algn="l"/>
                      <a:tab pos="10058399" algn="l"/>
                    </a:tabLst>
                  </a:pPr>
                  <a:endParaRPr lang="en-US" sz="2400" b="0" i="0" u="none" strike="noStrike" baseline="0">
                    <a:ln>
                      <a:noFill/>
                    </a:ln>
                    <a:solidFill>
                      <a:srgbClr val="000000"/>
                    </a:solidFill>
                    <a:latin typeface="Arial" pitchFamily="17"/>
                    <a:ea typeface="ヒラギノ角ゴ Pro W3" pitchFamily="1"/>
                    <a:cs typeface="ヒラギノ角ゴ Pro W3" pitchFamily="1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763688" y="4712775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2000" b="1" dirty="0" smtClean="0"/>
                <a:t>C N</a:t>
              </a:r>
            </a:p>
          </p:txBody>
        </p:sp>
        <p:sp>
          <p:nvSpPr>
            <p:cNvPr id="40" name="Curved Right Arrow 39"/>
            <p:cNvSpPr/>
            <p:nvPr/>
          </p:nvSpPr>
          <p:spPr>
            <a:xfrm>
              <a:off x="1599775" y="4507119"/>
              <a:ext cx="483962" cy="85307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rot="10800000">
              <a:off x="2267745" y="4475047"/>
              <a:ext cx="483962" cy="85307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9448" y="4715619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b="1" dirty="0" smtClean="0"/>
              <a:t>P</a:t>
            </a:r>
          </a:p>
        </p:txBody>
      </p:sp>
      <p:sp>
        <p:nvSpPr>
          <p:cNvPr id="42" name="Left Arrow Callout 41"/>
          <p:cNvSpPr/>
          <p:nvPr/>
        </p:nvSpPr>
        <p:spPr>
          <a:xfrm>
            <a:off x="3419872" y="3195274"/>
            <a:ext cx="5328592" cy="2563134"/>
          </a:xfrm>
          <a:prstGeom prst="leftArrowCallout">
            <a:avLst>
              <a:gd name="adj1" fmla="val 25000"/>
              <a:gd name="adj2" fmla="val 25000"/>
              <a:gd name="adj3" fmla="val 24602"/>
              <a:gd name="adj4" fmla="val 80283"/>
            </a:avLst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Driven by climate projections  with the MPI-ESM:</a:t>
            </a:r>
          </a:p>
          <a:p>
            <a:endParaRPr lang="en-US" sz="16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Resolution: 	T31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Variables: 	LAI, NPP, runoff,</a:t>
            </a:r>
          </a:p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soil moisture &amp; temperature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09504" y="143927"/>
            <a:ext cx="4038960" cy="3459824"/>
            <a:chOff x="4709504" y="143927"/>
            <a:chExt cx="4038960" cy="3459824"/>
          </a:xfrm>
        </p:grpSpPr>
        <p:grpSp>
          <p:nvGrpSpPr>
            <p:cNvPr id="9" name="Group 8"/>
            <p:cNvGrpSpPr/>
            <p:nvPr/>
          </p:nvGrpSpPr>
          <p:grpSpPr>
            <a:xfrm>
              <a:off x="4709504" y="556060"/>
              <a:ext cx="4038960" cy="3047691"/>
              <a:chOff x="4709504" y="556060"/>
              <a:chExt cx="4038960" cy="3047691"/>
            </a:xfrm>
          </p:grpSpPr>
          <p:sp>
            <p:nvSpPr>
              <p:cNvPr id="60" name="Right Arrow 59"/>
              <p:cNvSpPr/>
              <p:nvPr/>
            </p:nvSpPr>
            <p:spPr>
              <a:xfrm rot="7980539">
                <a:off x="5993476" y="2491420"/>
                <a:ext cx="1357613" cy="867050"/>
              </a:xfrm>
              <a:prstGeom prst="rightArrow">
                <a:avLst/>
              </a:prstGeom>
              <a:solidFill>
                <a:schemeClr val="bg1"/>
              </a:solidFill>
              <a:ln w="28575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4709504" y="556060"/>
                <a:ext cx="4038960" cy="2185391"/>
                <a:chOff x="4709504" y="556060"/>
                <a:chExt cx="4038960" cy="2185391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4709504" y="556060"/>
                  <a:ext cx="4038960" cy="2185391"/>
                </a:xfrm>
                <a:prstGeom prst="rect">
                  <a:avLst/>
                </a:prstGeom>
                <a:solidFill>
                  <a:schemeClr val="bg1"/>
                </a:solidFill>
                <a:ln w="38100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4960818" y="949982"/>
                  <a:ext cx="3600399" cy="1431429"/>
                  <a:chOff x="1475656" y="4581128"/>
                  <a:chExt cx="3600399" cy="1431429"/>
                </a:xfrm>
              </p:grpSpPr>
              <p:pic>
                <p:nvPicPr>
                  <p:cNvPr id="45" name="Picture 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319" r="54101" b="84412"/>
                  <a:stretch/>
                </p:blipFill>
                <p:spPr bwMode="auto">
                  <a:xfrm>
                    <a:off x="1475656" y="4581128"/>
                    <a:ext cx="3479796" cy="1431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" name="Freeform 5"/>
                  <p:cNvSpPr>
                    <a:spLocks/>
                  </p:cNvSpPr>
                  <p:nvPr/>
                </p:nvSpPr>
                <p:spPr bwMode="auto">
                  <a:xfrm>
                    <a:off x="2744478" y="4797152"/>
                    <a:ext cx="891418" cy="635497"/>
                  </a:xfrm>
                  <a:custGeom>
                    <a:avLst/>
                    <a:gdLst>
                      <a:gd name="T0" fmla="*/ 2147483647 w 21600"/>
                      <a:gd name="T1" fmla="*/ 0 h 21600"/>
                      <a:gd name="T2" fmla="*/ 2147483647 w 21600"/>
                      <a:gd name="T3" fmla="*/ 2147483647 h 21600"/>
                      <a:gd name="T4" fmla="*/ 2147483647 w 21600"/>
                      <a:gd name="T5" fmla="*/ 2147483647 h 21600"/>
                      <a:gd name="T6" fmla="*/ 0 w 21600"/>
                      <a:gd name="T7" fmla="*/ 2147483647 h 21600"/>
                      <a:gd name="T8" fmla="*/ 17694720 60000 65536"/>
                      <a:gd name="T9" fmla="*/ 0 60000 65536"/>
                      <a:gd name="T10" fmla="*/ 5898240 60000 65536"/>
                      <a:gd name="T11" fmla="*/ 1179648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5000" rIns="90000" bIns="45000" anchor="ctr"/>
                  <a:lstStyle/>
                  <a:p>
                    <a:endParaRPr lang="en-US"/>
                  </a:p>
                </p:txBody>
              </p:sp>
              <p:pic>
                <p:nvPicPr>
                  <p:cNvPr id="47" name="Picture 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836" t="8609" r="54101" b="90688"/>
                  <a:stretch/>
                </p:blipFill>
                <p:spPr bwMode="auto">
                  <a:xfrm rot="5400000">
                    <a:off x="4473721" y="5188964"/>
                    <a:ext cx="1066154" cy="138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48" name="Group 47"/>
            <p:cNvGrpSpPr/>
            <p:nvPr/>
          </p:nvGrpSpPr>
          <p:grpSpPr>
            <a:xfrm>
              <a:off x="4960818" y="143927"/>
              <a:ext cx="1987874" cy="620216"/>
              <a:chOff x="378042" y="2210656"/>
              <a:chExt cx="5292588" cy="767520"/>
            </a:xfrm>
            <a:solidFill>
              <a:srgbClr val="007668"/>
            </a:solidFill>
          </p:grpSpPr>
          <p:sp>
            <p:nvSpPr>
              <p:cNvPr id="49" name="Rounded Rectangle 48"/>
              <p:cNvSpPr/>
              <p:nvPr/>
            </p:nvSpPr>
            <p:spPr>
              <a:xfrm>
                <a:off x="378042" y="2210656"/>
                <a:ext cx="5292588" cy="76752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ounded Rectangle 6"/>
              <p:cNvSpPr/>
              <p:nvPr/>
            </p:nvSpPr>
            <p:spPr>
              <a:xfrm>
                <a:off x="489981" y="2248123"/>
                <a:ext cx="5066744" cy="6925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47" tIns="0" rIns="200047" bIns="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chemeClr val="bg1"/>
                    </a:solidFill>
                  </a:rPr>
                  <a:t>SRES A1B</a:t>
                </a:r>
                <a:endParaRPr lang="en-US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69968" y="144488"/>
            <a:ext cx="4038960" cy="3417989"/>
            <a:chOff x="269968" y="144488"/>
            <a:chExt cx="4038960" cy="3417989"/>
          </a:xfrm>
        </p:grpSpPr>
        <p:grpSp>
          <p:nvGrpSpPr>
            <p:cNvPr id="10" name="Group 9"/>
            <p:cNvGrpSpPr/>
            <p:nvPr/>
          </p:nvGrpSpPr>
          <p:grpSpPr>
            <a:xfrm>
              <a:off x="269968" y="573000"/>
              <a:ext cx="4038960" cy="2989477"/>
              <a:chOff x="269968" y="573000"/>
              <a:chExt cx="4038960" cy="2989477"/>
            </a:xfrm>
          </p:grpSpPr>
          <p:sp>
            <p:nvSpPr>
              <p:cNvPr id="62" name="Right Arrow 61"/>
              <p:cNvSpPr/>
              <p:nvPr/>
            </p:nvSpPr>
            <p:spPr>
              <a:xfrm rot="5400000">
                <a:off x="1518407" y="2450146"/>
                <a:ext cx="1357613" cy="867050"/>
              </a:xfrm>
              <a:prstGeom prst="rightArrow">
                <a:avLst/>
              </a:prstGeom>
              <a:solidFill>
                <a:schemeClr val="bg1"/>
              </a:solidFill>
              <a:ln w="28575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69968" y="573000"/>
                <a:ext cx="4038960" cy="2279936"/>
                <a:chOff x="269968" y="573000"/>
                <a:chExt cx="4038960" cy="227993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269968" y="573000"/>
                  <a:ext cx="4038960" cy="2185391"/>
                </a:xfrm>
                <a:prstGeom prst="rect">
                  <a:avLst/>
                </a:prstGeom>
                <a:solidFill>
                  <a:schemeClr val="bg1"/>
                </a:solidFill>
                <a:ln w="38100"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69768" y="924830"/>
                  <a:ext cx="3714200" cy="1928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2000" dirty="0" smtClean="0"/>
                    <a:t>No land use (change)</a:t>
                  </a:r>
                </a:p>
                <a:p>
                  <a:r>
                    <a:rPr lang="en-US" sz="2000" dirty="0" smtClean="0"/>
                    <a:t>No fertilizer</a:t>
                  </a:r>
                </a:p>
                <a:p>
                  <a:endParaRPr lang="en-US" sz="2000" dirty="0" smtClean="0"/>
                </a:p>
                <a:p>
                  <a:pPr marL="342900" indent="-342900">
                    <a:buFont typeface="Wingdings" pitchFamily="2" charset="2"/>
                    <a:buChar char="ü"/>
                  </a:pPr>
                  <a:r>
                    <a:rPr lang="en-US" sz="2000" dirty="0" smtClean="0"/>
                    <a:t>N deposition *</a:t>
                  </a:r>
                </a:p>
                <a:p>
                  <a:pPr marL="342900" indent="-342900">
                    <a:buFont typeface="Wingdings" pitchFamily="2" charset="2"/>
                    <a:buChar char="ü"/>
                  </a:pPr>
                  <a:r>
                    <a:rPr lang="en-US" sz="2000" dirty="0" smtClean="0"/>
                    <a:t>P deposition </a:t>
                  </a:r>
                  <a:r>
                    <a:rPr lang="en-US" sz="2000" baseline="30000" dirty="0" smtClean="0"/>
                    <a:t>#</a:t>
                  </a:r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539552" y="144488"/>
              <a:ext cx="2736304" cy="620216"/>
              <a:chOff x="378042" y="2210656"/>
              <a:chExt cx="5292588" cy="767520"/>
            </a:xfrm>
            <a:solidFill>
              <a:srgbClr val="007668"/>
            </a:solidFill>
          </p:grpSpPr>
          <p:sp>
            <p:nvSpPr>
              <p:cNvPr id="65" name="Rounded Rectangle 64"/>
              <p:cNvSpPr/>
              <p:nvPr/>
            </p:nvSpPr>
            <p:spPr>
              <a:xfrm>
                <a:off x="378042" y="2210656"/>
                <a:ext cx="5292588" cy="76752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ounded Rectangle 6"/>
              <p:cNvSpPr/>
              <p:nvPr/>
            </p:nvSpPr>
            <p:spPr>
              <a:xfrm>
                <a:off x="489981" y="2248123"/>
                <a:ext cx="5066744" cy="6925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47" tIns="0" rIns="200047" bIns="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solidFill>
                      <a:schemeClr val="bg1"/>
                    </a:solidFill>
                  </a:rPr>
                  <a:t>Land cover</a:t>
                </a:r>
                <a:endParaRPr lang="en-US" sz="28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7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b="1" dirty="0"/>
              <a:t>Methods</a:t>
            </a:r>
            <a:r>
              <a:rPr lang="de-DE" sz="1200" dirty="0"/>
              <a:t> </a:t>
            </a:r>
            <a:r>
              <a:rPr lang="de-DE" sz="1200" dirty="0" smtClean="0"/>
              <a:t>• Results • Summary</a:t>
            </a:r>
            <a:endParaRPr lang="de-DE" sz="1200" dirty="0"/>
          </a:p>
        </p:txBody>
      </p:sp>
      <p:pic>
        <p:nvPicPr>
          <p:cNvPr id="5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15346" r="49788" b="83154"/>
          <a:stretch/>
        </p:blipFill>
        <p:spPr bwMode="auto">
          <a:xfrm>
            <a:off x="6102102" y="2341637"/>
            <a:ext cx="2574354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660232" y="5466928"/>
            <a:ext cx="162875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600" dirty="0" err="1" smtClean="0"/>
              <a:t>Jungclaus</a:t>
            </a:r>
            <a:r>
              <a:rPr lang="en-US" sz="1600" dirty="0" smtClean="0"/>
              <a:t> </a:t>
            </a:r>
            <a:r>
              <a:rPr lang="en-US" sz="1600" dirty="0"/>
              <a:t>et al, </a:t>
            </a:r>
            <a:r>
              <a:rPr lang="en-US" sz="1600" dirty="0" smtClean="0"/>
              <a:t>2010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226637" y="5749366"/>
            <a:ext cx="3714200" cy="1928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* Galloway et al., 2005;Dentener et al., 2006</a:t>
            </a:r>
          </a:p>
          <a:p>
            <a:r>
              <a:rPr lang="en-US" sz="1600" baseline="30000" dirty="0" smtClean="0"/>
              <a:t># </a:t>
            </a:r>
            <a:r>
              <a:rPr lang="en-US" sz="1600" dirty="0" smtClean="0"/>
              <a:t>Mahowald et al., 2008</a:t>
            </a:r>
            <a:endParaRPr lang="en-US" sz="1600" baseline="30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8388424" y="652534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5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0986" y="116632"/>
            <a:ext cx="5947568" cy="930911"/>
            <a:chOff x="378042" y="2210656"/>
            <a:chExt cx="5292588" cy="767520"/>
          </a:xfrm>
          <a:solidFill>
            <a:srgbClr val="007668"/>
          </a:solidFill>
        </p:grpSpPr>
        <p:sp>
          <p:nvSpPr>
            <p:cNvPr id="8" name="Rounded Rectangle 7"/>
            <p:cNvSpPr/>
            <p:nvPr/>
          </p:nvSpPr>
          <p:spPr>
            <a:xfrm>
              <a:off x="378042" y="2210656"/>
              <a:ext cx="5292588" cy="7675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489981" y="2248123"/>
              <a:ext cx="5066744" cy="692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>
                  <a:solidFill>
                    <a:schemeClr val="bg1"/>
                  </a:solidFill>
                </a:rPr>
                <a:t>  </a:t>
              </a:r>
              <a:r>
                <a:rPr lang="en-US" sz="4400" kern="1200" dirty="0" smtClean="0">
                  <a:solidFill>
                    <a:schemeClr val="bg1"/>
                  </a:solidFill>
                </a:rPr>
                <a:t>Results</a:t>
              </a:r>
              <a:endParaRPr lang="en-US" sz="4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1875656" y="6453336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de-DE" sz="1200" dirty="0" smtClean="0"/>
              <a:t>Introduction • </a:t>
            </a:r>
            <a:r>
              <a:rPr lang="de-DE" sz="1200" dirty="0"/>
              <a:t>Methods </a:t>
            </a:r>
            <a:r>
              <a:rPr lang="de-DE" sz="1200" dirty="0" smtClean="0"/>
              <a:t>• </a:t>
            </a:r>
            <a:r>
              <a:rPr lang="de-DE" sz="1200" b="1" dirty="0" smtClean="0"/>
              <a:t>Results</a:t>
            </a:r>
            <a:r>
              <a:rPr lang="de-DE" sz="1200" dirty="0" smtClean="0"/>
              <a:t> • Summary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619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969</Words>
  <Application>Microsoft Office PowerPoint</Application>
  <PresentationFormat>On-screen Show (4:3)</PresentationFormat>
  <Paragraphs>247</Paragraphs>
  <Slides>37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Office-Design</vt:lpstr>
      <vt:lpstr>PowerPoint Presentation</vt:lpstr>
      <vt:lpstr>Plant growth under high CO2</vt:lpstr>
      <vt:lpstr>Forest productivity</vt:lpstr>
      <vt:lpstr>Fertilizer experiments</vt:lpstr>
      <vt:lpstr>PowerPoint Presentation</vt:lpstr>
      <vt:lpstr>Liebig’s Law of Minimum</vt:lpstr>
      <vt:lpstr>PowerPoint Presentation</vt:lpstr>
      <vt:lpstr>PowerPoint Presentation</vt:lpstr>
      <vt:lpstr>PowerPoint Presentation</vt:lpstr>
      <vt:lpstr>PowerPoint Presentation</vt:lpstr>
      <vt:lpstr>Present day: available 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Sensing</vt:lpstr>
      <vt:lpstr>Labile P</vt:lpstr>
      <vt:lpstr>PowerPoint Presentation</vt:lpstr>
      <vt:lpstr>PowerPoint Presentation</vt:lpstr>
      <vt:lpstr>PowerPoint Presentation</vt:lpstr>
      <vt:lpstr>PowerPoint Presentation</vt:lpstr>
      <vt:lpstr>CMIP5 models</vt:lpstr>
      <vt:lpstr>P weathering</vt:lpstr>
      <vt:lpstr>High emission scenario </vt:lpstr>
      <vt:lpstr>Site scale evaluation</vt:lpstr>
      <vt:lpstr>Change 1850-2010</vt:lpstr>
      <vt:lpstr>How much C could be stored?</vt:lpstr>
      <vt:lpstr>PowerPoint Presentation</vt:lpstr>
      <vt:lpstr>PowerPoint Presentation</vt:lpstr>
      <vt:lpstr>PowerPoint Presentation</vt:lpstr>
      <vt:lpstr>PowerPoint Presentation</vt:lpstr>
      <vt:lpstr>P cycle</vt:lpstr>
      <vt:lpstr>CMIP5 models</vt:lpstr>
      <vt:lpstr>Change 1850-2010</vt:lpstr>
    </vt:vector>
  </TitlesOfParts>
  <Company>MPI für Meteorologie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Norbert P. Noreiks</dc:creator>
  <cp:lastModifiedBy>gmod</cp:lastModifiedBy>
  <cp:revision>317</cp:revision>
  <cp:lastPrinted>2009-09-22T13:00:10Z</cp:lastPrinted>
  <dcterms:created xsi:type="dcterms:W3CDTF">2009-09-23T13:16:40Z</dcterms:created>
  <dcterms:modified xsi:type="dcterms:W3CDTF">2014-10-14T07:06:41Z</dcterms:modified>
</cp:coreProperties>
</file>