
<file path=[Content_Types].xml><?xml version="1.0" encoding="utf-8"?>
<Types xmlns="http://schemas.openxmlformats.org/package/2006/content-types">
  <Default Extension="xml" ContentType="application/xml"/>
  <Default Extension="wmf" ContentType="image/x-wmf"/>
  <Default Extension="rels" ContentType="application/vnd.openxmlformats-package.relationships+xml"/>
  <Default Extension="emf" ContentType="image/x-emf"/>
  <Default Extension="vml" ContentType="application/vnd.openxmlformats-officedocument.vmlDrawing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embeddings/oleObject1.bin" ContentType="application/vnd.openxmlformats-officedocument.oleObject"/>
  <Override PartName="/ppt/embeddings/Microsoft_Equation1.bin" ContentType="application/vnd.openxmlformats-officedocument.oleObject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78" r:id="rId1"/>
  </p:sldMasterIdLst>
  <p:notesMasterIdLst>
    <p:notesMasterId r:id="rId12"/>
  </p:notesMasterIdLst>
  <p:sldIdLst>
    <p:sldId id="341" r:id="rId2"/>
    <p:sldId id="342" r:id="rId3"/>
    <p:sldId id="343" r:id="rId4"/>
    <p:sldId id="344" r:id="rId5"/>
    <p:sldId id="345" r:id="rId6"/>
    <p:sldId id="346" r:id="rId7"/>
    <p:sldId id="347" r:id="rId8"/>
    <p:sldId id="348" r:id="rId9"/>
    <p:sldId id="349" r:id="rId10"/>
    <p:sldId id="350" r:id="rId11"/>
  </p:sldIdLst>
  <p:sldSz cx="9144000" cy="6858000" type="screen4x3"/>
  <p:notesSz cx="6858000" cy="9144000"/>
  <p:defaultTextStyle>
    <a:defPPr>
      <a:defRPr lang="fr-FR"/>
    </a:defPPr>
    <a:lvl1pPr algn="l" rtl="0" eaLnBrk="0" fontAlgn="base" hangingPunct="0">
      <a:spcBef>
        <a:spcPct val="0"/>
      </a:spcBef>
      <a:spcAft>
        <a:spcPct val="0"/>
      </a:spcAft>
      <a:defRPr sz="1400" kern="1200">
        <a:solidFill>
          <a:schemeClr val="tx1"/>
        </a:solidFill>
        <a:latin typeface="Times" charset="0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sz="1400" kern="1200">
        <a:solidFill>
          <a:schemeClr val="tx1"/>
        </a:solidFill>
        <a:latin typeface="Times" charset="0"/>
        <a:ea typeface="ＭＳ Ｐゴシック" charset="0"/>
        <a:cs typeface="ＭＳ Ｐゴシック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sz="1400" kern="1200">
        <a:solidFill>
          <a:schemeClr val="tx1"/>
        </a:solidFill>
        <a:latin typeface="Times" charset="0"/>
        <a:ea typeface="ＭＳ Ｐゴシック" charset="0"/>
        <a:cs typeface="ＭＳ Ｐゴシック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sz="1400" kern="1200">
        <a:solidFill>
          <a:schemeClr val="tx1"/>
        </a:solidFill>
        <a:latin typeface="Times" charset="0"/>
        <a:ea typeface="ＭＳ Ｐゴシック" charset="0"/>
        <a:cs typeface="ＭＳ Ｐゴシック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sz="1400" kern="1200">
        <a:solidFill>
          <a:schemeClr val="tx1"/>
        </a:solidFill>
        <a:latin typeface="Times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sz="1400" kern="1200">
        <a:solidFill>
          <a:schemeClr val="tx1"/>
        </a:solidFill>
        <a:latin typeface="Times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sz="1400" kern="1200">
        <a:solidFill>
          <a:schemeClr val="tx1"/>
        </a:solidFill>
        <a:latin typeface="Times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sz="1400" kern="1200">
        <a:solidFill>
          <a:schemeClr val="tx1"/>
        </a:solidFill>
        <a:latin typeface="Times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sz="1400" kern="1200">
        <a:solidFill>
          <a:schemeClr val="tx1"/>
        </a:solidFill>
        <a:latin typeface="Times" charset="0"/>
        <a:ea typeface="ＭＳ Ｐゴシック" charset="0"/>
        <a:cs typeface="ＭＳ Ｐゴシック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55A7B"/>
    <a:srgbClr val="DEDEDE"/>
    <a:srgbClr val="A5A5A5"/>
    <a:srgbClr val="BDE7DE"/>
    <a:srgbClr val="8452FF"/>
    <a:srgbClr val="8CFFFF"/>
    <a:srgbClr val="000000"/>
    <a:srgbClr val="A8171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296" y="-28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>
        <p:scale>
          <a:sx n="100" d="100"/>
          <a:sy n="100" d="100"/>
        </p:scale>
        <p:origin x="-1640" y="-96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notesMaster" Target="notesMasters/notesMaster1.xml"/><Relationship Id="rId13" Type="http://schemas.openxmlformats.org/officeDocument/2006/relationships/printerSettings" Target="printerSettings/printerSettings1.bin"/><Relationship Id="rId14" Type="http://schemas.openxmlformats.org/officeDocument/2006/relationships/presProps" Target="presProps.xml"/><Relationship Id="rId15" Type="http://schemas.openxmlformats.org/officeDocument/2006/relationships/viewProps" Target="viewProps.xml"/><Relationship Id="rId16" Type="http://schemas.openxmlformats.org/officeDocument/2006/relationships/theme" Target="theme/theme1.xml"/><Relationship Id="rId17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Calibri"/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861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/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861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6861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noProof="0" dirty="0" smtClean="0"/>
              <a:t>Cliquez pour modifier les styles du texte du masque</a:t>
            </a:r>
          </a:p>
          <a:p>
            <a:pPr lvl="1"/>
            <a:r>
              <a:rPr lang="fr-FR" noProof="0" dirty="0" smtClean="0"/>
              <a:t>Deuxième niveau</a:t>
            </a:r>
          </a:p>
          <a:p>
            <a:pPr lvl="2"/>
            <a:r>
              <a:rPr lang="fr-FR" noProof="0" dirty="0" smtClean="0"/>
              <a:t>Troisième niveau</a:t>
            </a:r>
          </a:p>
          <a:p>
            <a:pPr lvl="3"/>
            <a:r>
              <a:rPr lang="fr-FR" noProof="0" dirty="0" smtClean="0"/>
              <a:t>Quatrième niveau</a:t>
            </a:r>
          </a:p>
          <a:p>
            <a:pPr lvl="4"/>
            <a:r>
              <a:rPr lang="fr-FR" noProof="0" dirty="0" smtClean="0"/>
              <a:t>Cinquième niveau</a:t>
            </a:r>
          </a:p>
        </p:txBody>
      </p:sp>
      <p:sp>
        <p:nvSpPr>
          <p:cNvPr id="6861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Calibri"/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861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/>
                <a:cs typeface="+mn-cs"/>
              </a:defRPr>
            </a:lvl1pPr>
          </a:lstStyle>
          <a:p>
            <a:pPr>
              <a:defRPr/>
            </a:pPr>
            <a:fld id="{5559C338-ADDA-1F4F-B6E5-149996C173B0}" type="slidenum">
              <a:rPr lang="fr-FR"/>
              <a:pPr>
                <a:defRPr/>
              </a:pPr>
              <a:t>‹#›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23307365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/>
        <a:ea typeface="ＭＳ Ｐゴシック" charset="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/>
        <a:ea typeface="ＭＳ Ｐゴシック" charset="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/>
        <a:ea typeface="ＭＳ Ｐゴシック" charset="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/>
        <a:ea typeface="ＭＳ Ｐゴシック" charset="0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D8ABF8-0B47-7640-980C-F7F37E1EDACF}" type="datetimeFigureOut">
              <a:rPr lang="fr-FR"/>
              <a:pPr>
                <a:defRPr/>
              </a:pPr>
              <a:t>30/09/12</a:t>
            </a:fld>
            <a:endParaRPr lang="fr-FR" dirty="0"/>
          </a:p>
        </p:txBody>
      </p:sp>
      <p:sp>
        <p:nvSpPr>
          <p:cNvPr id="5" name="Espace réservé du numéro de diapositive 5"/>
          <p:cNvSpPr>
            <a:spLocks noGrp="1"/>
          </p:cNvSpPr>
          <p:nvPr>
            <p:ph type="sldNum" sz="quarter" idx="11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B576B22-ED76-B946-ABC6-787651B5EE0E}" type="slidenum">
              <a:rPr lang="fr-FR"/>
              <a:pPr>
                <a:defRPr/>
              </a:pPr>
              <a:t>‹#›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3795594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843AF8-F9CC-A947-875C-D3D37E4DB750}" type="datetimeFigureOut">
              <a:rPr lang="fr-FR"/>
              <a:pPr>
                <a:defRPr/>
              </a:pPr>
              <a:t>30/09/12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Calibri"/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E0773FE-FABF-434D-9D4C-D194A22909D7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200682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6D65DE-0D24-1745-A9A4-4F0CEDD25B9C}" type="datetimeFigureOut">
              <a:rPr lang="fr-FR"/>
              <a:pPr>
                <a:defRPr/>
              </a:pPr>
              <a:t>30/09/12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Calibri"/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18011A-0301-2148-AB9E-59385EDE0465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203360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556025-D273-304E-A7D6-0B9356EBC51C}" type="datetimeFigureOut">
              <a:rPr lang="fr-FR"/>
              <a:pPr>
                <a:defRPr/>
              </a:pPr>
              <a:t>30/09/12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Calibri"/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3C59C2A-9B61-F049-B7C3-82DDB6544387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536094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86F67C-E77D-1544-8B61-F8B43B5D81E9}" type="datetimeFigureOut">
              <a:rPr lang="fr-FR"/>
              <a:pPr>
                <a:defRPr/>
              </a:pPr>
              <a:t>30/09/12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Calibri"/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A6E748-D594-A443-8D02-AC0F10B90250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893854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7B000C-DACC-904C-8AA7-1B91B4CA7FD3}" type="datetimeFigureOut">
              <a:rPr lang="fr-FR"/>
              <a:pPr>
                <a:defRPr/>
              </a:pPr>
              <a:t>30/09/12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Calibri"/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A06B5C-5318-B54E-9CE2-A332844A3EAE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986617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C0B4C5-420A-E04D-8CF5-1DAB5A3C0282}" type="datetimeFigureOut">
              <a:rPr lang="fr-FR"/>
              <a:pPr>
                <a:defRPr/>
              </a:pPr>
              <a:t>30/09/12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Calibri"/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3D4664-0BB4-854C-85BE-89DCB50D686F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006869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CA1653-3794-E94F-AA93-17D591FE1E56}" type="datetimeFigureOut">
              <a:rPr lang="fr-FR"/>
              <a:pPr>
                <a:defRPr/>
              </a:pPr>
              <a:t>30/09/12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Calibri"/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DFC539C-071E-D748-9510-096FD406B518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968217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1"/>
          <p:cNvSpPr>
            <a:spLocks noGrp="1"/>
          </p:cNvSpPr>
          <p:nvPr>
            <p:ph type="title"/>
          </p:nvPr>
        </p:nvSpPr>
        <p:spPr>
          <a:xfrm>
            <a:off x="457200" y="-24340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491200-E4B1-124E-8C00-AE388AAE44AA}" type="datetimeFigureOut">
              <a:rPr lang="fr-FR"/>
              <a:pPr>
                <a:defRPr/>
              </a:pPr>
              <a:t>30/09/12</a:t>
            </a:fld>
            <a:endParaRPr lang="fr-FR"/>
          </a:p>
        </p:txBody>
      </p:sp>
      <p:sp>
        <p:nvSpPr>
          <p:cNvPr id="4" name="Espace réservé du pied de page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Calibri"/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0B746DD-55A4-A84D-A4B3-EF90A54A2936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651597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876B4E-C939-D342-B630-9B2D28F5A692}" type="datetimeFigureOut">
              <a:rPr lang="fr-FR"/>
              <a:pPr>
                <a:defRPr/>
              </a:pPr>
              <a:t>30/09/12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Calibri"/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BFD14D9-D44C-2C43-8EC1-3D62F5096D2F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307978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pour une image 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r-FR" noProof="0" smtClean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75B21C-3E20-1249-BAFA-009F72B815A5}" type="datetimeFigureOut">
              <a:rPr lang="fr-FR"/>
              <a:pPr>
                <a:defRPr/>
              </a:pPr>
              <a:t>30/09/12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Calibri"/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C9E971-9853-6E46-AEE3-ACE8F90029E5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91330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png"/><Relationship Id="rId14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Calibri"/>
                <a:cs typeface="+mn-cs"/>
              </a:defRPr>
            </a:lvl1pPr>
          </a:lstStyle>
          <a:p>
            <a:pPr>
              <a:defRPr/>
            </a:pPr>
            <a:fld id="{5ECFEE97-2D11-144B-8386-D4D28CFFE3D2}" type="datetimeFigureOut">
              <a:rPr lang="fr-FR"/>
              <a:pPr>
                <a:defRPr/>
              </a:pPr>
              <a:t>30/09/12</a:t>
            </a:fld>
            <a:endParaRPr lang="fr-FR" dirty="0"/>
          </a:p>
        </p:txBody>
      </p:sp>
      <p:sp>
        <p:nvSpPr>
          <p:cNvPr id="1027" name="Espace réservé du texte 2"/>
          <p:cNvSpPr>
            <a:spLocks noGrp="1"/>
          </p:cNvSpPr>
          <p:nvPr>
            <p:ph type="body" idx="1"/>
          </p:nvPr>
        </p:nvSpPr>
        <p:spPr bwMode="auto">
          <a:xfrm>
            <a:off x="457200" y="12700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8" name="Espace réservé du pied de page 4"/>
          <p:cNvSpPr txBox="1">
            <a:spLocks/>
          </p:cNvSpPr>
          <p:nvPr userDrawn="1"/>
        </p:nvSpPr>
        <p:spPr>
          <a:xfrm>
            <a:off x="2555875" y="6448425"/>
            <a:ext cx="3840163" cy="365125"/>
          </a:xfrm>
          <a:prstGeom prst="rect">
            <a:avLst/>
          </a:prstGeom>
        </p:spPr>
        <p:txBody>
          <a:bodyPr anchor="ctr"/>
          <a:lstStyle>
            <a:defPPr>
              <a:defRPr lang="fr-FR"/>
            </a:defPPr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1100" kern="1200">
                <a:solidFill>
                  <a:schemeClr val="tx1">
                    <a:tint val="75000"/>
                  </a:schemeClr>
                </a:solidFill>
                <a:latin typeface="Times" charset="0"/>
                <a:ea typeface="ＭＳ Ｐゴシック" charset="0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Times" charset="0"/>
                <a:ea typeface="ＭＳ Ｐゴシック" charset="0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Times" charset="0"/>
                <a:ea typeface="ＭＳ Ｐゴシック" charset="0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Times" charset="0"/>
                <a:ea typeface="ＭＳ Ｐゴシック" charset="0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Times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1400" kern="1200">
                <a:solidFill>
                  <a:schemeClr val="tx1"/>
                </a:solidFill>
                <a:latin typeface="Times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1400" kern="1200">
                <a:solidFill>
                  <a:schemeClr val="tx1"/>
                </a:solidFill>
                <a:latin typeface="Times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1400" kern="1200">
                <a:solidFill>
                  <a:schemeClr val="tx1"/>
                </a:solidFill>
                <a:latin typeface="Times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1400" kern="1200">
                <a:solidFill>
                  <a:schemeClr val="tx1"/>
                </a:solidFill>
                <a:latin typeface="Times" charset="0"/>
                <a:ea typeface="ＭＳ Ｐゴシック" charset="0"/>
                <a:cs typeface="+mn-cs"/>
              </a:defRPr>
            </a:lvl9pPr>
          </a:lstStyle>
          <a:p>
            <a:pPr>
              <a:defRPr/>
            </a:pPr>
            <a:r>
              <a:rPr lang="fr-FR" dirty="0" smtClean="0">
                <a:latin typeface="Calibri"/>
                <a:cs typeface="Calibri"/>
              </a:rPr>
              <a:t>PKU</a:t>
            </a:r>
            <a:r>
              <a:rPr lang="fr-FR" dirty="0" smtClean="0">
                <a:latin typeface="Calibri"/>
                <a:cs typeface="Calibri"/>
              </a:rPr>
              <a:t>-LSCE </a:t>
            </a:r>
            <a:r>
              <a:rPr lang="fr-FR" dirty="0" smtClean="0">
                <a:latin typeface="Calibri"/>
                <a:cs typeface="Calibri"/>
              </a:rPr>
              <a:t>workshop on radiative forcing</a:t>
            </a:r>
            <a:endParaRPr lang="fr-FR" dirty="0" smtClean="0">
              <a:latin typeface="Calibri"/>
              <a:cs typeface="Calibri"/>
            </a:endParaRPr>
          </a:p>
          <a:p>
            <a:pPr>
              <a:defRPr/>
            </a:pPr>
            <a:r>
              <a:rPr lang="fr-FR" dirty="0" err="1" smtClean="0">
                <a:latin typeface="Calibri"/>
                <a:cs typeface="Calibri"/>
              </a:rPr>
              <a:t>Oct</a:t>
            </a:r>
            <a:r>
              <a:rPr lang="fr-FR" dirty="0" smtClean="0">
                <a:latin typeface="Calibri"/>
                <a:cs typeface="Calibri"/>
              </a:rPr>
              <a:t> 2-3 2012</a:t>
            </a:r>
            <a:endParaRPr lang="fr-FR" dirty="0">
              <a:latin typeface="Calibri"/>
              <a:cs typeface="Calibri"/>
            </a:endParaRPr>
          </a:p>
        </p:txBody>
      </p:sp>
      <p:sp>
        <p:nvSpPr>
          <p:cNvPr id="9" name="Espace réservé du numéro de diapositive 5"/>
          <p:cNvSpPr txBox="1">
            <a:spLocks/>
          </p:cNvSpPr>
          <p:nvPr userDrawn="1"/>
        </p:nvSpPr>
        <p:spPr>
          <a:xfrm>
            <a:off x="6948488" y="6376988"/>
            <a:ext cx="2133600" cy="365125"/>
          </a:xfrm>
          <a:prstGeom prst="rect">
            <a:avLst/>
          </a:prstGeom>
        </p:spPr>
        <p:txBody>
          <a:bodyPr anchor="ctr"/>
          <a:lstStyle>
            <a:defPPr>
              <a:defRPr lang="fr-FR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Times" charset="0"/>
                <a:ea typeface="ＭＳ Ｐゴシック" charset="0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Times" charset="0"/>
                <a:ea typeface="ＭＳ Ｐゴシック" charset="0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Times" charset="0"/>
                <a:ea typeface="ＭＳ Ｐゴシック" charset="0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Times" charset="0"/>
                <a:ea typeface="ＭＳ Ｐゴシック" charset="0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Times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1400" kern="1200">
                <a:solidFill>
                  <a:schemeClr val="tx1"/>
                </a:solidFill>
                <a:latin typeface="Times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1400" kern="1200">
                <a:solidFill>
                  <a:schemeClr val="tx1"/>
                </a:solidFill>
                <a:latin typeface="Times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1400" kern="1200">
                <a:solidFill>
                  <a:schemeClr val="tx1"/>
                </a:solidFill>
                <a:latin typeface="Times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1400" kern="1200">
                <a:solidFill>
                  <a:schemeClr val="tx1"/>
                </a:solidFill>
                <a:latin typeface="Times" charset="0"/>
                <a:ea typeface="ＭＳ Ｐゴシック" charset="0"/>
                <a:cs typeface="+mn-cs"/>
              </a:defRPr>
            </a:lvl9pPr>
          </a:lstStyle>
          <a:p>
            <a:pPr>
              <a:defRPr/>
            </a:pPr>
            <a:fld id="{DC52E273-80EA-BC41-923C-4837A68AAEAF}" type="slidenum">
              <a:rPr lang="fr-FR" smtClean="0">
                <a:latin typeface="Calibri"/>
              </a:rPr>
              <a:pPr>
                <a:defRPr/>
              </a:pPr>
              <a:t>‹#›</a:t>
            </a:fld>
            <a:r>
              <a:rPr lang="fr-FR" dirty="0" smtClean="0">
                <a:latin typeface="Calibri"/>
              </a:rPr>
              <a:t>/10</a:t>
            </a:r>
            <a:endParaRPr lang="fr-FR" dirty="0">
              <a:latin typeface="Calibri"/>
            </a:endParaRPr>
          </a:p>
        </p:txBody>
      </p:sp>
      <p:pic>
        <p:nvPicPr>
          <p:cNvPr id="1030" name="Image 9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513" y="6407150"/>
            <a:ext cx="3810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Line 4"/>
          <p:cNvSpPr>
            <a:spLocks noChangeShapeType="1"/>
          </p:cNvSpPr>
          <p:nvPr userDrawn="1"/>
        </p:nvSpPr>
        <p:spPr bwMode="auto">
          <a:xfrm>
            <a:off x="611188" y="673100"/>
            <a:ext cx="8061325" cy="0"/>
          </a:xfrm>
          <a:prstGeom prst="line">
            <a:avLst/>
          </a:prstGeom>
          <a:noFill/>
          <a:ln w="28575">
            <a:solidFill>
              <a:srgbClr val="FFB31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fr-FR" sz="1800" dirty="0">
              <a:latin typeface="Calibri"/>
              <a:cs typeface="+mn-cs"/>
            </a:endParaRPr>
          </a:p>
        </p:txBody>
      </p:sp>
      <p:sp>
        <p:nvSpPr>
          <p:cNvPr id="13" name="Line 6"/>
          <p:cNvSpPr>
            <a:spLocks noChangeShapeType="1"/>
          </p:cNvSpPr>
          <p:nvPr userDrawn="1"/>
        </p:nvSpPr>
        <p:spPr bwMode="auto">
          <a:xfrm>
            <a:off x="684213" y="6324600"/>
            <a:ext cx="8061325" cy="0"/>
          </a:xfrm>
          <a:prstGeom prst="line">
            <a:avLst/>
          </a:prstGeom>
          <a:noFill/>
          <a:ln w="28575">
            <a:solidFill>
              <a:srgbClr val="70BC1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fr-FR" sz="1800" dirty="0">
              <a:latin typeface="Calibri"/>
              <a:cs typeface="+mn-cs"/>
            </a:endParaRPr>
          </a:p>
        </p:txBody>
      </p:sp>
      <p:pic>
        <p:nvPicPr>
          <p:cNvPr id="1033" name="Picture 11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6381750"/>
            <a:ext cx="427038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4" name="Espace réservé du titre 14"/>
          <p:cNvSpPr>
            <a:spLocks noGrp="1"/>
          </p:cNvSpPr>
          <p:nvPr>
            <p:ph type="title"/>
          </p:nvPr>
        </p:nvSpPr>
        <p:spPr bwMode="auto">
          <a:xfrm>
            <a:off x="735013" y="-161925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/>
              <a:t>Cliquez et modifiez le titre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27" r:id="rId1"/>
    <p:sldLayoutId id="2147483828" r:id="rId2"/>
    <p:sldLayoutId id="2147483829" r:id="rId3"/>
    <p:sldLayoutId id="2147483830" r:id="rId4"/>
    <p:sldLayoutId id="2147483831" r:id="rId5"/>
    <p:sldLayoutId id="2147483832" r:id="rId6"/>
    <p:sldLayoutId id="2147483833" r:id="rId7"/>
    <p:sldLayoutId id="2147483834" r:id="rId8"/>
    <p:sldLayoutId id="2147483835" r:id="rId9"/>
    <p:sldLayoutId id="2147483836" r:id="rId10"/>
    <p:sldLayoutId id="2147483837" r:id="rId11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3200" kern="1200">
          <a:solidFill>
            <a:srgbClr val="3366FF"/>
          </a:solidFill>
          <a:latin typeface="+mj-lt"/>
          <a:ea typeface="ＭＳ Ｐゴシック" charset="0"/>
          <a:cs typeface="ＭＳ Ｐゴシック" charset="0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3200">
          <a:solidFill>
            <a:srgbClr val="3366FF"/>
          </a:solidFill>
          <a:latin typeface="Calibri" charset="0"/>
          <a:ea typeface="ＭＳ Ｐゴシック" charset="0"/>
          <a:cs typeface="ＭＳ Ｐゴシック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3200">
          <a:solidFill>
            <a:srgbClr val="3366FF"/>
          </a:solidFill>
          <a:latin typeface="Calibri" charset="0"/>
          <a:ea typeface="ＭＳ Ｐゴシック" charset="0"/>
          <a:cs typeface="ＭＳ Ｐゴシック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3200">
          <a:solidFill>
            <a:srgbClr val="3366FF"/>
          </a:solidFill>
          <a:latin typeface="Calibri" charset="0"/>
          <a:ea typeface="ＭＳ Ｐゴシック" charset="0"/>
          <a:cs typeface="ＭＳ Ｐゴシック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3200">
          <a:solidFill>
            <a:srgbClr val="3366FF"/>
          </a:solidFill>
          <a:latin typeface="Calibri" charset="0"/>
          <a:ea typeface="ＭＳ Ｐゴシック" charset="0"/>
          <a:cs typeface="ＭＳ Ｐゴシック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3200">
          <a:solidFill>
            <a:srgbClr val="3366FF"/>
          </a:solidFill>
          <a:latin typeface="Calibri" charset="0"/>
          <a:ea typeface="ＭＳ Ｐゴシック" charset="0"/>
          <a:cs typeface="ＭＳ Ｐゴシック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3200">
          <a:solidFill>
            <a:srgbClr val="3366FF"/>
          </a:solidFill>
          <a:latin typeface="Calibri" charset="0"/>
          <a:ea typeface="ＭＳ Ｐゴシック" charset="0"/>
          <a:cs typeface="ＭＳ Ｐゴシック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3200">
          <a:solidFill>
            <a:srgbClr val="3366FF"/>
          </a:solidFill>
          <a:latin typeface="Calibri" charset="0"/>
          <a:ea typeface="ＭＳ Ｐゴシック" charset="0"/>
          <a:cs typeface="ＭＳ Ｐゴシック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3200">
          <a:solidFill>
            <a:srgbClr val="3366FF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em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em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em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emf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emf"/><Relationship Id="rId3" Type="http://schemas.openxmlformats.org/officeDocument/2006/relationships/image" Target="../media/image8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4" Type="http://schemas.openxmlformats.org/officeDocument/2006/relationships/image" Target="../media/image9.wmf"/><Relationship Id="rId5" Type="http://schemas.openxmlformats.org/officeDocument/2006/relationships/oleObject" Target="../embeddings/Microsoft_Equation1.bin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emf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 dirty="0" smtClean="0"/>
              <a:t>PKU – LSCE workshop on radiative forcing attribution - Introduction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r-FR" sz="2800" dirty="0" smtClean="0"/>
              <a:t>P. Ciais</a:t>
            </a:r>
            <a:endParaRPr lang="fr-FR" sz="2800" dirty="0"/>
          </a:p>
        </p:txBody>
      </p:sp>
    </p:spTree>
    <p:extLst>
      <p:ext uri="{BB962C8B-B14F-4D97-AF65-F5344CB8AC3E}">
        <p14:creationId xmlns:p14="http://schemas.microsoft.com/office/powerpoint/2010/main" val="203244330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-171400"/>
            <a:ext cx="8229600" cy="1143000"/>
          </a:xfrm>
        </p:spPr>
        <p:txBody>
          <a:bodyPr/>
          <a:lstStyle/>
          <a:p>
            <a:r>
              <a:rPr lang="fr-FR" dirty="0" smtClean="0"/>
              <a:t>Objectives of </a:t>
            </a:r>
            <a:r>
              <a:rPr lang="fr-FR" dirty="0" err="1" smtClean="0"/>
              <a:t>this</a:t>
            </a:r>
            <a:r>
              <a:rPr lang="fr-FR" dirty="0" smtClean="0"/>
              <a:t> workshop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02023" y="1630082"/>
            <a:ext cx="8229600" cy="4525963"/>
          </a:xfrm>
        </p:spPr>
        <p:txBody>
          <a:bodyPr>
            <a:noAutofit/>
          </a:bodyPr>
          <a:lstStyle/>
          <a:p>
            <a:r>
              <a:rPr lang="fr-FR" sz="2800" dirty="0" err="1" smtClean="0"/>
              <a:t>Present</a:t>
            </a:r>
            <a:r>
              <a:rPr lang="fr-FR" sz="2800" dirty="0" smtClean="0"/>
              <a:t> new </a:t>
            </a:r>
            <a:r>
              <a:rPr lang="fr-FR" sz="2800" dirty="0" err="1" smtClean="0"/>
              <a:t>emissions</a:t>
            </a:r>
            <a:r>
              <a:rPr lang="fr-FR" sz="2800" dirty="0" smtClean="0"/>
              <a:t> over China and </a:t>
            </a:r>
            <a:r>
              <a:rPr lang="fr-FR" sz="2800" dirty="0" err="1" smtClean="0"/>
              <a:t>their</a:t>
            </a:r>
            <a:r>
              <a:rPr lang="fr-FR" sz="2800" dirty="0" smtClean="0"/>
              <a:t> </a:t>
            </a:r>
            <a:r>
              <a:rPr lang="fr-FR" sz="2800" dirty="0" err="1" smtClean="0"/>
              <a:t>uncertainties</a:t>
            </a:r>
            <a:r>
              <a:rPr lang="fr-FR" sz="2800" dirty="0" smtClean="0"/>
              <a:t> (compare </a:t>
            </a:r>
            <a:r>
              <a:rPr lang="fr-FR" sz="2800" dirty="0" err="1" smtClean="0"/>
              <a:t>with</a:t>
            </a:r>
            <a:r>
              <a:rPr lang="fr-FR" sz="2800" dirty="0" smtClean="0"/>
              <a:t> IPCC inventories)</a:t>
            </a:r>
          </a:p>
          <a:p>
            <a:r>
              <a:rPr lang="fr-FR" sz="2800" dirty="0" err="1" smtClean="0"/>
              <a:t>Include</a:t>
            </a:r>
            <a:r>
              <a:rPr lang="fr-FR" sz="2800" dirty="0" smtClean="0"/>
              <a:t> </a:t>
            </a:r>
            <a:r>
              <a:rPr lang="fr-FR" sz="2800" dirty="0" err="1" smtClean="0"/>
              <a:t>anthropogenic</a:t>
            </a:r>
            <a:r>
              <a:rPr lang="fr-FR" sz="2800" dirty="0" smtClean="0"/>
              <a:t> </a:t>
            </a:r>
            <a:r>
              <a:rPr lang="fr-FR" sz="2800" dirty="0" err="1" smtClean="0"/>
              <a:t>emissions</a:t>
            </a:r>
            <a:r>
              <a:rPr lang="fr-FR" sz="2800" dirty="0" smtClean="0"/>
              <a:t> and </a:t>
            </a:r>
            <a:r>
              <a:rPr lang="fr-FR" sz="2800" dirty="0" err="1" smtClean="0"/>
              <a:t>natural</a:t>
            </a:r>
            <a:r>
              <a:rPr lang="fr-FR" sz="2800" dirty="0" smtClean="0"/>
              <a:t> </a:t>
            </a:r>
            <a:r>
              <a:rPr lang="fr-FR" sz="2800" dirty="0" err="1" smtClean="0"/>
              <a:t>ones</a:t>
            </a:r>
            <a:endParaRPr lang="fr-FR" sz="2800" dirty="0" smtClean="0"/>
          </a:p>
          <a:p>
            <a:r>
              <a:rPr lang="fr-FR" sz="2800" dirty="0" err="1" smtClean="0"/>
              <a:t>Methods</a:t>
            </a:r>
            <a:r>
              <a:rPr lang="fr-FR" sz="2800" dirty="0" smtClean="0"/>
              <a:t> to </a:t>
            </a:r>
            <a:r>
              <a:rPr lang="fr-FR" sz="2800" dirty="0" err="1" smtClean="0"/>
              <a:t>calculate</a:t>
            </a:r>
            <a:r>
              <a:rPr lang="fr-FR" sz="2800" dirty="0" smtClean="0"/>
              <a:t> </a:t>
            </a:r>
            <a:r>
              <a:rPr lang="fr-FR" sz="2800" dirty="0" err="1" smtClean="0"/>
              <a:t>separately</a:t>
            </a:r>
            <a:r>
              <a:rPr lang="fr-FR" sz="2800" dirty="0" smtClean="0"/>
              <a:t> RF </a:t>
            </a:r>
            <a:r>
              <a:rPr lang="fr-FR" sz="2800" dirty="0" err="1" smtClean="0"/>
              <a:t>from</a:t>
            </a:r>
            <a:r>
              <a:rPr lang="fr-FR" sz="2800" dirty="0" smtClean="0"/>
              <a:t> China and </a:t>
            </a:r>
            <a:r>
              <a:rPr lang="fr-FR" sz="2800" dirty="0" err="1" smtClean="0"/>
              <a:t>rest</a:t>
            </a:r>
            <a:r>
              <a:rPr lang="fr-FR" sz="2800" dirty="0" smtClean="0"/>
              <a:t> of the globe </a:t>
            </a:r>
            <a:r>
              <a:rPr lang="fr-FR" sz="2800" dirty="0" err="1" smtClean="0"/>
              <a:t>induced</a:t>
            </a:r>
            <a:r>
              <a:rPr lang="fr-FR" sz="2800" dirty="0" smtClean="0"/>
              <a:t> by the </a:t>
            </a:r>
            <a:r>
              <a:rPr lang="fr-FR" sz="2800" dirty="0" err="1" smtClean="0"/>
              <a:t>emissions</a:t>
            </a:r>
            <a:endParaRPr lang="fr-FR" sz="2800" dirty="0" smtClean="0"/>
          </a:p>
          <a:p>
            <a:r>
              <a:rPr lang="fr-FR" sz="2800" dirty="0" smtClean="0"/>
              <a:t>Implications for RF changes over China and </a:t>
            </a:r>
            <a:r>
              <a:rPr lang="fr-FR" sz="2800" dirty="0" err="1" smtClean="0"/>
              <a:t>rest</a:t>
            </a:r>
            <a:r>
              <a:rPr lang="fr-FR" sz="2800" dirty="0" smtClean="0"/>
              <a:t> of the globe, on </a:t>
            </a:r>
            <a:r>
              <a:rPr lang="fr-FR" sz="2800" dirty="0" err="1" smtClean="0"/>
              <a:t>different</a:t>
            </a:r>
            <a:r>
              <a:rPr lang="fr-FR" sz="2800" dirty="0" smtClean="0"/>
              <a:t> time </a:t>
            </a:r>
            <a:r>
              <a:rPr lang="fr-FR" sz="2800" dirty="0" err="1" smtClean="0"/>
              <a:t>scales</a:t>
            </a:r>
            <a:endParaRPr lang="fr-FR" sz="2800" dirty="0" smtClean="0"/>
          </a:p>
          <a:p>
            <a:r>
              <a:rPr lang="fr-FR" sz="2800" dirty="0" err="1" smtClean="0"/>
              <a:t>Try</a:t>
            </a:r>
            <a:r>
              <a:rPr lang="fr-FR" sz="2800" dirty="0" smtClean="0"/>
              <a:t> to </a:t>
            </a:r>
            <a:r>
              <a:rPr lang="fr-FR" sz="2800" dirty="0" err="1" smtClean="0"/>
              <a:t>separate</a:t>
            </a:r>
            <a:r>
              <a:rPr lang="fr-FR" sz="2800" dirty="0" smtClean="0"/>
              <a:t> </a:t>
            </a:r>
            <a:r>
              <a:rPr lang="fr-FR" sz="2800" dirty="0" err="1" smtClean="0"/>
              <a:t>anthropogenic</a:t>
            </a:r>
            <a:r>
              <a:rPr lang="fr-FR" sz="2800" dirty="0" smtClean="0"/>
              <a:t> and </a:t>
            </a:r>
            <a:r>
              <a:rPr lang="fr-FR" sz="2800" dirty="0" err="1" smtClean="0"/>
              <a:t>natural</a:t>
            </a:r>
            <a:r>
              <a:rPr lang="fr-FR" sz="2800" dirty="0" smtClean="0"/>
              <a:t> contributions</a:t>
            </a:r>
            <a:endParaRPr lang="fr-FR" sz="2800" dirty="0"/>
          </a:p>
        </p:txBody>
      </p:sp>
    </p:spTree>
    <p:extLst>
      <p:ext uri="{BB962C8B-B14F-4D97-AF65-F5344CB8AC3E}">
        <p14:creationId xmlns:p14="http://schemas.microsoft.com/office/powerpoint/2010/main" val="20846299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42434" y="44624"/>
            <a:ext cx="8229600" cy="1143000"/>
          </a:xfrm>
        </p:spPr>
        <p:txBody>
          <a:bodyPr>
            <a:normAutofit/>
          </a:bodyPr>
          <a:lstStyle/>
          <a:p>
            <a:r>
              <a:rPr lang="fr-FR" dirty="0" smtClean="0"/>
              <a:t>Evolution of RF </a:t>
            </a:r>
            <a:r>
              <a:rPr lang="fr-FR" dirty="0" err="1" smtClean="0"/>
              <a:t>after</a:t>
            </a:r>
            <a:r>
              <a:rPr lang="fr-FR" dirty="0" smtClean="0"/>
              <a:t> </a:t>
            </a:r>
            <a:r>
              <a:rPr lang="fr-FR" dirty="0" smtClean="0"/>
              <a:t>an </a:t>
            </a:r>
            <a:r>
              <a:rPr lang="fr-FR" dirty="0" err="1" smtClean="0"/>
              <a:t>instaneous</a:t>
            </a:r>
            <a:r>
              <a:rPr lang="fr-FR" dirty="0" smtClean="0"/>
              <a:t> </a:t>
            </a:r>
            <a:r>
              <a:rPr lang="fr-FR" dirty="0" err="1" smtClean="0"/>
              <a:t>emission</a:t>
            </a:r>
            <a:r>
              <a:rPr lang="fr-FR" dirty="0" smtClean="0"/>
              <a:t> of </a:t>
            </a:r>
            <a:r>
              <a:rPr lang="fr-FR" dirty="0" err="1" smtClean="0"/>
              <a:t>different</a:t>
            </a:r>
            <a:r>
              <a:rPr lang="fr-FR" dirty="0" smtClean="0"/>
              <a:t> </a:t>
            </a:r>
            <a:r>
              <a:rPr lang="fr-FR" dirty="0" err="1" smtClean="0"/>
              <a:t>GHGs</a:t>
            </a:r>
            <a:r>
              <a:rPr lang="fr-FR" dirty="0" smtClean="0"/>
              <a:t> </a:t>
            </a:r>
            <a:endParaRPr lang="fr-FR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4900" y="1668161"/>
            <a:ext cx="6934200" cy="4425135"/>
          </a:xfrm>
          <a:prstGeom prst="rect">
            <a:avLst/>
          </a:prstGeom>
        </p:spPr>
      </p:pic>
      <p:sp>
        <p:nvSpPr>
          <p:cNvPr id="5" name="ZoneTexte 4"/>
          <p:cNvSpPr txBox="1"/>
          <p:nvPr/>
        </p:nvSpPr>
        <p:spPr>
          <a:xfrm rot="16200000">
            <a:off x="-892712" y="3555822"/>
            <a:ext cx="382210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000" dirty="0" smtClean="0">
                <a:latin typeface="+mj-lt"/>
              </a:rPr>
              <a:t>Radiative forcing per ton </a:t>
            </a:r>
            <a:r>
              <a:rPr lang="fr-FR" sz="2000" dirty="0" err="1" smtClean="0">
                <a:latin typeface="+mj-lt"/>
              </a:rPr>
              <a:t>emmitted</a:t>
            </a:r>
            <a:endParaRPr lang="fr-FR" sz="2000" dirty="0">
              <a:latin typeface="+mj-lt"/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3244650" y="5837202"/>
            <a:ext cx="29835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000" dirty="0" err="1" smtClean="0">
                <a:latin typeface="+mj-lt"/>
              </a:rPr>
              <a:t>Year</a:t>
            </a:r>
            <a:r>
              <a:rPr lang="fr-FR" sz="2000" dirty="0" smtClean="0">
                <a:latin typeface="+mj-lt"/>
              </a:rPr>
              <a:t> </a:t>
            </a:r>
            <a:r>
              <a:rPr lang="fr-FR" sz="2000" dirty="0" err="1" smtClean="0">
                <a:latin typeface="+mj-lt"/>
              </a:rPr>
              <a:t>after</a:t>
            </a:r>
            <a:r>
              <a:rPr lang="fr-FR" sz="2000" dirty="0" smtClean="0">
                <a:latin typeface="+mj-lt"/>
              </a:rPr>
              <a:t> the perturbation</a:t>
            </a:r>
            <a:endParaRPr lang="fr-FR" sz="20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14924455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0" y="44624"/>
            <a:ext cx="9144000" cy="1143000"/>
          </a:xfrm>
        </p:spPr>
        <p:txBody>
          <a:bodyPr>
            <a:noAutofit/>
          </a:bodyPr>
          <a:lstStyle/>
          <a:p>
            <a:r>
              <a:rPr lang="fr-FR" dirty="0" smtClean="0"/>
              <a:t>Long time </a:t>
            </a:r>
            <a:r>
              <a:rPr lang="fr-FR" dirty="0" err="1" smtClean="0"/>
              <a:t>scales</a:t>
            </a:r>
            <a:r>
              <a:rPr lang="fr-FR" dirty="0" smtClean="0"/>
              <a:t> for the </a:t>
            </a:r>
            <a:r>
              <a:rPr lang="fr-FR" dirty="0" err="1" smtClean="0"/>
              <a:t>removal</a:t>
            </a:r>
            <a:r>
              <a:rPr lang="fr-FR" dirty="0" smtClean="0"/>
              <a:t> of an </a:t>
            </a:r>
            <a:r>
              <a:rPr lang="fr-FR" dirty="0" err="1" smtClean="0"/>
              <a:t>excess</a:t>
            </a:r>
            <a:r>
              <a:rPr lang="fr-FR" dirty="0" smtClean="0"/>
              <a:t> </a:t>
            </a:r>
            <a:r>
              <a:rPr lang="fr-FR" dirty="0" smtClean="0"/>
              <a:t>of CO2 (RF</a:t>
            </a:r>
            <a:r>
              <a:rPr lang="fr-FR" dirty="0" smtClean="0"/>
              <a:t>) in the </a:t>
            </a:r>
            <a:r>
              <a:rPr lang="fr-FR" dirty="0" err="1" smtClean="0"/>
              <a:t>atmosphere</a:t>
            </a:r>
            <a:r>
              <a:rPr lang="fr-FR" dirty="0" smtClean="0"/>
              <a:t> </a:t>
            </a:r>
            <a:r>
              <a:rPr lang="fr-FR" dirty="0" err="1" smtClean="0"/>
              <a:t>induced</a:t>
            </a:r>
            <a:r>
              <a:rPr lang="fr-FR" dirty="0" smtClean="0"/>
              <a:t> by </a:t>
            </a:r>
            <a:r>
              <a:rPr lang="fr-FR" dirty="0" err="1" smtClean="0"/>
              <a:t>emissions</a:t>
            </a:r>
            <a:endParaRPr lang="fr-FR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5678" y="1594970"/>
            <a:ext cx="7934448" cy="48137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619269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1143000"/>
          </a:xfrm>
        </p:spPr>
        <p:txBody>
          <a:bodyPr>
            <a:normAutofit/>
          </a:bodyPr>
          <a:lstStyle/>
          <a:p>
            <a:r>
              <a:rPr lang="fr-FR" dirty="0" err="1" smtClean="0"/>
              <a:t>Shorter</a:t>
            </a:r>
            <a:r>
              <a:rPr lang="fr-FR" dirty="0" smtClean="0"/>
              <a:t> time </a:t>
            </a:r>
            <a:r>
              <a:rPr lang="fr-FR" dirty="0" err="1" smtClean="0"/>
              <a:t>scales</a:t>
            </a:r>
            <a:r>
              <a:rPr lang="fr-FR" dirty="0" smtClean="0"/>
              <a:t> for the RF </a:t>
            </a:r>
            <a:r>
              <a:rPr lang="fr-FR" dirty="0" err="1" smtClean="0"/>
              <a:t>induced</a:t>
            </a:r>
            <a:r>
              <a:rPr lang="fr-FR" dirty="0" smtClean="0"/>
              <a:t> by CH4, O3 and </a:t>
            </a:r>
            <a:r>
              <a:rPr lang="fr-FR" dirty="0" err="1" smtClean="0"/>
              <a:t>aerosols</a:t>
            </a:r>
            <a:r>
              <a:rPr lang="fr-FR" dirty="0" smtClean="0"/>
              <a:t> </a:t>
            </a:r>
            <a:r>
              <a:rPr lang="fr-FR" dirty="0" err="1" smtClean="0"/>
              <a:t>emissions</a:t>
            </a:r>
            <a:endParaRPr lang="fr-FR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0176" y="1875566"/>
            <a:ext cx="7525091" cy="3754649"/>
          </a:xfrm>
          <a:prstGeom prst="rect">
            <a:avLst/>
          </a:prstGeom>
        </p:spPr>
      </p:pic>
      <p:sp>
        <p:nvSpPr>
          <p:cNvPr id="5" name="ZoneTexte 4"/>
          <p:cNvSpPr txBox="1"/>
          <p:nvPr/>
        </p:nvSpPr>
        <p:spPr>
          <a:xfrm>
            <a:off x="673150" y="5478323"/>
            <a:ext cx="800330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dirty="0" smtClean="0">
                <a:latin typeface="+mj-lt"/>
              </a:rPr>
              <a:t>Quantitative </a:t>
            </a:r>
            <a:r>
              <a:rPr lang="fr-FR" sz="2400" dirty="0" err="1" smtClean="0">
                <a:latin typeface="+mj-lt"/>
              </a:rPr>
              <a:t>differences</a:t>
            </a:r>
            <a:r>
              <a:rPr lang="fr-FR" sz="2400" dirty="0" smtClean="0">
                <a:latin typeface="+mj-lt"/>
              </a:rPr>
              <a:t> </a:t>
            </a:r>
            <a:r>
              <a:rPr lang="fr-FR" sz="2400" dirty="0" err="1" smtClean="0">
                <a:latin typeface="+mj-lt"/>
              </a:rPr>
              <a:t>between</a:t>
            </a:r>
            <a:r>
              <a:rPr lang="fr-FR" sz="2400" dirty="0" smtClean="0">
                <a:latin typeface="+mj-lt"/>
              </a:rPr>
              <a:t> </a:t>
            </a:r>
            <a:r>
              <a:rPr lang="fr-FR" sz="2400" dirty="0" err="1" smtClean="0">
                <a:latin typeface="+mj-lt"/>
              </a:rPr>
              <a:t>gases</a:t>
            </a:r>
            <a:r>
              <a:rPr lang="fr-FR" sz="2400" dirty="0" smtClean="0">
                <a:latin typeface="+mj-lt"/>
              </a:rPr>
              <a:t> </a:t>
            </a:r>
            <a:r>
              <a:rPr lang="fr-FR" sz="2400" dirty="0" err="1" smtClean="0">
                <a:latin typeface="+mj-lt"/>
              </a:rPr>
              <a:t>is</a:t>
            </a:r>
            <a:r>
              <a:rPr lang="fr-FR" sz="2400" dirty="0" smtClean="0">
                <a:latin typeface="+mj-lt"/>
              </a:rPr>
              <a:t> scenario </a:t>
            </a:r>
            <a:r>
              <a:rPr lang="fr-FR" sz="2400" dirty="0" err="1" smtClean="0">
                <a:latin typeface="+mj-lt"/>
              </a:rPr>
              <a:t>dependent</a:t>
            </a:r>
            <a:r>
              <a:rPr lang="fr-FR" sz="2400" dirty="0" smtClean="0">
                <a:latin typeface="+mj-lt"/>
              </a:rPr>
              <a:t>, but on longer time </a:t>
            </a:r>
            <a:r>
              <a:rPr lang="fr-FR" sz="2400" dirty="0" err="1" smtClean="0">
                <a:latin typeface="+mj-lt"/>
              </a:rPr>
              <a:t>scales</a:t>
            </a:r>
            <a:r>
              <a:rPr lang="fr-FR" sz="2400" dirty="0" smtClean="0">
                <a:latin typeface="+mj-lt"/>
              </a:rPr>
              <a:t> the </a:t>
            </a:r>
            <a:r>
              <a:rPr lang="fr-FR" sz="2400" dirty="0" err="1" smtClean="0">
                <a:latin typeface="+mj-lt"/>
              </a:rPr>
              <a:t>effect</a:t>
            </a:r>
            <a:r>
              <a:rPr lang="fr-FR" sz="2400" dirty="0" smtClean="0">
                <a:latin typeface="+mj-lt"/>
              </a:rPr>
              <a:t> of CO2 </a:t>
            </a:r>
            <a:r>
              <a:rPr lang="fr-FR" sz="2400" dirty="0" err="1" smtClean="0">
                <a:latin typeface="+mj-lt"/>
              </a:rPr>
              <a:t>remains</a:t>
            </a:r>
            <a:r>
              <a:rPr lang="fr-FR" sz="2400" dirty="0" smtClean="0">
                <a:latin typeface="+mj-lt"/>
              </a:rPr>
              <a:t> dominant</a:t>
            </a:r>
            <a:endParaRPr lang="fr-FR" sz="24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09317000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3752" y="1284837"/>
            <a:ext cx="8209732" cy="4952476"/>
          </a:xfrm>
          <a:prstGeom prst="rect">
            <a:avLst/>
          </a:prstGeom>
        </p:spPr>
      </p:pic>
      <p:sp>
        <p:nvSpPr>
          <p:cNvPr id="5" name="Titre 1"/>
          <p:cNvSpPr>
            <a:spLocks noGrp="1"/>
          </p:cNvSpPr>
          <p:nvPr>
            <p:ph type="title"/>
          </p:nvPr>
        </p:nvSpPr>
        <p:spPr>
          <a:xfrm>
            <a:off x="36512" y="44624"/>
            <a:ext cx="9144000" cy="1143000"/>
          </a:xfrm>
        </p:spPr>
        <p:txBody>
          <a:bodyPr>
            <a:noAutofit/>
          </a:bodyPr>
          <a:lstStyle/>
          <a:p>
            <a:r>
              <a:rPr lang="fr-FR" sz="3200" dirty="0" err="1" smtClean="0"/>
              <a:t>Comparison</a:t>
            </a:r>
            <a:r>
              <a:rPr lang="fr-FR" sz="3200" dirty="0" smtClean="0"/>
              <a:t> of RF </a:t>
            </a:r>
            <a:r>
              <a:rPr lang="fr-FR" sz="3200" dirty="0" err="1" smtClean="0"/>
              <a:t>induced</a:t>
            </a:r>
            <a:r>
              <a:rPr lang="fr-FR" sz="3200" dirty="0" smtClean="0"/>
              <a:t> by CH</a:t>
            </a:r>
            <a:r>
              <a:rPr lang="fr-FR" sz="3200" baseline="-25000" dirty="0" smtClean="0"/>
              <a:t>4</a:t>
            </a:r>
            <a:r>
              <a:rPr lang="fr-FR" sz="3200" dirty="0" smtClean="0"/>
              <a:t> and CO</a:t>
            </a:r>
            <a:r>
              <a:rPr lang="fr-FR" sz="3200" baseline="-25000" dirty="0" smtClean="0"/>
              <a:t>2</a:t>
            </a:r>
            <a:r>
              <a:rPr lang="fr-FR" sz="3200" dirty="0" smtClean="0"/>
              <a:t> permanent mitigation, </a:t>
            </a:r>
            <a:r>
              <a:rPr lang="fr-FR" sz="3200" dirty="0" err="1" smtClean="0"/>
              <a:t>instantaneous</a:t>
            </a:r>
            <a:r>
              <a:rPr lang="fr-FR" sz="3200" dirty="0" smtClean="0"/>
              <a:t> vs. cumulative</a:t>
            </a:r>
            <a:endParaRPr lang="fr-FR" sz="3200" dirty="0"/>
          </a:p>
        </p:txBody>
      </p:sp>
    </p:spTree>
    <p:extLst>
      <p:ext uri="{BB962C8B-B14F-4D97-AF65-F5344CB8AC3E}">
        <p14:creationId xmlns:p14="http://schemas.microsoft.com/office/powerpoint/2010/main" val="328316473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fr-FR" sz="3200" dirty="0" err="1" smtClean="0"/>
              <a:t>Comparison</a:t>
            </a:r>
            <a:r>
              <a:rPr lang="fr-FR" sz="3200" dirty="0" smtClean="0"/>
              <a:t> of RF </a:t>
            </a:r>
            <a:r>
              <a:rPr lang="fr-FR" sz="3200" dirty="0" err="1" smtClean="0"/>
              <a:t>induced</a:t>
            </a:r>
            <a:r>
              <a:rPr lang="fr-FR" sz="3200" dirty="0" smtClean="0"/>
              <a:t> by LUC and </a:t>
            </a:r>
            <a:r>
              <a:rPr lang="fr-FR" sz="3200" dirty="0" err="1" smtClean="0"/>
              <a:t>greenhouse</a:t>
            </a:r>
            <a:r>
              <a:rPr lang="fr-FR" sz="3200" dirty="0" smtClean="0"/>
              <a:t> </a:t>
            </a:r>
            <a:r>
              <a:rPr lang="fr-FR" sz="3200" dirty="0" err="1" smtClean="0"/>
              <a:t>gas</a:t>
            </a:r>
            <a:r>
              <a:rPr lang="fr-FR" sz="3200" dirty="0" smtClean="0"/>
              <a:t> </a:t>
            </a:r>
            <a:r>
              <a:rPr lang="fr-FR" sz="3200" dirty="0" err="1" smtClean="0"/>
              <a:t>emissions</a:t>
            </a:r>
            <a:r>
              <a:rPr lang="fr-FR" sz="3200" dirty="0" smtClean="0"/>
              <a:t> for a </a:t>
            </a:r>
            <a:r>
              <a:rPr lang="fr-FR" sz="3200" dirty="0" err="1" smtClean="0"/>
              <a:t>process</a:t>
            </a:r>
            <a:r>
              <a:rPr lang="fr-FR" sz="3200" dirty="0" smtClean="0"/>
              <a:t> in the </a:t>
            </a:r>
            <a:r>
              <a:rPr lang="fr-FR" sz="3200" dirty="0" err="1" smtClean="0"/>
              <a:t>Earth</a:t>
            </a:r>
            <a:r>
              <a:rPr lang="fr-FR" sz="3200" dirty="0" smtClean="0"/>
              <a:t> System (</a:t>
            </a:r>
            <a:r>
              <a:rPr lang="fr-FR" sz="3200" dirty="0" err="1" smtClean="0"/>
              <a:t>here</a:t>
            </a:r>
            <a:r>
              <a:rPr lang="fr-FR" sz="3200" dirty="0" smtClean="0"/>
              <a:t>, a </a:t>
            </a:r>
            <a:r>
              <a:rPr lang="fr-FR" sz="3200" dirty="0" err="1" smtClean="0"/>
              <a:t>boreal</a:t>
            </a:r>
            <a:r>
              <a:rPr lang="fr-FR" sz="3200" dirty="0" smtClean="0"/>
              <a:t> </a:t>
            </a:r>
            <a:r>
              <a:rPr lang="fr-FR" sz="3200" dirty="0" err="1" smtClean="0"/>
              <a:t>fire</a:t>
            </a:r>
            <a:r>
              <a:rPr lang="fr-FR" sz="3200" dirty="0" smtClean="0"/>
              <a:t>) </a:t>
            </a:r>
            <a:endParaRPr lang="fr-FR" sz="3200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199" y="1523999"/>
            <a:ext cx="3559221" cy="4785321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65233" y="1860078"/>
            <a:ext cx="3648166" cy="3482341"/>
          </a:xfrm>
          <a:prstGeom prst="rect">
            <a:avLst/>
          </a:prstGeom>
        </p:spPr>
      </p:pic>
      <p:sp>
        <p:nvSpPr>
          <p:cNvPr id="6" name="ZoneTexte 5"/>
          <p:cNvSpPr txBox="1"/>
          <p:nvPr/>
        </p:nvSpPr>
        <p:spPr>
          <a:xfrm>
            <a:off x="1727652" y="2604387"/>
            <a:ext cx="111325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200" dirty="0" err="1" smtClean="0">
                <a:solidFill>
                  <a:srgbClr val="0000FF"/>
                </a:solidFill>
                <a:latin typeface="+mj-lt"/>
              </a:rPr>
              <a:t>Albedo</a:t>
            </a:r>
            <a:r>
              <a:rPr lang="fr-FR" sz="1200" dirty="0" smtClean="0">
                <a:solidFill>
                  <a:srgbClr val="0000FF"/>
                </a:solidFill>
                <a:latin typeface="+mj-lt"/>
              </a:rPr>
              <a:t> </a:t>
            </a:r>
            <a:r>
              <a:rPr lang="fr-FR" sz="1200" dirty="0" err="1" smtClean="0">
                <a:solidFill>
                  <a:srgbClr val="0000FF"/>
                </a:solidFill>
                <a:latin typeface="+mj-lt"/>
              </a:rPr>
              <a:t>cooling</a:t>
            </a:r>
            <a:endParaRPr lang="fr-FR" sz="1200" dirty="0">
              <a:solidFill>
                <a:srgbClr val="0000FF"/>
              </a:solidFill>
              <a:latin typeface="+mj-lt"/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1510896" y="1988840"/>
            <a:ext cx="154155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200" dirty="0" smtClean="0">
                <a:solidFill>
                  <a:srgbClr val="FF0000"/>
                </a:solidFill>
                <a:latin typeface="+mj-lt"/>
              </a:rPr>
              <a:t>GHG and O3 </a:t>
            </a:r>
            <a:r>
              <a:rPr lang="fr-FR" sz="1200" dirty="0" err="1" smtClean="0">
                <a:solidFill>
                  <a:srgbClr val="FF0000"/>
                </a:solidFill>
                <a:latin typeface="+mj-lt"/>
              </a:rPr>
              <a:t>warming</a:t>
            </a:r>
            <a:endParaRPr lang="fr-FR" sz="1200" dirty="0">
              <a:solidFill>
                <a:srgbClr val="FF000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13330020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IPCC</a:t>
            </a:r>
          </a:p>
          <a:p>
            <a:endParaRPr lang="fr-FR" dirty="0"/>
          </a:p>
          <a:p>
            <a:endParaRPr lang="fr-FR" dirty="0" smtClean="0"/>
          </a:p>
          <a:p>
            <a:endParaRPr lang="fr-FR" dirty="0" smtClean="0"/>
          </a:p>
          <a:p>
            <a:r>
              <a:rPr lang="fr-FR" dirty="0" smtClean="0"/>
              <a:t>This workshop</a:t>
            </a:r>
            <a:endParaRPr lang="fr-FR" dirty="0"/>
          </a:p>
        </p:txBody>
      </p:sp>
      <p:graphicFrame>
        <p:nvGraphicFramePr>
          <p:cNvPr id="4" name="Obje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33991590"/>
              </p:ext>
            </p:extLst>
          </p:nvPr>
        </p:nvGraphicFramePr>
        <p:xfrm>
          <a:off x="6525197" y="2343775"/>
          <a:ext cx="114300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7" name="Équation" r:id="rId3" imgW="114120" imgH="215640" progId="Equation.3">
                  <p:embed/>
                </p:oleObj>
              </mc:Choice>
              <mc:Fallback>
                <p:oleObj name="Équation" r:id="rId3" imgW="114120" imgH="215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25197" y="2343775"/>
                        <a:ext cx="114300" cy="2159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5" name="Connecteur droit avec flèche 4"/>
          <p:cNvCxnSpPr>
            <a:stCxn id="9" idx="3"/>
            <a:endCxn id="12" idx="1"/>
          </p:cNvCxnSpPr>
          <p:nvPr/>
        </p:nvCxnSpPr>
        <p:spPr>
          <a:xfrm>
            <a:off x="2837883" y="2487709"/>
            <a:ext cx="792136" cy="0"/>
          </a:xfrm>
          <a:prstGeom prst="straightConnector1">
            <a:avLst/>
          </a:prstGeom>
          <a:ln w="31750" cmpd="dbl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Connecteur droit avec flèche 5"/>
          <p:cNvCxnSpPr>
            <a:stCxn id="12" idx="3"/>
            <a:endCxn id="15" idx="1"/>
          </p:cNvCxnSpPr>
          <p:nvPr/>
        </p:nvCxnSpPr>
        <p:spPr>
          <a:xfrm>
            <a:off x="4062019" y="2487709"/>
            <a:ext cx="720128" cy="0"/>
          </a:xfrm>
          <a:prstGeom prst="straightConnector1">
            <a:avLst/>
          </a:prstGeom>
          <a:ln w="31750" cmpd="dbl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Connecteur droit avec flèche 6"/>
          <p:cNvCxnSpPr>
            <a:stCxn id="15" idx="3"/>
            <a:endCxn id="18" idx="1"/>
          </p:cNvCxnSpPr>
          <p:nvPr/>
        </p:nvCxnSpPr>
        <p:spPr>
          <a:xfrm>
            <a:off x="5250147" y="2487709"/>
            <a:ext cx="756136" cy="0"/>
          </a:xfrm>
          <a:prstGeom prst="straightConnector1">
            <a:avLst/>
          </a:prstGeom>
          <a:ln w="31750" cmpd="dbl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Groupe 50"/>
          <p:cNvGrpSpPr/>
          <p:nvPr/>
        </p:nvGrpSpPr>
        <p:grpSpPr>
          <a:xfrm>
            <a:off x="2261867" y="2307709"/>
            <a:ext cx="720000" cy="540040"/>
            <a:chOff x="971600" y="3429000"/>
            <a:chExt cx="720000" cy="540040"/>
          </a:xfrm>
        </p:grpSpPr>
        <p:sp>
          <p:nvSpPr>
            <p:cNvPr id="9" name="Organigramme : Alternative 71"/>
            <p:cNvSpPr/>
            <p:nvPr/>
          </p:nvSpPr>
          <p:spPr>
            <a:xfrm>
              <a:off x="1115616" y="3429000"/>
              <a:ext cx="432000" cy="360000"/>
            </a:xfrm>
            <a:prstGeom prst="flowChartAlternateProcess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fr-FR" dirty="0" smtClean="0">
                  <a:solidFill>
                    <a:schemeClr val="tx1"/>
                  </a:solidFill>
                </a:rPr>
                <a:t>E</a:t>
              </a:r>
              <a:endParaRPr lang="fr-FR" dirty="0">
                <a:solidFill>
                  <a:schemeClr val="tx1"/>
                </a:solidFill>
              </a:endParaRPr>
            </a:p>
          </p:txBody>
        </p:sp>
        <p:sp>
          <p:nvSpPr>
            <p:cNvPr id="10" name="ZoneTexte 9"/>
            <p:cNvSpPr txBox="1"/>
            <p:nvPr/>
          </p:nvSpPr>
          <p:spPr>
            <a:xfrm>
              <a:off x="971600" y="3789040"/>
              <a:ext cx="720000" cy="1800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800" i="1" dirty="0" smtClean="0">
                  <a:latin typeface="+mn-lt"/>
                </a:rPr>
                <a:t>Emissions</a:t>
              </a:r>
              <a:endParaRPr lang="fr-FR" sz="800" i="1" dirty="0">
                <a:latin typeface="+mn-lt"/>
              </a:endParaRPr>
            </a:p>
          </p:txBody>
        </p:sp>
      </p:grpSp>
      <p:grpSp>
        <p:nvGrpSpPr>
          <p:cNvPr id="11" name="Groupe 49"/>
          <p:cNvGrpSpPr/>
          <p:nvPr/>
        </p:nvGrpSpPr>
        <p:grpSpPr>
          <a:xfrm>
            <a:off x="3413995" y="2307709"/>
            <a:ext cx="864000" cy="540040"/>
            <a:chOff x="2123728" y="3429000"/>
            <a:chExt cx="864000" cy="540040"/>
          </a:xfrm>
        </p:grpSpPr>
        <p:sp>
          <p:nvSpPr>
            <p:cNvPr id="12" name="Organigramme : Alternative 74"/>
            <p:cNvSpPr/>
            <p:nvPr/>
          </p:nvSpPr>
          <p:spPr>
            <a:xfrm>
              <a:off x="2339752" y="3429000"/>
              <a:ext cx="432000" cy="360000"/>
            </a:xfrm>
            <a:prstGeom prst="flowChartAlternateProcess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fr-FR" dirty="0" smtClean="0">
                  <a:solidFill>
                    <a:schemeClr val="tx1"/>
                  </a:solidFill>
                </a:rPr>
                <a:t>Q</a:t>
              </a:r>
              <a:endParaRPr lang="fr-FR" dirty="0">
                <a:solidFill>
                  <a:schemeClr val="tx1"/>
                </a:solidFill>
              </a:endParaRPr>
            </a:p>
          </p:txBody>
        </p:sp>
        <p:sp>
          <p:nvSpPr>
            <p:cNvPr id="13" name="ZoneTexte 12"/>
            <p:cNvSpPr txBox="1"/>
            <p:nvPr/>
          </p:nvSpPr>
          <p:spPr>
            <a:xfrm>
              <a:off x="2123728" y="3789040"/>
              <a:ext cx="864000" cy="1800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800" i="1" dirty="0" smtClean="0">
                  <a:latin typeface="+mn-lt"/>
                </a:rPr>
                <a:t>Concentrations</a:t>
              </a:r>
              <a:endParaRPr lang="fr-FR" sz="800" i="1" dirty="0">
                <a:latin typeface="+mn-lt"/>
              </a:endParaRPr>
            </a:p>
          </p:txBody>
        </p:sp>
      </p:grpSp>
      <p:grpSp>
        <p:nvGrpSpPr>
          <p:cNvPr id="14" name="Groupe 47"/>
          <p:cNvGrpSpPr/>
          <p:nvPr/>
        </p:nvGrpSpPr>
        <p:grpSpPr>
          <a:xfrm>
            <a:off x="4494115" y="2307709"/>
            <a:ext cx="1008000" cy="540040"/>
            <a:chOff x="3347864" y="3429000"/>
            <a:chExt cx="1008000" cy="540040"/>
          </a:xfrm>
        </p:grpSpPr>
        <p:sp>
          <p:nvSpPr>
            <p:cNvPr id="15" name="Organigramme : Alternative 77"/>
            <p:cNvSpPr/>
            <p:nvPr/>
          </p:nvSpPr>
          <p:spPr>
            <a:xfrm>
              <a:off x="3635896" y="3429000"/>
              <a:ext cx="468000" cy="360000"/>
            </a:xfrm>
            <a:prstGeom prst="flowChartAlternateProcess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fr-FR" dirty="0" smtClean="0">
                  <a:solidFill>
                    <a:schemeClr val="tx1"/>
                  </a:solidFill>
                </a:rPr>
                <a:t>RF</a:t>
              </a:r>
              <a:endParaRPr lang="fr-FR" dirty="0">
                <a:solidFill>
                  <a:schemeClr val="tx1"/>
                </a:solidFill>
              </a:endParaRPr>
            </a:p>
          </p:txBody>
        </p:sp>
        <p:sp>
          <p:nvSpPr>
            <p:cNvPr id="16" name="ZoneTexte 15"/>
            <p:cNvSpPr txBox="1"/>
            <p:nvPr/>
          </p:nvSpPr>
          <p:spPr>
            <a:xfrm>
              <a:off x="3347864" y="3789040"/>
              <a:ext cx="1008000" cy="1800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800" i="1" dirty="0" smtClean="0">
                  <a:latin typeface="+mn-lt"/>
                </a:rPr>
                <a:t>Radiative Forcing</a:t>
              </a:r>
              <a:endParaRPr lang="fr-FR" sz="800" i="1" dirty="0">
                <a:latin typeface="+mn-lt"/>
              </a:endParaRPr>
            </a:p>
          </p:txBody>
        </p:sp>
      </p:grpSp>
      <p:grpSp>
        <p:nvGrpSpPr>
          <p:cNvPr id="17" name="Groupe 48"/>
          <p:cNvGrpSpPr/>
          <p:nvPr/>
        </p:nvGrpSpPr>
        <p:grpSpPr>
          <a:xfrm>
            <a:off x="5790259" y="2307709"/>
            <a:ext cx="864000" cy="575484"/>
            <a:chOff x="4860032" y="3429000"/>
            <a:chExt cx="864000" cy="575484"/>
          </a:xfrm>
        </p:grpSpPr>
        <p:sp>
          <p:nvSpPr>
            <p:cNvPr id="18" name="Organigramme : Alternative 80"/>
            <p:cNvSpPr/>
            <p:nvPr/>
          </p:nvSpPr>
          <p:spPr>
            <a:xfrm>
              <a:off x="5076056" y="3429000"/>
              <a:ext cx="432000" cy="360000"/>
            </a:xfrm>
            <a:prstGeom prst="flowChartAlternateProcess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fr-FR" dirty="0" smtClean="0">
                  <a:solidFill>
                    <a:schemeClr val="tx1"/>
                  </a:solidFill>
                </a:rPr>
                <a:t>T°</a:t>
              </a:r>
              <a:endParaRPr lang="fr-FR" dirty="0">
                <a:solidFill>
                  <a:schemeClr val="tx1"/>
                </a:solidFill>
              </a:endParaRPr>
            </a:p>
          </p:txBody>
        </p:sp>
        <p:sp>
          <p:nvSpPr>
            <p:cNvPr id="19" name="ZoneTexte 18"/>
            <p:cNvSpPr txBox="1"/>
            <p:nvPr/>
          </p:nvSpPr>
          <p:spPr>
            <a:xfrm>
              <a:off x="4860032" y="3789040"/>
              <a:ext cx="864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800" i="1" dirty="0" err="1" smtClean="0">
                  <a:latin typeface="+mn-lt"/>
                </a:rPr>
                <a:t>Temperature</a:t>
              </a:r>
              <a:endParaRPr lang="fr-FR" sz="800" i="1" dirty="0">
                <a:latin typeface="+mn-lt"/>
              </a:endParaRPr>
            </a:p>
          </p:txBody>
        </p:sp>
      </p:grpSp>
      <p:grpSp>
        <p:nvGrpSpPr>
          <p:cNvPr id="20" name="Groupe 50"/>
          <p:cNvGrpSpPr/>
          <p:nvPr/>
        </p:nvGrpSpPr>
        <p:grpSpPr>
          <a:xfrm>
            <a:off x="1109739" y="2307709"/>
            <a:ext cx="720000" cy="575484"/>
            <a:chOff x="971600" y="3429000"/>
            <a:chExt cx="720000" cy="575484"/>
          </a:xfrm>
        </p:grpSpPr>
        <p:sp>
          <p:nvSpPr>
            <p:cNvPr id="21" name="Organigramme : Alternative 84"/>
            <p:cNvSpPr/>
            <p:nvPr/>
          </p:nvSpPr>
          <p:spPr>
            <a:xfrm>
              <a:off x="1115616" y="3429000"/>
              <a:ext cx="432000" cy="360000"/>
            </a:xfrm>
            <a:prstGeom prst="flowChartAlternateProcess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fr-FR" dirty="0" smtClean="0">
                  <a:solidFill>
                    <a:schemeClr val="tx1"/>
                  </a:solidFill>
                </a:rPr>
                <a:t>Y</a:t>
              </a:r>
              <a:endParaRPr lang="fr-FR" dirty="0">
                <a:solidFill>
                  <a:schemeClr val="tx1"/>
                </a:solidFill>
              </a:endParaRPr>
            </a:p>
          </p:txBody>
        </p:sp>
        <p:sp>
          <p:nvSpPr>
            <p:cNvPr id="22" name="ZoneTexte 21"/>
            <p:cNvSpPr txBox="1"/>
            <p:nvPr/>
          </p:nvSpPr>
          <p:spPr>
            <a:xfrm>
              <a:off x="971600" y="3789040"/>
              <a:ext cx="72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800" i="1" dirty="0" smtClean="0">
                  <a:latin typeface="+mn-lt"/>
                </a:rPr>
                <a:t>Production</a:t>
              </a:r>
              <a:endParaRPr lang="fr-FR" sz="800" i="1" dirty="0">
                <a:latin typeface="+mn-lt"/>
              </a:endParaRPr>
            </a:p>
          </p:txBody>
        </p:sp>
      </p:grpSp>
      <p:cxnSp>
        <p:nvCxnSpPr>
          <p:cNvPr id="23" name="Connecteur droit avec flèche 22"/>
          <p:cNvCxnSpPr>
            <a:stCxn id="21" idx="3"/>
            <a:endCxn id="9" idx="1"/>
          </p:cNvCxnSpPr>
          <p:nvPr/>
        </p:nvCxnSpPr>
        <p:spPr>
          <a:xfrm>
            <a:off x="1685755" y="2487709"/>
            <a:ext cx="720128" cy="0"/>
          </a:xfrm>
          <a:prstGeom prst="straightConnector1">
            <a:avLst/>
          </a:prstGeom>
          <a:ln w="31750" cmpd="dbl">
            <a:solidFill>
              <a:schemeClr val="tx1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ZoneTexte 26"/>
          <p:cNvSpPr txBox="1"/>
          <p:nvPr/>
        </p:nvSpPr>
        <p:spPr>
          <a:xfrm>
            <a:off x="3464122" y="2881173"/>
            <a:ext cx="1087632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Globe</a:t>
            </a:r>
          </a:p>
          <a:p>
            <a:r>
              <a:rPr lang="fr-FR" sz="1600" dirty="0" smtClean="0"/>
              <a:t>[</a:t>
            </a:r>
            <a:r>
              <a:rPr lang="fr-FR" sz="1600" dirty="0" err="1" smtClean="0"/>
              <a:t>with</a:t>
            </a:r>
            <a:r>
              <a:rPr lang="fr-FR" sz="1600" dirty="0" smtClean="0"/>
              <a:t> spatial </a:t>
            </a:r>
            <a:r>
              <a:rPr lang="fr-FR" sz="1600" dirty="0" err="1" smtClean="0"/>
              <a:t>details</a:t>
            </a:r>
            <a:r>
              <a:rPr lang="fr-FR" sz="1600" dirty="0"/>
              <a:t>]</a:t>
            </a:r>
            <a:endParaRPr lang="fr-FR" sz="1600" dirty="0" smtClean="0"/>
          </a:p>
        </p:txBody>
      </p:sp>
      <p:sp>
        <p:nvSpPr>
          <p:cNvPr id="29" name="ZoneTexte 28"/>
          <p:cNvSpPr txBox="1"/>
          <p:nvPr/>
        </p:nvSpPr>
        <p:spPr>
          <a:xfrm>
            <a:off x="5796088" y="2984549"/>
            <a:ext cx="127694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Globe,</a:t>
            </a:r>
          </a:p>
          <a:p>
            <a:r>
              <a:rPr lang="fr-FR" dirty="0" smtClean="0"/>
              <a:t>[</a:t>
            </a:r>
            <a:r>
              <a:rPr lang="fr-FR" dirty="0" err="1" smtClean="0"/>
              <a:t>with</a:t>
            </a:r>
            <a:r>
              <a:rPr lang="fr-FR" dirty="0" smtClean="0"/>
              <a:t> spatial </a:t>
            </a:r>
            <a:r>
              <a:rPr lang="fr-FR" dirty="0" err="1" smtClean="0"/>
              <a:t>details</a:t>
            </a:r>
            <a:r>
              <a:rPr lang="fr-FR" dirty="0" smtClean="0"/>
              <a:t>]</a:t>
            </a:r>
          </a:p>
          <a:p>
            <a:endParaRPr lang="fr-FR" dirty="0"/>
          </a:p>
        </p:txBody>
      </p:sp>
      <p:graphicFrame>
        <p:nvGraphicFramePr>
          <p:cNvPr id="30" name="Objet 2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299526"/>
              </p:ext>
            </p:extLst>
          </p:nvPr>
        </p:nvGraphicFramePr>
        <p:xfrm>
          <a:off x="6538538" y="4890567"/>
          <a:ext cx="114300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8" name="…quation" r:id="rId5" imgW="114120" imgH="215640" progId="Equation.3">
                  <p:embed/>
                </p:oleObj>
              </mc:Choice>
              <mc:Fallback>
                <p:oleObj name="…quation" r:id="rId5" imgW="114120" imgH="215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38538" y="4890567"/>
                        <a:ext cx="114300" cy="2159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31" name="Connecteur droit avec flèche 30"/>
          <p:cNvCxnSpPr>
            <a:stCxn id="35" idx="3"/>
            <a:endCxn id="38" idx="1"/>
          </p:cNvCxnSpPr>
          <p:nvPr/>
        </p:nvCxnSpPr>
        <p:spPr>
          <a:xfrm>
            <a:off x="2851224" y="5034501"/>
            <a:ext cx="792136" cy="0"/>
          </a:xfrm>
          <a:prstGeom prst="straightConnector1">
            <a:avLst/>
          </a:prstGeom>
          <a:ln w="31750" cmpd="dbl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Connecteur droit avec flèche 31"/>
          <p:cNvCxnSpPr>
            <a:stCxn id="38" idx="3"/>
            <a:endCxn id="41" idx="1"/>
          </p:cNvCxnSpPr>
          <p:nvPr/>
        </p:nvCxnSpPr>
        <p:spPr>
          <a:xfrm>
            <a:off x="4075360" y="5034501"/>
            <a:ext cx="720128" cy="0"/>
          </a:xfrm>
          <a:prstGeom prst="straightConnector1">
            <a:avLst/>
          </a:prstGeom>
          <a:ln w="31750" cmpd="dbl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Connecteur droit avec flèche 32"/>
          <p:cNvCxnSpPr>
            <a:stCxn id="41" idx="3"/>
            <a:endCxn id="44" idx="1"/>
          </p:cNvCxnSpPr>
          <p:nvPr/>
        </p:nvCxnSpPr>
        <p:spPr>
          <a:xfrm>
            <a:off x="5263488" y="5034501"/>
            <a:ext cx="756136" cy="0"/>
          </a:xfrm>
          <a:prstGeom prst="straightConnector1">
            <a:avLst/>
          </a:prstGeom>
          <a:ln w="31750" cmpd="dbl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Organigramme : Alternative 71"/>
          <p:cNvSpPr/>
          <p:nvPr/>
        </p:nvSpPr>
        <p:spPr>
          <a:xfrm>
            <a:off x="2419224" y="4854501"/>
            <a:ext cx="432000" cy="360000"/>
          </a:xfrm>
          <a:prstGeom prst="flowChartAlternateProcess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dirty="0" smtClean="0">
                <a:solidFill>
                  <a:schemeClr val="tx1"/>
                </a:solidFill>
              </a:rPr>
              <a:t>E</a:t>
            </a:r>
            <a:endParaRPr lang="fr-FR" dirty="0">
              <a:solidFill>
                <a:schemeClr val="tx1"/>
              </a:solidFill>
            </a:endParaRPr>
          </a:p>
        </p:txBody>
      </p:sp>
      <p:sp>
        <p:nvSpPr>
          <p:cNvPr id="36" name="ZoneTexte 35"/>
          <p:cNvSpPr txBox="1"/>
          <p:nvPr/>
        </p:nvSpPr>
        <p:spPr>
          <a:xfrm>
            <a:off x="2275208" y="5214541"/>
            <a:ext cx="720000" cy="180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800" i="1" dirty="0" smtClean="0">
                <a:latin typeface="+mn-lt"/>
              </a:rPr>
              <a:t>Emissions</a:t>
            </a:r>
            <a:endParaRPr lang="fr-FR" sz="800" i="1" dirty="0">
              <a:latin typeface="+mn-lt"/>
            </a:endParaRPr>
          </a:p>
        </p:txBody>
      </p:sp>
      <p:sp>
        <p:nvSpPr>
          <p:cNvPr id="38" name="Organigramme : Alternative 74"/>
          <p:cNvSpPr/>
          <p:nvPr/>
        </p:nvSpPr>
        <p:spPr>
          <a:xfrm>
            <a:off x="3643360" y="4854501"/>
            <a:ext cx="432000" cy="360000"/>
          </a:xfrm>
          <a:prstGeom prst="flowChartAlternateProcess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dirty="0" smtClean="0">
                <a:solidFill>
                  <a:schemeClr val="tx1"/>
                </a:solidFill>
              </a:rPr>
              <a:t>Q</a:t>
            </a:r>
            <a:endParaRPr lang="fr-FR" dirty="0">
              <a:solidFill>
                <a:schemeClr val="tx1"/>
              </a:solidFill>
            </a:endParaRPr>
          </a:p>
        </p:txBody>
      </p:sp>
      <p:sp>
        <p:nvSpPr>
          <p:cNvPr id="39" name="ZoneTexte 38"/>
          <p:cNvSpPr txBox="1"/>
          <p:nvPr/>
        </p:nvSpPr>
        <p:spPr>
          <a:xfrm>
            <a:off x="3427336" y="5214541"/>
            <a:ext cx="864000" cy="180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800" i="1" dirty="0" smtClean="0">
                <a:latin typeface="+mn-lt"/>
              </a:rPr>
              <a:t>Concentrations</a:t>
            </a:r>
            <a:endParaRPr lang="fr-FR" sz="800" i="1" dirty="0">
              <a:latin typeface="+mn-lt"/>
            </a:endParaRPr>
          </a:p>
        </p:txBody>
      </p:sp>
      <p:sp>
        <p:nvSpPr>
          <p:cNvPr id="41" name="Organigramme : Alternative 77"/>
          <p:cNvSpPr/>
          <p:nvPr/>
        </p:nvSpPr>
        <p:spPr>
          <a:xfrm>
            <a:off x="4795488" y="4854501"/>
            <a:ext cx="468000" cy="360000"/>
          </a:xfrm>
          <a:prstGeom prst="flowChartAlternateProcess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dirty="0" smtClean="0">
                <a:solidFill>
                  <a:schemeClr val="tx1"/>
                </a:solidFill>
              </a:rPr>
              <a:t>RF</a:t>
            </a:r>
            <a:endParaRPr lang="fr-FR" dirty="0">
              <a:solidFill>
                <a:schemeClr val="tx1"/>
              </a:solidFill>
            </a:endParaRPr>
          </a:p>
        </p:txBody>
      </p:sp>
      <p:sp>
        <p:nvSpPr>
          <p:cNvPr id="42" name="ZoneTexte 41"/>
          <p:cNvSpPr txBox="1"/>
          <p:nvPr/>
        </p:nvSpPr>
        <p:spPr>
          <a:xfrm>
            <a:off x="4507456" y="5214541"/>
            <a:ext cx="1008000" cy="180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800" i="1" dirty="0" smtClean="0">
                <a:latin typeface="+mn-lt"/>
              </a:rPr>
              <a:t>Radiative Forcing</a:t>
            </a:r>
            <a:endParaRPr lang="fr-FR" sz="800" i="1" dirty="0">
              <a:latin typeface="+mn-lt"/>
            </a:endParaRPr>
          </a:p>
        </p:txBody>
      </p:sp>
      <p:grpSp>
        <p:nvGrpSpPr>
          <p:cNvPr id="43" name="Groupe 48"/>
          <p:cNvGrpSpPr/>
          <p:nvPr/>
        </p:nvGrpSpPr>
        <p:grpSpPr>
          <a:xfrm>
            <a:off x="5803600" y="4854501"/>
            <a:ext cx="864000" cy="575484"/>
            <a:chOff x="4860032" y="3429000"/>
            <a:chExt cx="864000" cy="575484"/>
          </a:xfrm>
        </p:grpSpPr>
        <p:sp>
          <p:nvSpPr>
            <p:cNvPr id="44" name="Organigramme : Alternative 80"/>
            <p:cNvSpPr/>
            <p:nvPr/>
          </p:nvSpPr>
          <p:spPr>
            <a:xfrm>
              <a:off x="5076056" y="3429000"/>
              <a:ext cx="432000" cy="360000"/>
            </a:xfrm>
            <a:prstGeom prst="flowChartAlternateProcess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fr-FR" dirty="0" smtClean="0">
                  <a:solidFill>
                    <a:schemeClr val="tx1"/>
                  </a:solidFill>
                </a:rPr>
                <a:t>T°</a:t>
              </a:r>
              <a:endParaRPr lang="fr-FR" dirty="0">
                <a:solidFill>
                  <a:schemeClr val="tx1"/>
                </a:solidFill>
              </a:endParaRPr>
            </a:p>
          </p:txBody>
        </p:sp>
        <p:sp>
          <p:nvSpPr>
            <p:cNvPr id="45" name="ZoneTexte 44"/>
            <p:cNvSpPr txBox="1"/>
            <p:nvPr/>
          </p:nvSpPr>
          <p:spPr>
            <a:xfrm>
              <a:off x="4860032" y="3789040"/>
              <a:ext cx="864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800" i="1" dirty="0" err="1" smtClean="0">
                  <a:latin typeface="+mn-lt"/>
                </a:rPr>
                <a:t>Temperature</a:t>
              </a:r>
              <a:endParaRPr lang="fr-FR" sz="800" i="1" dirty="0">
                <a:latin typeface="+mn-lt"/>
              </a:endParaRPr>
            </a:p>
          </p:txBody>
        </p:sp>
      </p:grpSp>
      <p:grpSp>
        <p:nvGrpSpPr>
          <p:cNvPr id="46" name="Groupe 50"/>
          <p:cNvGrpSpPr/>
          <p:nvPr/>
        </p:nvGrpSpPr>
        <p:grpSpPr>
          <a:xfrm>
            <a:off x="1123080" y="4854501"/>
            <a:ext cx="720000" cy="575484"/>
            <a:chOff x="971600" y="3429000"/>
            <a:chExt cx="720000" cy="575484"/>
          </a:xfrm>
        </p:grpSpPr>
        <p:sp>
          <p:nvSpPr>
            <p:cNvPr id="47" name="Organigramme : Alternative 84"/>
            <p:cNvSpPr/>
            <p:nvPr/>
          </p:nvSpPr>
          <p:spPr>
            <a:xfrm>
              <a:off x="1115616" y="3429000"/>
              <a:ext cx="432000" cy="360000"/>
            </a:xfrm>
            <a:prstGeom prst="flowChartAlternateProcess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fr-FR" dirty="0" smtClean="0">
                  <a:solidFill>
                    <a:schemeClr val="tx1"/>
                  </a:solidFill>
                </a:rPr>
                <a:t>Y</a:t>
              </a:r>
              <a:endParaRPr lang="fr-FR" dirty="0">
                <a:solidFill>
                  <a:schemeClr val="tx1"/>
                </a:solidFill>
              </a:endParaRPr>
            </a:p>
          </p:txBody>
        </p:sp>
        <p:sp>
          <p:nvSpPr>
            <p:cNvPr id="48" name="ZoneTexte 47"/>
            <p:cNvSpPr txBox="1"/>
            <p:nvPr/>
          </p:nvSpPr>
          <p:spPr>
            <a:xfrm>
              <a:off x="971600" y="3789040"/>
              <a:ext cx="72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800" i="1" dirty="0" smtClean="0">
                  <a:latin typeface="+mn-lt"/>
                </a:rPr>
                <a:t>Production</a:t>
              </a:r>
              <a:endParaRPr lang="fr-FR" sz="800" i="1" dirty="0">
                <a:latin typeface="+mn-lt"/>
              </a:endParaRPr>
            </a:p>
          </p:txBody>
        </p:sp>
      </p:grpSp>
      <p:cxnSp>
        <p:nvCxnSpPr>
          <p:cNvPr id="49" name="Connecteur droit avec flèche 48"/>
          <p:cNvCxnSpPr>
            <a:stCxn id="47" idx="3"/>
            <a:endCxn id="35" idx="1"/>
          </p:cNvCxnSpPr>
          <p:nvPr/>
        </p:nvCxnSpPr>
        <p:spPr>
          <a:xfrm>
            <a:off x="1699096" y="5034501"/>
            <a:ext cx="720128" cy="0"/>
          </a:xfrm>
          <a:prstGeom prst="straightConnector1">
            <a:avLst/>
          </a:prstGeom>
          <a:ln w="31750" cmpd="dbl">
            <a:solidFill>
              <a:schemeClr val="tx1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ZoneTexte 49"/>
          <p:cNvSpPr txBox="1"/>
          <p:nvPr/>
        </p:nvSpPr>
        <p:spPr>
          <a:xfrm>
            <a:off x="2208372" y="5394541"/>
            <a:ext cx="92348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China &amp;</a:t>
            </a:r>
          </a:p>
          <a:p>
            <a:r>
              <a:rPr lang="fr-FR" dirty="0" smtClean="0"/>
              <a:t>Globe</a:t>
            </a:r>
            <a:endParaRPr lang="fr-FR" dirty="0"/>
          </a:p>
        </p:txBody>
      </p:sp>
      <p:sp>
        <p:nvSpPr>
          <p:cNvPr id="51" name="ZoneTexte 50"/>
          <p:cNvSpPr txBox="1"/>
          <p:nvPr/>
        </p:nvSpPr>
        <p:spPr>
          <a:xfrm>
            <a:off x="3477463" y="5427965"/>
            <a:ext cx="7411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Globe</a:t>
            </a:r>
          </a:p>
        </p:txBody>
      </p:sp>
      <p:sp>
        <p:nvSpPr>
          <p:cNvPr id="52" name="ZoneTexte 51"/>
          <p:cNvSpPr txBox="1"/>
          <p:nvPr/>
        </p:nvSpPr>
        <p:spPr>
          <a:xfrm>
            <a:off x="4579085" y="5440707"/>
            <a:ext cx="121700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China &amp; globe</a:t>
            </a:r>
          </a:p>
          <a:p>
            <a:endParaRPr lang="fr-FR" dirty="0"/>
          </a:p>
        </p:txBody>
      </p:sp>
      <p:sp>
        <p:nvSpPr>
          <p:cNvPr id="53" name="ZoneTexte 52"/>
          <p:cNvSpPr txBox="1"/>
          <p:nvPr/>
        </p:nvSpPr>
        <p:spPr>
          <a:xfrm>
            <a:off x="5803600" y="5427965"/>
            <a:ext cx="14257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Not </a:t>
            </a:r>
            <a:r>
              <a:rPr lang="fr-FR" dirty="0" err="1" smtClean="0"/>
              <a:t>adressed</a:t>
            </a:r>
            <a:endParaRPr lang="fr-FR" dirty="0"/>
          </a:p>
        </p:txBody>
      </p:sp>
      <p:sp>
        <p:nvSpPr>
          <p:cNvPr id="54" name="ZoneTexte 53"/>
          <p:cNvSpPr txBox="1"/>
          <p:nvPr/>
        </p:nvSpPr>
        <p:spPr>
          <a:xfrm>
            <a:off x="2294067" y="2878345"/>
            <a:ext cx="1087632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Globe</a:t>
            </a:r>
          </a:p>
          <a:p>
            <a:r>
              <a:rPr lang="fr-FR" sz="1600" dirty="0" smtClean="0"/>
              <a:t>[</a:t>
            </a:r>
            <a:r>
              <a:rPr lang="fr-FR" sz="1600" dirty="0" err="1" smtClean="0"/>
              <a:t>with</a:t>
            </a:r>
            <a:r>
              <a:rPr lang="fr-FR" sz="1600" dirty="0" smtClean="0"/>
              <a:t> spatial </a:t>
            </a:r>
            <a:r>
              <a:rPr lang="fr-FR" sz="1600" dirty="0" err="1" smtClean="0"/>
              <a:t>details</a:t>
            </a:r>
            <a:r>
              <a:rPr lang="fr-FR" sz="1600" dirty="0"/>
              <a:t>]</a:t>
            </a:r>
            <a:endParaRPr lang="fr-FR" sz="1600" dirty="0" smtClean="0"/>
          </a:p>
        </p:txBody>
      </p:sp>
      <p:sp>
        <p:nvSpPr>
          <p:cNvPr id="55" name="ZoneTexte 54"/>
          <p:cNvSpPr txBox="1"/>
          <p:nvPr/>
        </p:nvSpPr>
        <p:spPr>
          <a:xfrm>
            <a:off x="4619062" y="2899877"/>
            <a:ext cx="1087632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Globe</a:t>
            </a:r>
          </a:p>
          <a:p>
            <a:r>
              <a:rPr lang="fr-FR" sz="1600" dirty="0" smtClean="0"/>
              <a:t>[</a:t>
            </a:r>
            <a:r>
              <a:rPr lang="fr-FR" sz="1600" dirty="0" err="1" smtClean="0"/>
              <a:t>with</a:t>
            </a:r>
            <a:r>
              <a:rPr lang="fr-FR" sz="1600" dirty="0" smtClean="0"/>
              <a:t> spatial </a:t>
            </a:r>
            <a:r>
              <a:rPr lang="fr-FR" sz="1600" dirty="0" err="1" smtClean="0"/>
              <a:t>details</a:t>
            </a:r>
            <a:r>
              <a:rPr lang="fr-FR" sz="1600" dirty="0"/>
              <a:t>]</a:t>
            </a:r>
            <a:endParaRPr lang="fr-FR" sz="1600" dirty="0" smtClean="0"/>
          </a:p>
        </p:txBody>
      </p:sp>
      <p:sp>
        <p:nvSpPr>
          <p:cNvPr id="56" name="ZoneTexte 55"/>
          <p:cNvSpPr txBox="1"/>
          <p:nvPr/>
        </p:nvSpPr>
        <p:spPr>
          <a:xfrm>
            <a:off x="1048322" y="2899877"/>
            <a:ext cx="1087632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Globe</a:t>
            </a:r>
          </a:p>
          <a:p>
            <a:r>
              <a:rPr lang="fr-FR" sz="1600" dirty="0" smtClean="0"/>
              <a:t>[</a:t>
            </a:r>
            <a:r>
              <a:rPr lang="fr-FR" sz="1600" dirty="0" err="1" smtClean="0"/>
              <a:t>with</a:t>
            </a:r>
            <a:r>
              <a:rPr lang="fr-FR" sz="1600" dirty="0" smtClean="0"/>
              <a:t> reg </a:t>
            </a:r>
            <a:r>
              <a:rPr lang="fr-FR" sz="1600" dirty="0" err="1" smtClean="0"/>
              <a:t>details</a:t>
            </a:r>
            <a:r>
              <a:rPr lang="fr-FR" sz="1600" dirty="0"/>
              <a:t>]</a:t>
            </a:r>
            <a:endParaRPr lang="fr-FR" sz="1600" dirty="0" smtClean="0"/>
          </a:p>
        </p:txBody>
      </p:sp>
      <p:sp>
        <p:nvSpPr>
          <p:cNvPr id="57" name="Titre 1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1143000"/>
          </a:xfrm>
        </p:spPr>
        <p:txBody>
          <a:bodyPr>
            <a:noAutofit/>
          </a:bodyPr>
          <a:lstStyle/>
          <a:p>
            <a:r>
              <a:rPr lang="fr-FR" sz="3200" dirty="0" smtClean="0"/>
              <a:t>The </a:t>
            </a:r>
            <a:r>
              <a:rPr lang="fr-FR" sz="3200" dirty="0" err="1" smtClean="0"/>
              <a:t>next</a:t>
            </a:r>
            <a:r>
              <a:rPr lang="fr-FR" sz="3200" dirty="0" smtClean="0"/>
              <a:t> </a:t>
            </a:r>
            <a:r>
              <a:rPr lang="fr-FR" sz="3200" dirty="0" err="1" smtClean="0"/>
              <a:t>steps</a:t>
            </a:r>
            <a:r>
              <a:rPr lang="fr-FR" sz="3200" dirty="0" smtClean="0"/>
              <a:t>, </a:t>
            </a:r>
            <a:r>
              <a:rPr lang="fr-FR" sz="3200" dirty="0" err="1" smtClean="0"/>
              <a:t>towards</a:t>
            </a:r>
            <a:r>
              <a:rPr lang="fr-FR" sz="3200" dirty="0" smtClean="0"/>
              <a:t> </a:t>
            </a:r>
            <a:r>
              <a:rPr lang="fr-FR" sz="3200" dirty="0" smtClean="0"/>
              <a:t>the </a:t>
            </a:r>
            <a:r>
              <a:rPr lang="fr-FR" sz="3200" dirty="0" err="1" smtClean="0"/>
              <a:t>separation</a:t>
            </a:r>
            <a:r>
              <a:rPr lang="fr-FR" sz="3200" dirty="0" smtClean="0"/>
              <a:t> of </a:t>
            </a:r>
            <a:r>
              <a:rPr lang="fr-FR" sz="3200" dirty="0" smtClean="0"/>
              <a:t>the contribution of </a:t>
            </a:r>
            <a:r>
              <a:rPr lang="fr-FR" sz="3200" dirty="0" err="1" smtClean="0"/>
              <a:t>different</a:t>
            </a:r>
            <a:r>
              <a:rPr lang="fr-FR" sz="3200" dirty="0" smtClean="0"/>
              <a:t> </a:t>
            </a:r>
            <a:r>
              <a:rPr lang="fr-FR" sz="3200" dirty="0" err="1" smtClean="0"/>
              <a:t>regions</a:t>
            </a:r>
            <a:endParaRPr lang="fr-FR" sz="3200" dirty="0"/>
          </a:p>
        </p:txBody>
      </p:sp>
    </p:spTree>
    <p:extLst>
      <p:ext uri="{BB962C8B-B14F-4D97-AF65-F5344CB8AC3E}">
        <p14:creationId xmlns:p14="http://schemas.microsoft.com/office/powerpoint/2010/main" val="205695880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2005842" y="217278"/>
            <a:ext cx="5187084" cy="6858000"/>
          </a:xfrm>
          <a:prstGeom prst="rect">
            <a:avLst/>
          </a:prstGeom>
        </p:spPr>
      </p:pic>
      <p:sp>
        <p:nvSpPr>
          <p:cNvPr id="7" name="ZoneTexte 6"/>
          <p:cNvSpPr txBox="1"/>
          <p:nvPr/>
        </p:nvSpPr>
        <p:spPr>
          <a:xfrm>
            <a:off x="7348608" y="6439647"/>
            <a:ext cx="16783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Koch et al. 2007</a:t>
            </a:r>
            <a:endParaRPr lang="fr-FR" dirty="0"/>
          </a:p>
        </p:txBody>
      </p:sp>
      <p:sp>
        <p:nvSpPr>
          <p:cNvPr id="8" name="Titre 1"/>
          <p:cNvSpPr>
            <a:spLocks noGrp="1"/>
          </p:cNvSpPr>
          <p:nvPr>
            <p:ph type="title"/>
          </p:nvPr>
        </p:nvSpPr>
        <p:spPr>
          <a:xfrm>
            <a:off x="457200" y="53752"/>
            <a:ext cx="8229600" cy="1143000"/>
          </a:xfrm>
        </p:spPr>
        <p:txBody>
          <a:bodyPr>
            <a:noAutofit/>
          </a:bodyPr>
          <a:lstStyle/>
          <a:p>
            <a:r>
              <a:rPr lang="fr-FR" dirty="0" err="1" smtClean="0"/>
              <a:t>Example</a:t>
            </a:r>
            <a:r>
              <a:rPr lang="fr-FR" dirty="0" smtClean="0"/>
              <a:t> of </a:t>
            </a:r>
            <a:r>
              <a:rPr lang="fr-FR" dirty="0" err="1" smtClean="0"/>
              <a:t>aerosol</a:t>
            </a:r>
            <a:r>
              <a:rPr lang="fr-FR" dirty="0" smtClean="0"/>
              <a:t> concentration attribution to </a:t>
            </a:r>
            <a:r>
              <a:rPr lang="fr-FR" dirty="0" err="1" smtClean="0"/>
              <a:t>regions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04422371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46856" y="44624"/>
            <a:ext cx="8229600" cy="1143000"/>
          </a:xfrm>
        </p:spPr>
        <p:txBody>
          <a:bodyPr>
            <a:noAutofit/>
          </a:bodyPr>
          <a:lstStyle/>
          <a:p>
            <a:r>
              <a:rPr lang="fr-FR" dirty="0" err="1" smtClean="0"/>
              <a:t>Example</a:t>
            </a:r>
            <a:r>
              <a:rPr lang="fr-FR" dirty="0" smtClean="0"/>
              <a:t> of </a:t>
            </a:r>
            <a:r>
              <a:rPr lang="fr-FR" dirty="0" err="1" smtClean="0"/>
              <a:t>aerosol</a:t>
            </a:r>
            <a:r>
              <a:rPr lang="fr-FR" dirty="0" smtClean="0"/>
              <a:t> RF attribution to </a:t>
            </a:r>
            <a:r>
              <a:rPr lang="fr-FR" dirty="0" err="1" smtClean="0"/>
              <a:t>regions</a:t>
            </a:r>
            <a:r>
              <a:rPr lang="fr-FR" dirty="0" smtClean="0"/>
              <a:t> and </a:t>
            </a:r>
            <a:r>
              <a:rPr lang="fr-FR" dirty="0" smtClean="0"/>
              <a:t>to </a:t>
            </a:r>
            <a:r>
              <a:rPr lang="fr-FR" dirty="0" err="1" smtClean="0"/>
              <a:t>anthropogenic</a:t>
            </a:r>
            <a:r>
              <a:rPr lang="fr-FR" dirty="0" smtClean="0"/>
              <a:t> </a:t>
            </a:r>
            <a:r>
              <a:rPr lang="fr-FR" dirty="0" smtClean="0"/>
              <a:t>/ </a:t>
            </a:r>
            <a:r>
              <a:rPr lang="fr-FR" dirty="0" err="1" smtClean="0"/>
              <a:t>natural</a:t>
            </a:r>
            <a:r>
              <a:rPr lang="fr-FR" dirty="0" smtClean="0"/>
              <a:t> </a:t>
            </a:r>
            <a:r>
              <a:rPr lang="fr-FR" dirty="0" err="1" smtClean="0"/>
              <a:t>processes</a:t>
            </a:r>
            <a:endParaRPr lang="fr-FR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2355610" y="522637"/>
            <a:ext cx="4825997" cy="6459337"/>
          </a:xfrm>
          <a:prstGeom prst="rect">
            <a:avLst/>
          </a:prstGeom>
        </p:spPr>
      </p:pic>
      <p:sp>
        <p:nvSpPr>
          <p:cNvPr id="5" name="ZoneTexte 4"/>
          <p:cNvSpPr txBox="1"/>
          <p:nvPr/>
        </p:nvSpPr>
        <p:spPr>
          <a:xfrm>
            <a:off x="7348608" y="6439647"/>
            <a:ext cx="16783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Koch et al. 2007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901782092"/>
      </p:ext>
    </p:extLst>
  </p:cSld>
  <p:clrMapOvr>
    <a:masterClrMapping/>
  </p:clrMapOvr>
</p:sld>
</file>

<file path=ppt/theme/theme1.xml><?xml version="1.0" encoding="utf-8"?>
<a:theme xmlns:a="http://schemas.openxmlformats.org/drawingml/2006/main" name="Conception personnalisé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hèm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7170</TotalTime>
  <Words>303</Words>
  <Application>Microsoft Macintosh PowerPoint</Application>
  <PresentationFormat>Présentation à l'écran (4:3)</PresentationFormat>
  <Paragraphs>63</Paragraphs>
  <Slides>10</Slides>
  <Notes>0</Notes>
  <HiddenSlides>0</HiddenSlides>
  <MMClips>0</MMClips>
  <ScaleCrop>false</ScaleCrop>
  <HeadingPairs>
    <vt:vector size="6" baseType="variant">
      <vt:variant>
        <vt:lpstr>Thème</vt:lpstr>
      </vt:variant>
      <vt:variant>
        <vt:i4>1</vt:i4>
      </vt:variant>
      <vt:variant>
        <vt:lpstr>Serveurs OLE incorporés</vt:lpstr>
      </vt:variant>
      <vt:variant>
        <vt:i4>2</vt:i4>
      </vt:variant>
      <vt:variant>
        <vt:lpstr>Titres des diapositives</vt:lpstr>
      </vt:variant>
      <vt:variant>
        <vt:i4>10</vt:i4>
      </vt:variant>
    </vt:vector>
  </HeadingPairs>
  <TitlesOfParts>
    <vt:vector size="13" baseType="lpstr">
      <vt:lpstr>Conception personnalisée</vt:lpstr>
      <vt:lpstr>Équation</vt:lpstr>
      <vt:lpstr>Microsoft Equation</vt:lpstr>
      <vt:lpstr>PKU – LSCE workshop on radiative forcing attribution - Introduction</vt:lpstr>
      <vt:lpstr>Evolution of RF after an instaneous emission of different GHGs </vt:lpstr>
      <vt:lpstr>Long time scales for the removal of an excess of CO2 (RF) in the atmosphere induced by emissions</vt:lpstr>
      <vt:lpstr>Shorter time scales for the RF induced by CH4, O3 and aerosols emissions</vt:lpstr>
      <vt:lpstr>Comparison of RF induced by CH4 and CO2 permanent mitigation, instantaneous vs. cumulative</vt:lpstr>
      <vt:lpstr>Comparison of RF induced by LUC and greenhouse gas emissions for a process in the Earth System (here, a boreal fire) </vt:lpstr>
      <vt:lpstr>The next steps, towards the separation of the contribution of different regions</vt:lpstr>
      <vt:lpstr>Example of aerosol concentration attribution to regions</vt:lpstr>
      <vt:lpstr>Example of aerosol RF attribution to regions and to anthropogenic / natural processes</vt:lpstr>
      <vt:lpstr>Objectives of this workshop</vt:lpstr>
    </vt:vector>
  </TitlesOfParts>
  <Company>LSCE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Bousquet</dc:creator>
  <cp:lastModifiedBy>Philippe Ciais</cp:lastModifiedBy>
  <cp:revision>222</cp:revision>
  <cp:lastPrinted>2002-03-01T18:53:00Z</cp:lastPrinted>
  <dcterms:created xsi:type="dcterms:W3CDTF">2002-02-26T09:28:10Z</dcterms:created>
  <dcterms:modified xsi:type="dcterms:W3CDTF">2012-09-30T19:18:12Z</dcterms:modified>
</cp:coreProperties>
</file>