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2" r:id="rId3"/>
    <p:sldId id="269" r:id="rId4"/>
    <p:sldId id="273" r:id="rId5"/>
    <p:sldId id="268" r:id="rId6"/>
    <p:sldId id="270" r:id="rId7"/>
    <p:sldId id="271" r:id="rId8"/>
    <p:sldId id="277" r:id="rId9"/>
    <p:sldId id="278" r:id="rId10"/>
    <p:sldId id="257" r:id="rId11"/>
    <p:sldId id="274" r:id="rId12"/>
    <p:sldId id="276" r:id="rId13"/>
    <p:sldId id="275" r:id="rId14"/>
    <p:sldId id="279" r:id="rId15"/>
    <p:sldId id="264" r:id="rId16"/>
    <p:sldId id="282" r:id="rId17"/>
    <p:sldId id="280" r:id="rId18"/>
    <p:sldId id="258" r:id="rId19"/>
    <p:sldId id="263" r:id="rId20"/>
    <p:sldId id="265" r:id="rId21"/>
    <p:sldId id="266" r:id="rId22"/>
    <p:sldId id="267" r:id="rId23"/>
    <p:sldId id="259" r:id="rId24"/>
    <p:sldId id="260" r:id="rId25"/>
    <p:sldId id="261" r:id="rId26"/>
    <p:sldId id="262" r:id="rId27"/>
    <p:sldId id="281" r:id="rId28"/>
    <p:sldId id="296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2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DC775-B0BA-EF41-B7C4-B382B47EB8B4}" type="datetimeFigureOut">
              <a:rPr lang="fr-FR" smtClean="0"/>
              <a:t>14/05/14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3917E-9B21-C24C-BD18-C628D2E49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824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3BA9-5B3F-4742-A2B5-163E4F248353}" type="datetimeFigureOut">
              <a:rPr lang="fr-FR" smtClean="0"/>
              <a:t>14/05/14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DA410-863C-E947-9D12-BB8183C8D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22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DA410-863C-E947-9D12-BB8183C8D6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3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8FA09-72AC-3C44-BED4-76280DE020EF}" type="datetime1">
              <a:rPr lang="fr-FR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2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98EC-8BA0-8B44-BF21-0FF872683D57}" type="datetime1">
              <a:rPr lang="fr-FR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3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FEE0F-87C6-8D41-98C0-802423233E74}" type="datetime1">
              <a:rPr lang="fr-FR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399D-2429-0A46-8FF1-83E7617F3000}" type="datetime1">
              <a:rPr lang="fr-FR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45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1B86-8E1B-6E4D-A73B-D0AA9C1E1001}" type="datetime1">
              <a:rPr lang="fr-FR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8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63E8-6911-3549-9736-2DA99792C2B4}" type="datetime1">
              <a:rPr lang="fr-FR" smtClean="0"/>
              <a:t>14/05/14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9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C9C8-1FA3-5C4B-80C9-856BC92A691B}" type="datetime1">
              <a:rPr lang="fr-FR" smtClean="0"/>
              <a:t>14/05/14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2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14A2-D106-684D-A483-CF2DF561B318}" type="datetime1">
              <a:rPr lang="fr-FR" smtClean="0"/>
              <a:t>14/05/14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7DC6-31CB-014A-BADE-701C7C613BB6}" type="datetime1">
              <a:rPr lang="fr-FR" smtClean="0"/>
              <a:t>14/05/14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2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FD82E-E46B-2744-8E0D-2A0D14E5419E}" type="datetime1">
              <a:rPr lang="fr-FR" smtClean="0"/>
              <a:t>14/05/14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6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F974-CB57-414C-A12B-D531DFD45582}" type="datetime1">
              <a:rPr lang="fr-FR" smtClean="0"/>
              <a:t>14/05/14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1830F-3FCF-3F43-AB00-64D5A0C03969}" type="datetime1">
              <a:rPr lang="fr-FR" smtClean="0"/>
              <a:t>14/05/14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BAB9C-1AF4-E74A-856A-C77B3694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arbonproject.org/carbonbudget/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arth-syst-sci-data-discuss.net/5/1107/201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066925"/>
            <a:ext cx="7772400" cy="1470025"/>
          </a:xfrm>
        </p:spPr>
        <p:txBody>
          <a:bodyPr/>
          <a:lstStyle/>
          <a:p>
            <a:r>
              <a:rPr lang="en-US" dirty="0" smtClean="0"/>
              <a:t>Global photosynthesis, estimates and uncertainties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6200" y="4762500"/>
            <a:ext cx="6400800" cy="1752600"/>
          </a:xfrm>
        </p:spPr>
        <p:txBody>
          <a:bodyPr/>
          <a:lstStyle/>
          <a:p>
            <a:r>
              <a:rPr lang="en-US" dirty="0" smtClean="0"/>
              <a:t>Philippe Ciais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cycle of GPP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009"/>
            <a:ext cx="8895348" cy="33798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2000" y="5076265"/>
            <a:ext cx="3159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 of the seasonal cycle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142757" y="5091206"/>
            <a:ext cx="236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monthly flux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61235" y="5797034"/>
            <a:ext cx="204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Jung et al. JGR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7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 evaluation against the seasonal cycle of GPP at selected flux towers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11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409700"/>
            <a:ext cx="6616700" cy="47180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64250" y="6324600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plots are very difficult to interpret in terms of model pathology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5206181"/>
            <a:ext cx="2639709" cy="11501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40562" y="5771118"/>
            <a:ext cx="1794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Peng</a:t>
            </a:r>
            <a:r>
              <a:rPr lang="en-US" dirty="0" smtClean="0"/>
              <a:t> et al. </a:t>
            </a:r>
            <a:r>
              <a:rPr lang="en-US" dirty="0" err="1" smtClean="0"/>
              <a:t>subm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90600"/>
            <a:ext cx="5892800" cy="55626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Model evaluation against NEE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3238500" y="6350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spaghetti 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4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Derivation of an emerging constraint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13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44" y="1138238"/>
            <a:ext cx="6647856" cy="47145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1501" y="5731623"/>
            <a:ext cx="825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correlation of GPP bias with NEE bias across sites and models suggests that the modeled land sink seasonality could be improved by better estimates of GPP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61235" y="4844534"/>
            <a:ext cx="1794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Peng</a:t>
            </a:r>
            <a:r>
              <a:rPr lang="en-US" dirty="0" smtClean="0"/>
              <a:t> et al. </a:t>
            </a:r>
            <a:r>
              <a:rPr lang="en-US" dirty="0" err="1" smtClean="0"/>
              <a:t>subm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0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global anthropogenic carbon budget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87375" y="5195888"/>
            <a:ext cx="8686800" cy="70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Emissions to the atmosphere are balanced by the sinks</a:t>
            </a:r>
          </a:p>
          <a:p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Averaged sinks since 1959: 44% atmosphere, 28% 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Arial" charset="0"/>
              </a:rPr>
              <a:t>ocean, 28%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land</a:t>
            </a:r>
          </a:p>
          <a:p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 charset="0"/>
              </a:rPr>
              <a:t>Despite accelerating emissions, a higher carbon sink prevailed during the 2000’s</a:t>
            </a:r>
            <a:endParaRPr lang="en-US" sz="1600" dirty="0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66725" y="6138863"/>
            <a:ext cx="8210550" cy="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dashed land-use change line does not include management-climate interactions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land sink was a source in 1987 and 1998 (1997 visible as an emission)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Source: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hlinkClick r:id="rId2"/>
              </a:rPr>
              <a:t>Le Quéré et al. 2012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;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hlinkClick r:id="rId3"/>
              </a:rPr>
              <a:t>Global Carbon Project 2012</a:t>
            </a:r>
            <a:endParaRPr lang="en-GB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7" name="Picture 2" descr="U:\GCP\Slides\fig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2176"/>
            <a:ext cx="6019800" cy="42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400" y="2231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good are models to reproduce the observed land sink and GPP ?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00" y="1366155"/>
            <a:ext cx="4930975" cy="42668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18344" y="5859416"/>
            <a:ext cx="709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models but one have a plausible net land sink, despite a large range of variation in their GPP</a:t>
            </a:r>
            <a:endParaRPr lang="en-US" sz="24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15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6654800" y="4737100"/>
            <a:ext cx="162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Piao</a:t>
            </a:r>
            <a:r>
              <a:rPr lang="en-US" dirty="0" smtClean="0"/>
              <a:t>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22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 of GPP and land sink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482725"/>
            <a:ext cx="430530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300" y="1422400"/>
            <a:ext cx="3695700" cy="3914775"/>
          </a:xfrm>
          <a:noFill/>
          <a:ln/>
        </p:spPr>
      </p:pic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457200" y="5365095"/>
            <a:ext cx="4318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/>
              <a:t>Average of </a:t>
            </a:r>
            <a:r>
              <a:rPr lang="en-US" sz="1600" dirty="0" err="1"/>
              <a:t>interannual</a:t>
            </a:r>
            <a:r>
              <a:rPr lang="en-US" sz="1600" dirty="0"/>
              <a:t> trends (1982-99) in growing season NPP estimated with GIMMS and PAL (v3) </a:t>
            </a:r>
            <a:r>
              <a:rPr lang="en-US" sz="1600" dirty="0" smtClean="0"/>
              <a:t>FPAR</a:t>
            </a: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4889500" y="5457854"/>
            <a:ext cx="4356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Correlation between GPP trend over the past 30 years and land sink trends across models</a:t>
            </a:r>
            <a:endParaRPr lang="en-US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751524" y="6356350"/>
            <a:ext cx="771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Knowledge of GPP trends would allow to constrain the modeled land sink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42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00" y="244475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2" descr="U:\GCP\Slides\fi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85875"/>
            <a:ext cx="6019800" cy="42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95300" y="5758934"/>
            <a:ext cx="831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land carbon sink varies strongly from year to year in response to climate variability</a:t>
            </a:r>
          </a:p>
          <a:p>
            <a:r>
              <a:rPr lang="en-US" dirty="0" smtClean="0"/>
              <a:t>What is the role of GPP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9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1751" y="87048"/>
            <a:ext cx="867236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Hot-spots of NEE and GPP variability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06" y="1230048"/>
            <a:ext cx="5007643" cy="476390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30736" y="6343197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the importance of semi-arid biomes vs. tropical forests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18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68688" y="5967968"/>
            <a:ext cx="774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Almost everywhere, the </a:t>
            </a:r>
            <a:r>
              <a:rPr lang="en-US" dirty="0" err="1" smtClean="0"/>
              <a:t>interannual</a:t>
            </a:r>
            <a:r>
              <a:rPr lang="en-US" dirty="0" smtClean="0"/>
              <a:t> variability of GPP corresponds to that of NEE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61235" y="5427702"/>
            <a:ext cx="204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Jung et al. JGR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56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rivers of GPP </a:t>
            </a:r>
            <a:r>
              <a:rPr lang="en-US" dirty="0" err="1" smtClean="0"/>
              <a:t>interannual</a:t>
            </a:r>
            <a:r>
              <a:rPr lang="en-US" dirty="0" smtClean="0"/>
              <a:t> changes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38" y="1417638"/>
            <a:ext cx="6445536" cy="375187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04925" y="5308016"/>
            <a:ext cx="533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Maximum Pearson’s correlation coefficients between GPP and T (red) and between GPP and P (blue)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73935" y="6076434"/>
            <a:ext cx="2044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Jung et al. JGR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996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8800" y="1219200"/>
            <a:ext cx="80518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Goal : review global estimates, </a:t>
            </a:r>
            <a:r>
              <a:rPr lang="en-US" dirty="0" err="1" smtClean="0"/>
              <a:t>interannual</a:t>
            </a:r>
            <a:r>
              <a:rPr lang="en-US" dirty="0" smtClean="0"/>
              <a:t> changes, and sensitivity of photosynthesis to climate (GPP)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Is knowledge of photosynthesis useful for understanding the carbon balance of ecosystems 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Note : this presentation is fluorescence free, all insights are given in the next talks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66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good are models to reproduce the observed GPP and sink variability ?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224" y="1644758"/>
            <a:ext cx="3835224" cy="35143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2000" y="5568681"/>
            <a:ext cx="7683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Models under-estimate the GPP variability but there is only one 30 </a:t>
            </a:r>
            <a:r>
              <a:rPr lang="en-US" sz="2400" dirty="0" err="1" smtClean="0"/>
              <a:t>yrs</a:t>
            </a:r>
            <a:r>
              <a:rPr lang="en-US" sz="2400" dirty="0" smtClean="0"/>
              <a:t> long data-constrained GPP product</a:t>
            </a:r>
            <a:endParaRPr lang="en-US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088464" y="5159107"/>
            <a:ext cx="4055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Interannual</a:t>
            </a:r>
            <a:r>
              <a:rPr lang="en-US" sz="1600" dirty="0" smtClean="0"/>
              <a:t> correlation of land sink between models and carbon budget estimate</a:t>
            </a:r>
            <a:endParaRPr lang="en-US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08" y="1644758"/>
            <a:ext cx="4211992" cy="3501247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5408" y="5146005"/>
            <a:ext cx="381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Interannual</a:t>
            </a:r>
            <a:r>
              <a:rPr lang="en-US" sz="1600" dirty="0"/>
              <a:t> correlation of GPP between models and </a:t>
            </a:r>
            <a:r>
              <a:rPr lang="en-US" sz="1600" dirty="0" err="1"/>
              <a:t>Fluxnet</a:t>
            </a:r>
            <a:r>
              <a:rPr lang="en-US" sz="1600" dirty="0"/>
              <a:t>-derived estimate</a:t>
            </a:r>
          </a:p>
        </p:txBody>
      </p:sp>
    </p:spTree>
    <p:extLst>
      <p:ext uri="{BB962C8B-B14F-4D97-AF65-F5344CB8AC3E}">
        <p14:creationId xmlns:p14="http://schemas.microsoft.com/office/powerpoint/2010/main" val="1828314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good are models to represent the sensitivity of GPP and land sink to P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34" y="1609965"/>
            <a:ext cx="5056900" cy="35081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6332" y="61437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models over-estimate the </a:t>
            </a:r>
            <a:r>
              <a:rPr lang="en-US" sz="2000" u="sng" dirty="0" err="1" smtClean="0"/>
              <a:t>interannual</a:t>
            </a:r>
            <a:r>
              <a:rPr lang="en-US" sz="2000" dirty="0" smtClean="0"/>
              <a:t> sensitivity of GPP and land sink to P</a:t>
            </a:r>
            <a:endParaRPr lang="en-US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285834" y="5330032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</a:t>
            </a:r>
            <a:r>
              <a:rPr lang="en-US" dirty="0" err="1" smtClean="0"/>
              <a:t>nterannual</a:t>
            </a:r>
            <a:r>
              <a:rPr lang="en-US" dirty="0" smtClean="0"/>
              <a:t> sensitivity of each model to P obtained from a </a:t>
            </a:r>
            <a:r>
              <a:rPr lang="en-US" dirty="0" err="1" smtClean="0"/>
              <a:t>multilinear</a:t>
            </a:r>
            <a:r>
              <a:rPr lang="en-US" dirty="0" smtClean="0"/>
              <a:t> regression</a:t>
            </a:r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07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Underestimated spatial sensitivity of GPP to P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21775"/>
            <a:ext cx="7729702" cy="31122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96332" y="614379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models over-estimate the </a:t>
            </a:r>
            <a:r>
              <a:rPr lang="en-US" sz="2000" u="sng" dirty="0" smtClean="0"/>
              <a:t>spatial</a:t>
            </a:r>
            <a:r>
              <a:rPr lang="en-US" sz="2000" dirty="0" smtClean="0"/>
              <a:t> sensitivity of GPP and land sink to P</a:t>
            </a:r>
            <a:endParaRPr lang="en-US" sz="20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100" y="1541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Large 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uptake anomalies </a:t>
            </a:r>
            <a:endParaRPr lang="en-US" sz="40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96" y="1183816"/>
            <a:ext cx="4571341" cy="4790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23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6553201" y="1361616"/>
            <a:ext cx="270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Blue : LPJ model</a:t>
            </a:r>
          </a:p>
          <a:p>
            <a:r>
              <a:rPr lang="en-US" sz="1600" dirty="0" smtClean="0"/>
              <a:t>Red : MACCII inversion</a:t>
            </a:r>
          </a:p>
          <a:p>
            <a:r>
              <a:rPr lang="en-US" sz="1600" dirty="0" smtClean="0"/>
              <a:t>Grey : residual land sink (observed) </a:t>
            </a:r>
            <a:endParaRPr lang="en-US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432431" y="6095484"/>
            <a:ext cx="866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land sink in 2011, coincident with an increased of </a:t>
            </a:r>
            <a:r>
              <a:rPr lang="en-US" dirty="0" err="1" smtClean="0"/>
              <a:t>fAPAR</a:t>
            </a:r>
            <a:r>
              <a:rPr lang="en-US" dirty="0" smtClean="0"/>
              <a:t> in the southern hemisphere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98137" y="5326102"/>
            <a:ext cx="209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Poulter</a:t>
            </a:r>
            <a:r>
              <a:rPr lang="en-US" sz="1400" dirty="0" smtClean="0"/>
              <a:t> et al.</a:t>
            </a:r>
          </a:p>
          <a:p>
            <a:r>
              <a:rPr lang="en-US" sz="1400" dirty="0" smtClean="0"/>
              <a:t>Nature in press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5527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0614" y="-10101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large 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sink in 2011</a:t>
            </a:r>
            <a:endParaRPr lang="en-US" sz="4000" dirty="0"/>
          </a:p>
        </p:txBody>
      </p:sp>
      <p:pic>
        <p:nvPicPr>
          <p:cNvPr id="4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02" y="828501"/>
            <a:ext cx="3896917" cy="264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02" y="3469246"/>
            <a:ext cx="3896917" cy="2721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1385393" y="6190598"/>
            <a:ext cx="647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 sink anomalies in the southern hemisphere reflects the effects of higher rainfall on productivity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39337" y="5453102"/>
            <a:ext cx="209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Poulter</a:t>
            </a:r>
            <a:r>
              <a:rPr lang="en-US" sz="1400" dirty="0" smtClean="0"/>
              <a:t> et al.</a:t>
            </a:r>
          </a:p>
          <a:p>
            <a:r>
              <a:rPr lang="en-US" sz="1400" dirty="0" smtClean="0"/>
              <a:t>Nature in press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5559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428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Increased sensitivity to precipitation </a:t>
            </a:r>
            <a:endParaRPr lang="en-US" dirty="0"/>
          </a:p>
        </p:txBody>
      </p:sp>
      <p:pic>
        <p:nvPicPr>
          <p:cNvPr id="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8" y="1944207"/>
            <a:ext cx="7689986" cy="33228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3887812" y="5621714"/>
            <a:ext cx="2506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 circles : 1982-1996</a:t>
            </a:r>
          </a:p>
          <a:p>
            <a:r>
              <a:rPr lang="en-US" dirty="0" smtClean="0"/>
              <a:t>Filled circles : 1997-2011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789476" y="1759541"/>
            <a:ext cx="112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LPJ model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904530" y="1759541"/>
            <a:ext cx="179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MACC2 inversion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6361824" y="1586381"/>
            <a:ext cx="2194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VOD (light green)</a:t>
            </a:r>
          </a:p>
          <a:p>
            <a:r>
              <a:rPr lang="en-US" dirty="0" smtClean="0"/>
              <a:t>fAPAR3g (dark green)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842205" y="5292992"/>
            <a:ext cx="182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 : Australia</a:t>
            </a:r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51735" y="5854124"/>
            <a:ext cx="209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Poulter</a:t>
            </a:r>
            <a:r>
              <a:rPr lang="en-US" sz="1400" dirty="0" smtClean="0"/>
              <a:t> et al.</a:t>
            </a:r>
          </a:p>
          <a:p>
            <a:r>
              <a:rPr lang="en-US" sz="1400" dirty="0" smtClean="0"/>
              <a:t>Nature in press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3035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907" y="260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Change in sensitivity of net sink to P between 1979-2005 and 2069-2095</a:t>
            </a:r>
            <a:endParaRPr lang="en-US" dirty="0"/>
          </a:p>
        </p:txBody>
      </p:sp>
      <p:pic>
        <p:nvPicPr>
          <p:cNvPr id="4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5" y="1842168"/>
            <a:ext cx="7013587" cy="32084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91416" y="552878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tropical </a:t>
            </a:r>
            <a:r>
              <a:rPr lang="en-US" dirty="0"/>
              <a:t>(green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temperate </a:t>
            </a:r>
            <a:r>
              <a:rPr lang="en-US" dirty="0"/>
              <a:t>(brown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semi</a:t>
            </a:r>
            <a:r>
              <a:rPr lang="en-US" dirty="0"/>
              <a:t>-arid (tan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boreal (purple) biomes</a:t>
            </a:r>
            <a:r>
              <a:rPr lang="fr-FR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78179" y="5167146"/>
            <a:ext cx="3057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15 CMIP5 </a:t>
            </a:r>
            <a:r>
              <a:rPr lang="fr-FR" dirty="0" err="1" smtClean="0"/>
              <a:t>models</a:t>
            </a:r>
            <a:endParaRPr lang="en-US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48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5875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Robust global GPP estimates but in fact large uncertainty remain, due to data scarcity, in particular in the tropics</a:t>
            </a:r>
          </a:p>
          <a:p>
            <a:r>
              <a:rPr lang="en-US" dirty="0" smtClean="0"/>
              <a:t>Accurate modeling of GPP matters because a bias of GPP causes a bias of the carbon balance</a:t>
            </a:r>
          </a:p>
          <a:p>
            <a:r>
              <a:rPr lang="en-US" dirty="0" smtClean="0"/>
              <a:t>Dominance of tropical GPP in explaining the observed carbon balance variability</a:t>
            </a:r>
          </a:p>
          <a:p>
            <a:r>
              <a:rPr lang="en-US" dirty="0" smtClean="0"/>
              <a:t>Overlooked role of semi-arid tropical and subtropical biomes, that are highly sensitive to precipitation </a:t>
            </a:r>
          </a:p>
          <a:p>
            <a:r>
              <a:rPr lang="en-US" dirty="0" smtClean="0"/>
              <a:t>Model sensitivity of GPP to </a:t>
            </a:r>
            <a:r>
              <a:rPr lang="en-US" dirty="0" err="1" smtClean="0"/>
              <a:t>interannual</a:t>
            </a:r>
            <a:r>
              <a:rPr lang="en-US" dirty="0" smtClean="0"/>
              <a:t> precipitation seems to be over-estimated </a:t>
            </a:r>
          </a:p>
          <a:p>
            <a:r>
              <a:rPr lang="en-US" dirty="0" smtClean="0"/>
              <a:t>Model sensitivity to extreme range of precipitation is likely to be under-estimated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8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NPP sensitivity to precipitation is seasonal</a:t>
            </a:r>
          </a:p>
          <a:p>
            <a:pPr marL="0" indent="0">
              <a:buNone/>
            </a:pPr>
            <a:r>
              <a:rPr lang="en-US" dirty="0" smtClean="0"/>
              <a:t>=&gt; Need to analyze differences within a year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data-constrained GPP estimates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92" y="931949"/>
            <a:ext cx="6058287" cy="5075863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3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413500" y="5889335"/>
            <a:ext cx="216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Beer et al. Science 2010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236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distribution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031999"/>
            <a:ext cx="3200400" cy="24847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44500" y="4542135"/>
            <a:ext cx="412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Median estimates of the 6 approaches</a:t>
            </a:r>
          </a:p>
          <a:p>
            <a:r>
              <a:rPr lang="en-US" dirty="0"/>
              <a:t>u</a:t>
            </a:r>
            <a:r>
              <a:rPr lang="en-US" dirty="0" smtClean="0"/>
              <a:t>sed by Beer et al.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717" y="2057400"/>
            <a:ext cx="4340083" cy="22987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68199" y="4332068"/>
            <a:ext cx="1103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gC</a:t>
            </a:r>
            <a:r>
              <a:rPr lang="en-US" sz="1400" dirty="0" smtClean="0"/>
              <a:t> 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 year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93613" y="4560669"/>
            <a:ext cx="271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Median spatial distribution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420508" y="5860470"/>
            <a:ext cx="216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Beer et al. Science 2010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095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between data-constrained GPP and vegetation models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28" y="1803400"/>
            <a:ext cx="6541072" cy="34163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5100" y="5405128"/>
            <a:ext cx="902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Models appear to over-estimate GPP in the tropics</a:t>
            </a:r>
          </a:p>
          <a:p>
            <a:r>
              <a:rPr lang="en-US" sz="2000" dirty="0" smtClean="0"/>
              <a:t>But how robust is data-constrained GPP based upon almost no data in the tropics ?</a:t>
            </a:r>
            <a:endParaRPr lang="en-US" sz="2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0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338" y="558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Indirect constraint from </a:t>
            </a:r>
            <a:r>
              <a:rPr lang="en-US" baseline="30000" dirty="0" smtClean="0"/>
              <a:t>18</a:t>
            </a:r>
            <a:r>
              <a:rPr lang="en-US" dirty="0" smtClean="0"/>
              <a:t>O in atmospheric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ZoneTexte 3"/>
          <p:cNvSpPr txBox="1"/>
          <p:nvPr/>
        </p:nvSpPr>
        <p:spPr>
          <a:xfrm>
            <a:off x="175180" y="5290775"/>
            <a:ext cx="8828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Welp</a:t>
            </a:r>
            <a:r>
              <a:rPr lang="en-US" dirty="0" smtClean="0"/>
              <a:t> et al. determined the global turnover of oxygen in atmospheric CO</a:t>
            </a:r>
            <a:r>
              <a:rPr lang="en-US" baseline="-25000" dirty="0" smtClean="0"/>
              <a:t>2</a:t>
            </a:r>
            <a:r>
              <a:rPr lang="en-US" dirty="0" smtClean="0"/>
              <a:t> from atmospheric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baseline="30000" dirty="0" smtClean="0"/>
              <a:t>18</a:t>
            </a:r>
            <a:r>
              <a:rPr lang="en-US" dirty="0" smtClean="0"/>
              <a:t>O observations to range from 0.9 to 1.7 years, which can be explained by :</a:t>
            </a:r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 high soil isotopic invasion flux, 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OR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 high GPP estimate from 150 to 175 </a:t>
            </a:r>
            <a:r>
              <a:rPr lang="en-US" dirty="0" err="1" smtClean="0"/>
              <a:t>PgC</a:t>
            </a:r>
            <a:r>
              <a:rPr lang="en-US" dirty="0" smtClean="0"/>
              <a:t> yr-1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0" y="3826284"/>
            <a:ext cx="5068647" cy="14149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794" y="1523629"/>
            <a:ext cx="3982006" cy="21552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80" y="2512106"/>
            <a:ext cx="3751758" cy="11922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74" y="1313122"/>
            <a:ext cx="1214676" cy="8047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471" y="2321281"/>
            <a:ext cx="326024" cy="194062"/>
          </a:xfrm>
          <a:prstGeom prst="rect">
            <a:avLst/>
          </a:prstGeom>
        </p:spPr>
      </p:pic>
      <p:sp>
        <p:nvSpPr>
          <p:cNvPr id="10" name="Demi-tour 9"/>
          <p:cNvSpPr/>
          <p:nvPr/>
        </p:nvSpPr>
        <p:spPr>
          <a:xfrm rot="10800000" flipH="1">
            <a:off x="2383988" y="1898647"/>
            <a:ext cx="791012" cy="587493"/>
          </a:xfrm>
          <a:prstGeom prst="uturnArrow">
            <a:avLst>
              <a:gd name="adj1" fmla="val 30063"/>
              <a:gd name="adj2" fmla="val 25000"/>
              <a:gd name="adj3" fmla="val 25000"/>
              <a:gd name="adj4" fmla="val 43750"/>
              <a:gd name="adj5" fmla="val 98252"/>
            </a:avLst>
          </a:prstGeom>
          <a:solidFill>
            <a:schemeClr val="bg1">
              <a:lumMod val="85000"/>
            </a:schemeClr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èche vers la droite 12"/>
          <p:cNvSpPr/>
          <p:nvPr/>
        </p:nvSpPr>
        <p:spPr>
          <a:xfrm rot="5400000">
            <a:off x="2433971" y="2466258"/>
            <a:ext cx="656923" cy="432168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16200" y="2321281"/>
            <a:ext cx="279400" cy="152165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uble flèche verticale 16"/>
          <p:cNvSpPr/>
          <p:nvPr/>
        </p:nvSpPr>
        <p:spPr>
          <a:xfrm>
            <a:off x="1053084" y="2193231"/>
            <a:ext cx="410411" cy="734119"/>
          </a:xfrm>
          <a:prstGeom prst="upDownArrow">
            <a:avLst/>
          </a:prstGeom>
          <a:solidFill>
            <a:srgbClr val="D9D9D9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988" y="1233362"/>
            <a:ext cx="1023808" cy="63133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882900" y="1486729"/>
            <a:ext cx="418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 smtClean="0">
                <a:latin typeface="Arial"/>
                <a:cs typeface="Arial"/>
              </a:rPr>
              <a:t>18</a:t>
            </a:r>
            <a:r>
              <a:rPr lang="en-US" sz="1200" dirty="0" smtClean="0">
                <a:latin typeface="Arial"/>
                <a:cs typeface="Arial"/>
              </a:rPr>
              <a:t>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3" name="Flèche vers le bas 22"/>
          <p:cNvSpPr/>
          <p:nvPr/>
        </p:nvSpPr>
        <p:spPr>
          <a:xfrm>
            <a:off x="3340100" y="1898647"/>
            <a:ext cx="266700" cy="111215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space réservé du numéro de diapositiv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6</a:t>
            </a:fld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7078619" y="3623941"/>
            <a:ext cx="1547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Welp</a:t>
            </a:r>
            <a:r>
              <a:rPr lang="en-US" sz="1600" dirty="0" smtClean="0"/>
              <a:t> et al.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308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04" y="2009961"/>
            <a:ext cx="3883143" cy="222744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300" y="4686300"/>
            <a:ext cx="8385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tmospheric COS seasonality has the same phase than CO</a:t>
            </a:r>
            <a:r>
              <a:rPr lang="en-US" baseline="-25000" dirty="0" smtClean="0"/>
              <a:t>2</a:t>
            </a:r>
            <a:r>
              <a:rPr lang="en-US" dirty="0" smtClean="0"/>
              <a:t>, but net COS uptake during the growing season is 6 times larger than that of CO</a:t>
            </a:r>
            <a:r>
              <a:rPr lang="en-US" baseline="-25000" dirty="0" smtClean="0"/>
              <a:t>2</a:t>
            </a:r>
          </a:p>
          <a:p>
            <a:endParaRPr lang="en-US" dirty="0" smtClean="0"/>
          </a:p>
          <a:p>
            <a:r>
              <a:rPr lang="en-US" dirty="0" smtClean="0"/>
              <a:t>COS uptake is expected to be ≈ 3 times larger than CO</a:t>
            </a:r>
            <a:r>
              <a:rPr lang="en-US" baseline="-25000" dirty="0" smtClean="0"/>
              <a:t>2</a:t>
            </a:r>
            <a:r>
              <a:rPr lang="en-US" dirty="0" smtClean="0"/>
              <a:t> uptake by GPP </a:t>
            </a:r>
          </a:p>
          <a:p>
            <a:endParaRPr lang="en-US" dirty="0" smtClean="0"/>
          </a:p>
          <a:p>
            <a:r>
              <a:rPr lang="en-US" dirty="0" smtClean="0"/>
              <a:t>COS observations do not allow to constrain directly GPP, but are consistent with global GPP of less than 130 </a:t>
            </a:r>
            <a:r>
              <a:rPr lang="en-US" dirty="0" err="1" smtClean="0"/>
              <a:t>PgC</a:t>
            </a:r>
            <a:r>
              <a:rPr lang="en-US" dirty="0" smtClean="0"/>
              <a:t> yr-1</a:t>
            </a:r>
            <a:endParaRPr lang="en-US" baseline="-250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1574800"/>
            <a:ext cx="4152900" cy="32004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33400" y="211138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Indirect constraint from atmospheric COS</a:t>
            </a:r>
            <a:endParaRPr lang="en-US" baseline="-250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7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6629400" y="3811822"/>
            <a:ext cx="194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Montzka</a:t>
            </a:r>
            <a:r>
              <a:rPr lang="en-US" sz="1400" dirty="0" smtClean="0"/>
              <a:t> et al. JGR 2012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521771" y="3811822"/>
            <a:ext cx="68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J.Berry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5818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r>
              <a:rPr lang="en-US" dirty="0" smtClean="0"/>
              <a:t>From GPP to the carbon cycle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8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187722"/>
            <a:ext cx="6972300" cy="487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7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BAB9C-1AF4-E74A-856A-C77B36941E0E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2" descr="Sci00_Cfluss-schaubild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33268"/>
            <a:ext cx="5499100" cy="4092832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49300" y="198438"/>
            <a:ext cx="77851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The global land carbon balance is forced by GPP changes</a:t>
            </a:r>
            <a:endParaRPr lang="en-US" sz="4000" dirty="0"/>
          </a:p>
        </p:txBody>
      </p:sp>
      <p:sp>
        <p:nvSpPr>
          <p:cNvPr id="8" name="ZoneTexte 7"/>
          <p:cNvSpPr txBox="1"/>
          <p:nvPr/>
        </p:nvSpPr>
        <p:spPr>
          <a:xfrm>
            <a:off x="1549401" y="5986244"/>
            <a:ext cx="634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net carbon balance is the result of a change in GPP convoluted by the turnover of carbon in ecosystem pools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386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1075</Words>
  <Application>Microsoft Macintosh PowerPoint</Application>
  <PresentationFormat>Présentation à l'écran (4:3)</PresentationFormat>
  <Paragraphs>149</Paragraphs>
  <Slides>28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Global photosynthesis, estimates and uncertainties</vt:lpstr>
      <vt:lpstr>Présentation PowerPoint</vt:lpstr>
      <vt:lpstr>Different data-constrained GPP estimates </vt:lpstr>
      <vt:lpstr>Spatial distribution</vt:lpstr>
      <vt:lpstr>Difference between data-constrained GPP and vegetation models </vt:lpstr>
      <vt:lpstr>Indirect constraint from 18O in atmospheric CO2</vt:lpstr>
      <vt:lpstr>Indirect constraint from atmospheric COS</vt:lpstr>
      <vt:lpstr>From GPP to the carbon cycle</vt:lpstr>
      <vt:lpstr>The global land carbon balance is forced by GPP changes</vt:lpstr>
      <vt:lpstr>Seasonal cycle of GPP</vt:lpstr>
      <vt:lpstr>Model evaluation against the seasonal cycle of GPP at selected flux towers</vt:lpstr>
      <vt:lpstr>Model evaluation against NEE</vt:lpstr>
      <vt:lpstr>Derivation of an emerging constraint</vt:lpstr>
      <vt:lpstr>The global anthropogenic carbon budget</vt:lpstr>
      <vt:lpstr>How good are models to reproduce the observed land sink and GPP ?</vt:lpstr>
      <vt:lpstr>Trend of GPP and land sink</vt:lpstr>
      <vt:lpstr>Interannual variability</vt:lpstr>
      <vt:lpstr>Hot-spots of NEE and GPP variability</vt:lpstr>
      <vt:lpstr>Drivers of GPP interannual changes</vt:lpstr>
      <vt:lpstr>How good are models to reproduce the observed GPP and sink variability ?</vt:lpstr>
      <vt:lpstr>How good are models to represent the sensitivity of GPP and land sink to P</vt:lpstr>
      <vt:lpstr>Underestimated spatial sensitivity of GPP to P</vt:lpstr>
      <vt:lpstr>Large CO2 uptake anomalies </vt:lpstr>
      <vt:lpstr>A large CO2 sink in 2011</vt:lpstr>
      <vt:lpstr>Increased sensitivity to precipitation </vt:lpstr>
      <vt:lpstr>Change in sensitivity of net sink to P between 1979-2005 and 2069-2095</vt:lpstr>
      <vt:lpstr>Conclusions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Ciais</dc:creator>
  <cp:lastModifiedBy>Philippe Ciais</cp:lastModifiedBy>
  <cp:revision>34</cp:revision>
  <dcterms:created xsi:type="dcterms:W3CDTF">2014-04-21T08:08:04Z</dcterms:created>
  <dcterms:modified xsi:type="dcterms:W3CDTF">2014-05-14T02:36:18Z</dcterms:modified>
</cp:coreProperties>
</file>