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4" r:id="rId9"/>
    <p:sldId id="267" r:id="rId10"/>
    <p:sldId id="268" r:id="rId11"/>
    <p:sldId id="269" r:id="rId12"/>
    <p:sldId id="271" r:id="rId13"/>
    <p:sldId id="272" r:id="rId14"/>
    <p:sldId id="273" r:id="rId15"/>
    <p:sldId id="274" r:id="rId16"/>
    <p:sldId id="275" r:id="rId17"/>
    <p:sldId id="263" r:id="rId18"/>
    <p:sldId id="276" r:id="rId19"/>
    <p:sldId id="277" r:id="rId20"/>
    <p:sldId id="278" r:id="rId21"/>
    <p:sldId id="280" r:id="rId22"/>
    <p:sldId id="279"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083" autoAdjust="0"/>
  </p:normalViewPr>
  <p:slideViewPr>
    <p:cSldViewPr>
      <p:cViewPr>
        <p:scale>
          <a:sx n="51" d="100"/>
          <a:sy n="51" d="100"/>
        </p:scale>
        <p:origin x="-1914"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064302-7A4B-4ACD-A241-FBE3409C5877}" type="datetimeFigureOut">
              <a:rPr lang="zh-CN" altLang="en-US" smtClean="0"/>
              <a:pPr/>
              <a:t>2014/5/14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84C07E-C6B0-4868-8E2F-9F58855A4A6F}" type="slidenum">
              <a:rPr lang="zh-CN" altLang="en-US" smtClean="0"/>
              <a:pPr/>
              <a:t>‹#›</a:t>
            </a:fld>
            <a:endParaRPr lang="zh-CN" altLang="en-US"/>
          </a:p>
        </p:txBody>
      </p:sp>
    </p:spTree>
    <p:extLst>
      <p:ext uri="{BB962C8B-B14F-4D97-AF65-F5344CB8AC3E}">
        <p14:creationId xmlns:p14="http://schemas.microsoft.com/office/powerpoint/2010/main" val="363043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84C07E-C6B0-4868-8E2F-9F58855A4A6F}" type="slidenum">
              <a:rPr lang="zh-CN" altLang="en-US" smtClean="0"/>
              <a:pPr/>
              <a:t>1</a:t>
            </a:fld>
            <a:endParaRPr lang="zh-CN" altLang="en-US"/>
          </a:p>
        </p:txBody>
      </p:sp>
    </p:spTree>
    <p:extLst>
      <p:ext uri="{BB962C8B-B14F-4D97-AF65-F5344CB8AC3E}">
        <p14:creationId xmlns:p14="http://schemas.microsoft.com/office/powerpoint/2010/main" val="744673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NPP range</a:t>
            </a:r>
            <a:endParaRPr lang="zh-CN" altLang="en-US" dirty="0"/>
          </a:p>
        </p:txBody>
      </p:sp>
      <p:sp>
        <p:nvSpPr>
          <p:cNvPr id="4" name="灯片编号占位符 3"/>
          <p:cNvSpPr>
            <a:spLocks noGrp="1"/>
          </p:cNvSpPr>
          <p:nvPr>
            <p:ph type="sldNum" sz="quarter" idx="10"/>
          </p:nvPr>
        </p:nvSpPr>
        <p:spPr/>
        <p:txBody>
          <a:bodyPr/>
          <a:lstStyle/>
          <a:p>
            <a:fld id="{3084C07E-C6B0-4868-8E2F-9F58855A4A6F}" type="slidenum">
              <a:rPr lang="zh-CN" altLang="en-US" smtClean="0"/>
              <a:pPr/>
              <a:t>14</a:t>
            </a:fld>
            <a:endParaRPr lang="zh-CN" altLang="en-US"/>
          </a:p>
        </p:txBody>
      </p:sp>
    </p:spTree>
    <p:extLst>
      <p:ext uri="{BB962C8B-B14F-4D97-AF65-F5344CB8AC3E}">
        <p14:creationId xmlns:p14="http://schemas.microsoft.com/office/powerpoint/2010/main" val="716021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84C07E-C6B0-4868-8E2F-9F58855A4A6F}" type="slidenum">
              <a:rPr lang="zh-CN" altLang="en-US" smtClean="0"/>
              <a:pPr/>
              <a:t>15</a:t>
            </a:fld>
            <a:endParaRPr lang="zh-CN" altLang="en-US"/>
          </a:p>
        </p:txBody>
      </p:sp>
    </p:spTree>
    <p:extLst>
      <p:ext uri="{BB962C8B-B14F-4D97-AF65-F5344CB8AC3E}">
        <p14:creationId xmlns:p14="http://schemas.microsoft.com/office/powerpoint/2010/main" val="1033700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F4B08A-1477-4EBA-AC43-B484E2CDE69E}" type="slidenum">
              <a:rPr lang="zh-CN" altLang="en-US" smtClean="0"/>
              <a:pPr/>
              <a:t>16</a:t>
            </a:fld>
            <a:endParaRPr lang="zh-CN" altLang="en-US"/>
          </a:p>
        </p:txBody>
      </p:sp>
    </p:spTree>
    <p:extLst>
      <p:ext uri="{BB962C8B-B14F-4D97-AF65-F5344CB8AC3E}">
        <p14:creationId xmlns:p14="http://schemas.microsoft.com/office/powerpoint/2010/main" val="1546980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84C07E-C6B0-4868-8E2F-9F58855A4A6F}" type="slidenum">
              <a:rPr lang="zh-CN" altLang="en-US" smtClean="0"/>
              <a:pPr/>
              <a:t>17</a:t>
            </a:fld>
            <a:endParaRPr lang="zh-CN" altLang="en-US"/>
          </a:p>
        </p:txBody>
      </p:sp>
    </p:spTree>
    <p:extLst>
      <p:ext uri="{BB962C8B-B14F-4D97-AF65-F5344CB8AC3E}">
        <p14:creationId xmlns:p14="http://schemas.microsoft.com/office/powerpoint/2010/main" val="552471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84C07E-C6B0-4868-8E2F-9F58855A4A6F}" type="slidenum">
              <a:rPr lang="zh-CN" altLang="en-US" smtClean="0"/>
              <a:pPr/>
              <a:t>20</a:t>
            </a:fld>
            <a:endParaRPr lang="zh-CN" altLang="en-US"/>
          </a:p>
        </p:txBody>
      </p:sp>
    </p:spTree>
    <p:extLst>
      <p:ext uri="{BB962C8B-B14F-4D97-AF65-F5344CB8AC3E}">
        <p14:creationId xmlns:p14="http://schemas.microsoft.com/office/powerpoint/2010/main" val="4192009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ET</a:t>
            </a:r>
            <a:r>
              <a:rPr lang="zh-CN" altLang="en-US" dirty="0" smtClean="0"/>
              <a:t>由年降水和森林覆盖度（由</a:t>
            </a:r>
            <a:r>
              <a:rPr lang="en-US" altLang="zh-CN" dirty="0" smtClean="0"/>
              <a:t>Google earth</a:t>
            </a:r>
            <a:r>
              <a:rPr lang="zh-CN" altLang="en-US" dirty="0" smtClean="0"/>
              <a:t>得出）用经验模型计算。</a:t>
            </a:r>
            <a:endParaRPr lang="en-US" altLang="zh-CN" dirty="0" smtClean="0"/>
          </a:p>
          <a:p>
            <a:r>
              <a:rPr lang="en-US" altLang="zh-CN" dirty="0" smtClean="0"/>
              <a:t>RUE</a:t>
            </a:r>
            <a:r>
              <a:rPr lang="zh-CN" altLang="en-US" dirty="0" smtClean="0"/>
              <a:t>随降水增多而减小主要是由于降水不可被完全利用，因为产生径流、补充地下水和增加土壤水，而</a:t>
            </a:r>
            <a:r>
              <a:rPr lang="en-US" altLang="zh-CN" dirty="0" smtClean="0"/>
              <a:t>WUE</a:t>
            </a:r>
            <a:r>
              <a:rPr lang="zh-CN" altLang="en-US" dirty="0" smtClean="0"/>
              <a:t>则不随降水量变化而变化，并且三个序列之间不存在显著差异</a:t>
            </a:r>
            <a:endParaRPr lang="en-US" altLang="zh-CN" dirty="0" smtClean="0"/>
          </a:p>
          <a:p>
            <a:r>
              <a:rPr lang="zh-CN" altLang="en-US" dirty="0" smtClean="0"/>
              <a:t>干旱年份的最高</a:t>
            </a:r>
            <a:r>
              <a:rPr lang="en-US" altLang="zh-CN" dirty="0" smtClean="0"/>
              <a:t>WUE</a:t>
            </a:r>
            <a:r>
              <a:rPr lang="zh-CN" altLang="en-US" dirty="0" smtClean="0"/>
              <a:t>指示了在十年尺度上的面对年际的降水亏缺生态系统表现出的恢复力，湿润年份统一的最低</a:t>
            </a:r>
            <a:r>
              <a:rPr lang="en-US" altLang="zh-CN" dirty="0" smtClean="0"/>
              <a:t>WUE</a:t>
            </a:r>
            <a:r>
              <a:rPr lang="zh-CN" altLang="en-US" dirty="0" smtClean="0"/>
              <a:t>则表示不同地区不同气候时期响应高降水的能力相同</a:t>
            </a:r>
            <a:endParaRPr lang="en-US" altLang="zh-CN" dirty="0" smtClean="0"/>
          </a:p>
          <a:p>
            <a:r>
              <a:rPr lang="en-US" altLang="zh-CN" dirty="0" smtClean="0"/>
              <a:t>ANPP</a:t>
            </a:r>
            <a:r>
              <a:rPr lang="zh-CN" altLang="en-US" dirty="0" smtClean="0"/>
              <a:t>与</a:t>
            </a:r>
            <a:r>
              <a:rPr lang="en-US" altLang="zh-CN" dirty="0" smtClean="0"/>
              <a:t>NPP</a:t>
            </a:r>
            <a:r>
              <a:rPr lang="zh-CN" altLang="en-US" dirty="0" smtClean="0"/>
              <a:t>的差别</a:t>
            </a:r>
            <a:endParaRPr lang="zh-CN" altLang="en-US" dirty="0"/>
          </a:p>
        </p:txBody>
      </p:sp>
      <p:sp>
        <p:nvSpPr>
          <p:cNvPr id="4" name="灯片编号占位符 3"/>
          <p:cNvSpPr>
            <a:spLocks noGrp="1"/>
          </p:cNvSpPr>
          <p:nvPr>
            <p:ph type="sldNum" sz="quarter" idx="10"/>
          </p:nvPr>
        </p:nvSpPr>
        <p:spPr/>
        <p:txBody>
          <a:bodyPr/>
          <a:lstStyle/>
          <a:p>
            <a:fld id="{B0F4B08A-1477-4EBA-AC43-B484E2CDE69E}" type="slidenum">
              <a:rPr lang="zh-CN" altLang="en-US" smtClean="0"/>
              <a:pPr/>
              <a:t>3</a:t>
            </a:fld>
            <a:endParaRPr lang="zh-CN" altLang="en-US"/>
          </a:p>
        </p:txBody>
      </p:sp>
    </p:spTree>
    <p:extLst>
      <p:ext uri="{BB962C8B-B14F-4D97-AF65-F5344CB8AC3E}">
        <p14:creationId xmlns:p14="http://schemas.microsoft.com/office/powerpoint/2010/main" val="2414111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水分最为受限的年份，荒漠、草原、森林的</a:t>
            </a:r>
            <a:r>
              <a:rPr lang="en-US" altLang="zh-CN" dirty="0" smtClean="0"/>
              <a:t>RUE</a:t>
            </a:r>
            <a:r>
              <a:rPr lang="zh-CN" altLang="en-US" dirty="0" smtClean="0"/>
              <a:t>相同，</a:t>
            </a:r>
            <a:endParaRPr lang="en-US" altLang="zh-CN" dirty="0" smtClean="0"/>
          </a:p>
          <a:p>
            <a:r>
              <a:rPr lang="en-US" altLang="zh-CN" dirty="0" smtClean="0"/>
              <a:t>a:</a:t>
            </a:r>
            <a:r>
              <a:rPr lang="zh-CN" altLang="en-US" dirty="0" smtClean="0"/>
              <a:t>粗线是将全部数据汇总在一起做出的指数函数回归，小图是</a:t>
            </a:r>
            <a:r>
              <a:rPr lang="en-US" altLang="zh-CN" dirty="0" smtClean="0"/>
              <a:t>14</a:t>
            </a:r>
            <a:r>
              <a:rPr lang="zh-CN" altLang="en-US" dirty="0" smtClean="0"/>
              <a:t>个地点的</a:t>
            </a:r>
            <a:r>
              <a:rPr lang="en-US" altLang="zh-CN" dirty="0" smtClean="0"/>
              <a:t>slope</a:t>
            </a:r>
          </a:p>
          <a:p>
            <a:r>
              <a:rPr lang="en-US" altLang="zh-CN" dirty="0" smtClean="0"/>
              <a:t>b:</a:t>
            </a:r>
            <a:r>
              <a:rPr lang="zh-CN" altLang="en-US" dirty="0" smtClean="0"/>
              <a:t>粗线是</a:t>
            </a:r>
            <a:r>
              <a:rPr lang="en-US" altLang="zh-CN" dirty="0" smtClean="0"/>
              <a:t>14</a:t>
            </a:r>
            <a:r>
              <a:rPr lang="zh-CN" altLang="en-US" dirty="0" smtClean="0"/>
              <a:t>个地点在降水最少的年份获得</a:t>
            </a:r>
            <a:r>
              <a:rPr lang="en-US" altLang="zh-CN" dirty="0" smtClean="0"/>
              <a:t>ANPP</a:t>
            </a:r>
            <a:r>
              <a:rPr lang="zh-CN" altLang="en-US" dirty="0" smtClean="0"/>
              <a:t>的线性回归，箭头分别是降水条件最差、适中和最好的地点的</a:t>
            </a:r>
            <a:r>
              <a:rPr lang="en-US" altLang="zh-CN" dirty="0" smtClean="0"/>
              <a:t>slope</a:t>
            </a:r>
          </a:p>
          <a:p>
            <a:r>
              <a:rPr lang="zh-CN" altLang="en-US" dirty="0" smtClean="0"/>
              <a:t>提出预测：变干旱：</a:t>
            </a:r>
            <a:r>
              <a:rPr lang="en-US" altLang="zh-CN" dirty="0" smtClean="0"/>
              <a:t>RUE</a:t>
            </a:r>
            <a:r>
              <a:rPr lang="zh-CN" altLang="en-US" dirty="0" smtClean="0"/>
              <a:t>增加，</a:t>
            </a:r>
            <a:r>
              <a:rPr lang="en-US" altLang="zh-CN" dirty="0" smtClean="0"/>
              <a:t>ANPP</a:t>
            </a:r>
            <a:r>
              <a:rPr lang="zh-CN" altLang="en-US" dirty="0" smtClean="0"/>
              <a:t>减少更多；湿润地区养分增加，降水成为限制条件，</a:t>
            </a:r>
            <a:r>
              <a:rPr lang="en-US" altLang="zh-CN" dirty="0" smtClean="0"/>
              <a:t>RUE</a:t>
            </a:r>
            <a:r>
              <a:rPr lang="zh-CN" altLang="en-US" dirty="0" smtClean="0"/>
              <a:t>增加，</a:t>
            </a:r>
            <a:r>
              <a:rPr lang="en-US" altLang="zh-CN" dirty="0" smtClean="0"/>
              <a:t>ANPP</a:t>
            </a:r>
            <a:r>
              <a:rPr lang="zh-CN" altLang="en-US" dirty="0" smtClean="0"/>
              <a:t>增加更多</a:t>
            </a:r>
            <a:endParaRPr lang="en-US" altLang="zh-CN" dirty="0" smtClean="0"/>
          </a:p>
        </p:txBody>
      </p:sp>
      <p:sp>
        <p:nvSpPr>
          <p:cNvPr id="4" name="灯片编号占位符 3"/>
          <p:cNvSpPr>
            <a:spLocks noGrp="1"/>
          </p:cNvSpPr>
          <p:nvPr>
            <p:ph type="sldNum" sz="quarter" idx="10"/>
          </p:nvPr>
        </p:nvSpPr>
        <p:spPr/>
        <p:txBody>
          <a:bodyPr/>
          <a:lstStyle/>
          <a:p>
            <a:fld id="{B0F4B08A-1477-4EBA-AC43-B484E2CDE69E}" type="slidenum">
              <a:rPr lang="zh-CN" altLang="en-US" smtClean="0"/>
              <a:pPr/>
              <a:t>4</a:t>
            </a:fld>
            <a:endParaRPr lang="zh-CN" altLang="en-US"/>
          </a:p>
        </p:txBody>
      </p:sp>
    </p:spTree>
    <p:extLst>
      <p:ext uri="{BB962C8B-B14F-4D97-AF65-F5344CB8AC3E}">
        <p14:creationId xmlns:p14="http://schemas.microsoft.com/office/powerpoint/2010/main" val="4175136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84C07E-C6B0-4868-8E2F-9F58855A4A6F}" type="slidenum">
              <a:rPr lang="zh-CN" altLang="en-US" smtClean="0"/>
              <a:pPr/>
              <a:t>5</a:t>
            </a:fld>
            <a:endParaRPr lang="zh-CN" altLang="en-US"/>
          </a:p>
        </p:txBody>
      </p:sp>
    </p:spTree>
    <p:extLst>
      <p:ext uri="{BB962C8B-B14F-4D97-AF65-F5344CB8AC3E}">
        <p14:creationId xmlns:p14="http://schemas.microsoft.com/office/powerpoint/2010/main" val="2961943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84C07E-C6B0-4868-8E2F-9F58855A4A6F}" type="slidenum">
              <a:rPr lang="zh-CN" altLang="en-US" smtClean="0"/>
              <a:pPr/>
              <a:t>6</a:t>
            </a:fld>
            <a:endParaRPr lang="zh-CN" altLang="en-US"/>
          </a:p>
        </p:txBody>
      </p:sp>
    </p:spTree>
    <p:extLst>
      <p:ext uri="{BB962C8B-B14F-4D97-AF65-F5344CB8AC3E}">
        <p14:creationId xmlns:p14="http://schemas.microsoft.com/office/powerpoint/2010/main" val="449259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高值：中高纬，</a:t>
            </a:r>
            <a:r>
              <a:rPr lang="en-US" altLang="zh-CN" dirty="0" smtClean="0"/>
              <a:t>40-70N 20-50S</a:t>
            </a:r>
            <a:r>
              <a:rPr lang="zh-CN" altLang="en-US" dirty="0" smtClean="0"/>
              <a:t>，低值：地纬地区：热量带作用</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高值区：</a:t>
            </a:r>
            <a:r>
              <a:rPr lang="zh-CN" altLang="zh-CN" sz="1200" kern="1200" dirty="0" smtClean="0">
                <a:solidFill>
                  <a:schemeClr val="tx1"/>
                </a:solidFill>
                <a:effectLst/>
                <a:latin typeface="+mn-lt"/>
                <a:ea typeface="+mn-ea"/>
                <a:cs typeface="+mn-cs"/>
              </a:rPr>
              <a:t>欧亚大陆上蒙古</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西伯利亚高原，</a:t>
            </a:r>
            <a:r>
              <a:rPr lang="zh-CN" altLang="en-US" sz="1200" kern="1200" dirty="0" smtClean="0">
                <a:solidFill>
                  <a:schemeClr val="tx1"/>
                </a:solidFill>
                <a:effectLst/>
                <a:latin typeface="+mn-lt"/>
                <a:ea typeface="+mn-ea"/>
                <a:cs typeface="+mn-cs"/>
              </a:rPr>
              <a:t>大兴安岭山脉一线，</a:t>
            </a:r>
            <a:r>
              <a:rPr lang="zh-CN" altLang="zh-CN" sz="1200" kern="1200" dirty="0" smtClean="0">
                <a:solidFill>
                  <a:schemeClr val="tx1"/>
                </a:solidFill>
                <a:effectLst/>
                <a:latin typeface="+mn-lt"/>
                <a:ea typeface="+mn-ea"/>
                <a:cs typeface="+mn-cs"/>
              </a:rPr>
              <a:t>澳大利亚南部</a:t>
            </a:r>
            <a:r>
              <a:rPr lang="zh-CN" altLang="en-US" sz="1200" kern="1200" dirty="0" smtClean="0">
                <a:solidFill>
                  <a:schemeClr val="tx1"/>
                </a:solidFill>
                <a:effectLst/>
                <a:latin typeface="+mn-lt"/>
                <a:ea typeface="+mn-ea"/>
                <a:cs typeface="+mn-cs"/>
              </a:rPr>
              <a:t>沿海</a:t>
            </a:r>
            <a:r>
              <a:rPr lang="zh-CN" altLang="zh-CN" sz="1200" kern="1200" dirty="0" smtClean="0">
                <a:solidFill>
                  <a:schemeClr val="tx1"/>
                </a:solidFill>
                <a:effectLst/>
                <a:latin typeface="+mn-lt"/>
                <a:ea typeface="+mn-ea"/>
                <a:cs typeface="+mn-cs"/>
              </a:rPr>
              <a:t>，北美西北部</a:t>
            </a:r>
            <a:r>
              <a:rPr lang="zh-CN" altLang="en-US" sz="1200" kern="1200" dirty="0" smtClean="0">
                <a:solidFill>
                  <a:schemeClr val="tx1"/>
                </a:solidFill>
                <a:effectLst/>
                <a:latin typeface="+mn-lt"/>
                <a:ea typeface="+mn-ea"/>
                <a:cs typeface="+mn-cs"/>
              </a:rPr>
              <a:t>和南北美</a:t>
            </a:r>
            <a:r>
              <a:rPr lang="zh-CN" altLang="zh-CN" sz="1200" kern="1200" dirty="0" smtClean="0">
                <a:solidFill>
                  <a:schemeClr val="tx1"/>
                </a:solidFill>
                <a:effectLst/>
                <a:latin typeface="+mn-lt"/>
                <a:ea typeface="+mn-ea"/>
                <a:cs typeface="+mn-cs"/>
              </a:rPr>
              <a:t>科迪勒拉山脉一线；</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低值区</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则主要在</a:t>
            </a:r>
            <a:r>
              <a:rPr lang="zh-CN" altLang="en-US" sz="1200" kern="1200" dirty="0" smtClean="0">
                <a:solidFill>
                  <a:schemeClr val="tx1"/>
                </a:solidFill>
                <a:effectLst/>
                <a:latin typeface="+mn-lt"/>
                <a:ea typeface="+mn-ea"/>
                <a:cs typeface="+mn-cs"/>
              </a:rPr>
              <a:t>低纬稀树草原，高纬苔原和</a:t>
            </a:r>
            <a:r>
              <a:rPr lang="zh-CN" altLang="zh-CN" sz="1200" kern="1200" dirty="0" smtClean="0">
                <a:solidFill>
                  <a:schemeClr val="tx1"/>
                </a:solidFill>
                <a:effectLst/>
                <a:latin typeface="+mn-lt"/>
                <a:ea typeface="+mn-ea"/>
                <a:cs typeface="+mn-cs"/>
              </a:rPr>
              <a:t>青藏高原</a:t>
            </a:r>
            <a:endParaRPr lang="zh-CN" altLang="en-US" dirty="0"/>
          </a:p>
        </p:txBody>
      </p:sp>
      <p:sp>
        <p:nvSpPr>
          <p:cNvPr id="4" name="灯片编号占位符 3"/>
          <p:cNvSpPr>
            <a:spLocks noGrp="1"/>
          </p:cNvSpPr>
          <p:nvPr>
            <p:ph type="sldNum" sz="quarter" idx="10"/>
          </p:nvPr>
        </p:nvSpPr>
        <p:spPr/>
        <p:txBody>
          <a:bodyPr/>
          <a:lstStyle/>
          <a:p>
            <a:fld id="{B0F4B08A-1477-4EBA-AC43-B484E2CDE69E}" type="slidenum">
              <a:rPr lang="zh-CN" altLang="en-US" smtClean="0"/>
              <a:pPr/>
              <a:t>8</a:t>
            </a:fld>
            <a:endParaRPr lang="zh-CN" altLang="en-US"/>
          </a:p>
        </p:txBody>
      </p:sp>
    </p:spTree>
    <p:extLst>
      <p:ext uri="{BB962C8B-B14F-4D97-AF65-F5344CB8AC3E}">
        <p14:creationId xmlns:p14="http://schemas.microsoft.com/office/powerpoint/2010/main" val="2474352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F4B08A-1477-4EBA-AC43-B484E2CDE69E}" type="slidenum">
              <a:rPr lang="zh-CN" altLang="en-US" smtClean="0"/>
              <a:pPr/>
              <a:t>9</a:t>
            </a:fld>
            <a:endParaRPr lang="zh-CN" altLang="en-US"/>
          </a:p>
        </p:txBody>
      </p:sp>
    </p:spTree>
    <p:extLst>
      <p:ext uri="{BB962C8B-B14F-4D97-AF65-F5344CB8AC3E}">
        <p14:creationId xmlns:p14="http://schemas.microsoft.com/office/powerpoint/2010/main" val="2414155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084C07E-C6B0-4868-8E2F-9F58855A4A6F}" type="slidenum">
              <a:rPr lang="zh-CN" altLang="en-US" smtClean="0"/>
              <a:pPr/>
              <a:t>10</a:t>
            </a:fld>
            <a:endParaRPr lang="zh-CN" altLang="en-US"/>
          </a:p>
        </p:txBody>
      </p:sp>
    </p:spTree>
    <p:extLst>
      <p:ext uri="{BB962C8B-B14F-4D97-AF65-F5344CB8AC3E}">
        <p14:creationId xmlns:p14="http://schemas.microsoft.com/office/powerpoint/2010/main" val="986014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F4B08A-1477-4EBA-AC43-B484E2CDE69E}" type="slidenum">
              <a:rPr lang="zh-CN" altLang="en-US" smtClean="0"/>
              <a:pPr/>
              <a:t>11</a:t>
            </a:fld>
            <a:endParaRPr lang="zh-CN" altLang="en-US"/>
          </a:p>
        </p:txBody>
      </p:sp>
    </p:spTree>
    <p:extLst>
      <p:ext uri="{BB962C8B-B14F-4D97-AF65-F5344CB8AC3E}">
        <p14:creationId xmlns:p14="http://schemas.microsoft.com/office/powerpoint/2010/main" val="1049156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6000" spc="-80" baseline="0">
                <a:solidFill>
                  <a:schemeClr val="tx1"/>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6C53DD7-D7A9-49A6-835F-4D13409E9D49}" type="datetimeFigureOut">
              <a:rPr lang="zh-CN" altLang="en-US" smtClean="0"/>
              <a:pPr/>
              <a:t>2014/5/14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E420CB5-B2BD-4905-801B-2C66CED84EC1}"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6C53DD7-D7A9-49A6-835F-4D13409E9D49}" type="datetimeFigureOut">
              <a:rPr lang="zh-CN" altLang="en-US" smtClean="0"/>
              <a:pPr/>
              <a:t>2014/5/14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E420CB5-B2BD-4905-801B-2C66CED84EC1}"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6C53DD7-D7A9-49A6-835F-4D13409E9D49}" type="datetimeFigureOut">
              <a:rPr lang="zh-CN" altLang="en-US" smtClean="0"/>
              <a:pPr/>
              <a:t>2014/5/14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E420CB5-B2BD-4905-801B-2C66CED84EC1}"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6C53DD7-D7A9-49A6-835F-4D13409E9D49}" type="datetimeFigureOut">
              <a:rPr lang="zh-CN" altLang="en-US" smtClean="0"/>
              <a:pPr/>
              <a:t>2014/5/14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E420CB5-B2BD-4905-801B-2C66CED84EC1}"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7" name="Date Placeholder 6"/>
          <p:cNvSpPr>
            <a:spLocks noGrp="1"/>
          </p:cNvSpPr>
          <p:nvPr>
            <p:ph type="dt" sz="half" idx="10"/>
          </p:nvPr>
        </p:nvSpPr>
        <p:spPr/>
        <p:txBody>
          <a:bodyPr/>
          <a:lstStyle/>
          <a:p>
            <a:fld id="{76C53DD7-D7A9-49A6-835F-4D13409E9D49}" type="datetimeFigureOut">
              <a:rPr lang="zh-CN" altLang="en-US" smtClean="0"/>
              <a:pPr/>
              <a:t>2014/5/14</a:t>
            </a:fld>
            <a:endParaRPr lang="zh-CN" altLang="en-US"/>
          </a:p>
        </p:txBody>
      </p:sp>
      <p:sp>
        <p:nvSpPr>
          <p:cNvPr id="8" name="Slide Number Placeholder 7"/>
          <p:cNvSpPr>
            <a:spLocks noGrp="1"/>
          </p:cNvSpPr>
          <p:nvPr>
            <p:ph type="sldNum" sz="quarter" idx="11"/>
          </p:nvPr>
        </p:nvSpPr>
        <p:spPr/>
        <p:txBody>
          <a:bodyPr/>
          <a:lstStyle/>
          <a:p>
            <a:fld id="{5E420CB5-B2BD-4905-801B-2C66CED84EC1}" type="slidenum">
              <a:rPr lang="zh-CN" altLang="en-US" smtClean="0"/>
              <a:pPr/>
              <a:t>‹#›</a:t>
            </a:fld>
            <a:endParaRPr lang="zh-CN" altLang="en-US"/>
          </a:p>
        </p:txBody>
      </p:sp>
      <p:sp>
        <p:nvSpPr>
          <p:cNvPr id="9" name="Footer Placeholder 8"/>
          <p:cNvSpPr>
            <a:spLocks noGrp="1"/>
          </p:cNvSpPr>
          <p:nvPr>
            <p:ph type="ftr" sz="quarter" idx="12"/>
          </p:nvPr>
        </p:nvSpPr>
        <p:spPr/>
        <p:txBody>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6C53DD7-D7A9-49A6-835F-4D13409E9D49}" type="datetimeFigureOut">
              <a:rPr lang="zh-CN" altLang="en-US" smtClean="0"/>
              <a:pPr/>
              <a:t>2014/5/14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E420CB5-B2BD-4905-801B-2C66CED84EC1}"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zh-CN" altLang="en-US" smtClean="0"/>
              <a:t>单击此处编辑母版文本样式</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6C53DD7-D7A9-49A6-835F-4D13409E9D49}" type="datetimeFigureOut">
              <a:rPr lang="zh-CN" altLang="en-US" smtClean="0"/>
              <a:pPr/>
              <a:t>2014/5/14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E420CB5-B2BD-4905-801B-2C66CED84EC1}"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76C53DD7-D7A9-49A6-835F-4D13409E9D49}" type="datetimeFigureOut">
              <a:rPr lang="zh-CN" altLang="en-US" smtClean="0"/>
              <a:pPr/>
              <a:t>2014/5/14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E420CB5-B2BD-4905-801B-2C66CED84EC1}"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C53DD7-D7A9-49A6-835F-4D13409E9D49}" type="datetimeFigureOut">
              <a:rPr lang="zh-CN" altLang="en-US" smtClean="0"/>
              <a:pPr/>
              <a:t>2014/5/14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E420CB5-B2BD-4905-801B-2C66CED84EC1}"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6C53DD7-D7A9-49A6-835F-4D13409E9D49}" type="datetimeFigureOut">
              <a:rPr lang="zh-CN" altLang="en-US" smtClean="0"/>
              <a:pPr/>
              <a:t>2014/5/14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E420CB5-B2BD-4905-801B-2C66CED84EC1}" type="slidenum">
              <a:rPr lang="zh-CN" altLang="en-US" smtClean="0"/>
              <a:pPr/>
              <a:t>‹#›</a:t>
            </a:fld>
            <a:endParaRPr lang="zh-CN" altLang="en-US"/>
          </a:p>
        </p:txBody>
      </p:sp>
      <p:sp>
        <p:nvSpPr>
          <p:cNvPr id="8" name="Title 7"/>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6C53DD7-D7A9-49A6-835F-4D13409E9D49}" type="datetimeFigureOut">
              <a:rPr lang="zh-CN" altLang="en-US" smtClean="0"/>
              <a:pPr/>
              <a:t>2014/5/14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E420CB5-B2BD-4905-801B-2C66CED84EC1}" type="slidenum">
              <a:rPr lang="zh-CN" altLang="en-US" smtClean="0"/>
              <a:pPr/>
              <a:t>‹#›</a:t>
            </a:fld>
            <a:endParaRPr lang="zh-CN" alt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zh-CN" altLang="en-US" smtClean="0"/>
              <a:t>单击此处编辑母版标题样式</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76C53DD7-D7A9-49A6-835F-4D13409E9D49}" type="datetimeFigureOut">
              <a:rPr lang="zh-CN" altLang="en-US" smtClean="0"/>
              <a:pPr/>
              <a:t>2014/5/14</a:t>
            </a:fld>
            <a:endParaRPr lang="zh-CN" alt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zh-CN" alt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5E420CB5-B2BD-4905-801B-2C66CED84EC1}" type="slidenum">
              <a:rPr lang="zh-CN" altLang="en-US" smtClean="0"/>
              <a:pPr/>
              <a:t>‹#›</a:t>
            </a:fld>
            <a:endParaRPr lang="zh-CN" alt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57200" y="228600"/>
            <a:ext cx="8075240" cy="4571999"/>
          </a:xfrm>
        </p:spPr>
        <p:txBody>
          <a:bodyPr/>
          <a:lstStyle/>
          <a:p>
            <a:r>
              <a:rPr lang="en-US" altLang="zh-CN" sz="4000" cap="none" dirty="0" smtClean="0"/>
              <a:t>Global Pattern of Rain Use Efficiency </a:t>
            </a:r>
            <a:br>
              <a:rPr lang="en-US" altLang="zh-CN" sz="4000" cap="none" dirty="0" smtClean="0"/>
            </a:br>
            <a:r>
              <a:rPr lang="en-US" altLang="zh-CN" sz="4000" cap="none" dirty="0" smtClean="0"/>
              <a:t>and Its Impact Factors</a:t>
            </a:r>
            <a:endParaRPr lang="zh-CN" altLang="en-US" sz="4000" cap="none" dirty="0"/>
          </a:p>
        </p:txBody>
      </p:sp>
      <p:sp>
        <p:nvSpPr>
          <p:cNvPr id="3" name="副标题 2"/>
          <p:cNvSpPr>
            <a:spLocks noGrp="1"/>
          </p:cNvSpPr>
          <p:nvPr>
            <p:ph type="subTitle" idx="1"/>
          </p:nvPr>
        </p:nvSpPr>
        <p:spPr/>
        <p:txBody>
          <a:bodyPr/>
          <a:lstStyle/>
          <a:p>
            <a:r>
              <a:rPr lang="en-US" altLang="zh-CN" cap="none" dirty="0" smtClean="0"/>
              <a:t>Instructor: </a:t>
            </a:r>
            <a:r>
              <a:rPr lang="en-US" altLang="zh-CN" cap="none" dirty="0" err="1" smtClean="0"/>
              <a:t>Hongyan</a:t>
            </a:r>
            <a:r>
              <a:rPr lang="en-US" altLang="zh-CN" cap="none" dirty="0" smtClean="0"/>
              <a:t> Liu</a:t>
            </a:r>
          </a:p>
          <a:p>
            <a:r>
              <a:rPr lang="en-US" altLang="zh-CN" cap="none" dirty="0" err="1" smtClean="0"/>
              <a:t>Qiuyi</a:t>
            </a:r>
            <a:r>
              <a:rPr lang="en-US" altLang="zh-CN" cap="none" dirty="0" smtClean="0"/>
              <a:t> Wang</a:t>
            </a:r>
          </a:p>
          <a:p>
            <a:endParaRPr lang="zh-CN" altLang="en-US" cap="none" dirty="0"/>
          </a:p>
        </p:txBody>
      </p:sp>
    </p:spTree>
    <p:extLst>
      <p:ext uri="{BB962C8B-B14F-4D97-AF65-F5344CB8AC3E}">
        <p14:creationId xmlns:p14="http://schemas.microsoft.com/office/powerpoint/2010/main" val="4217094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p:cNvPicPr>
          <p:nvPr>
            <p:ph type="pic" idx="1"/>
          </p:nvPr>
        </p:nvPicPr>
        <p:blipFill rotWithShape="1">
          <a:blip r:embed="rId3" cstate="print">
            <a:extLst>
              <a:ext uri="{28A0092B-C50C-407E-A947-70E740481C1C}">
                <a14:useLocalDpi xmlns:a14="http://schemas.microsoft.com/office/drawing/2010/main" val="0"/>
              </a:ext>
            </a:extLst>
          </a:blip>
          <a:srcRect l="4427" t="9185" r="2844" b="25064"/>
          <a:stretch/>
        </p:blipFill>
        <p:spPr>
          <a:xfrm>
            <a:off x="-2" y="72000"/>
            <a:ext cx="9000000" cy="4845600"/>
          </a:xfrm>
        </p:spPr>
      </p:pic>
      <p:sp>
        <p:nvSpPr>
          <p:cNvPr id="3" name="文本占位符 2"/>
          <p:cNvSpPr>
            <a:spLocks noGrp="1"/>
          </p:cNvSpPr>
          <p:nvPr>
            <p:ph type="body" sz="half" idx="2"/>
          </p:nvPr>
        </p:nvSpPr>
        <p:spPr>
          <a:xfrm>
            <a:off x="457200" y="5715000"/>
            <a:ext cx="8153400" cy="810344"/>
          </a:xfrm>
        </p:spPr>
        <p:txBody>
          <a:bodyPr/>
          <a:lstStyle/>
          <a:p>
            <a:r>
              <a:rPr lang="en-US" altLang="zh-CN" dirty="0" smtClean="0"/>
              <a:t>P/ET = 0.8 ~ 1.2</a:t>
            </a:r>
          </a:p>
          <a:p>
            <a:r>
              <a:rPr lang="en-US" altLang="zh-CN" dirty="0" smtClean="0"/>
              <a:t>No significant difference between different ranges</a:t>
            </a:r>
            <a:endParaRPr lang="zh-CN" altLang="en-US" dirty="0"/>
          </a:p>
        </p:txBody>
      </p:sp>
      <p:sp>
        <p:nvSpPr>
          <p:cNvPr id="4" name="标题 3"/>
          <p:cNvSpPr>
            <a:spLocks noGrp="1"/>
          </p:cNvSpPr>
          <p:nvPr>
            <p:ph type="title"/>
          </p:nvPr>
        </p:nvSpPr>
        <p:spPr/>
        <p:txBody>
          <a:bodyPr/>
          <a:lstStyle/>
          <a:p>
            <a:r>
              <a:rPr lang="en-US" altLang="zh-CN" dirty="0" smtClean="0"/>
              <a:t>Water balance area</a:t>
            </a:r>
            <a:endParaRPr lang="zh-CN" altLang="en-US"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5013176"/>
            <a:ext cx="2779442" cy="167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372200" y="5723964"/>
            <a:ext cx="288032" cy="369332"/>
          </a:xfrm>
          <a:prstGeom prst="rect">
            <a:avLst/>
          </a:prstGeom>
          <a:noFill/>
        </p:spPr>
        <p:txBody>
          <a:bodyPr wrap="square" rtlCol="0">
            <a:spAutoFit/>
          </a:bodyPr>
          <a:lstStyle/>
          <a:p>
            <a:r>
              <a:rPr lang="en-US" altLang="zh-CN" dirty="0" smtClean="0"/>
              <a:t>a</a:t>
            </a:r>
            <a:endParaRPr lang="zh-CN" altLang="en-US" dirty="0"/>
          </a:p>
        </p:txBody>
      </p:sp>
      <p:sp>
        <p:nvSpPr>
          <p:cNvPr id="10" name="TextBox 9"/>
          <p:cNvSpPr txBox="1"/>
          <p:nvPr/>
        </p:nvSpPr>
        <p:spPr>
          <a:xfrm>
            <a:off x="7164288" y="5579948"/>
            <a:ext cx="288032" cy="369332"/>
          </a:xfrm>
          <a:prstGeom prst="rect">
            <a:avLst/>
          </a:prstGeom>
          <a:noFill/>
        </p:spPr>
        <p:txBody>
          <a:bodyPr wrap="square" rtlCol="0">
            <a:spAutoFit/>
          </a:bodyPr>
          <a:lstStyle/>
          <a:p>
            <a:r>
              <a:rPr lang="en-US" altLang="zh-CN" dirty="0" smtClean="0"/>
              <a:t>a</a:t>
            </a:r>
            <a:endParaRPr lang="zh-CN" altLang="en-US" dirty="0"/>
          </a:p>
        </p:txBody>
      </p:sp>
      <p:sp>
        <p:nvSpPr>
          <p:cNvPr id="11" name="TextBox 10"/>
          <p:cNvSpPr txBox="1"/>
          <p:nvPr/>
        </p:nvSpPr>
        <p:spPr>
          <a:xfrm>
            <a:off x="7956376" y="5147900"/>
            <a:ext cx="288032" cy="369332"/>
          </a:xfrm>
          <a:prstGeom prst="rect">
            <a:avLst/>
          </a:prstGeom>
          <a:noFill/>
        </p:spPr>
        <p:txBody>
          <a:bodyPr wrap="square" rtlCol="0">
            <a:spAutoFit/>
          </a:bodyPr>
          <a:lstStyle/>
          <a:p>
            <a:r>
              <a:rPr lang="en-US" altLang="zh-CN" dirty="0" smtClean="0"/>
              <a:t>a</a:t>
            </a:r>
            <a:endParaRPr lang="zh-CN" altLang="en-US" dirty="0"/>
          </a:p>
        </p:txBody>
      </p:sp>
      <p:sp>
        <p:nvSpPr>
          <p:cNvPr id="12" name="TextBox 11"/>
          <p:cNvSpPr txBox="1"/>
          <p:nvPr/>
        </p:nvSpPr>
        <p:spPr>
          <a:xfrm>
            <a:off x="7740352" y="6488668"/>
            <a:ext cx="1253006" cy="307777"/>
          </a:xfrm>
          <a:prstGeom prst="rect">
            <a:avLst/>
          </a:prstGeom>
          <a:noFill/>
        </p:spPr>
        <p:txBody>
          <a:bodyPr wrap="square" rtlCol="0">
            <a:spAutoFit/>
          </a:bodyPr>
          <a:lstStyle/>
          <a:p>
            <a:r>
              <a:rPr lang="en-US" altLang="zh-CN" sz="1400" dirty="0"/>
              <a:t>[0.8 </a:t>
            </a:r>
            <a:r>
              <a:rPr lang="en-US" altLang="zh-CN" sz="1400" dirty="0" smtClean="0"/>
              <a:t>1.2]</a:t>
            </a:r>
            <a:endParaRPr lang="zh-CN" altLang="en-US" sz="1400" dirty="0"/>
          </a:p>
        </p:txBody>
      </p:sp>
      <p:sp>
        <p:nvSpPr>
          <p:cNvPr id="13" name="TextBox 12"/>
          <p:cNvSpPr txBox="1"/>
          <p:nvPr/>
        </p:nvSpPr>
        <p:spPr>
          <a:xfrm>
            <a:off x="6775378" y="6505599"/>
            <a:ext cx="1253006" cy="307777"/>
          </a:xfrm>
          <a:prstGeom prst="rect">
            <a:avLst/>
          </a:prstGeom>
          <a:noFill/>
        </p:spPr>
        <p:txBody>
          <a:bodyPr wrap="square" rtlCol="0">
            <a:spAutoFit/>
          </a:bodyPr>
          <a:lstStyle/>
          <a:p>
            <a:r>
              <a:rPr lang="en-US" altLang="zh-CN" sz="1400" dirty="0"/>
              <a:t>[</a:t>
            </a:r>
            <a:r>
              <a:rPr lang="en-US" altLang="zh-CN" sz="1400" dirty="0" smtClean="0"/>
              <a:t>0.85 1.15]</a:t>
            </a:r>
            <a:endParaRPr lang="zh-CN" altLang="en-US" sz="1400" dirty="0"/>
          </a:p>
        </p:txBody>
      </p:sp>
      <p:sp>
        <p:nvSpPr>
          <p:cNvPr id="14" name="TextBox 13"/>
          <p:cNvSpPr txBox="1"/>
          <p:nvPr/>
        </p:nvSpPr>
        <p:spPr>
          <a:xfrm>
            <a:off x="6084168" y="6505599"/>
            <a:ext cx="1253006" cy="307777"/>
          </a:xfrm>
          <a:prstGeom prst="rect">
            <a:avLst/>
          </a:prstGeom>
          <a:noFill/>
        </p:spPr>
        <p:txBody>
          <a:bodyPr wrap="square" rtlCol="0">
            <a:spAutoFit/>
          </a:bodyPr>
          <a:lstStyle/>
          <a:p>
            <a:r>
              <a:rPr lang="en-US" altLang="zh-CN" sz="1400" dirty="0"/>
              <a:t>[</a:t>
            </a:r>
            <a:r>
              <a:rPr lang="en-US" altLang="zh-CN" sz="1400" dirty="0" smtClean="0"/>
              <a:t>0.9 1.1]</a:t>
            </a:r>
            <a:endParaRPr lang="zh-CN" altLang="en-US" sz="1400" dirty="0"/>
          </a:p>
        </p:txBody>
      </p:sp>
    </p:spTree>
    <p:extLst>
      <p:ext uri="{BB962C8B-B14F-4D97-AF65-F5344CB8AC3E}">
        <p14:creationId xmlns:p14="http://schemas.microsoft.com/office/powerpoint/2010/main" val="4072634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smtClean="0"/>
              <a:t>RUE-MAP</a:t>
            </a:r>
            <a:endParaRPr lang="zh-CN" altLang="en-US" sz="3200" dirty="0"/>
          </a:p>
        </p:txBody>
      </p:sp>
      <p:sp>
        <p:nvSpPr>
          <p:cNvPr id="3" name="内容占位符 2"/>
          <p:cNvSpPr>
            <a:spLocks noGrp="1"/>
          </p:cNvSpPr>
          <p:nvPr>
            <p:ph idx="1"/>
          </p:nvPr>
        </p:nvSpPr>
        <p:spPr>
          <a:xfrm>
            <a:off x="457200" y="1752600"/>
            <a:ext cx="3394720" cy="4373563"/>
          </a:xfrm>
        </p:spPr>
        <p:txBody>
          <a:bodyPr>
            <a:normAutofit/>
          </a:bodyPr>
          <a:lstStyle/>
          <a:p>
            <a:r>
              <a:rPr lang="en-US" altLang="zh-CN" dirty="0" smtClean="0"/>
              <a:t>Low MAP : high variation</a:t>
            </a:r>
          </a:p>
          <a:p>
            <a:r>
              <a:rPr lang="en-US" altLang="zh-CN" dirty="0" smtClean="0"/>
              <a:t>High MAP: low variation</a:t>
            </a:r>
          </a:p>
          <a:p>
            <a:pPr lvl="1"/>
            <a:r>
              <a:rPr lang="en-US" altLang="zh-CN" dirty="0"/>
              <a:t>Correlation </a:t>
            </a:r>
            <a:r>
              <a:rPr lang="en-US" altLang="zh-CN" dirty="0" smtClean="0"/>
              <a:t>coefficient = -0.061</a:t>
            </a:r>
            <a:r>
              <a:rPr lang="zh-CN" altLang="en-US" dirty="0" smtClean="0"/>
              <a:t>（</a:t>
            </a:r>
            <a:r>
              <a:rPr lang="en-US" altLang="zh-CN" dirty="0" smtClean="0"/>
              <a:t>p&lt;0.01</a:t>
            </a:r>
            <a:r>
              <a:rPr lang="zh-CN" altLang="en-US" dirty="0" smtClean="0"/>
              <a:t>）</a:t>
            </a:r>
            <a:endParaRPr lang="en-US" altLang="zh-CN" dirty="0" smtClean="0"/>
          </a:p>
          <a:p>
            <a:pPr lvl="1"/>
            <a:r>
              <a:rPr lang="en-US" altLang="zh-CN" dirty="0" smtClean="0"/>
              <a:t>Regression : </a:t>
            </a:r>
          </a:p>
          <a:p>
            <a:pPr lvl="2"/>
            <a:r>
              <a:rPr lang="en-US" altLang="zh-CN" dirty="0" smtClean="0"/>
              <a:t>Linear : R</a:t>
            </a:r>
            <a:r>
              <a:rPr lang="en-US" altLang="zh-CN" baseline="30000" dirty="0" smtClean="0"/>
              <a:t>2</a:t>
            </a:r>
            <a:r>
              <a:rPr lang="en-US" altLang="zh-CN" dirty="0" smtClean="0"/>
              <a:t>=0.0036</a:t>
            </a:r>
            <a:r>
              <a:rPr lang="zh-CN" altLang="en-US" dirty="0" smtClean="0"/>
              <a:t>（</a:t>
            </a:r>
            <a:r>
              <a:rPr lang="en-US" altLang="zh-CN" dirty="0" smtClean="0"/>
              <a:t>p&lt;0.001</a:t>
            </a:r>
            <a:r>
              <a:rPr lang="zh-CN" altLang="en-US" dirty="0" smtClean="0"/>
              <a:t>）</a:t>
            </a:r>
            <a:endParaRPr lang="en-US" altLang="zh-CN" dirty="0" smtClean="0"/>
          </a:p>
          <a:p>
            <a:pPr lvl="2"/>
            <a:r>
              <a:rPr lang="en-US" altLang="zh-CN" dirty="0" smtClean="0"/>
              <a:t>Log</a:t>
            </a:r>
            <a:r>
              <a:rPr lang="zh-CN" altLang="en-US" dirty="0"/>
              <a:t> </a:t>
            </a:r>
            <a:r>
              <a:rPr lang="en-US" altLang="zh-CN" dirty="0" smtClean="0"/>
              <a:t>: R</a:t>
            </a:r>
            <a:r>
              <a:rPr lang="en-US" altLang="zh-CN" baseline="30000" dirty="0" smtClean="0"/>
              <a:t>2</a:t>
            </a:r>
            <a:r>
              <a:rPr lang="en-US" altLang="zh-CN" dirty="0" smtClean="0"/>
              <a:t>=1.26E-05</a:t>
            </a:r>
            <a:r>
              <a:rPr lang="zh-CN" altLang="en-US" dirty="0" smtClean="0"/>
              <a:t>（</a:t>
            </a:r>
            <a:r>
              <a:rPr lang="en-US" altLang="zh-CN" dirty="0" smtClean="0"/>
              <a:t>p=0.71</a:t>
            </a:r>
            <a:r>
              <a:rPr lang="zh-CN" altLang="en-US" dirty="0" smtClean="0"/>
              <a:t>）</a:t>
            </a:r>
            <a:endParaRPr lang="en-US" altLang="zh-CN" dirty="0" smtClean="0"/>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6197" b="2288"/>
          <a:stretch/>
        </p:blipFill>
        <p:spPr>
          <a:xfrm>
            <a:off x="4263432" y="2924944"/>
            <a:ext cx="4627616" cy="3475856"/>
          </a:xfrm>
          <a:prstGeom prst="rect">
            <a:avLst/>
          </a:prstGeom>
        </p:spPr>
      </p:pic>
    </p:spTree>
    <p:extLst>
      <p:ext uri="{BB962C8B-B14F-4D97-AF65-F5344CB8AC3E}">
        <p14:creationId xmlns:p14="http://schemas.microsoft.com/office/powerpoint/2010/main" val="3391287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718"/>
            <a:ext cx="7931224" cy="1371600"/>
          </a:xfrm>
        </p:spPr>
        <p:txBody>
          <a:bodyPr>
            <a:normAutofit/>
          </a:bodyPr>
          <a:lstStyle/>
          <a:p>
            <a:r>
              <a:rPr lang="en-US" altLang="zh-CN" sz="3200" dirty="0" smtClean="0"/>
              <a:t>Compare RUE of different biomes</a:t>
            </a:r>
            <a:endParaRPr lang="zh-CN" altLang="en-US" sz="3200" dirty="0"/>
          </a:p>
        </p:txBody>
      </p:sp>
      <p:sp>
        <p:nvSpPr>
          <p:cNvPr id="3" name="内容占位符 2"/>
          <p:cNvSpPr>
            <a:spLocks noGrp="1"/>
          </p:cNvSpPr>
          <p:nvPr>
            <p:ph idx="1"/>
          </p:nvPr>
        </p:nvSpPr>
        <p:spPr/>
        <p:txBody>
          <a:bodyPr/>
          <a:lstStyle/>
          <a:p>
            <a:pPr marL="342900" indent="-342900">
              <a:buFont typeface="Arial" panose="020B0604020202020204" pitchFamily="34" charset="0"/>
              <a:buChar char="•"/>
            </a:pPr>
            <a:r>
              <a:rPr lang="en-US" altLang="zh-CN" dirty="0" smtClean="0"/>
              <a:t>Classify our study region according to global biome map</a:t>
            </a:r>
          </a:p>
          <a:p>
            <a:pPr marL="342900" indent="-342900">
              <a:buFont typeface="Arial" panose="020B0604020202020204" pitchFamily="34" charset="0"/>
              <a:buChar char="•"/>
            </a:pPr>
            <a:r>
              <a:rPr lang="en-US" altLang="zh-CN" dirty="0" smtClean="0"/>
              <a:t>And model results of upper and lower limits of NPP</a:t>
            </a:r>
            <a:endParaRPr lang="en-US" altLang="zh-CN" sz="1100" b="0" dirty="0" smtClean="0"/>
          </a:p>
          <a:p>
            <a:pPr marL="800100" lvl="1" indent="-342900"/>
            <a:r>
              <a:rPr lang="en-US" altLang="zh-CN" sz="1200" b="0" dirty="0"/>
              <a:t>Tundra: 0~423</a:t>
            </a:r>
          </a:p>
          <a:p>
            <a:pPr marL="800100" lvl="1" indent="-342900"/>
            <a:r>
              <a:rPr lang="en-US" altLang="zh-CN" sz="1200" b="0" dirty="0"/>
              <a:t>Taiga: 124~434</a:t>
            </a:r>
          </a:p>
          <a:p>
            <a:pPr marL="800100" lvl="1" indent="-342900"/>
            <a:r>
              <a:rPr lang="en-US" altLang="zh-CN" sz="1200" b="0" dirty="0"/>
              <a:t>Temperate Conifer: 208~704</a:t>
            </a:r>
          </a:p>
          <a:p>
            <a:pPr marL="800100" lvl="1" indent="-342900"/>
            <a:r>
              <a:rPr lang="en-US" altLang="zh-CN" sz="1200" b="0" dirty="0"/>
              <a:t>Desert: 0~370</a:t>
            </a:r>
          </a:p>
          <a:p>
            <a:pPr marL="800100" lvl="1" indent="-342900"/>
            <a:r>
              <a:rPr lang="en-US" altLang="zh-CN" sz="1200" b="0" dirty="0"/>
              <a:t>Temperate Grassland: 68~785</a:t>
            </a:r>
          </a:p>
          <a:p>
            <a:pPr marL="800100" lvl="1" indent="-342900"/>
            <a:r>
              <a:rPr lang="en-US" altLang="zh-CN" sz="1200" b="0" dirty="0"/>
              <a:t>Broadleaf Forest: 81~1001</a:t>
            </a:r>
          </a:p>
          <a:p>
            <a:pPr marL="800100" lvl="1" indent="-342900"/>
            <a:r>
              <a:rPr lang="en-US" altLang="zh-CN" sz="1200" b="0" dirty="0"/>
              <a:t>Tropical Grassland: 88~786</a:t>
            </a:r>
          </a:p>
          <a:p>
            <a:pPr marL="800100" lvl="1" indent="-342900"/>
            <a:r>
              <a:rPr lang="en-US" altLang="zh-CN" sz="1200" b="0" dirty="0"/>
              <a:t>Tropical Forest: </a:t>
            </a:r>
            <a:r>
              <a:rPr lang="en-US" altLang="zh-CN" sz="1200" b="0" dirty="0" smtClean="0"/>
              <a:t>323~1422</a:t>
            </a:r>
            <a:endParaRPr lang="zh-CN" altLang="en-US" sz="1200" b="0"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900"/>
          <a:stretch/>
        </p:blipFill>
        <p:spPr bwMode="auto">
          <a:xfrm>
            <a:off x="0" y="4661647"/>
            <a:ext cx="8964488" cy="216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317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077" r="5077"/>
          <a:stretch>
            <a:fillRect/>
          </a:stretch>
        </p:blipFill>
        <p:spPr/>
      </p:pic>
      <p:sp>
        <p:nvSpPr>
          <p:cNvPr id="3" name="文本占位符 2"/>
          <p:cNvSpPr>
            <a:spLocks noGrp="1"/>
          </p:cNvSpPr>
          <p:nvPr>
            <p:ph type="body" sz="half" idx="2"/>
          </p:nvPr>
        </p:nvSpPr>
        <p:spPr/>
        <p:txBody>
          <a:bodyPr/>
          <a:lstStyle/>
          <a:p>
            <a:r>
              <a:rPr lang="en-US" altLang="zh-CN" dirty="0" smtClean="0"/>
              <a:t>P/ET = 0.8 ~ 1.2</a:t>
            </a:r>
            <a:endParaRPr lang="zh-CN" altLang="en-US" dirty="0"/>
          </a:p>
        </p:txBody>
      </p:sp>
      <p:sp>
        <p:nvSpPr>
          <p:cNvPr id="4" name="标题 3"/>
          <p:cNvSpPr>
            <a:spLocks noGrp="1"/>
          </p:cNvSpPr>
          <p:nvPr>
            <p:ph type="title"/>
          </p:nvPr>
        </p:nvSpPr>
        <p:spPr/>
        <p:txBody>
          <a:bodyPr/>
          <a:lstStyle/>
          <a:p>
            <a:r>
              <a:rPr lang="en-US" altLang="zh-CN" dirty="0" smtClean="0"/>
              <a:t>water balance area</a:t>
            </a:r>
            <a:endParaRPr lang="zh-CN" altLang="en-US" dirty="0"/>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564904"/>
            <a:ext cx="1324160" cy="1533739"/>
          </a:xfrm>
          <a:prstGeom prst="rect">
            <a:avLst/>
          </a:prstGeom>
        </p:spPr>
      </p:pic>
    </p:spTree>
    <p:extLst>
      <p:ext uri="{BB962C8B-B14F-4D97-AF65-F5344CB8AC3E}">
        <p14:creationId xmlns:p14="http://schemas.microsoft.com/office/powerpoint/2010/main" val="1744147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5010" r="5010"/>
          <a:stretch>
            <a:fillRect/>
          </a:stretch>
        </p:blipFill>
        <p:spPr/>
      </p:pic>
      <p:sp>
        <p:nvSpPr>
          <p:cNvPr id="4" name="标题 3"/>
          <p:cNvSpPr>
            <a:spLocks noGrp="1"/>
          </p:cNvSpPr>
          <p:nvPr>
            <p:ph type="title"/>
          </p:nvPr>
        </p:nvSpPr>
        <p:spPr/>
        <p:txBody>
          <a:bodyPr>
            <a:normAutofit fontScale="90000"/>
          </a:bodyPr>
          <a:lstStyle/>
          <a:p>
            <a:r>
              <a:rPr lang="en-US" altLang="zh-CN" dirty="0"/>
              <a:t>Excluded the points beyond NPP range</a:t>
            </a:r>
            <a:endParaRPr lang="zh-CN" altLang="en-US" dirty="0"/>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564904"/>
            <a:ext cx="1324160" cy="1533739"/>
          </a:xfrm>
          <a:prstGeom prst="rect">
            <a:avLst/>
          </a:prstGeom>
        </p:spPr>
      </p:pic>
    </p:spTree>
    <p:extLst>
      <p:ext uri="{BB962C8B-B14F-4D97-AF65-F5344CB8AC3E}">
        <p14:creationId xmlns:p14="http://schemas.microsoft.com/office/powerpoint/2010/main" val="55275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718"/>
            <a:ext cx="8435280" cy="1371600"/>
          </a:xfrm>
        </p:spPr>
        <p:txBody>
          <a:bodyPr>
            <a:normAutofit/>
          </a:bodyPr>
          <a:lstStyle/>
          <a:p>
            <a:r>
              <a:rPr lang="en-US" altLang="zh-CN" sz="3200" dirty="0"/>
              <a:t>Compare RUE of different biomes</a:t>
            </a:r>
            <a:endParaRPr lang="zh-CN" altLang="en-US" sz="3200" dirty="0"/>
          </a:p>
        </p:txBody>
      </p:sp>
      <p:sp>
        <p:nvSpPr>
          <p:cNvPr id="6" name="内容占位符 5"/>
          <p:cNvSpPr>
            <a:spLocks noGrp="1"/>
          </p:cNvSpPr>
          <p:nvPr>
            <p:ph idx="1"/>
          </p:nvPr>
        </p:nvSpPr>
        <p:spPr>
          <a:xfrm>
            <a:off x="457200" y="1752600"/>
            <a:ext cx="3826768" cy="4373563"/>
          </a:xfrm>
        </p:spPr>
        <p:txBody>
          <a:bodyPr>
            <a:normAutofit/>
          </a:bodyPr>
          <a:lstStyle/>
          <a:p>
            <a:r>
              <a:rPr lang="en-US" altLang="zh-CN" sz="1800" dirty="0" smtClean="0"/>
              <a:t>There are significant differences in RUE between biomes</a:t>
            </a:r>
          </a:p>
          <a:p>
            <a:r>
              <a:rPr lang="en-US" altLang="zh-CN" sz="1800" dirty="0" smtClean="0"/>
              <a:t>No significant differences between : </a:t>
            </a:r>
          </a:p>
          <a:p>
            <a:pPr lvl="1"/>
            <a:r>
              <a:rPr lang="en-US" altLang="zh-CN" sz="1800" u="heavy" dirty="0" smtClean="0">
                <a:uFill>
                  <a:solidFill>
                    <a:schemeClr val="tx2"/>
                  </a:solidFill>
                </a:uFill>
              </a:rPr>
              <a:t>Temperate Conifer &amp; Broad leaf Forest</a:t>
            </a:r>
            <a:endParaRPr lang="en-US" altLang="zh-CN" sz="1800" dirty="0" smtClean="0"/>
          </a:p>
          <a:p>
            <a:pPr lvl="1"/>
            <a:r>
              <a:rPr lang="en-US" altLang="zh-CN" sz="1800" u="heavy" dirty="0" smtClean="0">
                <a:uFill>
                  <a:solidFill>
                    <a:srgbClr val="92D050"/>
                  </a:solidFill>
                </a:uFill>
              </a:rPr>
              <a:t>Taiga &amp; Temperate Grassland</a:t>
            </a:r>
            <a:endParaRPr lang="en-US" altLang="zh-CN" sz="1800" dirty="0" smtClean="0"/>
          </a:p>
        </p:txBody>
      </p:sp>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313" y="1750318"/>
            <a:ext cx="48291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7550" y="3573016"/>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6581949" y="3633252"/>
            <a:ext cx="938042" cy="263542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593670" y="3616221"/>
            <a:ext cx="1082786" cy="265245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3729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3188" y="1744328"/>
            <a:ext cx="3024334" cy="157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3883" y="1744654"/>
            <a:ext cx="3024335" cy="157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8134" y="1736300"/>
            <a:ext cx="3024334" cy="157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188" y="3284984"/>
            <a:ext cx="3024333" cy="157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3967" y="3286175"/>
            <a:ext cx="3024166" cy="1576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08133" y="3277754"/>
            <a:ext cx="3024335" cy="1577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188" y="4871857"/>
            <a:ext cx="3016453" cy="156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83884" y="4862632"/>
            <a:ext cx="3024332" cy="157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标题 1"/>
          <p:cNvSpPr>
            <a:spLocks noGrp="1"/>
          </p:cNvSpPr>
          <p:nvPr>
            <p:ph type="title"/>
          </p:nvPr>
        </p:nvSpPr>
        <p:spPr>
          <a:xfrm>
            <a:off x="457200" y="152718"/>
            <a:ext cx="8219256" cy="1371600"/>
          </a:xfrm>
        </p:spPr>
        <p:txBody>
          <a:bodyPr>
            <a:normAutofit/>
          </a:bodyPr>
          <a:lstStyle/>
          <a:p>
            <a:r>
              <a:rPr lang="en-US" altLang="zh-CN" sz="3200" dirty="0"/>
              <a:t>Compare RUE of different biomes</a:t>
            </a:r>
            <a:endParaRPr lang="zh-CN" altLang="en-US" sz="3200" dirty="0"/>
          </a:p>
        </p:txBody>
      </p:sp>
      <p:sp>
        <p:nvSpPr>
          <p:cNvPr id="21" name="矩形 20"/>
          <p:cNvSpPr/>
          <p:nvPr/>
        </p:nvSpPr>
        <p:spPr>
          <a:xfrm>
            <a:off x="2983265" y="1556792"/>
            <a:ext cx="3024953" cy="338437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6007515" y="1549656"/>
            <a:ext cx="3024953" cy="338437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内容占位符 5"/>
          <p:cNvSpPr txBox="1">
            <a:spLocks/>
          </p:cNvSpPr>
          <p:nvPr/>
        </p:nvSpPr>
        <p:spPr>
          <a:xfrm>
            <a:off x="6011405" y="4941168"/>
            <a:ext cx="3021063" cy="1585905"/>
          </a:xfrm>
          <a:prstGeom prst="rect">
            <a:avLst/>
          </a:prstGeom>
        </p:spPr>
        <p:txBody>
          <a:bodyPr vert="horz" lIns="91440" tIns="45720" rIns="91440" bIns="45720" rtlCol="0">
            <a:normAutofit fontScale="85000" lnSpcReduction="1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altLang="zh-CN" sz="1800" dirty="0" smtClean="0"/>
              <a:t>Significant negative log trend : </a:t>
            </a:r>
          </a:p>
          <a:p>
            <a:r>
              <a:rPr lang="en-US" altLang="zh-CN" sz="1800" dirty="0" smtClean="0"/>
              <a:t>(except tundra and taiga)</a:t>
            </a:r>
          </a:p>
          <a:p>
            <a:r>
              <a:rPr lang="en-US" altLang="zh-CN" sz="1800" dirty="0" smtClean="0"/>
              <a:t>Within the same biome, areas with water limits may have higher RUE to remain NPP.</a:t>
            </a:r>
          </a:p>
        </p:txBody>
      </p:sp>
    </p:spTree>
    <p:extLst>
      <p:ext uri="{BB962C8B-B14F-4D97-AF65-F5344CB8AC3E}">
        <p14:creationId xmlns:p14="http://schemas.microsoft.com/office/powerpoint/2010/main" val="3460924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3"/>
          <p:cNvGraphicFramePr>
            <a:graphicFrameLocks/>
          </p:cNvGraphicFramePr>
          <p:nvPr>
            <p:extLst>
              <p:ext uri="{D42A27DB-BD31-4B8C-83A1-F6EECF244321}">
                <p14:modId xmlns:p14="http://schemas.microsoft.com/office/powerpoint/2010/main" val="1817050317"/>
              </p:ext>
            </p:extLst>
          </p:nvPr>
        </p:nvGraphicFramePr>
        <p:xfrm>
          <a:off x="457200" y="4570432"/>
          <a:ext cx="8075240" cy="2026920"/>
        </p:xfrm>
        <a:graphic>
          <a:graphicData uri="http://schemas.openxmlformats.org/drawingml/2006/table">
            <a:tbl>
              <a:tblPr firstRow="1" bandRow="1">
                <a:tableStyleId>{5C22544A-7EE6-4342-B048-85BDC9FD1C3A}</a:tableStyleId>
              </a:tblPr>
              <a:tblGrid>
                <a:gridCol w="1162472"/>
                <a:gridCol w="1861864"/>
                <a:gridCol w="2448272"/>
                <a:gridCol w="2602632"/>
              </a:tblGrid>
              <a:tr h="370840">
                <a:tc>
                  <a:txBody>
                    <a:bodyPr/>
                    <a:lstStyle/>
                    <a:p>
                      <a:r>
                        <a:rPr lang="en-US" altLang="zh-CN" dirty="0" smtClean="0"/>
                        <a:t>Taiga</a:t>
                      </a:r>
                      <a:endParaRPr lang="zh-CN" altLang="en-US" dirty="0"/>
                    </a:p>
                  </a:txBody>
                  <a:tcPr/>
                </a:tc>
                <a:tc>
                  <a:txBody>
                    <a:bodyPr/>
                    <a:lstStyle/>
                    <a:p>
                      <a:r>
                        <a:rPr lang="en-US" altLang="zh-CN" dirty="0" smtClean="0"/>
                        <a:t>Cold</a:t>
                      </a:r>
                    </a:p>
                    <a:p>
                      <a:r>
                        <a:rPr lang="en-US" altLang="zh-CN" dirty="0" smtClean="0"/>
                        <a:t>Dry</a:t>
                      </a:r>
                      <a:r>
                        <a:rPr lang="en-US" altLang="zh-CN" baseline="0" dirty="0" smtClean="0"/>
                        <a:t> Winter</a:t>
                      </a:r>
                    </a:p>
                    <a:p>
                      <a:r>
                        <a:rPr lang="en-US" altLang="zh-CN" baseline="0" dirty="0" smtClean="0"/>
                        <a:t>Cold Summer</a:t>
                      </a:r>
                      <a:endParaRPr lang="zh-CN" altLang="en-US" dirty="0"/>
                    </a:p>
                  </a:txBody>
                  <a:tcPr/>
                </a:tc>
                <a:tc>
                  <a:txBody>
                    <a:bodyPr/>
                    <a:lstStyle/>
                    <a:p>
                      <a:r>
                        <a:rPr lang="en-US" altLang="zh-CN" dirty="0" smtClean="0"/>
                        <a:t>Cold</a:t>
                      </a:r>
                    </a:p>
                    <a:p>
                      <a:r>
                        <a:rPr lang="en-US" altLang="zh-CN" dirty="0" smtClean="0"/>
                        <a:t>Without</a:t>
                      </a:r>
                      <a:r>
                        <a:rPr lang="en-US" altLang="zh-CN" baseline="0" dirty="0" smtClean="0"/>
                        <a:t> Dry Season</a:t>
                      </a:r>
                    </a:p>
                    <a:p>
                      <a:r>
                        <a:rPr lang="en-US" altLang="zh-CN" baseline="0" dirty="0" smtClean="0"/>
                        <a:t>Cold Summer</a:t>
                      </a:r>
                      <a:endParaRPr lang="zh-CN" altLang="en-US" dirty="0"/>
                    </a:p>
                  </a:txBody>
                  <a:tcPr/>
                </a:tc>
                <a:tc>
                  <a:txBody>
                    <a:bodyPr/>
                    <a:lstStyle/>
                    <a:p>
                      <a:r>
                        <a:rPr lang="en-US" altLang="zh-CN" dirty="0" smtClean="0"/>
                        <a:t>Cold</a:t>
                      </a:r>
                    </a:p>
                    <a:p>
                      <a:r>
                        <a:rPr lang="en-US" altLang="zh-CN" dirty="0" smtClean="0"/>
                        <a:t>Without</a:t>
                      </a:r>
                      <a:r>
                        <a:rPr lang="en-US" altLang="zh-CN" baseline="0" dirty="0" smtClean="0"/>
                        <a:t> Dry Season</a:t>
                      </a:r>
                    </a:p>
                    <a:p>
                      <a:r>
                        <a:rPr lang="en-US" altLang="zh-CN" baseline="0" dirty="0" smtClean="0"/>
                        <a:t>Very Cold Winter</a:t>
                      </a:r>
                      <a:endParaRPr lang="zh-CN" altLang="en-US" dirty="0"/>
                    </a:p>
                  </a:txBody>
                  <a:tcPr/>
                </a:tc>
              </a:tr>
              <a:tr h="370840">
                <a:tc>
                  <a:txBody>
                    <a:bodyPr/>
                    <a:lstStyle/>
                    <a:p>
                      <a:r>
                        <a:rPr lang="en-US" altLang="zh-CN" dirty="0" smtClean="0"/>
                        <a:t>CDC</a:t>
                      </a:r>
                      <a:endParaRPr lang="zh-CN" altLang="en-US" dirty="0"/>
                    </a:p>
                  </a:txBody>
                  <a:tcPr/>
                </a:tc>
                <a:tc>
                  <a:txBody>
                    <a:bodyPr/>
                    <a:lstStyle/>
                    <a:p>
                      <a:pPr algn="ctr"/>
                      <a:r>
                        <a:rPr lang="en-US" altLang="zh-CN" sz="1800" b="1" dirty="0" smtClean="0"/>
                        <a:t>0.9299</a:t>
                      </a:r>
                      <a:endParaRPr lang="zh-CN" altLang="en-US" sz="1800" b="1" dirty="0"/>
                    </a:p>
                  </a:txBody>
                  <a:tcPr anchor="ctr"/>
                </a:tc>
                <a:tc>
                  <a:txBody>
                    <a:bodyPr/>
                    <a:lstStyle/>
                    <a:p>
                      <a:pPr algn="ctr"/>
                      <a:endParaRPr lang="zh-CN" altLang="en-US" sz="1800" b="1" dirty="0"/>
                    </a:p>
                  </a:txBody>
                  <a:tcPr anchor="ctr"/>
                </a:tc>
                <a:tc>
                  <a:txBody>
                    <a:bodyPr/>
                    <a:lstStyle/>
                    <a:p>
                      <a:pPr algn="ctr"/>
                      <a:endParaRPr lang="zh-CN" altLang="en-US" sz="1800" b="1" dirty="0"/>
                    </a:p>
                  </a:txBody>
                  <a:tcPr anchor="ctr"/>
                </a:tc>
              </a:tr>
              <a:tr h="370840">
                <a:tc>
                  <a:txBody>
                    <a:bodyPr/>
                    <a:lstStyle/>
                    <a:p>
                      <a:r>
                        <a:rPr lang="en-US" altLang="zh-CN" dirty="0" smtClean="0"/>
                        <a:t>CWC</a:t>
                      </a:r>
                      <a:endParaRPr lang="zh-CN" altLang="en-US" dirty="0"/>
                    </a:p>
                  </a:txBody>
                  <a:tcPr/>
                </a:tc>
                <a:tc>
                  <a:txBody>
                    <a:bodyPr/>
                    <a:lstStyle/>
                    <a:p>
                      <a:pPr algn="ctr"/>
                      <a:r>
                        <a:rPr lang="en-US" altLang="zh-CN" sz="1800" b="1" dirty="0" smtClean="0"/>
                        <a:t>*</a:t>
                      </a:r>
                      <a:endParaRPr lang="zh-CN" altLang="en-US" sz="1800" b="1" dirty="0"/>
                    </a:p>
                  </a:txBody>
                  <a:tcPr anchor="ctr"/>
                </a:tc>
                <a:tc>
                  <a:txBody>
                    <a:bodyPr/>
                    <a:lstStyle/>
                    <a:p>
                      <a:pPr algn="ctr"/>
                      <a:r>
                        <a:rPr lang="en-US" altLang="zh-CN" sz="1800" b="1" dirty="0" smtClean="0"/>
                        <a:t>0.7708</a:t>
                      </a:r>
                      <a:endParaRPr lang="zh-CN" altLang="en-US" sz="1800" b="1" dirty="0"/>
                    </a:p>
                  </a:txBody>
                  <a:tcPr anchor="ctr"/>
                </a:tc>
                <a:tc>
                  <a:txBody>
                    <a:bodyPr/>
                    <a:lstStyle/>
                    <a:p>
                      <a:pPr algn="ctr"/>
                      <a:endParaRPr lang="zh-CN" altLang="en-US" sz="1800" b="1" dirty="0"/>
                    </a:p>
                  </a:txBody>
                  <a:tcPr anchor="ctr"/>
                </a:tc>
              </a:tr>
              <a:tr h="370840">
                <a:tc>
                  <a:txBody>
                    <a:bodyPr/>
                    <a:lstStyle/>
                    <a:p>
                      <a:r>
                        <a:rPr lang="en-US" altLang="zh-CN" dirty="0" smtClean="0"/>
                        <a:t>CWV</a:t>
                      </a:r>
                      <a:endParaRPr lang="zh-CN" altLang="en-US" dirty="0"/>
                    </a:p>
                  </a:txBody>
                  <a:tcPr/>
                </a:tc>
                <a:tc>
                  <a:txBody>
                    <a:bodyPr/>
                    <a:lstStyle/>
                    <a:p>
                      <a:pPr algn="ctr"/>
                      <a:r>
                        <a:rPr lang="en-US" altLang="zh-CN" sz="1800" b="1" dirty="0" smtClean="0"/>
                        <a:t>*</a:t>
                      </a:r>
                      <a:endParaRPr lang="zh-CN" altLang="en-US" sz="1800" b="1" dirty="0"/>
                    </a:p>
                  </a:txBody>
                  <a:tcPr anchor="ctr"/>
                </a:tc>
                <a:tc>
                  <a:txBody>
                    <a:bodyPr/>
                    <a:lstStyle/>
                    <a:p>
                      <a:pPr algn="ctr"/>
                      <a:r>
                        <a:rPr lang="en-US" altLang="zh-CN" sz="1800" b="1" dirty="0" smtClean="0"/>
                        <a:t>*</a:t>
                      </a:r>
                      <a:endParaRPr lang="zh-CN" altLang="en-US" sz="1800" b="1" dirty="0"/>
                    </a:p>
                  </a:txBody>
                  <a:tcPr anchor="ctr"/>
                </a:tc>
                <a:tc>
                  <a:txBody>
                    <a:bodyPr/>
                    <a:lstStyle/>
                    <a:p>
                      <a:pPr algn="ctr"/>
                      <a:r>
                        <a:rPr lang="en-US" altLang="zh-CN" sz="1800" b="1" dirty="0" smtClean="0"/>
                        <a:t>0.7045</a:t>
                      </a:r>
                      <a:endParaRPr lang="zh-CN" altLang="en-US" sz="1800" b="1" dirty="0"/>
                    </a:p>
                  </a:txBody>
                  <a:tcPr anchor="ctr"/>
                </a:tc>
              </a:tr>
            </a:tbl>
          </a:graphicData>
        </a:graphic>
      </p:graphicFrame>
      <p:sp>
        <p:nvSpPr>
          <p:cNvPr id="2" name="标题 1"/>
          <p:cNvSpPr>
            <a:spLocks noGrp="1"/>
          </p:cNvSpPr>
          <p:nvPr>
            <p:ph type="title"/>
          </p:nvPr>
        </p:nvSpPr>
        <p:spPr>
          <a:xfrm>
            <a:off x="457200" y="152718"/>
            <a:ext cx="7715200" cy="1371600"/>
          </a:xfrm>
        </p:spPr>
        <p:txBody>
          <a:bodyPr/>
          <a:lstStyle/>
          <a:p>
            <a:r>
              <a:rPr lang="en-US" altLang="zh-CN" dirty="0" smtClean="0"/>
              <a:t>Compare RUE of different climate type</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524730063"/>
              </p:ext>
            </p:extLst>
          </p:nvPr>
        </p:nvGraphicFramePr>
        <p:xfrm>
          <a:off x="457200" y="2338184"/>
          <a:ext cx="8075240" cy="2026920"/>
        </p:xfrm>
        <a:graphic>
          <a:graphicData uri="http://schemas.openxmlformats.org/drawingml/2006/table">
            <a:tbl>
              <a:tblPr firstRow="1" bandRow="1">
                <a:tableStyleId>{5C22544A-7EE6-4342-B048-85BDC9FD1C3A}</a:tableStyleId>
              </a:tblPr>
              <a:tblGrid>
                <a:gridCol w="1162472"/>
                <a:gridCol w="2664296"/>
                <a:gridCol w="2664296"/>
                <a:gridCol w="1584176"/>
              </a:tblGrid>
              <a:tr h="370840">
                <a:tc>
                  <a:txBody>
                    <a:bodyPr/>
                    <a:lstStyle/>
                    <a:p>
                      <a:r>
                        <a:rPr lang="en-US" altLang="zh-CN" dirty="0" smtClean="0"/>
                        <a:t>Tundra</a:t>
                      </a:r>
                      <a:endParaRPr lang="zh-CN" altLang="en-US" dirty="0"/>
                    </a:p>
                  </a:txBody>
                  <a:tcPr/>
                </a:tc>
                <a:tc>
                  <a:txBody>
                    <a:bodyPr/>
                    <a:lstStyle/>
                    <a:p>
                      <a:r>
                        <a:rPr lang="en-US" altLang="zh-CN" dirty="0" smtClean="0"/>
                        <a:t>Cold</a:t>
                      </a:r>
                    </a:p>
                    <a:p>
                      <a:r>
                        <a:rPr lang="en-US" altLang="zh-CN" dirty="0" smtClean="0"/>
                        <a:t>Without Dry</a:t>
                      </a:r>
                      <a:r>
                        <a:rPr lang="en-US" altLang="zh-CN" baseline="0" dirty="0" smtClean="0"/>
                        <a:t> Season</a:t>
                      </a:r>
                    </a:p>
                    <a:p>
                      <a:r>
                        <a:rPr lang="en-US" altLang="zh-CN" baseline="0" dirty="0" smtClean="0"/>
                        <a:t>Cold Summer</a:t>
                      </a:r>
                      <a:endParaRPr lang="zh-CN" altLang="en-US" dirty="0"/>
                    </a:p>
                  </a:txBody>
                  <a:tcPr/>
                </a:tc>
                <a:tc>
                  <a:txBody>
                    <a:bodyPr/>
                    <a:lstStyle/>
                    <a:p>
                      <a:r>
                        <a:rPr lang="en-US" altLang="zh-CN" dirty="0" smtClean="0"/>
                        <a:t>Cold</a:t>
                      </a:r>
                    </a:p>
                    <a:p>
                      <a:r>
                        <a:rPr lang="en-US" altLang="zh-CN" dirty="0" smtClean="0"/>
                        <a:t>Without</a:t>
                      </a:r>
                      <a:r>
                        <a:rPr lang="en-US" altLang="zh-CN" baseline="0" dirty="0" smtClean="0"/>
                        <a:t> Dry Season</a:t>
                      </a:r>
                    </a:p>
                    <a:p>
                      <a:r>
                        <a:rPr lang="en-US" altLang="zh-CN" baseline="0" dirty="0" smtClean="0"/>
                        <a:t>Very Cold Winter</a:t>
                      </a:r>
                      <a:endParaRPr lang="zh-CN" altLang="en-US" dirty="0"/>
                    </a:p>
                  </a:txBody>
                  <a:tcPr/>
                </a:tc>
                <a:tc>
                  <a:txBody>
                    <a:bodyPr/>
                    <a:lstStyle/>
                    <a:p>
                      <a:r>
                        <a:rPr lang="en-US" altLang="zh-CN" dirty="0" smtClean="0"/>
                        <a:t>Polar</a:t>
                      </a:r>
                    </a:p>
                    <a:p>
                      <a:r>
                        <a:rPr lang="en-US" altLang="zh-CN" dirty="0" smtClean="0"/>
                        <a:t>Tundra</a:t>
                      </a:r>
                    </a:p>
                  </a:txBody>
                  <a:tcPr/>
                </a:tc>
              </a:tr>
              <a:tr h="370840">
                <a:tc>
                  <a:txBody>
                    <a:bodyPr/>
                    <a:lstStyle/>
                    <a:p>
                      <a:r>
                        <a:rPr lang="en-US" altLang="zh-CN" dirty="0" smtClean="0"/>
                        <a:t>CWC</a:t>
                      </a:r>
                      <a:endParaRPr lang="zh-CN" altLang="en-US" dirty="0"/>
                    </a:p>
                  </a:txBody>
                  <a:tcPr/>
                </a:tc>
                <a:tc>
                  <a:txBody>
                    <a:bodyPr/>
                    <a:lstStyle/>
                    <a:p>
                      <a:pPr algn="ctr"/>
                      <a:r>
                        <a:rPr lang="en-US" altLang="zh-CN" sz="1800" b="1" dirty="0" smtClean="0"/>
                        <a:t>0.5539</a:t>
                      </a:r>
                      <a:endParaRPr lang="zh-CN" altLang="en-US" sz="1800" b="1" dirty="0"/>
                    </a:p>
                  </a:txBody>
                  <a:tcPr anchor="ctr"/>
                </a:tc>
                <a:tc>
                  <a:txBody>
                    <a:bodyPr/>
                    <a:lstStyle/>
                    <a:p>
                      <a:pPr algn="ctr"/>
                      <a:endParaRPr lang="zh-CN" altLang="en-US" sz="1800" b="1" dirty="0"/>
                    </a:p>
                  </a:txBody>
                  <a:tcPr anchor="ctr"/>
                </a:tc>
                <a:tc>
                  <a:txBody>
                    <a:bodyPr/>
                    <a:lstStyle/>
                    <a:p>
                      <a:pPr algn="ctr"/>
                      <a:endParaRPr lang="zh-CN" altLang="en-US" sz="1800" b="1"/>
                    </a:p>
                  </a:txBody>
                  <a:tcPr anchor="ctr"/>
                </a:tc>
              </a:tr>
              <a:tr h="370840">
                <a:tc>
                  <a:txBody>
                    <a:bodyPr/>
                    <a:lstStyle/>
                    <a:p>
                      <a:r>
                        <a:rPr lang="en-US" altLang="zh-CN" dirty="0" smtClean="0"/>
                        <a:t>CWV</a:t>
                      </a:r>
                      <a:endParaRPr lang="zh-CN" altLang="en-US" dirty="0"/>
                    </a:p>
                  </a:txBody>
                  <a:tcPr/>
                </a:tc>
                <a:tc>
                  <a:txBody>
                    <a:bodyPr/>
                    <a:lstStyle/>
                    <a:p>
                      <a:pPr algn="ctr"/>
                      <a:r>
                        <a:rPr lang="en-US" altLang="zh-CN" sz="1800" b="1" dirty="0" smtClean="0"/>
                        <a:t>*</a:t>
                      </a:r>
                      <a:endParaRPr lang="zh-CN" altLang="en-US" sz="1800" b="1" dirty="0"/>
                    </a:p>
                  </a:txBody>
                  <a:tcPr anchor="ctr"/>
                </a:tc>
                <a:tc>
                  <a:txBody>
                    <a:bodyPr/>
                    <a:lstStyle/>
                    <a:p>
                      <a:pPr algn="ctr"/>
                      <a:r>
                        <a:rPr lang="en-US" altLang="zh-CN" sz="1800" b="1" dirty="0" smtClean="0"/>
                        <a:t>0.4794</a:t>
                      </a:r>
                      <a:endParaRPr lang="zh-CN" altLang="en-US" sz="1800" b="1" dirty="0"/>
                    </a:p>
                  </a:txBody>
                  <a:tcPr anchor="ctr"/>
                </a:tc>
                <a:tc>
                  <a:txBody>
                    <a:bodyPr/>
                    <a:lstStyle/>
                    <a:p>
                      <a:pPr algn="ctr"/>
                      <a:endParaRPr lang="zh-CN" altLang="en-US" sz="1800" b="1" dirty="0"/>
                    </a:p>
                  </a:txBody>
                  <a:tcPr anchor="ctr"/>
                </a:tc>
              </a:tr>
              <a:tr h="370840">
                <a:tc>
                  <a:txBody>
                    <a:bodyPr/>
                    <a:lstStyle/>
                    <a:p>
                      <a:r>
                        <a:rPr lang="en-US" altLang="zh-CN" dirty="0" smtClean="0"/>
                        <a:t>PT</a:t>
                      </a:r>
                      <a:endParaRPr lang="zh-CN" altLang="en-US" dirty="0"/>
                    </a:p>
                  </a:txBody>
                  <a:tcPr/>
                </a:tc>
                <a:tc>
                  <a:txBody>
                    <a:bodyPr/>
                    <a:lstStyle/>
                    <a:p>
                      <a:pPr algn="ctr"/>
                      <a:r>
                        <a:rPr lang="en-US" altLang="zh-CN" sz="1800" b="1" dirty="0" smtClean="0"/>
                        <a:t>*</a:t>
                      </a:r>
                      <a:endParaRPr lang="zh-CN" altLang="en-US" sz="1800" b="1" dirty="0"/>
                    </a:p>
                  </a:txBody>
                  <a:tcPr anchor="ctr"/>
                </a:tc>
                <a:tc>
                  <a:txBody>
                    <a:bodyPr/>
                    <a:lstStyle/>
                    <a:p>
                      <a:pPr algn="ctr"/>
                      <a:r>
                        <a:rPr lang="en-US" altLang="zh-CN" sz="1800" b="1" dirty="0" smtClean="0"/>
                        <a:t>*</a:t>
                      </a:r>
                      <a:endParaRPr lang="zh-CN" altLang="en-US" sz="1800" b="1" dirty="0"/>
                    </a:p>
                  </a:txBody>
                  <a:tcPr anchor="ctr"/>
                </a:tc>
                <a:tc>
                  <a:txBody>
                    <a:bodyPr/>
                    <a:lstStyle/>
                    <a:p>
                      <a:pPr algn="ctr"/>
                      <a:r>
                        <a:rPr lang="en-US" altLang="zh-CN" sz="1800" b="1" dirty="0" smtClean="0"/>
                        <a:t>0.4295</a:t>
                      </a:r>
                      <a:endParaRPr lang="zh-CN" altLang="en-US" sz="1800" b="1" dirty="0"/>
                    </a:p>
                  </a:txBody>
                  <a:tcPr anchor="ctr"/>
                </a:tc>
              </a:tr>
            </a:tbl>
          </a:graphicData>
        </a:graphic>
      </p:graphicFrame>
      <p:sp>
        <p:nvSpPr>
          <p:cNvPr id="3" name="TextBox 2"/>
          <p:cNvSpPr txBox="1"/>
          <p:nvPr/>
        </p:nvSpPr>
        <p:spPr>
          <a:xfrm>
            <a:off x="539552" y="1556792"/>
            <a:ext cx="7992888" cy="646331"/>
          </a:xfrm>
          <a:prstGeom prst="rect">
            <a:avLst/>
          </a:prstGeom>
          <a:noFill/>
        </p:spPr>
        <p:txBody>
          <a:bodyPr wrap="square" rtlCol="0">
            <a:spAutoFit/>
          </a:bodyPr>
          <a:lstStyle/>
          <a:p>
            <a:r>
              <a:rPr lang="en-US" altLang="zh-CN" dirty="0" smtClean="0"/>
              <a:t>* Significantly different from each other</a:t>
            </a:r>
          </a:p>
          <a:p>
            <a:r>
              <a:rPr lang="en-US" altLang="zh-CN" dirty="0" smtClean="0"/>
              <a:t>The number is the mean RUE of the climate type</a:t>
            </a:r>
            <a:endParaRPr lang="zh-CN" altLang="en-US" dirty="0"/>
          </a:p>
        </p:txBody>
      </p:sp>
    </p:spTree>
    <p:extLst>
      <p:ext uri="{BB962C8B-B14F-4D97-AF65-F5344CB8AC3E}">
        <p14:creationId xmlns:p14="http://schemas.microsoft.com/office/powerpoint/2010/main" val="4288356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718"/>
            <a:ext cx="7715200" cy="1371600"/>
          </a:xfrm>
        </p:spPr>
        <p:txBody>
          <a:bodyPr/>
          <a:lstStyle/>
          <a:p>
            <a:r>
              <a:rPr lang="en-US" altLang="zh-CN" dirty="0" smtClean="0"/>
              <a:t>Compare RUE of different climate type</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501761784"/>
              </p:ext>
            </p:extLst>
          </p:nvPr>
        </p:nvGraphicFramePr>
        <p:xfrm>
          <a:off x="457200" y="1752600"/>
          <a:ext cx="8075240" cy="2026920"/>
        </p:xfrm>
        <a:graphic>
          <a:graphicData uri="http://schemas.openxmlformats.org/drawingml/2006/table">
            <a:tbl>
              <a:tblPr firstRow="1" bandRow="1">
                <a:tableStyleId>{5C22544A-7EE6-4342-B048-85BDC9FD1C3A}</a:tableStyleId>
              </a:tblPr>
              <a:tblGrid>
                <a:gridCol w="1522512"/>
                <a:gridCol w="1944216"/>
                <a:gridCol w="1944216"/>
                <a:gridCol w="2664296"/>
              </a:tblGrid>
              <a:tr h="370840">
                <a:tc>
                  <a:txBody>
                    <a:bodyPr/>
                    <a:lstStyle/>
                    <a:p>
                      <a:r>
                        <a:rPr lang="en-US" altLang="zh-CN" dirty="0" smtClean="0"/>
                        <a:t>Temperate Conifer</a:t>
                      </a:r>
                      <a:endParaRPr lang="zh-CN" altLang="en-US" dirty="0"/>
                    </a:p>
                  </a:txBody>
                  <a:tcPr/>
                </a:tc>
                <a:tc>
                  <a:txBody>
                    <a:bodyPr/>
                    <a:lstStyle/>
                    <a:p>
                      <a:r>
                        <a:rPr lang="en-US" altLang="zh-CN" dirty="0" smtClean="0"/>
                        <a:t>Cold</a:t>
                      </a:r>
                    </a:p>
                    <a:p>
                      <a:r>
                        <a:rPr lang="en-US" altLang="zh-CN" dirty="0" smtClean="0"/>
                        <a:t>Dry</a:t>
                      </a:r>
                      <a:r>
                        <a:rPr lang="en-US" altLang="zh-CN" baseline="0" dirty="0" smtClean="0"/>
                        <a:t> Winter</a:t>
                      </a:r>
                    </a:p>
                    <a:p>
                      <a:r>
                        <a:rPr lang="en-US" altLang="zh-CN" baseline="0" dirty="0" smtClean="0"/>
                        <a:t>Warm Summer</a:t>
                      </a:r>
                      <a:endParaRPr lang="zh-CN" altLang="en-US" dirty="0"/>
                    </a:p>
                  </a:txBody>
                  <a:tcPr/>
                </a:tc>
                <a:tc>
                  <a:txBody>
                    <a:bodyPr/>
                    <a:lstStyle/>
                    <a:p>
                      <a:r>
                        <a:rPr lang="en-US" altLang="zh-CN" dirty="0" smtClean="0"/>
                        <a:t>Cold</a:t>
                      </a:r>
                    </a:p>
                    <a:p>
                      <a:r>
                        <a:rPr lang="en-US" altLang="zh-CN" baseline="0" dirty="0" smtClean="0"/>
                        <a:t>Dry Winter</a:t>
                      </a:r>
                    </a:p>
                    <a:p>
                      <a:r>
                        <a:rPr lang="en-US" altLang="zh-CN" baseline="0" dirty="0" smtClean="0"/>
                        <a:t>Cold Summer</a:t>
                      </a:r>
                      <a:endParaRPr lang="zh-CN" altLang="en-US" dirty="0"/>
                    </a:p>
                  </a:txBody>
                  <a:tcPr/>
                </a:tc>
                <a:tc>
                  <a:txBody>
                    <a:bodyPr/>
                    <a:lstStyle/>
                    <a:p>
                      <a:r>
                        <a:rPr lang="en-US" altLang="zh-CN" dirty="0" smtClean="0"/>
                        <a:t>Cold</a:t>
                      </a:r>
                    </a:p>
                    <a:p>
                      <a:r>
                        <a:rPr lang="en-US" altLang="zh-CN" dirty="0" smtClean="0"/>
                        <a:t>Without Dry Season</a:t>
                      </a:r>
                    </a:p>
                    <a:p>
                      <a:r>
                        <a:rPr lang="en-US" altLang="zh-CN" dirty="0" smtClean="0"/>
                        <a:t>Warm</a:t>
                      </a:r>
                      <a:r>
                        <a:rPr lang="en-US" altLang="zh-CN" baseline="0" dirty="0" smtClean="0"/>
                        <a:t> Summer</a:t>
                      </a:r>
                      <a:endParaRPr lang="en-US" altLang="zh-CN" dirty="0" smtClean="0"/>
                    </a:p>
                  </a:txBody>
                  <a:tcPr/>
                </a:tc>
              </a:tr>
              <a:tr h="370840">
                <a:tc>
                  <a:txBody>
                    <a:bodyPr/>
                    <a:lstStyle/>
                    <a:p>
                      <a:r>
                        <a:rPr lang="en-US" altLang="zh-CN" dirty="0" smtClean="0"/>
                        <a:t>CDW</a:t>
                      </a:r>
                      <a:endParaRPr lang="zh-CN" altLang="en-US" dirty="0"/>
                    </a:p>
                  </a:txBody>
                  <a:tcPr/>
                </a:tc>
                <a:tc>
                  <a:txBody>
                    <a:bodyPr/>
                    <a:lstStyle/>
                    <a:p>
                      <a:pPr algn="ctr"/>
                      <a:r>
                        <a:rPr lang="en-US" altLang="zh-CN" sz="1800" b="1" dirty="0" smtClean="0"/>
                        <a:t>0.9082</a:t>
                      </a:r>
                      <a:endParaRPr lang="zh-CN" altLang="en-US" sz="1800" b="1" dirty="0"/>
                    </a:p>
                  </a:txBody>
                  <a:tcPr anchor="ctr"/>
                </a:tc>
                <a:tc>
                  <a:txBody>
                    <a:bodyPr/>
                    <a:lstStyle/>
                    <a:p>
                      <a:pPr algn="ctr"/>
                      <a:endParaRPr lang="zh-CN" altLang="en-US" sz="1800" b="1" dirty="0"/>
                    </a:p>
                  </a:txBody>
                  <a:tcPr anchor="ctr"/>
                </a:tc>
                <a:tc>
                  <a:txBody>
                    <a:bodyPr/>
                    <a:lstStyle/>
                    <a:p>
                      <a:pPr algn="ctr"/>
                      <a:endParaRPr lang="zh-CN" altLang="en-US" sz="1800" b="1"/>
                    </a:p>
                  </a:txBody>
                  <a:tcPr anchor="ctr"/>
                </a:tc>
              </a:tr>
              <a:tr h="370840">
                <a:tc>
                  <a:txBody>
                    <a:bodyPr/>
                    <a:lstStyle/>
                    <a:p>
                      <a:r>
                        <a:rPr lang="en-US" altLang="zh-CN" dirty="0" smtClean="0"/>
                        <a:t>CDC</a:t>
                      </a:r>
                      <a:endParaRPr lang="zh-CN" altLang="en-US" dirty="0"/>
                    </a:p>
                  </a:txBody>
                  <a:tcPr/>
                </a:tc>
                <a:tc>
                  <a:txBody>
                    <a:bodyPr/>
                    <a:lstStyle/>
                    <a:p>
                      <a:pPr algn="ctr"/>
                      <a:endParaRPr lang="zh-CN" altLang="en-US" sz="1800" b="1" dirty="0"/>
                    </a:p>
                  </a:txBody>
                  <a:tcPr anchor="ctr"/>
                </a:tc>
                <a:tc>
                  <a:txBody>
                    <a:bodyPr/>
                    <a:lstStyle/>
                    <a:p>
                      <a:pPr algn="ctr"/>
                      <a:r>
                        <a:rPr lang="en-US" altLang="zh-CN" sz="1800" b="1" dirty="0" smtClean="0"/>
                        <a:t>1.0064</a:t>
                      </a:r>
                      <a:endParaRPr lang="zh-CN" altLang="en-US" sz="1800" b="1" dirty="0"/>
                    </a:p>
                  </a:txBody>
                  <a:tcPr anchor="ctr"/>
                </a:tc>
                <a:tc>
                  <a:txBody>
                    <a:bodyPr/>
                    <a:lstStyle/>
                    <a:p>
                      <a:pPr algn="ctr"/>
                      <a:endParaRPr lang="zh-CN" altLang="en-US" sz="1800" b="1" dirty="0"/>
                    </a:p>
                  </a:txBody>
                  <a:tcPr anchor="ctr"/>
                </a:tc>
              </a:tr>
              <a:tr h="370840">
                <a:tc>
                  <a:txBody>
                    <a:bodyPr/>
                    <a:lstStyle/>
                    <a:p>
                      <a:r>
                        <a:rPr lang="en-US" altLang="zh-CN" dirty="0" smtClean="0"/>
                        <a:t>CWW</a:t>
                      </a:r>
                      <a:endParaRPr lang="zh-CN" altLang="en-US" dirty="0"/>
                    </a:p>
                  </a:txBody>
                  <a:tcPr/>
                </a:tc>
                <a:tc>
                  <a:txBody>
                    <a:bodyPr/>
                    <a:lstStyle/>
                    <a:p>
                      <a:pPr algn="ctr"/>
                      <a:endParaRPr lang="zh-CN" altLang="en-US" sz="1800" b="1" dirty="0"/>
                    </a:p>
                  </a:txBody>
                  <a:tcPr anchor="ctr"/>
                </a:tc>
                <a:tc>
                  <a:txBody>
                    <a:bodyPr/>
                    <a:lstStyle/>
                    <a:p>
                      <a:pPr algn="ctr"/>
                      <a:endParaRPr lang="zh-CN" altLang="en-US" sz="1800" b="1" dirty="0"/>
                    </a:p>
                  </a:txBody>
                  <a:tcPr anchor="ctr"/>
                </a:tc>
                <a:tc>
                  <a:txBody>
                    <a:bodyPr/>
                    <a:lstStyle/>
                    <a:p>
                      <a:pPr algn="ctr"/>
                      <a:r>
                        <a:rPr lang="en-US" altLang="zh-CN" sz="1800" b="1" dirty="0" smtClean="0"/>
                        <a:t>1.0153</a:t>
                      </a:r>
                      <a:endParaRPr lang="zh-CN" altLang="en-US" sz="1800" b="1" dirty="0"/>
                    </a:p>
                  </a:txBody>
                  <a:tcPr anchor="ctr"/>
                </a:tc>
              </a:tr>
            </a:tbl>
          </a:graphicData>
        </a:graphic>
      </p:graphicFrame>
      <p:graphicFrame>
        <p:nvGraphicFramePr>
          <p:cNvPr id="5" name="内容占位符 3"/>
          <p:cNvGraphicFramePr>
            <a:graphicFrameLocks/>
          </p:cNvGraphicFramePr>
          <p:nvPr>
            <p:extLst>
              <p:ext uri="{D42A27DB-BD31-4B8C-83A1-F6EECF244321}">
                <p14:modId xmlns:p14="http://schemas.microsoft.com/office/powerpoint/2010/main" val="3727127978"/>
              </p:ext>
            </p:extLst>
          </p:nvPr>
        </p:nvGraphicFramePr>
        <p:xfrm>
          <a:off x="457200" y="4293096"/>
          <a:ext cx="8075240" cy="2397760"/>
        </p:xfrm>
        <a:graphic>
          <a:graphicData uri="http://schemas.openxmlformats.org/drawingml/2006/table">
            <a:tbl>
              <a:tblPr firstRow="1" bandRow="1">
                <a:tableStyleId>{5C22544A-7EE6-4342-B048-85BDC9FD1C3A}</a:tableStyleId>
              </a:tblPr>
              <a:tblGrid>
                <a:gridCol w="1162472"/>
                <a:gridCol w="1728192"/>
                <a:gridCol w="1728192"/>
                <a:gridCol w="1728192"/>
                <a:gridCol w="1728192"/>
              </a:tblGrid>
              <a:tr h="370840">
                <a:tc>
                  <a:txBody>
                    <a:bodyPr/>
                    <a:lstStyle/>
                    <a:p>
                      <a:r>
                        <a:rPr lang="en-US" altLang="zh-CN" dirty="0" smtClean="0"/>
                        <a:t>Desert</a:t>
                      </a:r>
                      <a:endParaRPr lang="zh-CN" altLang="en-US" dirty="0"/>
                    </a:p>
                  </a:txBody>
                  <a:tcPr/>
                </a:tc>
                <a:tc>
                  <a:txBody>
                    <a:bodyPr/>
                    <a:lstStyle/>
                    <a:p>
                      <a:r>
                        <a:rPr lang="en-US" altLang="zh-CN" dirty="0" smtClean="0"/>
                        <a:t>Arid</a:t>
                      </a:r>
                    </a:p>
                    <a:p>
                      <a:r>
                        <a:rPr lang="en-US" altLang="zh-CN" dirty="0" smtClean="0"/>
                        <a:t>D</a:t>
                      </a:r>
                      <a:r>
                        <a:rPr lang="en-US" altLang="zh-CN" baseline="0" dirty="0" smtClean="0"/>
                        <a:t>esert</a:t>
                      </a:r>
                    </a:p>
                    <a:p>
                      <a:r>
                        <a:rPr lang="en-US" altLang="zh-CN" baseline="0" dirty="0" smtClean="0"/>
                        <a:t>Hot</a:t>
                      </a:r>
                      <a:endParaRPr lang="zh-CN" altLang="en-US" dirty="0"/>
                    </a:p>
                  </a:txBody>
                  <a:tcPr/>
                </a:tc>
                <a:tc>
                  <a:txBody>
                    <a:bodyPr/>
                    <a:lstStyle/>
                    <a:p>
                      <a:r>
                        <a:rPr lang="en-US" altLang="zh-CN" dirty="0" smtClean="0"/>
                        <a:t>Arid</a:t>
                      </a:r>
                    </a:p>
                    <a:p>
                      <a:r>
                        <a:rPr lang="en-US" altLang="zh-CN" baseline="0" dirty="0" smtClean="0"/>
                        <a:t>Desert</a:t>
                      </a:r>
                    </a:p>
                    <a:p>
                      <a:r>
                        <a:rPr lang="en-US" altLang="zh-CN" baseline="0" dirty="0" smtClean="0"/>
                        <a:t>Cold</a:t>
                      </a:r>
                      <a:endParaRPr lang="zh-CN" altLang="en-US" dirty="0"/>
                    </a:p>
                  </a:txBody>
                  <a:tcPr/>
                </a:tc>
                <a:tc>
                  <a:txBody>
                    <a:bodyPr/>
                    <a:lstStyle/>
                    <a:p>
                      <a:r>
                        <a:rPr lang="en-US" altLang="zh-CN" dirty="0" smtClean="0"/>
                        <a:t>Arid</a:t>
                      </a:r>
                    </a:p>
                    <a:p>
                      <a:r>
                        <a:rPr lang="en-US" altLang="zh-CN" baseline="0" dirty="0" smtClean="0"/>
                        <a:t>Steppe</a:t>
                      </a:r>
                    </a:p>
                    <a:p>
                      <a:r>
                        <a:rPr lang="en-US" altLang="zh-CN" baseline="0" dirty="0" smtClean="0"/>
                        <a:t>Hot</a:t>
                      </a:r>
                      <a:endParaRPr lang="zh-CN" altLang="en-US" dirty="0"/>
                    </a:p>
                  </a:txBody>
                  <a:tcPr/>
                </a:tc>
                <a:tc>
                  <a:txBody>
                    <a:bodyPr/>
                    <a:lstStyle/>
                    <a:p>
                      <a:r>
                        <a:rPr lang="en-US" altLang="zh-CN" dirty="0" smtClean="0"/>
                        <a:t>Arid</a:t>
                      </a:r>
                    </a:p>
                    <a:p>
                      <a:r>
                        <a:rPr lang="en-US" altLang="zh-CN" dirty="0" smtClean="0"/>
                        <a:t>Steppe</a:t>
                      </a:r>
                    </a:p>
                    <a:p>
                      <a:r>
                        <a:rPr lang="en-US" altLang="zh-CN" dirty="0" smtClean="0"/>
                        <a:t>Cold</a:t>
                      </a:r>
                      <a:endParaRPr lang="zh-CN" altLang="en-US" dirty="0"/>
                    </a:p>
                  </a:txBody>
                  <a:tcPr/>
                </a:tc>
              </a:tr>
              <a:tr h="370840">
                <a:tc>
                  <a:txBody>
                    <a:bodyPr/>
                    <a:lstStyle/>
                    <a:p>
                      <a:r>
                        <a:rPr lang="en-US" altLang="zh-CN" dirty="0" smtClean="0"/>
                        <a:t>ADH</a:t>
                      </a:r>
                      <a:endParaRPr lang="zh-CN" altLang="en-US" dirty="0"/>
                    </a:p>
                  </a:txBody>
                  <a:tcPr/>
                </a:tc>
                <a:tc>
                  <a:txBody>
                    <a:bodyPr/>
                    <a:lstStyle/>
                    <a:p>
                      <a:pPr algn="ctr"/>
                      <a:r>
                        <a:rPr lang="en-US" altLang="zh-CN" sz="1800" b="1" dirty="0" smtClean="0"/>
                        <a:t>0.6032</a:t>
                      </a:r>
                      <a:endParaRPr lang="zh-CN" altLang="en-US" sz="1800" b="1" dirty="0"/>
                    </a:p>
                  </a:txBody>
                  <a:tcPr anchor="ctr"/>
                </a:tc>
                <a:tc>
                  <a:txBody>
                    <a:bodyPr/>
                    <a:lstStyle/>
                    <a:p>
                      <a:pPr algn="ctr"/>
                      <a:endParaRPr lang="zh-CN" altLang="en-US" sz="1800" b="1" dirty="0"/>
                    </a:p>
                  </a:txBody>
                  <a:tcPr anchor="ctr"/>
                </a:tc>
                <a:tc>
                  <a:txBody>
                    <a:bodyPr/>
                    <a:lstStyle/>
                    <a:p>
                      <a:pPr algn="ctr"/>
                      <a:endParaRPr lang="zh-CN" altLang="en-US" sz="1800" b="1" dirty="0"/>
                    </a:p>
                  </a:txBody>
                  <a:tcPr anchor="ctr"/>
                </a:tc>
                <a:tc>
                  <a:txBody>
                    <a:bodyPr/>
                    <a:lstStyle/>
                    <a:p>
                      <a:pPr algn="ctr"/>
                      <a:endParaRPr lang="zh-CN" altLang="en-US" sz="1800" b="1" dirty="0"/>
                    </a:p>
                  </a:txBody>
                  <a:tcPr anchor="ctr"/>
                </a:tc>
              </a:tr>
              <a:tr h="370840">
                <a:tc>
                  <a:txBody>
                    <a:bodyPr/>
                    <a:lstStyle/>
                    <a:p>
                      <a:r>
                        <a:rPr lang="en-US" altLang="zh-CN" dirty="0" smtClean="0"/>
                        <a:t>ADC</a:t>
                      </a:r>
                      <a:endParaRPr lang="zh-CN" altLang="en-US" dirty="0"/>
                    </a:p>
                  </a:txBody>
                  <a:tcPr/>
                </a:tc>
                <a:tc>
                  <a:txBody>
                    <a:bodyPr/>
                    <a:lstStyle/>
                    <a:p>
                      <a:pPr algn="ctr"/>
                      <a:r>
                        <a:rPr lang="zh-CN" altLang="en-US" sz="1800" b="1" dirty="0" smtClean="0"/>
                        <a:t>*</a:t>
                      </a:r>
                      <a:endParaRPr lang="zh-CN" altLang="en-US" sz="1800" b="1" dirty="0"/>
                    </a:p>
                  </a:txBody>
                  <a:tcPr anchor="ctr"/>
                </a:tc>
                <a:tc>
                  <a:txBody>
                    <a:bodyPr/>
                    <a:lstStyle/>
                    <a:p>
                      <a:pPr algn="ctr"/>
                      <a:r>
                        <a:rPr lang="en-US" altLang="zh-CN" sz="1800" b="1" dirty="0" smtClean="0"/>
                        <a:t>0.7545</a:t>
                      </a:r>
                      <a:endParaRPr lang="zh-CN" altLang="en-US" sz="1800" b="1" dirty="0"/>
                    </a:p>
                  </a:txBody>
                  <a:tcPr anchor="ctr"/>
                </a:tc>
                <a:tc>
                  <a:txBody>
                    <a:bodyPr/>
                    <a:lstStyle/>
                    <a:p>
                      <a:pPr algn="ctr"/>
                      <a:endParaRPr lang="zh-CN" altLang="en-US" sz="1800" b="1" dirty="0"/>
                    </a:p>
                  </a:txBody>
                  <a:tcPr anchor="ctr"/>
                </a:tc>
                <a:tc>
                  <a:txBody>
                    <a:bodyPr/>
                    <a:lstStyle/>
                    <a:p>
                      <a:pPr algn="ctr"/>
                      <a:endParaRPr lang="zh-CN" altLang="en-US" sz="1800" b="1" dirty="0"/>
                    </a:p>
                  </a:txBody>
                  <a:tcPr anchor="ctr"/>
                </a:tc>
              </a:tr>
              <a:tr h="370840">
                <a:tc>
                  <a:txBody>
                    <a:bodyPr/>
                    <a:lstStyle/>
                    <a:p>
                      <a:r>
                        <a:rPr lang="en-US" altLang="zh-CN" dirty="0" smtClean="0"/>
                        <a:t>ASH</a:t>
                      </a:r>
                      <a:endParaRPr lang="zh-CN" altLang="en-US" dirty="0"/>
                    </a:p>
                  </a:txBody>
                  <a:tcPr/>
                </a:tc>
                <a:tc>
                  <a:txBody>
                    <a:bodyPr/>
                    <a:lstStyle/>
                    <a:p>
                      <a:pPr algn="ctr"/>
                      <a:endParaRPr lang="zh-CN" altLang="en-US" sz="1800" b="1" dirty="0"/>
                    </a:p>
                  </a:txBody>
                  <a:tcPr anchor="ctr"/>
                </a:tc>
                <a:tc>
                  <a:txBody>
                    <a:bodyPr/>
                    <a:lstStyle/>
                    <a:p>
                      <a:pPr algn="ctr"/>
                      <a:r>
                        <a:rPr lang="zh-CN" altLang="en-US" sz="1800" b="1" dirty="0" smtClean="0"/>
                        <a:t>*</a:t>
                      </a:r>
                      <a:endParaRPr lang="zh-CN" altLang="en-US" sz="1800" b="1" dirty="0"/>
                    </a:p>
                  </a:txBody>
                  <a:tcPr anchor="ctr"/>
                </a:tc>
                <a:tc>
                  <a:txBody>
                    <a:bodyPr/>
                    <a:lstStyle/>
                    <a:p>
                      <a:pPr algn="ctr"/>
                      <a:r>
                        <a:rPr lang="en-US" altLang="zh-CN" sz="1800" b="1" dirty="0" smtClean="0"/>
                        <a:t>0.5583</a:t>
                      </a:r>
                      <a:endParaRPr lang="zh-CN" altLang="en-US" sz="1800" b="1" dirty="0"/>
                    </a:p>
                  </a:txBody>
                  <a:tcPr anchor="ctr"/>
                </a:tc>
                <a:tc>
                  <a:txBody>
                    <a:bodyPr/>
                    <a:lstStyle/>
                    <a:p>
                      <a:pPr algn="ctr"/>
                      <a:endParaRPr lang="zh-CN" altLang="en-US" sz="1800" b="1" dirty="0"/>
                    </a:p>
                  </a:txBody>
                  <a:tcPr anchor="ctr"/>
                </a:tc>
              </a:tr>
              <a:tr h="370840">
                <a:tc>
                  <a:txBody>
                    <a:bodyPr/>
                    <a:lstStyle/>
                    <a:p>
                      <a:r>
                        <a:rPr lang="en-US" altLang="zh-CN" dirty="0" smtClean="0"/>
                        <a:t>ASC</a:t>
                      </a:r>
                      <a:endParaRPr lang="zh-CN" altLang="en-US" dirty="0"/>
                    </a:p>
                  </a:txBody>
                  <a:tcPr/>
                </a:tc>
                <a:tc>
                  <a:txBody>
                    <a:bodyPr/>
                    <a:lstStyle/>
                    <a:p>
                      <a:pPr algn="ctr"/>
                      <a:endParaRPr lang="zh-CN" altLang="en-US" sz="1800" b="1" dirty="0"/>
                    </a:p>
                  </a:txBody>
                  <a:tcPr anchor="ctr"/>
                </a:tc>
                <a:tc>
                  <a:txBody>
                    <a:bodyPr/>
                    <a:lstStyle/>
                    <a:p>
                      <a:pPr algn="ctr"/>
                      <a:r>
                        <a:rPr lang="zh-CN" altLang="en-US" sz="1800" b="1" dirty="0" smtClean="0"/>
                        <a:t>*</a:t>
                      </a:r>
                      <a:endParaRPr lang="zh-CN" altLang="en-US" sz="1800" b="1" dirty="0"/>
                    </a:p>
                  </a:txBody>
                  <a:tcPr anchor="ctr"/>
                </a:tc>
                <a:tc>
                  <a:txBody>
                    <a:bodyPr/>
                    <a:lstStyle/>
                    <a:p>
                      <a:pPr algn="ctr"/>
                      <a:endParaRPr lang="zh-CN" altLang="en-US" sz="1800" b="1" dirty="0"/>
                    </a:p>
                  </a:txBody>
                  <a:tcPr anchor="ctr"/>
                </a:tc>
                <a:tc>
                  <a:txBody>
                    <a:bodyPr/>
                    <a:lstStyle/>
                    <a:p>
                      <a:pPr algn="ctr"/>
                      <a:r>
                        <a:rPr lang="en-US" altLang="zh-CN" sz="1800" b="1" dirty="0" smtClean="0"/>
                        <a:t>0.6143</a:t>
                      </a:r>
                      <a:endParaRPr lang="zh-CN" altLang="en-US" sz="1800" b="1" dirty="0"/>
                    </a:p>
                  </a:txBody>
                  <a:tcPr anchor="ctr"/>
                </a:tc>
              </a:tr>
            </a:tbl>
          </a:graphicData>
        </a:graphic>
      </p:graphicFrame>
    </p:spTree>
    <p:extLst>
      <p:ext uri="{BB962C8B-B14F-4D97-AF65-F5344CB8AC3E}">
        <p14:creationId xmlns:p14="http://schemas.microsoft.com/office/powerpoint/2010/main" val="3063598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718"/>
            <a:ext cx="7715200" cy="1371600"/>
          </a:xfrm>
        </p:spPr>
        <p:txBody>
          <a:bodyPr/>
          <a:lstStyle/>
          <a:p>
            <a:r>
              <a:rPr lang="en-US" altLang="zh-CN" dirty="0" smtClean="0"/>
              <a:t>Compare RUE of different climate type</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009176326"/>
              </p:ext>
            </p:extLst>
          </p:nvPr>
        </p:nvGraphicFramePr>
        <p:xfrm>
          <a:off x="179512" y="1484784"/>
          <a:ext cx="8568953" cy="2845788"/>
        </p:xfrm>
        <a:graphic>
          <a:graphicData uri="http://schemas.openxmlformats.org/drawingml/2006/table">
            <a:tbl>
              <a:tblPr firstRow="1" bandRow="1">
                <a:tableStyleId>{5C22544A-7EE6-4342-B048-85BDC9FD1C3A}</a:tableStyleId>
              </a:tblPr>
              <a:tblGrid>
                <a:gridCol w="1365332"/>
                <a:gridCol w="998750"/>
                <a:gridCol w="1355087"/>
                <a:gridCol w="1355087"/>
                <a:gridCol w="1569048"/>
                <a:gridCol w="1925649"/>
              </a:tblGrid>
              <a:tr h="1038284">
                <a:tc>
                  <a:txBody>
                    <a:bodyPr/>
                    <a:lstStyle/>
                    <a:p>
                      <a:r>
                        <a:rPr lang="en-US" altLang="zh-CN" sz="1600" dirty="0" smtClean="0"/>
                        <a:t>Temperate</a:t>
                      </a:r>
                      <a:r>
                        <a:rPr lang="en-US" altLang="zh-CN" sz="1600" baseline="0" dirty="0" smtClean="0"/>
                        <a:t> Grassland</a:t>
                      </a:r>
                      <a:endParaRPr lang="zh-CN" altLang="en-US" sz="1600" dirty="0"/>
                    </a:p>
                  </a:txBody>
                  <a:tcPr/>
                </a:tc>
                <a:tc>
                  <a:txBody>
                    <a:bodyPr/>
                    <a:lstStyle/>
                    <a:p>
                      <a:r>
                        <a:rPr lang="en-US" altLang="zh-CN" sz="1600" dirty="0" smtClean="0"/>
                        <a:t>Arid</a:t>
                      </a:r>
                    </a:p>
                    <a:p>
                      <a:r>
                        <a:rPr lang="en-US" altLang="zh-CN" sz="1600" baseline="0" dirty="0" smtClean="0"/>
                        <a:t>Steppe</a:t>
                      </a:r>
                    </a:p>
                    <a:p>
                      <a:r>
                        <a:rPr lang="en-US" altLang="zh-CN" sz="1600" baseline="0" dirty="0" smtClean="0"/>
                        <a:t>Cold</a:t>
                      </a:r>
                      <a:endParaRPr lang="zh-CN" altLang="en-US" sz="1600" dirty="0"/>
                    </a:p>
                  </a:txBody>
                  <a:tcPr/>
                </a:tc>
                <a:tc>
                  <a:txBody>
                    <a:bodyPr/>
                    <a:lstStyle/>
                    <a:p>
                      <a:r>
                        <a:rPr lang="en-US" altLang="zh-CN" sz="1600" dirty="0" smtClean="0"/>
                        <a:t>Cold</a:t>
                      </a:r>
                    </a:p>
                    <a:p>
                      <a:r>
                        <a:rPr lang="en-US" altLang="zh-CN" sz="1600" baseline="0" dirty="0" smtClean="0"/>
                        <a:t>Dry Winter</a:t>
                      </a:r>
                    </a:p>
                    <a:p>
                      <a:r>
                        <a:rPr lang="en-US" altLang="zh-CN" sz="1600" baseline="0" dirty="0" smtClean="0"/>
                        <a:t>Warm Summer</a:t>
                      </a:r>
                      <a:endParaRPr lang="zh-CN" altLang="en-US" sz="1600" dirty="0"/>
                    </a:p>
                  </a:txBody>
                  <a:tcPr/>
                </a:tc>
                <a:tc>
                  <a:txBody>
                    <a:bodyPr/>
                    <a:lstStyle/>
                    <a:p>
                      <a:r>
                        <a:rPr lang="en-US" altLang="zh-CN" sz="1600" dirty="0" smtClean="0"/>
                        <a:t>Cold</a:t>
                      </a:r>
                    </a:p>
                    <a:p>
                      <a:r>
                        <a:rPr lang="en-US" altLang="zh-CN" sz="1600" dirty="0" smtClean="0"/>
                        <a:t>Dry Winter</a:t>
                      </a:r>
                    </a:p>
                    <a:p>
                      <a:r>
                        <a:rPr lang="en-US" altLang="zh-CN" sz="1600" dirty="0" smtClean="0"/>
                        <a:t>Cold Summer</a:t>
                      </a:r>
                    </a:p>
                  </a:txBody>
                  <a:tcPr/>
                </a:tc>
                <a:tc>
                  <a:txBody>
                    <a:bodyPr/>
                    <a:lstStyle/>
                    <a:p>
                      <a:r>
                        <a:rPr lang="en-US" altLang="zh-CN" sz="1600" dirty="0" smtClean="0"/>
                        <a:t>Cold Without Dry Season</a:t>
                      </a:r>
                    </a:p>
                    <a:p>
                      <a:r>
                        <a:rPr lang="en-US" altLang="zh-CN" sz="1600" dirty="0" smtClean="0"/>
                        <a:t>Hot Summer</a:t>
                      </a:r>
                    </a:p>
                  </a:txBody>
                  <a:tcPr/>
                </a:tc>
                <a:tc>
                  <a:txBody>
                    <a:bodyPr/>
                    <a:lstStyle/>
                    <a:p>
                      <a:r>
                        <a:rPr lang="en-US" altLang="zh-CN" sz="1600" dirty="0" smtClean="0"/>
                        <a:t>Cold</a:t>
                      </a:r>
                    </a:p>
                    <a:p>
                      <a:r>
                        <a:rPr lang="en-US" altLang="zh-CN" sz="1600" dirty="0" smtClean="0"/>
                        <a:t>Without Dry Season</a:t>
                      </a:r>
                    </a:p>
                    <a:p>
                      <a:r>
                        <a:rPr lang="en-US" altLang="zh-CN" sz="1600" dirty="0" smtClean="0"/>
                        <a:t>Warm Summer</a:t>
                      </a:r>
                    </a:p>
                  </a:txBody>
                  <a:tcPr/>
                </a:tc>
              </a:tr>
              <a:tr h="360927">
                <a:tc>
                  <a:txBody>
                    <a:bodyPr/>
                    <a:lstStyle/>
                    <a:p>
                      <a:r>
                        <a:rPr lang="en-US" altLang="zh-CN" sz="1600" dirty="0" smtClean="0"/>
                        <a:t>ASC</a:t>
                      </a:r>
                      <a:endParaRPr lang="zh-CN" altLang="en-US" sz="1600" dirty="0"/>
                    </a:p>
                  </a:txBody>
                  <a:tcPr/>
                </a:tc>
                <a:tc>
                  <a:txBody>
                    <a:bodyPr/>
                    <a:lstStyle/>
                    <a:p>
                      <a:pPr algn="ctr"/>
                      <a:r>
                        <a:rPr lang="en-US" altLang="zh-CN" sz="1600" b="1" dirty="0" smtClean="0"/>
                        <a:t>0.7850</a:t>
                      </a:r>
                      <a:endParaRPr lang="zh-CN" altLang="en-US" sz="1600" b="1" dirty="0"/>
                    </a:p>
                  </a:txBody>
                  <a:tcPr anchor="ctr"/>
                </a:tc>
                <a:tc>
                  <a:txBody>
                    <a:bodyPr/>
                    <a:lstStyle/>
                    <a:p>
                      <a:pPr algn="ctr"/>
                      <a:endParaRPr lang="zh-CN" altLang="en-US" sz="1600" b="1" dirty="0"/>
                    </a:p>
                  </a:txBody>
                  <a:tcPr anchor="ctr"/>
                </a:tc>
                <a:tc>
                  <a:txBody>
                    <a:bodyPr/>
                    <a:lstStyle/>
                    <a:p>
                      <a:pPr algn="ctr"/>
                      <a:endParaRPr lang="zh-CN" altLang="en-US" sz="1600" b="1" dirty="0"/>
                    </a:p>
                  </a:txBody>
                  <a:tcPr anchor="ctr"/>
                </a:tc>
                <a:tc>
                  <a:txBody>
                    <a:bodyPr/>
                    <a:lstStyle/>
                    <a:p>
                      <a:pPr algn="ctr"/>
                      <a:endParaRPr lang="zh-CN" altLang="en-US" sz="1600" b="1" dirty="0"/>
                    </a:p>
                  </a:txBody>
                  <a:tcPr anchor="ctr"/>
                </a:tc>
                <a:tc>
                  <a:txBody>
                    <a:bodyPr/>
                    <a:lstStyle/>
                    <a:p>
                      <a:pPr algn="ctr"/>
                      <a:endParaRPr lang="zh-CN" altLang="en-US" sz="1600" b="1" dirty="0"/>
                    </a:p>
                  </a:txBody>
                  <a:tcPr anchor="ctr"/>
                </a:tc>
              </a:tr>
              <a:tr h="360927">
                <a:tc>
                  <a:txBody>
                    <a:bodyPr/>
                    <a:lstStyle/>
                    <a:p>
                      <a:r>
                        <a:rPr lang="en-US" altLang="zh-CN" sz="1600" dirty="0" smtClean="0"/>
                        <a:t>CDW</a:t>
                      </a:r>
                      <a:endParaRPr lang="zh-CN" altLang="en-US" sz="1600" dirty="0"/>
                    </a:p>
                  </a:txBody>
                  <a:tcPr/>
                </a:tc>
                <a:tc>
                  <a:txBody>
                    <a:bodyPr/>
                    <a:lstStyle/>
                    <a:p>
                      <a:pPr algn="ctr"/>
                      <a:endParaRPr lang="zh-CN" altLang="en-US" sz="1600" b="1" dirty="0"/>
                    </a:p>
                  </a:txBody>
                  <a:tcPr anchor="ctr"/>
                </a:tc>
                <a:tc>
                  <a:txBody>
                    <a:bodyPr/>
                    <a:lstStyle/>
                    <a:p>
                      <a:pPr algn="ctr"/>
                      <a:r>
                        <a:rPr lang="en-US" altLang="zh-CN" sz="1600" b="1" dirty="0" smtClean="0"/>
                        <a:t>0.7527</a:t>
                      </a:r>
                      <a:endParaRPr lang="zh-CN" altLang="en-US" sz="1600" b="1" dirty="0"/>
                    </a:p>
                  </a:txBody>
                  <a:tcPr anchor="ctr"/>
                </a:tc>
                <a:tc>
                  <a:txBody>
                    <a:bodyPr/>
                    <a:lstStyle/>
                    <a:p>
                      <a:pPr algn="ctr"/>
                      <a:endParaRPr lang="zh-CN" altLang="en-US" sz="1600" b="1" dirty="0"/>
                    </a:p>
                  </a:txBody>
                  <a:tcPr anchor="ctr"/>
                </a:tc>
                <a:tc>
                  <a:txBody>
                    <a:bodyPr/>
                    <a:lstStyle/>
                    <a:p>
                      <a:pPr algn="ctr"/>
                      <a:endParaRPr lang="zh-CN" altLang="en-US" sz="1600" b="1" dirty="0"/>
                    </a:p>
                  </a:txBody>
                  <a:tcPr anchor="ctr"/>
                </a:tc>
                <a:tc>
                  <a:txBody>
                    <a:bodyPr/>
                    <a:lstStyle/>
                    <a:p>
                      <a:pPr algn="ctr"/>
                      <a:endParaRPr lang="zh-CN" altLang="en-US" sz="1600" b="1" dirty="0"/>
                    </a:p>
                  </a:txBody>
                  <a:tcPr anchor="ctr"/>
                </a:tc>
              </a:tr>
              <a:tr h="360927">
                <a:tc>
                  <a:txBody>
                    <a:bodyPr/>
                    <a:lstStyle/>
                    <a:p>
                      <a:r>
                        <a:rPr lang="en-US" altLang="zh-CN" sz="1600" dirty="0" smtClean="0"/>
                        <a:t>CDC</a:t>
                      </a:r>
                      <a:endParaRPr lang="zh-CN" altLang="en-US" sz="1600" dirty="0"/>
                    </a:p>
                  </a:txBody>
                  <a:tcPr/>
                </a:tc>
                <a:tc>
                  <a:txBody>
                    <a:bodyPr/>
                    <a:lstStyle/>
                    <a:p>
                      <a:pPr algn="ctr"/>
                      <a:endParaRPr lang="zh-CN" altLang="en-US" sz="1600" b="1" dirty="0"/>
                    </a:p>
                  </a:txBody>
                  <a:tcPr anchor="ctr"/>
                </a:tc>
                <a:tc>
                  <a:txBody>
                    <a:bodyPr/>
                    <a:lstStyle/>
                    <a:p>
                      <a:pPr algn="ctr"/>
                      <a:endParaRPr lang="zh-CN" altLang="en-US" sz="1600" b="1" dirty="0"/>
                    </a:p>
                  </a:txBody>
                  <a:tcPr anchor="ctr"/>
                </a:tc>
                <a:tc>
                  <a:txBody>
                    <a:bodyPr/>
                    <a:lstStyle/>
                    <a:p>
                      <a:pPr algn="ctr"/>
                      <a:r>
                        <a:rPr lang="en-US" altLang="zh-CN" sz="1600" b="1" dirty="0" smtClean="0"/>
                        <a:t>0.7476</a:t>
                      </a:r>
                      <a:endParaRPr lang="zh-CN" altLang="en-US" sz="1600" b="1" dirty="0"/>
                    </a:p>
                  </a:txBody>
                  <a:tcPr anchor="ctr"/>
                </a:tc>
                <a:tc>
                  <a:txBody>
                    <a:bodyPr/>
                    <a:lstStyle/>
                    <a:p>
                      <a:pPr algn="ctr"/>
                      <a:endParaRPr lang="zh-CN" altLang="en-US" sz="1600" b="1" dirty="0"/>
                    </a:p>
                  </a:txBody>
                  <a:tcPr anchor="ctr"/>
                </a:tc>
                <a:tc>
                  <a:txBody>
                    <a:bodyPr/>
                    <a:lstStyle/>
                    <a:p>
                      <a:pPr algn="ctr"/>
                      <a:endParaRPr lang="zh-CN" altLang="en-US" sz="1600" b="1" dirty="0"/>
                    </a:p>
                  </a:txBody>
                  <a:tcPr anchor="ctr"/>
                </a:tc>
              </a:tr>
              <a:tr h="360927">
                <a:tc>
                  <a:txBody>
                    <a:bodyPr/>
                    <a:lstStyle/>
                    <a:p>
                      <a:r>
                        <a:rPr lang="en-US" altLang="zh-CN" sz="1600" dirty="0" smtClean="0"/>
                        <a:t>CWH</a:t>
                      </a:r>
                      <a:endParaRPr lang="zh-CN" altLang="en-US" sz="1600" dirty="0"/>
                    </a:p>
                  </a:txBody>
                  <a:tcPr/>
                </a:tc>
                <a:tc>
                  <a:txBody>
                    <a:bodyPr/>
                    <a:lstStyle/>
                    <a:p>
                      <a:pPr algn="ctr"/>
                      <a:endParaRPr lang="zh-CN" altLang="en-US" sz="1600" b="1" dirty="0"/>
                    </a:p>
                  </a:txBody>
                  <a:tcPr anchor="ctr"/>
                </a:tc>
                <a:tc>
                  <a:txBody>
                    <a:bodyPr/>
                    <a:lstStyle/>
                    <a:p>
                      <a:pPr algn="ctr"/>
                      <a:endParaRPr lang="zh-CN" altLang="en-US" sz="1600" b="1" dirty="0"/>
                    </a:p>
                  </a:txBody>
                  <a:tcPr anchor="ctr"/>
                </a:tc>
                <a:tc>
                  <a:txBody>
                    <a:bodyPr/>
                    <a:lstStyle/>
                    <a:p>
                      <a:pPr algn="ctr"/>
                      <a:endParaRPr lang="zh-CN" altLang="en-US" sz="1600" b="1" dirty="0"/>
                    </a:p>
                  </a:txBody>
                  <a:tcPr anchor="ctr"/>
                </a:tc>
                <a:tc>
                  <a:txBody>
                    <a:bodyPr/>
                    <a:lstStyle/>
                    <a:p>
                      <a:pPr algn="ctr"/>
                      <a:r>
                        <a:rPr lang="en-US" altLang="zh-CN" sz="1600" b="1" dirty="0" smtClean="0"/>
                        <a:t>0.7418</a:t>
                      </a:r>
                      <a:endParaRPr lang="zh-CN" altLang="en-US" sz="1600" b="1" dirty="0"/>
                    </a:p>
                  </a:txBody>
                  <a:tcPr anchor="ctr"/>
                </a:tc>
                <a:tc>
                  <a:txBody>
                    <a:bodyPr/>
                    <a:lstStyle/>
                    <a:p>
                      <a:pPr algn="ctr"/>
                      <a:endParaRPr lang="zh-CN" altLang="en-US" sz="1600" b="1" dirty="0"/>
                    </a:p>
                  </a:txBody>
                  <a:tcPr anchor="ctr"/>
                </a:tc>
              </a:tr>
              <a:tr h="326318">
                <a:tc>
                  <a:txBody>
                    <a:bodyPr/>
                    <a:lstStyle/>
                    <a:p>
                      <a:r>
                        <a:rPr lang="en-US" altLang="zh-CN" sz="1600" dirty="0" smtClean="0"/>
                        <a:t>CWW</a:t>
                      </a:r>
                      <a:endParaRPr lang="zh-CN" altLang="en-US" sz="1600" dirty="0"/>
                    </a:p>
                  </a:txBody>
                  <a:tcPr/>
                </a:tc>
                <a:tc>
                  <a:txBody>
                    <a:bodyPr/>
                    <a:lstStyle/>
                    <a:p>
                      <a:pPr algn="ctr"/>
                      <a:endParaRPr lang="zh-CN" altLang="en-US" sz="1600" b="1" dirty="0"/>
                    </a:p>
                  </a:txBody>
                  <a:tcPr anchor="ctr"/>
                </a:tc>
                <a:tc>
                  <a:txBody>
                    <a:bodyPr/>
                    <a:lstStyle/>
                    <a:p>
                      <a:pPr algn="ctr"/>
                      <a:r>
                        <a:rPr lang="zh-CN" altLang="en-US" sz="1600" b="1" dirty="0" smtClean="0"/>
                        <a:t>*</a:t>
                      </a:r>
                      <a:endParaRPr lang="zh-CN" altLang="en-US" sz="1600" b="1" dirty="0"/>
                    </a:p>
                  </a:txBody>
                  <a:tcPr anchor="ctr"/>
                </a:tc>
                <a:tc>
                  <a:txBody>
                    <a:bodyPr/>
                    <a:lstStyle/>
                    <a:p>
                      <a:pPr algn="ctr"/>
                      <a:r>
                        <a:rPr lang="zh-CN" altLang="en-US" sz="1600" b="1" dirty="0" smtClean="0"/>
                        <a:t>*</a:t>
                      </a:r>
                      <a:endParaRPr lang="zh-CN" altLang="en-US" sz="1600" b="1" dirty="0"/>
                    </a:p>
                  </a:txBody>
                  <a:tcPr anchor="ctr"/>
                </a:tc>
                <a:tc>
                  <a:txBody>
                    <a:bodyPr/>
                    <a:lstStyle/>
                    <a:p>
                      <a:pPr algn="ctr"/>
                      <a:r>
                        <a:rPr lang="zh-CN" altLang="en-US" sz="1600" b="1" dirty="0" smtClean="0"/>
                        <a:t>*</a:t>
                      </a:r>
                      <a:endParaRPr lang="zh-CN" altLang="en-US" sz="1600" b="1" dirty="0"/>
                    </a:p>
                  </a:txBody>
                  <a:tcPr anchor="ctr"/>
                </a:tc>
                <a:tc>
                  <a:txBody>
                    <a:bodyPr/>
                    <a:lstStyle/>
                    <a:p>
                      <a:pPr algn="ctr"/>
                      <a:r>
                        <a:rPr lang="en-US" altLang="zh-CN" sz="1600" b="1" dirty="0" smtClean="0"/>
                        <a:t>0.8150</a:t>
                      </a:r>
                      <a:endParaRPr lang="zh-CN" altLang="en-US" sz="1600" b="1" dirty="0"/>
                    </a:p>
                  </a:txBody>
                  <a:tcPr anchor="ctr"/>
                </a:tc>
              </a:tr>
            </a:tbl>
          </a:graphicData>
        </a:graphic>
      </p:graphicFrame>
      <p:graphicFrame>
        <p:nvGraphicFramePr>
          <p:cNvPr id="5" name="内容占位符 3"/>
          <p:cNvGraphicFramePr>
            <a:graphicFrameLocks/>
          </p:cNvGraphicFramePr>
          <p:nvPr>
            <p:extLst>
              <p:ext uri="{D42A27DB-BD31-4B8C-83A1-F6EECF244321}">
                <p14:modId xmlns:p14="http://schemas.microsoft.com/office/powerpoint/2010/main" val="832657132"/>
              </p:ext>
            </p:extLst>
          </p:nvPr>
        </p:nvGraphicFramePr>
        <p:xfrm>
          <a:off x="179512" y="4581128"/>
          <a:ext cx="8640959" cy="2289228"/>
        </p:xfrm>
        <a:graphic>
          <a:graphicData uri="http://schemas.openxmlformats.org/drawingml/2006/table">
            <a:tbl>
              <a:tblPr firstRow="1" bandRow="1">
                <a:tableStyleId>{5C22544A-7EE6-4342-B048-85BDC9FD1C3A}</a:tableStyleId>
              </a:tblPr>
              <a:tblGrid>
                <a:gridCol w="936104"/>
                <a:gridCol w="1008112"/>
                <a:gridCol w="2376264"/>
                <a:gridCol w="1872208"/>
                <a:gridCol w="2448271"/>
              </a:tblGrid>
              <a:tr h="948108">
                <a:tc>
                  <a:txBody>
                    <a:bodyPr/>
                    <a:lstStyle/>
                    <a:p>
                      <a:r>
                        <a:rPr lang="en-US" altLang="zh-CN" sz="1600" dirty="0" smtClean="0"/>
                        <a:t>Broadleaf</a:t>
                      </a:r>
                      <a:r>
                        <a:rPr lang="en-US" altLang="zh-CN" sz="1600" baseline="0" dirty="0" smtClean="0"/>
                        <a:t> Forest</a:t>
                      </a:r>
                      <a:endParaRPr lang="zh-CN" altLang="en-US" sz="1600" dirty="0"/>
                    </a:p>
                  </a:txBody>
                  <a:tcPr/>
                </a:tc>
                <a:tc>
                  <a:txBody>
                    <a:bodyPr/>
                    <a:lstStyle/>
                    <a:p>
                      <a:r>
                        <a:rPr lang="en-US" altLang="zh-CN" sz="1600" dirty="0" smtClean="0"/>
                        <a:t>Arid</a:t>
                      </a:r>
                    </a:p>
                    <a:p>
                      <a:r>
                        <a:rPr lang="en-US" altLang="zh-CN" sz="1600" baseline="0" dirty="0" smtClean="0"/>
                        <a:t>Steppe</a:t>
                      </a:r>
                    </a:p>
                    <a:p>
                      <a:r>
                        <a:rPr lang="en-US" altLang="zh-CN" sz="1600" baseline="0" dirty="0" smtClean="0"/>
                        <a:t>Cold</a:t>
                      </a:r>
                      <a:endParaRPr lang="zh-CN" altLang="en-US" sz="1600" dirty="0"/>
                    </a:p>
                  </a:txBody>
                  <a:tcPr/>
                </a:tc>
                <a:tc>
                  <a:txBody>
                    <a:bodyPr/>
                    <a:lstStyle/>
                    <a:p>
                      <a:r>
                        <a:rPr lang="en-US" altLang="zh-CN" sz="1600" dirty="0" smtClean="0"/>
                        <a:t>Temperate</a:t>
                      </a:r>
                    </a:p>
                    <a:p>
                      <a:r>
                        <a:rPr lang="en-US" altLang="zh-CN" sz="1600" dirty="0" smtClean="0"/>
                        <a:t>Without</a:t>
                      </a:r>
                      <a:r>
                        <a:rPr lang="en-US" altLang="zh-CN" sz="1600" baseline="0" dirty="0" smtClean="0"/>
                        <a:t> Dry Season</a:t>
                      </a:r>
                    </a:p>
                    <a:p>
                      <a:r>
                        <a:rPr lang="en-US" altLang="zh-CN" sz="1600" baseline="0" dirty="0" smtClean="0"/>
                        <a:t>Hot Summer</a:t>
                      </a:r>
                      <a:endParaRPr lang="zh-CN" altLang="en-US" sz="1600" dirty="0"/>
                    </a:p>
                  </a:txBody>
                  <a:tcPr/>
                </a:tc>
                <a:tc>
                  <a:txBody>
                    <a:bodyPr/>
                    <a:lstStyle/>
                    <a:p>
                      <a:r>
                        <a:rPr lang="en-US" altLang="zh-CN" sz="1600" dirty="0" smtClean="0"/>
                        <a:t>Cold</a:t>
                      </a:r>
                    </a:p>
                    <a:p>
                      <a:r>
                        <a:rPr lang="en-US" altLang="zh-CN" sz="1600" baseline="0" dirty="0" smtClean="0"/>
                        <a:t>Dry Winter</a:t>
                      </a:r>
                    </a:p>
                    <a:p>
                      <a:r>
                        <a:rPr lang="en-US" altLang="zh-CN" sz="1600" baseline="0" dirty="0" smtClean="0"/>
                        <a:t>Warm Summer</a:t>
                      </a:r>
                      <a:endParaRPr lang="zh-CN" altLang="en-US" sz="1600" dirty="0"/>
                    </a:p>
                  </a:txBody>
                  <a:tcPr/>
                </a:tc>
                <a:tc>
                  <a:txBody>
                    <a:bodyPr/>
                    <a:lstStyle/>
                    <a:p>
                      <a:r>
                        <a:rPr lang="en-US" altLang="zh-CN" sz="1600" dirty="0" smtClean="0"/>
                        <a:t>Cold</a:t>
                      </a:r>
                    </a:p>
                    <a:p>
                      <a:r>
                        <a:rPr lang="en-US" altLang="zh-CN" sz="1600" dirty="0" smtClean="0"/>
                        <a:t>Without Dry</a:t>
                      </a:r>
                      <a:r>
                        <a:rPr lang="en-US" altLang="zh-CN" sz="1600" baseline="0" dirty="0" smtClean="0"/>
                        <a:t> Season</a:t>
                      </a:r>
                    </a:p>
                    <a:p>
                      <a:r>
                        <a:rPr lang="en-US" altLang="zh-CN" sz="1600" baseline="0" dirty="0" smtClean="0"/>
                        <a:t>Warm Summer</a:t>
                      </a:r>
                      <a:endParaRPr lang="zh-CN" altLang="en-US" sz="1600" dirty="0"/>
                    </a:p>
                  </a:txBody>
                  <a:tcPr/>
                </a:tc>
              </a:tr>
              <a:tr h="332191">
                <a:tc>
                  <a:txBody>
                    <a:bodyPr/>
                    <a:lstStyle/>
                    <a:p>
                      <a:r>
                        <a:rPr lang="en-US" altLang="zh-CN" sz="1600" dirty="0" smtClean="0"/>
                        <a:t>ASC</a:t>
                      </a:r>
                      <a:endParaRPr lang="zh-CN" altLang="en-US" sz="1600" dirty="0"/>
                    </a:p>
                  </a:txBody>
                  <a:tcPr/>
                </a:tc>
                <a:tc>
                  <a:txBody>
                    <a:bodyPr/>
                    <a:lstStyle/>
                    <a:p>
                      <a:pPr algn="ctr"/>
                      <a:r>
                        <a:rPr lang="en-US" altLang="zh-CN" sz="1600" b="1" dirty="0" smtClean="0"/>
                        <a:t>1.1627</a:t>
                      </a:r>
                      <a:endParaRPr lang="zh-CN" altLang="en-US" sz="1600" b="1" dirty="0"/>
                    </a:p>
                  </a:txBody>
                  <a:tcPr anchor="ctr"/>
                </a:tc>
                <a:tc>
                  <a:txBody>
                    <a:bodyPr/>
                    <a:lstStyle/>
                    <a:p>
                      <a:pPr algn="ctr"/>
                      <a:endParaRPr lang="zh-CN" altLang="en-US" sz="1600" b="1" dirty="0"/>
                    </a:p>
                  </a:txBody>
                  <a:tcPr anchor="ctr"/>
                </a:tc>
                <a:tc>
                  <a:txBody>
                    <a:bodyPr/>
                    <a:lstStyle/>
                    <a:p>
                      <a:pPr algn="ctr"/>
                      <a:endParaRPr lang="zh-CN" altLang="en-US" sz="1600" b="1" dirty="0"/>
                    </a:p>
                  </a:txBody>
                  <a:tcPr anchor="ctr"/>
                </a:tc>
                <a:tc>
                  <a:txBody>
                    <a:bodyPr/>
                    <a:lstStyle/>
                    <a:p>
                      <a:pPr algn="ctr"/>
                      <a:endParaRPr lang="zh-CN" altLang="en-US" sz="1600" b="1" dirty="0"/>
                    </a:p>
                  </a:txBody>
                  <a:tcPr anchor="ctr"/>
                </a:tc>
              </a:tr>
              <a:tr h="332191">
                <a:tc>
                  <a:txBody>
                    <a:bodyPr/>
                    <a:lstStyle/>
                    <a:p>
                      <a:r>
                        <a:rPr lang="en-US" altLang="zh-CN" sz="1600" dirty="0" smtClean="0"/>
                        <a:t>TWH</a:t>
                      </a:r>
                      <a:endParaRPr lang="zh-CN" altLang="en-US" sz="1600" dirty="0"/>
                    </a:p>
                  </a:txBody>
                  <a:tcPr/>
                </a:tc>
                <a:tc>
                  <a:txBody>
                    <a:bodyPr/>
                    <a:lstStyle/>
                    <a:p>
                      <a:pPr algn="ctr"/>
                      <a:r>
                        <a:rPr lang="zh-CN" altLang="en-US" sz="1600" b="1" dirty="0" smtClean="0"/>
                        <a:t>*</a:t>
                      </a:r>
                      <a:endParaRPr lang="zh-CN" altLang="en-US" sz="1600" b="1" dirty="0"/>
                    </a:p>
                  </a:txBody>
                  <a:tcPr anchor="ctr"/>
                </a:tc>
                <a:tc>
                  <a:txBody>
                    <a:bodyPr/>
                    <a:lstStyle/>
                    <a:p>
                      <a:pPr algn="ctr"/>
                      <a:r>
                        <a:rPr lang="en-US" altLang="zh-CN" sz="1600" b="1" dirty="0" smtClean="0"/>
                        <a:t>0.8135</a:t>
                      </a:r>
                      <a:endParaRPr lang="zh-CN" altLang="en-US" sz="1600" b="1" dirty="0"/>
                    </a:p>
                  </a:txBody>
                  <a:tcPr anchor="ctr"/>
                </a:tc>
                <a:tc>
                  <a:txBody>
                    <a:bodyPr/>
                    <a:lstStyle/>
                    <a:p>
                      <a:pPr algn="ctr"/>
                      <a:endParaRPr lang="zh-CN" altLang="en-US" sz="1600" b="1" dirty="0"/>
                    </a:p>
                  </a:txBody>
                  <a:tcPr anchor="ctr"/>
                </a:tc>
                <a:tc>
                  <a:txBody>
                    <a:bodyPr/>
                    <a:lstStyle/>
                    <a:p>
                      <a:pPr algn="ctr"/>
                      <a:endParaRPr lang="zh-CN" altLang="en-US" sz="1600" b="1" dirty="0"/>
                    </a:p>
                  </a:txBody>
                  <a:tcPr anchor="ctr"/>
                </a:tc>
              </a:tr>
              <a:tr h="332191">
                <a:tc>
                  <a:txBody>
                    <a:bodyPr/>
                    <a:lstStyle/>
                    <a:p>
                      <a:r>
                        <a:rPr lang="en-US" altLang="zh-CN" sz="1600" dirty="0" smtClean="0"/>
                        <a:t>CDW</a:t>
                      </a:r>
                      <a:endParaRPr lang="zh-CN" altLang="en-US" sz="1600" dirty="0"/>
                    </a:p>
                  </a:txBody>
                  <a:tcPr/>
                </a:tc>
                <a:tc>
                  <a:txBody>
                    <a:bodyPr/>
                    <a:lstStyle/>
                    <a:p>
                      <a:pPr algn="ctr"/>
                      <a:r>
                        <a:rPr lang="zh-CN" altLang="en-US" sz="1600" b="1" dirty="0" smtClean="0"/>
                        <a:t>*</a:t>
                      </a:r>
                      <a:endParaRPr lang="zh-CN" altLang="en-US" sz="1600" b="1" dirty="0"/>
                    </a:p>
                  </a:txBody>
                  <a:tcPr anchor="ctr"/>
                </a:tc>
                <a:tc>
                  <a:txBody>
                    <a:bodyPr/>
                    <a:lstStyle/>
                    <a:p>
                      <a:pPr algn="ctr"/>
                      <a:r>
                        <a:rPr lang="zh-CN" altLang="en-US" sz="1600" b="1" dirty="0" smtClean="0"/>
                        <a:t>*</a:t>
                      </a:r>
                      <a:endParaRPr lang="zh-CN" altLang="en-US" sz="1600" b="1" dirty="0"/>
                    </a:p>
                  </a:txBody>
                  <a:tcPr anchor="ctr"/>
                </a:tc>
                <a:tc>
                  <a:txBody>
                    <a:bodyPr/>
                    <a:lstStyle/>
                    <a:p>
                      <a:pPr algn="ctr"/>
                      <a:r>
                        <a:rPr lang="en-US" altLang="zh-CN" sz="1600" b="1" dirty="0" smtClean="0"/>
                        <a:t>0.9164</a:t>
                      </a:r>
                      <a:endParaRPr lang="zh-CN" altLang="en-US" sz="1600" b="1" dirty="0"/>
                    </a:p>
                  </a:txBody>
                  <a:tcPr anchor="ctr"/>
                </a:tc>
                <a:tc>
                  <a:txBody>
                    <a:bodyPr/>
                    <a:lstStyle/>
                    <a:p>
                      <a:pPr algn="ctr"/>
                      <a:endParaRPr lang="zh-CN" altLang="en-US" sz="1600" b="1" dirty="0"/>
                    </a:p>
                  </a:txBody>
                  <a:tcPr anchor="ctr"/>
                </a:tc>
              </a:tr>
              <a:tr h="332191">
                <a:tc>
                  <a:txBody>
                    <a:bodyPr/>
                    <a:lstStyle/>
                    <a:p>
                      <a:r>
                        <a:rPr lang="en-US" altLang="zh-CN" sz="1600" dirty="0" smtClean="0"/>
                        <a:t>CWW</a:t>
                      </a:r>
                      <a:endParaRPr lang="zh-CN" altLang="en-US" sz="1600" dirty="0"/>
                    </a:p>
                  </a:txBody>
                  <a:tcPr/>
                </a:tc>
                <a:tc>
                  <a:txBody>
                    <a:bodyPr/>
                    <a:lstStyle/>
                    <a:p>
                      <a:pPr algn="ctr"/>
                      <a:r>
                        <a:rPr lang="zh-CN" altLang="en-US" sz="1600" b="1" dirty="0" smtClean="0"/>
                        <a:t>*</a:t>
                      </a:r>
                      <a:endParaRPr lang="zh-CN" altLang="en-US" sz="1600" b="1" dirty="0"/>
                    </a:p>
                  </a:txBody>
                  <a:tcPr anchor="ctr"/>
                </a:tc>
                <a:tc>
                  <a:txBody>
                    <a:bodyPr/>
                    <a:lstStyle/>
                    <a:p>
                      <a:pPr algn="ctr"/>
                      <a:endParaRPr lang="zh-CN" altLang="en-US" sz="1600" b="1" dirty="0"/>
                    </a:p>
                  </a:txBody>
                  <a:tcPr anchor="ctr"/>
                </a:tc>
                <a:tc>
                  <a:txBody>
                    <a:bodyPr/>
                    <a:lstStyle/>
                    <a:p>
                      <a:pPr algn="ctr"/>
                      <a:r>
                        <a:rPr lang="zh-CN" altLang="en-US" sz="1600" b="1" dirty="0" smtClean="0"/>
                        <a:t>*</a:t>
                      </a:r>
                      <a:endParaRPr lang="zh-CN" altLang="en-US" sz="1600" b="1" dirty="0"/>
                    </a:p>
                  </a:txBody>
                  <a:tcPr anchor="ctr"/>
                </a:tc>
                <a:tc>
                  <a:txBody>
                    <a:bodyPr/>
                    <a:lstStyle/>
                    <a:p>
                      <a:pPr algn="ctr"/>
                      <a:r>
                        <a:rPr lang="en-US" altLang="zh-CN" sz="1600" b="1" dirty="0" smtClean="0"/>
                        <a:t>0.8400</a:t>
                      </a:r>
                      <a:endParaRPr lang="zh-CN" altLang="en-US" sz="1600" b="1" dirty="0"/>
                    </a:p>
                  </a:txBody>
                  <a:tcPr anchor="ctr"/>
                </a:tc>
              </a:tr>
            </a:tbl>
          </a:graphicData>
        </a:graphic>
      </p:graphicFrame>
    </p:spTree>
    <p:extLst>
      <p:ext uri="{BB962C8B-B14F-4D97-AF65-F5344CB8AC3E}">
        <p14:creationId xmlns:p14="http://schemas.microsoft.com/office/powerpoint/2010/main" val="411945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lstStyle/>
          <a:p>
            <a:pPr marL="342900" indent="-342900">
              <a:buFont typeface="Arial" panose="020B0604020202020204" pitchFamily="34" charset="0"/>
              <a:buChar char="•"/>
            </a:pPr>
            <a:r>
              <a:rPr lang="en-US" altLang="zh-CN" dirty="0" smtClean="0"/>
              <a:t>Backgrounds &amp; Scientific issues</a:t>
            </a:r>
          </a:p>
          <a:p>
            <a:pPr marL="342900" indent="-342900">
              <a:buFont typeface="Arial" panose="020B0604020202020204" pitchFamily="34" charset="0"/>
              <a:buChar char="•"/>
            </a:pPr>
            <a:r>
              <a:rPr lang="en-US" altLang="zh-CN" dirty="0" smtClean="0"/>
              <a:t>Methods &amp; Data sources</a:t>
            </a:r>
          </a:p>
          <a:p>
            <a:pPr marL="342900" indent="-342900">
              <a:buFont typeface="Arial" panose="020B0604020202020204" pitchFamily="34" charset="0"/>
              <a:buChar char="•"/>
            </a:pPr>
            <a:r>
              <a:rPr lang="en-US" altLang="zh-CN" dirty="0" smtClean="0"/>
              <a:t>Preliminary results</a:t>
            </a:r>
          </a:p>
          <a:p>
            <a:pPr marL="342900" indent="-342900">
              <a:buFont typeface="Arial" panose="020B0604020202020204" pitchFamily="34" charset="0"/>
              <a:buChar char="•"/>
            </a:pPr>
            <a:r>
              <a:rPr lang="en-US" altLang="zh-CN" dirty="0" smtClean="0"/>
              <a:t>Plans</a:t>
            </a:r>
            <a:endParaRPr lang="zh-CN" altLang="en-US" dirty="0"/>
          </a:p>
        </p:txBody>
      </p:sp>
    </p:spTree>
    <p:extLst>
      <p:ext uri="{BB962C8B-B14F-4D97-AF65-F5344CB8AC3E}">
        <p14:creationId xmlns:p14="http://schemas.microsoft.com/office/powerpoint/2010/main" val="2376345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718"/>
            <a:ext cx="7715200" cy="1371600"/>
          </a:xfrm>
        </p:spPr>
        <p:txBody>
          <a:bodyPr/>
          <a:lstStyle/>
          <a:p>
            <a:r>
              <a:rPr lang="en-US" altLang="zh-CN" dirty="0" smtClean="0"/>
              <a:t>Compare RUE of different climate type</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430631573"/>
              </p:ext>
            </p:extLst>
          </p:nvPr>
        </p:nvGraphicFramePr>
        <p:xfrm>
          <a:off x="457200" y="1752600"/>
          <a:ext cx="8075240" cy="2397760"/>
        </p:xfrm>
        <a:graphic>
          <a:graphicData uri="http://schemas.openxmlformats.org/drawingml/2006/table">
            <a:tbl>
              <a:tblPr firstRow="1" bandRow="1">
                <a:tableStyleId>{5C22544A-7EE6-4342-B048-85BDC9FD1C3A}</a:tableStyleId>
              </a:tblPr>
              <a:tblGrid>
                <a:gridCol w="1306488"/>
                <a:gridCol w="1588474"/>
                <a:gridCol w="1588474"/>
                <a:gridCol w="1588474"/>
                <a:gridCol w="2003330"/>
              </a:tblGrid>
              <a:tr h="370840">
                <a:tc>
                  <a:txBody>
                    <a:bodyPr/>
                    <a:lstStyle/>
                    <a:p>
                      <a:r>
                        <a:rPr lang="en-US" altLang="zh-CN" dirty="0" smtClean="0"/>
                        <a:t>Tropical Forest</a:t>
                      </a:r>
                      <a:endParaRPr lang="zh-CN" altLang="en-US" dirty="0"/>
                    </a:p>
                  </a:txBody>
                  <a:tcPr/>
                </a:tc>
                <a:tc>
                  <a:txBody>
                    <a:bodyPr/>
                    <a:lstStyle/>
                    <a:p>
                      <a:r>
                        <a:rPr lang="en-US" altLang="zh-CN" dirty="0" smtClean="0"/>
                        <a:t>Tropical</a:t>
                      </a:r>
                    </a:p>
                    <a:p>
                      <a:r>
                        <a:rPr lang="en-US" altLang="zh-CN" baseline="0" dirty="0" smtClean="0"/>
                        <a:t>Rain Forest</a:t>
                      </a:r>
                    </a:p>
                  </a:txBody>
                  <a:tcPr/>
                </a:tc>
                <a:tc>
                  <a:txBody>
                    <a:bodyPr/>
                    <a:lstStyle/>
                    <a:p>
                      <a:r>
                        <a:rPr lang="en-US" altLang="zh-CN" dirty="0" smtClean="0"/>
                        <a:t>Tropical</a:t>
                      </a:r>
                    </a:p>
                    <a:p>
                      <a:r>
                        <a:rPr lang="en-US" altLang="zh-CN" baseline="0" dirty="0" smtClean="0"/>
                        <a:t>Monsoon</a:t>
                      </a:r>
                      <a:endParaRPr lang="zh-CN" altLang="en-US" dirty="0"/>
                    </a:p>
                  </a:txBody>
                  <a:tcPr/>
                </a:tc>
                <a:tc>
                  <a:txBody>
                    <a:bodyPr/>
                    <a:lstStyle/>
                    <a:p>
                      <a:r>
                        <a:rPr lang="en-US" altLang="zh-CN" dirty="0" smtClean="0"/>
                        <a:t>Tropical</a:t>
                      </a:r>
                    </a:p>
                    <a:p>
                      <a:r>
                        <a:rPr lang="en-US" altLang="zh-CN" dirty="0" smtClean="0"/>
                        <a:t>Savannah</a:t>
                      </a:r>
                    </a:p>
                  </a:txBody>
                  <a:tcPr/>
                </a:tc>
                <a:tc>
                  <a:txBody>
                    <a:bodyPr/>
                    <a:lstStyle/>
                    <a:p>
                      <a:r>
                        <a:rPr lang="en-US" altLang="zh-CN" dirty="0" smtClean="0"/>
                        <a:t>Temperate</a:t>
                      </a:r>
                    </a:p>
                    <a:p>
                      <a:r>
                        <a:rPr lang="en-US" altLang="zh-CN" dirty="0" smtClean="0"/>
                        <a:t>Dry</a:t>
                      </a:r>
                      <a:r>
                        <a:rPr lang="en-US" altLang="zh-CN" baseline="0" dirty="0" smtClean="0"/>
                        <a:t> Winter</a:t>
                      </a:r>
                    </a:p>
                    <a:p>
                      <a:r>
                        <a:rPr lang="en-US" altLang="zh-CN" baseline="0" dirty="0" smtClean="0"/>
                        <a:t>Hot Summer</a:t>
                      </a:r>
                      <a:endParaRPr lang="en-US" altLang="zh-CN" dirty="0" smtClean="0"/>
                    </a:p>
                  </a:txBody>
                  <a:tcPr/>
                </a:tc>
              </a:tr>
              <a:tr h="370840">
                <a:tc>
                  <a:txBody>
                    <a:bodyPr/>
                    <a:lstStyle/>
                    <a:p>
                      <a:r>
                        <a:rPr lang="en-US" altLang="zh-CN" dirty="0" smtClean="0"/>
                        <a:t>TR</a:t>
                      </a:r>
                      <a:endParaRPr lang="zh-CN" altLang="en-US" dirty="0"/>
                    </a:p>
                  </a:txBody>
                  <a:tcPr/>
                </a:tc>
                <a:tc>
                  <a:txBody>
                    <a:bodyPr/>
                    <a:lstStyle/>
                    <a:p>
                      <a:pPr algn="ctr"/>
                      <a:r>
                        <a:rPr lang="en-US" altLang="zh-CN" sz="1800" b="1" dirty="0" smtClean="0"/>
                        <a:t>0.8378</a:t>
                      </a:r>
                      <a:endParaRPr lang="zh-CN" altLang="en-US" sz="1800" b="1" dirty="0"/>
                    </a:p>
                  </a:txBody>
                  <a:tcPr anchor="ctr"/>
                </a:tc>
                <a:tc>
                  <a:txBody>
                    <a:bodyPr/>
                    <a:lstStyle/>
                    <a:p>
                      <a:pPr algn="ctr"/>
                      <a:endParaRPr lang="zh-CN" altLang="en-US" sz="1800" b="1" dirty="0"/>
                    </a:p>
                  </a:txBody>
                  <a:tcPr anchor="ctr"/>
                </a:tc>
                <a:tc>
                  <a:txBody>
                    <a:bodyPr/>
                    <a:lstStyle/>
                    <a:p>
                      <a:pPr algn="ctr"/>
                      <a:endParaRPr lang="zh-CN" altLang="en-US" sz="1800" b="1"/>
                    </a:p>
                  </a:txBody>
                  <a:tcPr anchor="ctr"/>
                </a:tc>
                <a:tc>
                  <a:txBody>
                    <a:bodyPr/>
                    <a:lstStyle/>
                    <a:p>
                      <a:pPr algn="ctr"/>
                      <a:endParaRPr lang="zh-CN" altLang="en-US" sz="1800" b="1" dirty="0"/>
                    </a:p>
                  </a:txBody>
                  <a:tcPr anchor="ctr"/>
                </a:tc>
              </a:tr>
              <a:tr h="370840">
                <a:tc>
                  <a:txBody>
                    <a:bodyPr/>
                    <a:lstStyle/>
                    <a:p>
                      <a:r>
                        <a:rPr lang="en-US" altLang="zh-CN" dirty="0" smtClean="0"/>
                        <a:t>TM</a:t>
                      </a:r>
                      <a:endParaRPr lang="zh-CN" altLang="en-US" dirty="0"/>
                    </a:p>
                  </a:txBody>
                  <a:tcPr/>
                </a:tc>
                <a:tc>
                  <a:txBody>
                    <a:bodyPr/>
                    <a:lstStyle/>
                    <a:p>
                      <a:pPr algn="ctr"/>
                      <a:endParaRPr lang="zh-CN" altLang="en-US" sz="1800" b="1" dirty="0"/>
                    </a:p>
                  </a:txBody>
                  <a:tcPr anchor="ctr"/>
                </a:tc>
                <a:tc>
                  <a:txBody>
                    <a:bodyPr/>
                    <a:lstStyle/>
                    <a:p>
                      <a:pPr algn="ctr"/>
                      <a:r>
                        <a:rPr lang="en-US" altLang="zh-CN" sz="1800" b="1" dirty="0" smtClean="0"/>
                        <a:t>0.7773</a:t>
                      </a:r>
                      <a:endParaRPr lang="zh-CN" altLang="en-US" sz="1800" b="1" dirty="0"/>
                    </a:p>
                  </a:txBody>
                  <a:tcPr anchor="ctr"/>
                </a:tc>
                <a:tc>
                  <a:txBody>
                    <a:bodyPr/>
                    <a:lstStyle/>
                    <a:p>
                      <a:pPr algn="ctr"/>
                      <a:endParaRPr lang="zh-CN" altLang="en-US" sz="1800" b="1" dirty="0"/>
                    </a:p>
                  </a:txBody>
                  <a:tcPr anchor="ctr"/>
                </a:tc>
                <a:tc>
                  <a:txBody>
                    <a:bodyPr/>
                    <a:lstStyle/>
                    <a:p>
                      <a:pPr algn="ctr"/>
                      <a:endParaRPr lang="zh-CN" altLang="en-US" sz="1800" b="1" dirty="0"/>
                    </a:p>
                  </a:txBody>
                  <a:tcPr anchor="ctr"/>
                </a:tc>
              </a:tr>
              <a:tr h="370840">
                <a:tc>
                  <a:txBody>
                    <a:bodyPr/>
                    <a:lstStyle/>
                    <a:p>
                      <a:r>
                        <a:rPr lang="en-US" altLang="zh-CN" dirty="0" smtClean="0"/>
                        <a:t>TS</a:t>
                      </a:r>
                      <a:endParaRPr lang="zh-CN" altLang="en-US" dirty="0"/>
                    </a:p>
                  </a:txBody>
                  <a:tcPr/>
                </a:tc>
                <a:tc>
                  <a:txBody>
                    <a:bodyPr/>
                    <a:lstStyle/>
                    <a:p>
                      <a:pPr algn="ctr"/>
                      <a:r>
                        <a:rPr lang="zh-CN" altLang="en-US" sz="1800" b="1" dirty="0" smtClean="0"/>
                        <a:t>*</a:t>
                      </a:r>
                      <a:endParaRPr lang="zh-CN" altLang="en-US" sz="1800" b="1" dirty="0"/>
                    </a:p>
                  </a:txBody>
                  <a:tcPr anchor="ctr"/>
                </a:tc>
                <a:tc>
                  <a:txBody>
                    <a:bodyPr/>
                    <a:lstStyle/>
                    <a:p>
                      <a:pPr algn="ctr"/>
                      <a:r>
                        <a:rPr lang="en-US" altLang="zh-CN" sz="1800" b="1" dirty="0" smtClean="0"/>
                        <a:t>*</a:t>
                      </a:r>
                      <a:endParaRPr lang="zh-CN" altLang="en-US" sz="1800" b="1" dirty="0"/>
                    </a:p>
                  </a:txBody>
                  <a:tcPr anchor="ctr"/>
                </a:tc>
                <a:tc>
                  <a:txBody>
                    <a:bodyPr/>
                    <a:lstStyle/>
                    <a:p>
                      <a:pPr algn="ctr"/>
                      <a:r>
                        <a:rPr lang="en-US" altLang="zh-CN" sz="1800" b="1" dirty="0" smtClean="0"/>
                        <a:t>0.6674</a:t>
                      </a:r>
                      <a:endParaRPr lang="zh-CN" altLang="en-US" sz="1800" b="1" dirty="0"/>
                    </a:p>
                  </a:txBody>
                  <a:tcPr anchor="ctr"/>
                </a:tc>
                <a:tc>
                  <a:txBody>
                    <a:bodyPr/>
                    <a:lstStyle/>
                    <a:p>
                      <a:pPr algn="ctr"/>
                      <a:endParaRPr lang="zh-CN" altLang="en-US" sz="1800" b="1" dirty="0"/>
                    </a:p>
                  </a:txBody>
                  <a:tcPr anchor="ctr"/>
                </a:tc>
              </a:tr>
              <a:tr h="370840">
                <a:tc>
                  <a:txBody>
                    <a:bodyPr/>
                    <a:lstStyle/>
                    <a:p>
                      <a:r>
                        <a:rPr lang="en-US" altLang="zh-CN" dirty="0" smtClean="0"/>
                        <a:t>TDH</a:t>
                      </a:r>
                      <a:endParaRPr lang="zh-CN" altLang="en-US" dirty="0"/>
                    </a:p>
                  </a:txBody>
                  <a:tcPr/>
                </a:tc>
                <a:tc>
                  <a:txBody>
                    <a:bodyPr/>
                    <a:lstStyle/>
                    <a:p>
                      <a:pPr algn="ctr"/>
                      <a:endParaRPr lang="zh-CN" altLang="en-US" sz="1800" b="1" dirty="0"/>
                    </a:p>
                  </a:txBody>
                  <a:tcPr anchor="ctr"/>
                </a:tc>
                <a:tc>
                  <a:txBody>
                    <a:bodyPr/>
                    <a:lstStyle/>
                    <a:p>
                      <a:pPr algn="ctr"/>
                      <a:endParaRPr lang="zh-CN" altLang="en-US" sz="1800" b="1" dirty="0"/>
                    </a:p>
                  </a:txBody>
                  <a:tcPr anchor="ctr"/>
                </a:tc>
                <a:tc>
                  <a:txBody>
                    <a:bodyPr/>
                    <a:lstStyle/>
                    <a:p>
                      <a:pPr algn="ctr"/>
                      <a:r>
                        <a:rPr lang="en-US" altLang="zh-CN" sz="1800" b="1" dirty="0" smtClean="0"/>
                        <a:t>*</a:t>
                      </a:r>
                      <a:endParaRPr lang="zh-CN" altLang="en-US" sz="1800" b="1" dirty="0"/>
                    </a:p>
                  </a:txBody>
                  <a:tcPr anchor="ctr"/>
                </a:tc>
                <a:tc>
                  <a:txBody>
                    <a:bodyPr/>
                    <a:lstStyle/>
                    <a:p>
                      <a:pPr algn="ctr"/>
                      <a:r>
                        <a:rPr lang="en-US" altLang="zh-CN" sz="1800" b="1" dirty="0" smtClean="0"/>
                        <a:t>0.7995</a:t>
                      </a:r>
                      <a:endParaRPr lang="zh-CN" altLang="en-US" sz="1800" b="1" dirty="0"/>
                    </a:p>
                  </a:txBody>
                  <a:tcPr anchor="ctr"/>
                </a:tc>
              </a:tr>
            </a:tbl>
          </a:graphicData>
        </a:graphic>
      </p:graphicFrame>
      <p:graphicFrame>
        <p:nvGraphicFramePr>
          <p:cNvPr id="5" name="内容占位符 3"/>
          <p:cNvGraphicFramePr>
            <a:graphicFrameLocks/>
          </p:cNvGraphicFramePr>
          <p:nvPr>
            <p:extLst>
              <p:ext uri="{D42A27DB-BD31-4B8C-83A1-F6EECF244321}">
                <p14:modId xmlns:p14="http://schemas.microsoft.com/office/powerpoint/2010/main" val="467137780"/>
              </p:ext>
            </p:extLst>
          </p:nvPr>
        </p:nvGraphicFramePr>
        <p:xfrm>
          <a:off x="457200" y="4498424"/>
          <a:ext cx="8075240" cy="2026920"/>
        </p:xfrm>
        <a:graphic>
          <a:graphicData uri="http://schemas.openxmlformats.org/drawingml/2006/table">
            <a:tbl>
              <a:tblPr firstRow="1" bandRow="1">
                <a:tableStyleId>{5C22544A-7EE6-4342-B048-85BDC9FD1C3A}</a:tableStyleId>
              </a:tblPr>
              <a:tblGrid>
                <a:gridCol w="1662222"/>
                <a:gridCol w="2015520"/>
                <a:gridCol w="2198749"/>
                <a:gridCol w="2198749"/>
              </a:tblGrid>
              <a:tr h="370840">
                <a:tc>
                  <a:txBody>
                    <a:bodyPr/>
                    <a:lstStyle/>
                    <a:p>
                      <a:r>
                        <a:rPr lang="en-US" altLang="zh-CN" dirty="0" smtClean="0"/>
                        <a:t>Tropical</a:t>
                      </a:r>
                      <a:r>
                        <a:rPr lang="en-US" altLang="zh-CN" baseline="0" dirty="0" smtClean="0"/>
                        <a:t> Grassland</a:t>
                      </a:r>
                      <a:endParaRPr lang="zh-CN" altLang="en-US" dirty="0"/>
                    </a:p>
                  </a:txBody>
                  <a:tcPr/>
                </a:tc>
                <a:tc>
                  <a:txBody>
                    <a:bodyPr/>
                    <a:lstStyle/>
                    <a:p>
                      <a:r>
                        <a:rPr lang="en-US" altLang="zh-CN" dirty="0" smtClean="0"/>
                        <a:t>Tropical</a:t>
                      </a:r>
                    </a:p>
                    <a:p>
                      <a:r>
                        <a:rPr lang="en-US" altLang="zh-CN" baseline="0" dirty="0" smtClean="0"/>
                        <a:t>Savannah</a:t>
                      </a:r>
                    </a:p>
                  </a:txBody>
                  <a:tcPr/>
                </a:tc>
                <a:tc>
                  <a:txBody>
                    <a:bodyPr/>
                    <a:lstStyle/>
                    <a:p>
                      <a:r>
                        <a:rPr lang="en-US" altLang="zh-CN" dirty="0" smtClean="0"/>
                        <a:t>Arid</a:t>
                      </a:r>
                    </a:p>
                    <a:p>
                      <a:r>
                        <a:rPr lang="en-US" altLang="zh-CN" baseline="0" dirty="0" smtClean="0"/>
                        <a:t>Desert</a:t>
                      </a:r>
                    </a:p>
                    <a:p>
                      <a:r>
                        <a:rPr lang="en-US" altLang="zh-CN" dirty="0" smtClean="0"/>
                        <a:t>Hot</a:t>
                      </a:r>
                      <a:endParaRPr lang="zh-CN" altLang="en-US" dirty="0"/>
                    </a:p>
                  </a:txBody>
                  <a:tcPr/>
                </a:tc>
                <a:tc>
                  <a:txBody>
                    <a:bodyPr/>
                    <a:lstStyle/>
                    <a:p>
                      <a:r>
                        <a:rPr lang="en-US" altLang="zh-CN" dirty="0" smtClean="0"/>
                        <a:t>Arid</a:t>
                      </a:r>
                    </a:p>
                    <a:p>
                      <a:r>
                        <a:rPr lang="en-US" altLang="zh-CN" baseline="0" dirty="0" smtClean="0"/>
                        <a:t>Steppe</a:t>
                      </a:r>
                    </a:p>
                    <a:p>
                      <a:r>
                        <a:rPr lang="en-US" altLang="zh-CN" baseline="0" dirty="0" smtClean="0"/>
                        <a:t>Hot</a:t>
                      </a:r>
                      <a:endParaRPr lang="zh-CN" altLang="en-US" dirty="0"/>
                    </a:p>
                  </a:txBody>
                  <a:tcPr/>
                </a:tc>
              </a:tr>
              <a:tr h="370840">
                <a:tc>
                  <a:txBody>
                    <a:bodyPr/>
                    <a:lstStyle/>
                    <a:p>
                      <a:r>
                        <a:rPr lang="en-US" altLang="zh-CN" dirty="0" smtClean="0"/>
                        <a:t>TS</a:t>
                      </a:r>
                      <a:endParaRPr lang="zh-CN" altLang="en-US" dirty="0"/>
                    </a:p>
                  </a:txBody>
                  <a:tcPr/>
                </a:tc>
                <a:tc>
                  <a:txBody>
                    <a:bodyPr/>
                    <a:lstStyle/>
                    <a:p>
                      <a:pPr algn="ctr"/>
                      <a:r>
                        <a:rPr lang="en-US" altLang="zh-CN" sz="1800" b="1" dirty="0" smtClean="0"/>
                        <a:t>0.5344</a:t>
                      </a:r>
                      <a:endParaRPr lang="zh-CN" altLang="en-US" sz="1800" b="1" dirty="0"/>
                    </a:p>
                  </a:txBody>
                  <a:tcPr anchor="ctr"/>
                </a:tc>
                <a:tc>
                  <a:txBody>
                    <a:bodyPr/>
                    <a:lstStyle/>
                    <a:p>
                      <a:pPr algn="ctr"/>
                      <a:endParaRPr lang="zh-CN" altLang="en-US" sz="1800" b="1" dirty="0"/>
                    </a:p>
                  </a:txBody>
                  <a:tcPr anchor="ctr"/>
                </a:tc>
                <a:tc>
                  <a:txBody>
                    <a:bodyPr/>
                    <a:lstStyle/>
                    <a:p>
                      <a:pPr algn="ctr"/>
                      <a:endParaRPr lang="zh-CN" altLang="en-US" sz="1800" b="1" dirty="0"/>
                    </a:p>
                  </a:txBody>
                  <a:tcPr anchor="ctr"/>
                </a:tc>
              </a:tr>
              <a:tr h="370840">
                <a:tc>
                  <a:txBody>
                    <a:bodyPr/>
                    <a:lstStyle/>
                    <a:p>
                      <a:r>
                        <a:rPr lang="en-US" altLang="zh-CN" dirty="0" smtClean="0"/>
                        <a:t>ADH</a:t>
                      </a:r>
                      <a:endParaRPr lang="zh-CN" altLang="en-US" dirty="0"/>
                    </a:p>
                  </a:txBody>
                  <a:tcPr/>
                </a:tc>
                <a:tc>
                  <a:txBody>
                    <a:bodyPr/>
                    <a:lstStyle/>
                    <a:p>
                      <a:pPr algn="ctr"/>
                      <a:r>
                        <a:rPr lang="en-US" altLang="zh-CN" sz="1800" b="1" dirty="0" smtClean="0"/>
                        <a:t>*</a:t>
                      </a:r>
                      <a:endParaRPr lang="zh-CN" altLang="en-US" sz="1800" b="1" dirty="0"/>
                    </a:p>
                  </a:txBody>
                  <a:tcPr anchor="ctr"/>
                </a:tc>
                <a:tc>
                  <a:txBody>
                    <a:bodyPr/>
                    <a:lstStyle/>
                    <a:p>
                      <a:pPr algn="ctr"/>
                      <a:r>
                        <a:rPr lang="en-US" altLang="zh-CN" sz="1800" b="1" dirty="0" smtClean="0"/>
                        <a:t>0.6266</a:t>
                      </a:r>
                      <a:endParaRPr lang="zh-CN" altLang="en-US" sz="1800" b="1" dirty="0"/>
                    </a:p>
                  </a:txBody>
                  <a:tcPr anchor="ctr"/>
                </a:tc>
                <a:tc>
                  <a:txBody>
                    <a:bodyPr/>
                    <a:lstStyle/>
                    <a:p>
                      <a:pPr algn="ctr"/>
                      <a:endParaRPr lang="zh-CN" altLang="en-US" sz="1800" b="1" dirty="0"/>
                    </a:p>
                  </a:txBody>
                  <a:tcPr anchor="ctr"/>
                </a:tc>
              </a:tr>
              <a:tr h="370840">
                <a:tc>
                  <a:txBody>
                    <a:bodyPr/>
                    <a:lstStyle/>
                    <a:p>
                      <a:r>
                        <a:rPr lang="en-US" altLang="zh-CN" dirty="0" smtClean="0"/>
                        <a:t>ASH</a:t>
                      </a:r>
                      <a:endParaRPr lang="zh-CN" altLang="en-US" dirty="0"/>
                    </a:p>
                  </a:txBody>
                  <a:tcPr/>
                </a:tc>
                <a:tc>
                  <a:txBody>
                    <a:bodyPr/>
                    <a:lstStyle/>
                    <a:p>
                      <a:pPr algn="ctr"/>
                      <a:r>
                        <a:rPr lang="en-US" altLang="zh-CN" sz="1800" b="1" dirty="0" smtClean="0"/>
                        <a:t>*</a:t>
                      </a:r>
                      <a:endParaRPr lang="zh-CN" altLang="en-US" sz="1800" b="1" dirty="0"/>
                    </a:p>
                  </a:txBody>
                  <a:tcPr anchor="ctr"/>
                </a:tc>
                <a:tc>
                  <a:txBody>
                    <a:bodyPr/>
                    <a:lstStyle/>
                    <a:p>
                      <a:pPr algn="ctr"/>
                      <a:r>
                        <a:rPr lang="en-US" altLang="zh-CN" sz="1800" b="1" dirty="0" smtClean="0"/>
                        <a:t>*</a:t>
                      </a:r>
                      <a:endParaRPr lang="zh-CN" altLang="en-US" sz="1800" b="1" dirty="0"/>
                    </a:p>
                  </a:txBody>
                  <a:tcPr anchor="ctr"/>
                </a:tc>
                <a:tc>
                  <a:txBody>
                    <a:bodyPr/>
                    <a:lstStyle/>
                    <a:p>
                      <a:pPr algn="ctr"/>
                      <a:r>
                        <a:rPr lang="en-US" altLang="zh-CN" sz="1800" b="1" dirty="0" smtClean="0"/>
                        <a:t>0.7646</a:t>
                      </a:r>
                      <a:endParaRPr lang="zh-CN" altLang="en-US" sz="1800" b="1" dirty="0"/>
                    </a:p>
                  </a:txBody>
                  <a:tcPr anchor="ctr"/>
                </a:tc>
              </a:tr>
            </a:tbl>
          </a:graphicData>
        </a:graphic>
      </p:graphicFrame>
    </p:spTree>
    <p:extLst>
      <p:ext uri="{BB962C8B-B14F-4D97-AF65-F5344CB8AC3E}">
        <p14:creationId xmlns:p14="http://schemas.microsoft.com/office/powerpoint/2010/main" val="1045952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conclusions</a:t>
            </a:r>
            <a:endParaRPr lang="zh-CN" altLang="en-US" dirty="0"/>
          </a:p>
        </p:txBody>
      </p:sp>
      <p:sp>
        <p:nvSpPr>
          <p:cNvPr id="3" name="内容占位符 2"/>
          <p:cNvSpPr>
            <a:spLocks noGrp="1"/>
          </p:cNvSpPr>
          <p:nvPr>
            <p:ph idx="1"/>
          </p:nvPr>
        </p:nvSpPr>
        <p:spPr/>
        <p:txBody>
          <a:bodyPr/>
          <a:lstStyle/>
          <a:p>
            <a:pPr marL="342900" indent="-342900">
              <a:buFont typeface="Arial" panose="020B0604020202020204" pitchFamily="34" charset="0"/>
              <a:buChar char="•"/>
            </a:pPr>
            <a:r>
              <a:rPr lang="en-US" altLang="zh-CN" dirty="0" smtClean="0"/>
              <a:t>In global scale,  no significant trend of RUE along precipitation gradient.</a:t>
            </a:r>
          </a:p>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r>
              <a:rPr lang="en-US" altLang="zh-CN" dirty="0"/>
              <a:t>There are significant differences in RUE between biomes</a:t>
            </a:r>
          </a:p>
          <a:p>
            <a:pPr marL="342900" indent="-342900">
              <a:buFont typeface="Arial" panose="020B0604020202020204" pitchFamily="34" charset="0"/>
              <a:buChar char="•"/>
            </a:pPr>
            <a:endParaRPr lang="en-US" altLang="zh-CN" dirty="0" smtClean="0"/>
          </a:p>
          <a:p>
            <a:pPr marL="342900" indent="-342900">
              <a:buFont typeface="Arial" panose="020B0604020202020204" pitchFamily="34" charset="0"/>
              <a:buChar char="•"/>
            </a:pPr>
            <a:r>
              <a:rPr lang="en-US" altLang="zh-CN" dirty="0" smtClean="0"/>
              <a:t>For most biomes, there are significant differences in RUE between climate types</a:t>
            </a:r>
          </a:p>
          <a:p>
            <a:pPr marL="342900" indent="-342900">
              <a:buFont typeface="Arial" panose="020B0604020202020204" pitchFamily="34" charset="0"/>
              <a:buChar char="•"/>
            </a:pPr>
            <a:endParaRPr lang="zh-CN" altLang="en-US" dirty="0"/>
          </a:p>
        </p:txBody>
      </p:sp>
    </p:spTree>
    <p:extLst>
      <p:ext uri="{BB962C8B-B14F-4D97-AF65-F5344CB8AC3E}">
        <p14:creationId xmlns:p14="http://schemas.microsoft.com/office/powerpoint/2010/main" val="4189293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plans</a:t>
            </a:r>
            <a:endParaRPr lang="zh-CN" altLang="en-US" dirty="0"/>
          </a:p>
        </p:txBody>
      </p:sp>
      <p:sp>
        <p:nvSpPr>
          <p:cNvPr id="3" name="内容占位符 2"/>
          <p:cNvSpPr>
            <a:spLocks noGrp="1"/>
          </p:cNvSpPr>
          <p:nvPr>
            <p:ph idx="1"/>
          </p:nvPr>
        </p:nvSpPr>
        <p:spPr/>
        <p:txBody>
          <a:bodyPr/>
          <a:lstStyle/>
          <a:p>
            <a:pPr marL="342900" indent="-342900">
              <a:buFont typeface="Arial" panose="020B0604020202020204" pitchFamily="34" charset="0"/>
              <a:buChar char="•"/>
            </a:pPr>
            <a:r>
              <a:rPr lang="en-US" altLang="zh-CN" dirty="0" smtClean="0"/>
              <a:t>Understand different physiological processes between biomes</a:t>
            </a:r>
          </a:p>
          <a:p>
            <a:pPr marL="342900" indent="-342900">
              <a:buFont typeface="Arial" panose="020B0604020202020204" pitchFamily="34" charset="0"/>
              <a:buChar char="•"/>
            </a:pPr>
            <a:r>
              <a:rPr lang="en-US" altLang="zh-CN" dirty="0" smtClean="0"/>
              <a:t>Use climatic factors to explain the differences in RUE between climate types</a:t>
            </a:r>
            <a:endParaRPr lang="zh-CN" altLang="en-US" dirty="0"/>
          </a:p>
        </p:txBody>
      </p:sp>
    </p:spTree>
    <p:extLst>
      <p:ext uri="{BB962C8B-B14F-4D97-AF65-F5344CB8AC3E}">
        <p14:creationId xmlns:p14="http://schemas.microsoft.com/office/powerpoint/2010/main" val="96095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a:t>
            </a:r>
            <a:br>
              <a:rPr lang="en-US" altLang="zh-CN" dirty="0" smtClean="0"/>
            </a:br>
            <a:r>
              <a:rPr lang="en-US" altLang="zh-CN" dirty="0" smtClean="0"/>
              <a:t>grounds</a:t>
            </a:r>
            <a:endParaRPr lang="zh-CN" altLang="en-US" dirty="0"/>
          </a:p>
        </p:txBody>
      </p:sp>
      <p:sp>
        <p:nvSpPr>
          <p:cNvPr id="3" name="内容占位符 2"/>
          <p:cNvSpPr>
            <a:spLocks noGrp="1"/>
          </p:cNvSpPr>
          <p:nvPr>
            <p:ph idx="1"/>
          </p:nvPr>
        </p:nvSpPr>
        <p:spPr>
          <a:xfrm>
            <a:off x="457200" y="1752601"/>
            <a:ext cx="2357140" cy="2252464"/>
          </a:xfrm>
        </p:spPr>
        <p:txBody>
          <a:bodyPr/>
          <a:lstStyle/>
          <a:p>
            <a:r>
              <a:rPr lang="en-US" altLang="zh-CN" dirty="0" smtClean="0"/>
              <a:t>Study region: USA &amp; Australia</a:t>
            </a:r>
          </a:p>
          <a:p>
            <a:r>
              <a:rPr lang="en-US" altLang="zh-CN" dirty="0" smtClean="0"/>
              <a:t>Cross-biome WUE:</a:t>
            </a:r>
          </a:p>
          <a:p>
            <a:r>
              <a:rPr lang="en-US" altLang="zh-CN" dirty="0" smtClean="0"/>
              <a:t>ANPP/ET</a:t>
            </a:r>
            <a:endParaRPr lang="zh-CN" alt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4" y="3861049"/>
            <a:ext cx="8994250"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4340" y="0"/>
            <a:ext cx="3144887" cy="459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9227" y="0"/>
            <a:ext cx="3040757" cy="459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210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4788" y="3504528"/>
            <a:ext cx="5219700"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p:txBody>
          <a:bodyPr/>
          <a:lstStyle/>
          <a:p>
            <a:r>
              <a:rPr lang="en-US" altLang="zh-CN" dirty="0" smtClean="0"/>
              <a:t>Backgrounds</a:t>
            </a:r>
            <a:endParaRPr lang="zh-CN" altLang="en-US" dirty="0"/>
          </a:p>
        </p:txBody>
      </p:sp>
      <p:sp>
        <p:nvSpPr>
          <p:cNvPr id="3" name="内容占位符 2"/>
          <p:cNvSpPr>
            <a:spLocks noGrp="1"/>
          </p:cNvSpPr>
          <p:nvPr>
            <p:ph idx="1"/>
          </p:nvPr>
        </p:nvSpPr>
        <p:spPr>
          <a:xfrm>
            <a:off x="457200" y="1752600"/>
            <a:ext cx="4762872" cy="4373563"/>
          </a:xfrm>
        </p:spPr>
        <p:txBody>
          <a:bodyPr/>
          <a:lstStyle/>
          <a:p>
            <a:r>
              <a:rPr lang="en-US" altLang="zh-CN" dirty="0" smtClean="0"/>
              <a:t>Study region: North &amp; South America</a:t>
            </a:r>
          </a:p>
          <a:p>
            <a:r>
              <a:rPr lang="en-US" altLang="zh-CN" dirty="0" smtClean="0"/>
              <a:t>Cross-biome RUE : ANPP/</a:t>
            </a:r>
            <a:r>
              <a:rPr lang="en-US" altLang="zh-CN" dirty="0" err="1" smtClean="0"/>
              <a:t>Prec</a:t>
            </a:r>
            <a:endParaRPr lang="en-US" altLang="zh-CN" dirty="0" smtClean="0"/>
          </a:p>
          <a:p>
            <a:r>
              <a:rPr lang="en-US" altLang="zh-CN" dirty="0" smtClean="0"/>
              <a:t>High MAP</a:t>
            </a:r>
            <a:r>
              <a:rPr lang="zh-CN" altLang="en-US" dirty="0"/>
              <a:t> </a:t>
            </a:r>
            <a:r>
              <a:rPr lang="en-US" altLang="zh-CN" dirty="0" smtClean="0"/>
              <a:t>: soil nitrogen or other 	limiting resources</a:t>
            </a:r>
          </a:p>
          <a:p>
            <a:r>
              <a:rPr lang="en-US" altLang="zh-CN" dirty="0" smtClean="0"/>
              <a:t>Low MAP</a:t>
            </a:r>
            <a:r>
              <a:rPr lang="zh-CN" altLang="en-US" dirty="0"/>
              <a:t> </a:t>
            </a:r>
            <a:r>
              <a:rPr lang="en-US" altLang="zh-CN" dirty="0" smtClean="0"/>
              <a:t>: precipitation</a:t>
            </a:r>
          </a:p>
          <a:p>
            <a:r>
              <a:rPr lang="en-US" altLang="zh-CN" dirty="0"/>
              <a:t>Water limitations </a:t>
            </a:r>
            <a:r>
              <a:rPr lang="en-US" altLang="zh-CN" dirty="0" smtClean="0"/>
              <a:t>→ greatest : a 	common </a:t>
            </a:r>
            <a:r>
              <a:rPr lang="en-US" altLang="zh-CN" dirty="0" err="1" smtClean="0"/>
              <a:t>RUEmax</a:t>
            </a:r>
            <a:endParaRPr lang="zh-CN" alt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5007" y="0"/>
            <a:ext cx="3549481" cy="458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359" y="4546701"/>
            <a:ext cx="3346529" cy="22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897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backgrounds</a:t>
            </a:r>
            <a:endParaRPr lang="zh-CN" altLang="en-US" dirty="0"/>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195117"/>
            <a:ext cx="4242856" cy="2773344"/>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l="1791" r="50000" b="50953"/>
          <a:stretch/>
        </p:blipFill>
        <p:spPr>
          <a:xfrm>
            <a:off x="1308847" y="4250995"/>
            <a:ext cx="3574595" cy="2562381"/>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r="10109"/>
          <a:stretch/>
        </p:blipFill>
        <p:spPr>
          <a:xfrm>
            <a:off x="725205" y="1947525"/>
            <a:ext cx="3990811" cy="2434112"/>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4048" y="3631137"/>
            <a:ext cx="3946186" cy="3226864"/>
          </a:xfrm>
          <a:prstGeom prst="rect">
            <a:avLst/>
          </a:prstGeom>
        </p:spPr>
      </p:pic>
      <p:sp>
        <p:nvSpPr>
          <p:cNvPr id="9" name="TextBox 8"/>
          <p:cNvSpPr txBox="1"/>
          <p:nvPr/>
        </p:nvSpPr>
        <p:spPr>
          <a:xfrm>
            <a:off x="6456062" y="1336488"/>
            <a:ext cx="2652442" cy="646331"/>
          </a:xfrm>
          <a:prstGeom prst="rect">
            <a:avLst/>
          </a:prstGeom>
          <a:noFill/>
        </p:spPr>
        <p:txBody>
          <a:bodyPr wrap="square" rtlCol="0">
            <a:spAutoFit/>
          </a:bodyPr>
          <a:lstStyle/>
          <a:p>
            <a:r>
              <a:rPr lang="en-US" altLang="zh-CN" dirty="0" smtClean="0"/>
              <a:t>Mongolia Plateau</a:t>
            </a:r>
          </a:p>
          <a:p>
            <a:r>
              <a:rPr lang="en-US" altLang="zh-CN" dirty="0" smtClean="0"/>
              <a:t>(</a:t>
            </a:r>
            <a:r>
              <a:rPr lang="en-US" altLang="zh-CN" dirty="0" err="1" smtClean="0"/>
              <a:t>Bai</a:t>
            </a:r>
            <a:r>
              <a:rPr lang="en-US" altLang="zh-CN" dirty="0" smtClean="0"/>
              <a:t> et al, 2008)</a:t>
            </a:r>
            <a:endParaRPr lang="zh-CN" altLang="en-US" dirty="0"/>
          </a:p>
        </p:txBody>
      </p:sp>
      <p:sp>
        <p:nvSpPr>
          <p:cNvPr id="10" name="TextBox 9"/>
          <p:cNvSpPr txBox="1"/>
          <p:nvPr/>
        </p:nvSpPr>
        <p:spPr>
          <a:xfrm>
            <a:off x="5868144" y="4119463"/>
            <a:ext cx="2736304" cy="646331"/>
          </a:xfrm>
          <a:prstGeom prst="rect">
            <a:avLst/>
          </a:prstGeom>
          <a:noFill/>
        </p:spPr>
        <p:txBody>
          <a:bodyPr wrap="square" rtlCol="0">
            <a:spAutoFit/>
          </a:bodyPr>
          <a:lstStyle/>
          <a:p>
            <a:r>
              <a:rPr lang="en-US" altLang="zh-CN" dirty="0" err="1" smtClean="0"/>
              <a:t>Sahelian</a:t>
            </a:r>
            <a:endParaRPr lang="en-US" altLang="zh-CN" dirty="0" smtClean="0"/>
          </a:p>
          <a:p>
            <a:r>
              <a:rPr lang="en-US" altLang="zh-CN" dirty="0" smtClean="0"/>
              <a:t>(Prince et al, 1998)</a:t>
            </a:r>
            <a:endParaRPr lang="zh-CN" altLang="en-US" dirty="0"/>
          </a:p>
        </p:txBody>
      </p:sp>
      <p:sp>
        <p:nvSpPr>
          <p:cNvPr id="11" name="TextBox 10"/>
          <p:cNvSpPr txBox="1"/>
          <p:nvPr/>
        </p:nvSpPr>
        <p:spPr>
          <a:xfrm>
            <a:off x="1979712" y="4438853"/>
            <a:ext cx="2952328" cy="646331"/>
          </a:xfrm>
          <a:prstGeom prst="rect">
            <a:avLst/>
          </a:prstGeom>
          <a:noFill/>
        </p:spPr>
        <p:txBody>
          <a:bodyPr wrap="square" rtlCol="0">
            <a:spAutoFit/>
          </a:bodyPr>
          <a:lstStyle/>
          <a:p>
            <a:r>
              <a:rPr lang="en-US" altLang="zh-CN" dirty="0" smtClean="0"/>
              <a:t>Tibetan Plateau</a:t>
            </a:r>
          </a:p>
          <a:p>
            <a:r>
              <a:rPr lang="en-US" altLang="zh-CN" dirty="0" smtClean="0"/>
              <a:t>(Yang et al, 2010)</a:t>
            </a:r>
            <a:endParaRPr lang="zh-CN" altLang="en-US" dirty="0"/>
          </a:p>
        </p:txBody>
      </p:sp>
      <p:sp>
        <p:nvSpPr>
          <p:cNvPr id="12" name="TextBox 11"/>
          <p:cNvSpPr txBox="1"/>
          <p:nvPr/>
        </p:nvSpPr>
        <p:spPr>
          <a:xfrm>
            <a:off x="1331640" y="3356992"/>
            <a:ext cx="3242696" cy="646331"/>
          </a:xfrm>
          <a:prstGeom prst="rect">
            <a:avLst/>
          </a:prstGeom>
          <a:noFill/>
        </p:spPr>
        <p:txBody>
          <a:bodyPr wrap="square" rtlCol="0">
            <a:spAutoFit/>
          </a:bodyPr>
          <a:lstStyle/>
          <a:p>
            <a:r>
              <a:rPr lang="en-US" altLang="zh-CN" dirty="0" smtClean="0"/>
              <a:t>Central Great Plains of USA</a:t>
            </a:r>
          </a:p>
          <a:p>
            <a:r>
              <a:rPr lang="en-US" altLang="zh-CN" dirty="0" smtClean="0"/>
              <a:t>(</a:t>
            </a:r>
            <a:r>
              <a:rPr lang="en-US" altLang="zh-CN" dirty="0" err="1" smtClean="0"/>
              <a:t>Lauenroth</a:t>
            </a:r>
            <a:r>
              <a:rPr lang="en-US" altLang="zh-CN" dirty="0" smtClean="0"/>
              <a:t> et al, 2000)</a:t>
            </a:r>
            <a:endParaRPr lang="zh-CN" altLang="en-US" dirty="0"/>
          </a:p>
        </p:txBody>
      </p:sp>
      <p:sp>
        <p:nvSpPr>
          <p:cNvPr id="3" name="内容占位符 2"/>
          <p:cNvSpPr>
            <a:spLocks noGrp="1"/>
          </p:cNvSpPr>
          <p:nvPr>
            <p:ph idx="1"/>
          </p:nvPr>
        </p:nvSpPr>
        <p:spPr>
          <a:xfrm>
            <a:off x="467544" y="1556792"/>
            <a:ext cx="4546848" cy="4373563"/>
          </a:xfrm>
        </p:spPr>
        <p:txBody>
          <a:bodyPr/>
          <a:lstStyle/>
          <a:p>
            <a:r>
              <a:rPr lang="en-US" altLang="zh-CN" dirty="0" smtClean="0"/>
              <a:t>Different conclusions in different regions</a:t>
            </a:r>
            <a:endParaRPr lang="zh-CN" altLang="en-US" dirty="0"/>
          </a:p>
        </p:txBody>
      </p:sp>
    </p:spTree>
    <p:extLst>
      <p:ext uri="{BB962C8B-B14F-4D97-AF65-F5344CB8AC3E}">
        <p14:creationId xmlns:p14="http://schemas.microsoft.com/office/powerpoint/2010/main" val="1774230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Scientific issues</a:t>
            </a:r>
            <a:endParaRPr lang="zh-CN" altLang="en-US" dirty="0"/>
          </a:p>
        </p:txBody>
      </p:sp>
      <p:sp>
        <p:nvSpPr>
          <p:cNvPr id="3" name="内容占位符 2"/>
          <p:cNvSpPr>
            <a:spLocks noGrp="1"/>
          </p:cNvSpPr>
          <p:nvPr>
            <p:ph idx="1"/>
          </p:nvPr>
        </p:nvSpPr>
        <p:spPr>
          <a:xfrm>
            <a:off x="539552" y="1700808"/>
            <a:ext cx="7620000" cy="4373563"/>
          </a:xfrm>
        </p:spPr>
        <p:txBody>
          <a:bodyPr/>
          <a:lstStyle/>
          <a:p>
            <a:pPr marL="342900" indent="-342900">
              <a:buFont typeface="Arial" panose="020B0604020202020204" pitchFamily="34" charset="0"/>
              <a:buChar char="•"/>
            </a:pPr>
            <a:r>
              <a:rPr lang="en-US" altLang="zh-CN" dirty="0" smtClean="0"/>
              <a:t>Vegetation rain use efficiency: </a:t>
            </a:r>
          </a:p>
          <a:p>
            <a:pPr marL="800100" lvl="1" indent="-342900"/>
            <a:r>
              <a:rPr lang="en-US" altLang="zh-CN" dirty="0" smtClean="0"/>
              <a:t>Represented the impact of water availability on ecosystem production</a:t>
            </a:r>
          </a:p>
          <a:p>
            <a:pPr marL="800100" lvl="1" indent="-342900"/>
            <a:r>
              <a:rPr lang="en-US" altLang="zh-CN" dirty="0" smtClean="0"/>
              <a:t>Connected carbon cycle and water cycle in terrestrial ecosystems</a:t>
            </a:r>
          </a:p>
          <a:p>
            <a:pPr marL="800100" lvl="1" indent="-342900"/>
            <a:r>
              <a:rPr lang="en-US" altLang="zh-CN" dirty="0" smtClean="0"/>
              <a:t>Helped to predict the response of vegetation to climate</a:t>
            </a:r>
          </a:p>
          <a:p>
            <a:pPr marL="342900" indent="-342900">
              <a:buFont typeface="Arial" panose="020B0604020202020204" pitchFamily="34" charset="0"/>
              <a:buChar char="•"/>
            </a:pPr>
            <a:r>
              <a:rPr lang="en-US" altLang="zh-CN" dirty="0" smtClean="0"/>
              <a:t>In global scale: </a:t>
            </a:r>
          </a:p>
          <a:p>
            <a:pPr marL="800100" lvl="1" indent="-342900"/>
            <a:r>
              <a:rPr lang="en-US" altLang="zh-CN" dirty="0" smtClean="0"/>
              <a:t>Is there an uniform significant trend of RUE along precipitation gradient?</a:t>
            </a:r>
          </a:p>
          <a:p>
            <a:pPr marL="800100" lvl="1" indent="-342900"/>
            <a:r>
              <a:rPr lang="en-US" altLang="zh-CN" dirty="0" smtClean="0"/>
              <a:t>Different biomes have different RUE?</a:t>
            </a:r>
          </a:p>
          <a:p>
            <a:pPr marL="800100" lvl="1" indent="-342900"/>
            <a:r>
              <a:rPr lang="en-US" altLang="zh-CN" dirty="0" smtClean="0"/>
              <a:t>Whether climate type affect RUE within a biome?</a:t>
            </a:r>
            <a:endParaRPr lang="zh-CN" altLang="en-US" dirty="0"/>
          </a:p>
        </p:txBody>
      </p:sp>
    </p:spTree>
    <p:extLst>
      <p:ext uri="{BB962C8B-B14F-4D97-AF65-F5344CB8AC3E}">
        <p14:creationId xmlns:p14="http://schemas.microsoft.com/office/powerpoint/2010/main" val="506479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718"/>
            <a:ext cx="8291264" cy="1371600"/>
          </a:xfrm>
        </p:spPr>
        <p:txBody>
          <a:bodyPr/>
          <a:lstStyle/>
          <a:p>
            <a:r>
              <a:rPr lang="en-US" altLang="zh-CN" dirty="0" smtClean="0"/>
              <a:t>Methods &amp; Data sources</a:t>
            </a:r>
            <a:endParaRPr lang="zh-CN" altLang="en-US" dirty="0"/>
          </a:p>
        </p:txBody>
      </p:sp>
      <p:sp>
        <p:nvSpPr>
          <p:cNvPr id="3" name="内容占位符 2"/>
          <p:cNvSpPr>
            <a:spLocks noGrp="1"/>
          </p:cNvSpPr>
          <p:nvPr>
            <p:ph idx="1"/>
          </p:nvPr>
        </p:nvSpPr>
        <p:spPr/>
        <p:txBody>
          <a:bodyPr/>
          <a:lstStyle/>
          <a:p>
            <a:pPr marL="342900" indent="-342900">
              <a:buFont typeface="Arial" panose="020B0604020202020204" pitchFamily="34" charset="0"/>
              <a:buChar char="•"/>
            </a:pPr>
            <a:r>
              <a:rPr lang="en-US" altLang="zh-CN" dirty="0" smtClean="0"/>
              <a:t>How to calculate RUE?</a:t>
            </a:r>
          </a:p>
          <a:p>
            <a:pPr marL="800100" lvl="1" indent="-342900"/>
            <a:r>
              <a:rPr lang="en-US" altLang="zh-CN" dirty="0" smtClean="0"/>
              <a:t>× Slope of linear regression of NPP and MAP</a:t>
            </a:r>
          </a:p>
          <a:p>
            <a:pPr marL="800100" lvl="1" indent="-342900"/>
            <a:r>
              <a:rPr lang="en-US" altLang="zh-CN" dirty="0" smtClean="0"/>
              <a:t>√ Ratio of NPP and MAP (</a:t>
            </a:r>
            <a:r>
              <a:rPr lang="en-US" altLang="zh-CN" dirty="0" err="1" smtClean="0"/>
              <a:t>gC</a:t>
            </a:r>
            <a:r>
              <a:rPr lang="en-US" altLang="zh-CN" dirty="0" smtClean="0"/>
              <a:t>/m^2/</a:t>
            </a:r>
            <a:r>
              <a:rPr lang="en-US" altLang="zh-CN" dirty="0" err="1" smtClean="0"/>
              <a:t>yr</a:t>
            </a:r>
            <a:r>
              <a:rPr lang="en-US" altLang="zh-CN" dirty="0" smtClean="0"/>
              <a:t>/mm)</a:t>
            </a:r>
          </a:p>
          <a:p>
            <a:pPr marL="342900" indent="-342900">
              <a:buFont typeface="Arial" panose="020B0604020202020204" pitchFamily="34" charset="0"/>
              <a:buChar char="•"/>
            </a:pPr>
            <a:r>
              <a:rPr lang="en-US" altLang="zh-CN" dirty="0" smtClean="0"/>
              <a:t>Remove the abnormal values(0.5%)</a:t>
            </a:r>
          </a:p>
          <a:p>
            <a:pPr marL="342900" indent="-342900">
              <a:buFont typeface="Arial" panose="020B0604020202020204" pitchFamily="34" charset="0"/>
              <a:buChar char="•"/>
            </a:pPr>
            <a:r>
              <a:rPr lang="en-US" altLang="zh-CN" dirty="0" smtClean="0"/>
              <a:t>NPP data: MODIS17-NPP Products</a:t>
            </a:r>
          </a:p>
          <a:p>
            <a:pPr marL="342900" indent="-342900">
              <a:buFont typeface="Arial" panose="020B0604020202020204" pitchFamily="34" charset="0"/>
              <a:buChar char="•"/>
            </a:pPr>
            <a:r>
              <a:rPr lang="en-US" altLang="zh-CN" dirty="0" smtClean="0"/>
              <a:t>MAP data: CRU TS3.1</a:t>
            </a:r>
          </a:p>
          <a:p>
            <a:pPr marL="342900" indent="-342900">
              <a:buFont typeface="Arial" panose="020B0604020202020204" pitchFamily="34" charset="0"/>
              <a:buChar char="•"/>
            </a:pPr>
            <a:r>
              <a:rPr lang="en-US" altLang="zh-CN" dirty="0" smtClean="0"/>
              <a:t>Time scale: 2000-2006</a:t>
            </a:r>
          </a:p>
          <a:p>
            <a:pPr marL="342900" indent="-342900">
              <a:buFont typeface="Arial" panose="020B0604020202020204" pitchFamily="34" charset="0"/>
              <a:buChar char="•"/>
            </a:pPr>
            <a:r>
              <a:rPr lang="en-US" altLang="zh-CN" dirty="0" smtClean="0"/>
              <a:t>Spatial resolution: 0.5</a:t>
            </a:r>
            <a:r>
              <a:rPr lang="en-US" altLang="zh-CN" dirty="0" smtClean="0">
                <a:ea typeface="宋体"/>
              </a:rPr>
              <a:t>°× 0.5°</a:t>
            </a:r>
            <a:endParaRPr lang="en-US" altLang="zh-CN" dirty="0"/>
          </a:p>
        </p:txBody>
      </p:sp>
    </p:spTree>
    <p:extLst>
      <p:ext uri="{BB962C8B-B14F-4D97-AF65-F5344CB8AC3E}">
        <p14:creationId xmlns:p14="http://schemas.microsoft.com/office/powerpoint/2010/main" val="3514721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p:cNvPicPr>
          <p:nvPr>
            <p:ph type="pic" idx="1"/>
          </p:nvPr>
        </p:nvPicPr>
        <p:blipFill rotWithShape="1">
          <a:blip r:embed="rId3" cstate="print">
            <a:extLst>
              <a:ext uri="{28A0092B-C50C-407E-A947-70E740481C1C}">
                <a14:useLocalDpi xmlns:a14="http://schemas.microsoft.com/office/drawing/2010/main" val="0"/>
              </a:ext>
            </a:extLst>
          </a:blip>
          <a:srcRect l="338" r="578"/>
          <a:stretch/>
        </p:blipFill>
        <p:spPr>
          <a:xfrm>
            <a:off x="0" y="72000"/>
            <a:ext cx="9000000" cy="4846320"/>
          </a:xfrm>
        </p:spPr>
      </p:pic>
      <p:sp>
        <p:nvSpPr>
          <p:cNvPr id="5" name="文本占位符 4"/>
          <p:cNvSpPr>
            <a:spLocks noGrp="1"/>
          </p:cNvSpPr>
          <p:nvPr>
            <p:ph type="body" sz="half" idx="2"/>
          </p:nvPr>
        </p:nvSpPr>
        <p:spPr/>
        <p:txBody>
          <a:bodyPr/>
          <a:lstStyle/>
          <a:p>
            <a:endParaRPr lang="zh-CN" altLang="en-US"/>
          </a:p>
        </p:txBody>
      </p:sp>
      <p:sp>
        <p:nvSpPr>
          <p:cNvPr id="2" name="标题 1"/>
          <p:cNvSpPr>
            <a:spLocks noGrp="1"/>
          </p:cNvSpPr>
          <p:nvPr>
            <p:ph type="title"/>
          </p:nvPr>
        </p:nvSpPr>
        <p:spPr/>
        <p:txBody>
          <a:bodyPr>
            <a:normAutofit fontScale="90000"/>
          </a:bodyPr>
          <a:lstStyle/>
          <a:p>
            <a:r>
              <a:rPr lang="en-US" altLang="zh-CN" sz="3200" dirty="0" smtClean="0"/>
              <a:t>Global Pattern of rain use efficiency</a:t>
            </a:r>
            <a:endParaRPr lang="zh-CN" altLang="en-US" sz="3200" dirty="0"/>
          </a:p>
        </p:txBody>
      </p:sp>
    </p:spTree>
    <p:extLst>
      <p:ext uri="{BB962C8B-B14F-4D97-AF65-F5344CB8AC3E}">
        <p14:creationId xmlns:p14="http://schemas.microsoft.com/office/powerpoint/2010/main" val="162973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p:cNvPicPr>
          <p:nvPr>
            <p:ph type="pic" idx="1"/>
          </p:nvPr>
        </p:nvPicPr>
        <p:blipFill rotWithShape="1">
          <a:blip r:embed="rId3" cstate="print">
            <a:extLst>
              <a:ext uri="{28A0092B-C50C-407E-A947-70E740481C1C}">
                <a14:useLocalDpi xmlns:a14="http://schemas.microsoft.com/office/drawing/2010/main" val="0"/>
              </a:ext>
            </a:extLst>
          </a:blip>
          <a:srcRect l="309" r="309"/>
          <a:stretch/>
        </p:blipFill>
        <p:spPr>
          <a:prstGeom prst="roundRect">
            <a:avLst>
              <a:gd name="adj" fmla="val 8594"/>
            </a:avLst>
          </a:prstGeom>
          <a:solidFill>
            <a:srgbClr val="FFFFFF">
              <a:shade val="85000"/>
            </a:srgbClr>
          </a:solidFill>
          <a:ln>
            <a:noFill/>
          </a:ln>
          <a:effectLst/>
        </p:spPr>
      </p:pic>
      <p:sp>
        <p:nvSpPr>
          <p:cNvPr id="2" name="文本占位符 1"/>
          <p:cNvSpPr>
            <a:spLocks noGrp="1"/>
          </p:cNvSpPr>
          <p:nvPr>
            <p:ph type="body" sz="half" idx="2"/>
          </p:nvPr>
        </p:nvSpPr>
        <p:spPr>
          <a:xfrm>
            <a:off x="457200" y="5715000"/>
            <a:ext cx="8153400" cy="1143000"/>
          </a:xfrm>
        </p:spPr>
        <p:txBody>
          <a:bodyPr>
            <a:normAutofit/>
          </a:bodyPr>
          <a:lstStyle/>
          <a:p>
            <a:r>
              <a:rPr lang="en-US" altLang="zh-CN" dirty="0" smtClean="0"/>
              <a:t>Compared with measured results in Bai’s research</a:t>
            </a:r>
          </a:p>
          <a:p>
            <a:r>
              <a:rPr lang="en-US" altLang="zh-CN" dirty="0" smtClean="0"/>
              <a:t>21 sites in Mongolia Plateau</a:t>
            </a:r>
          </a:p>
          <a:p>
            <a:r>
              <a:rPr lang="en-US" altLang="zh-CN" dirty="0" smtClean="0"/>
              <a:t>Possible cause of the differences : MODIS NPP includes root biomass</a:t>
            </a:r>
            <a:endParaRPr lang="zh-CN" altLang="en-US" dirty="0"/>
          </a:p>
        </p:txBody>
      </p:sp>
      <p:sp>
        <p:nvSpPr>
          <p:cNvPr id="3" name="标题 2"/>
          <p:cNvSpPr>
            <a:spLocks noGrp="1"/>
          </p:cNvSpPr>
          <p:nvPr>
            <p:ph type="title"/>
          </p:nvPr>
        </p:nvSpPr>
        <p:spPr/>
        <p:txBody>
          <a:bodyPr>
            <a:normAutofit/>
          </a:bodyPr>
          <a:lstStyle/>
          <a:p>
            <a:r>
              <a:rPr lang="en-US" altLang="zh-CN" dirty="0" smtClean="0"/>
              <a:t>Test the results</a:t>
            </a:r>
            <a:endParaRPr lang="zh-CN" altLang="en-US" sz="3200" dirty="0"/>
          </a:p>
        </p:txBody>
      </p:sp>
      <p:sp>
        <p:nvSpPr>
          <p:cNvPr id="4" name="TextBox 3"/>
          <p:cNvSpPr txBox="1"/>
          <p:nvPr/>
        </p:nvSpPr>
        <p:spPr>
          <a:xfrm>
            <a:off x="7452320" y="755412"/>
            <a:ext cx="1368152" cy="369332"/>
          </a:xfrm>
          <a:prstGeom prst="rect">
            <a:avLst/>
          </a:prstGeom>
          <a:solidFill>
            <a:schemeClr val="bg1"/>
          </a:solidFill>
        </p:spPr>
        <p:txBody>
          <a:bodyPr wrap="square" rtlCol="0">
            <a:spAutoFit/>
          </a:bodyPr>
          <a:lstStyle/>
          <a:p>
            <a:r>
              <a:rPr lang="en-US" altLang="zh-CN" dirty="0" smtClean="0"/>
              <a:t>calculated</a:t>
            </a:r>
            <a:endParaRPr lang="zh-CN" altLang="en-US" dirty="0"/>
          </a:p>
        </p:txBody>
      </p:sp>
      <p:sp>
        <p:nvSpPr>
          <p:cNvPr id="7" name="TextBox 6"/>
          <p:cNvSpPr txBox="1"/>
          <p:nvPr/>
        </p:nvSpPr>
        <p:spPr>
          <a:xfrm>
            <a:off x="7452320" y="1124744"/>
            <a:ext cx="1368152" cy="369332"/>
          </a:xfrm>
          <a:prstGeom prst="rect">
            <a:avLst/>
          </a:prstGeom>
          <a:solidFill>
            <a:schemeClr val="bg1"/>
          </a:solidFill>
        </p:spPr>
        <p:txBody>
          <a:bodyPr wrap="square" rtlCol="0">
            <a:spAutoFit/>
          </a:bodyPr>
          <a:lstStyle/>
          <a:p>
            <a:r>
              <a:rPr lang="en-US" altLang="zh-CN" dirty="0" smtClean="0"/>
              <a:t>measured</a:t>
            </a:r>
            <a:endParaRPr lang="zh-CN" altLang="en-US" dirty="0"/>
          </a:p>
        </p:txBody>
      </p:sp>
      <p:sp>
        <p:nvSpPr>
          <p:cNvPr id="8" name="TextBox 7"/>
          <p:cNvSpPr txBox="1"/>
          <p:nvPr/>
        </p:nvSpPr>
        <p:spPr>
          <a:xfrm>
            <a:off x="7524328" y="1538208"/>
            <a:ext cx="1368152" cy="369332"/>
          </a:xfrm>
          <a:prstGeom prst="rect">
            <a:avLst/>
          </a:prstGeom>
          <a:solidFill>
            <a:schemeClr val="bg1"/>
          </a:solidFill>
        </p:spPr>
        <p:txBody>
          <a:bodyPr wrap="square" rtlCol="0">
            <a:spAutoFit/>
          </a:bodyPr>
          <a:lstStyle/>
          <a:p>
            <a:r>
              <a:rPr lang="en-US" altLang="zh-CN" dirty="0" smtClean="0"/>
              <a:t>calculated</a:t>
            </a:r>
            <a:endParaRPr lang="zh-CN" altLang="en-US" dirty="0"/>
          </a:p>
        </p:txBody>
      </p:sp>
      <p:sp>
        <p:nvSpPr>
          <p:cNvPr id="9" name="TextBox 8"/>
          <p:cNvSpPr txBox="1"/>
          <p:nvPr/>
        </p:nvSpPr>
        <p:spPr>
          <a:xfrm>
            <a:off x="7524328" y="1907540"/>
            <a:ext cx="1368152" cy="369332"/>
          </a:xfrm>
          <a:prstGeom prst="rect">
            <a:avLst/>
          </a:prstGeom>
          <a:solidFill>
            <a:schemeClr val="bg1"/>
          </a:solidFill>
        </p:spPr>
        <p:txBody>
          <a:bodyPr wrap="square" rtlCol="0">
            <a:spAutoFit/>
          </a:bodyPr>
          <a:lstStyle/>
          <a:p>
            <a:r>
              <a:rPr lang="en-US" altLang="zh-CN" dirty="0" smtClean="0"/>
              <a:t>measured</a:t>
            </a:r>
            <a:endParaRPr lang="zh-CN" altLang="en-US" dirty="0"/>
          </a:p>
        </p:txBody>
      </p:sp>
    </p:spTree>
    <p:extLst>
      <p:ext uri="{BB962C8B-B14F-4D97-AF65-F5344CB8AC3E}">
        <p14:creationId xmlns:p14="http://schemas.microsoft.com/office/powerpoint/2010/main" val="24800423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基本">
  <a:themeElements>
    <a:clrScheme name="基本">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自定义 2">
      <a:majorFont>
        <a:latin typeface="Times New Roman"/>
        <a:ea typeface="华文隶书"/>
        <a:cs typeface=""/>
      </a:majorFont>
      <a:minorFont>
        <a:latin typeface="Arial"/>
        <a:ea typeface="微软雅黑"/>
        <a:cs typeface=""/>
      </a:minorFont>
    </a:fontScheme>
    <a:fmtScheme name="基本">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477</TotalTime>
  <Words>1045</Words>
  <Application>Microsoft Office PowerPoint</Application>
  <PresentationFormat>全屏显示(4:3)</PresentationFormat>
  <Paragraphs>305</Paragraphs>
  <Slides>22</Slides>
  <Notes>14</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基本</vt:lpstr>
      <vt:lpstr>Global Pattern of Rain Use Efficiency  and Its Impact Factors</vt:lpstr>
      <vt:lpstr>Outline</vt:lpstr>
      <vt:lpstr>Back- grounds</vt:lpstr>
      <vt:lpstr>Backgrounds</vt:lpstr>
      <vt:lpstr>backgrounds</vt:lpstr>
      <vt:lpstr>Scientific issues</vt:lpstr>
      <vt:lpstr>Methods &amp; Data sources</vt:lpstr>
      <vt:lpstr>Global Pattern of rain use efficiency</vt:lpstr>
      <vt:lpstr>Test the results</vt:lpstr>
      <vt:lpstr>Water balance area</vt:lpstr>
      <vt:lpstr>RUE-MAP</vt:lpstr>
      <vt:lpstr>Compare RUE of different biomes</vt:lpstr>
      <vt:lpstr>water balance area</vt:lpstr>
      <vt:lpstr>Excluded the points beyond NPP range</vt:lpstr>
      <vt:lpstr>Compare RUE of different biomes</vt:lpstr>
      <vt:lpstr>Compare RUE of different biomes</vt:lpstr>
      <vt:lpstr>Compare RUE of different climate type</vt:lpstr>
      <vt:lpstr>Compare RUE of different climate type</vt:lpstr>
      <vt:lpstr>Compare RUE of different climate type</vt:lpstr>
      <vt:lpstr>Compare RUE of different climate type</vt:lpstr>
      <vt:lpstr>conclusions</vt:lpstr>
      <vt:lpstr>plans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pattern of rain use efficiency and its influence factors</dc:title>
  <dc:creator>sara</dc:creator>
  <cp:lastModifiedBy>sara</cp:lastModifiedBy>
  <cp:revision>37</cp:revision>
  <dcterms:created xsi:type="dcterms:W3CDTF">2014-05-13T23:18:48Z</dcterms:created>
  <dcterms:modified xsi:type="dcterms:W3CDTF">2014-05-14T08:26:34Z</dcterms:modified>
</cp:coreProperties>
</file>