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3652" r:id="rId2"/>
  </p:sldMasterIdLst>
  <p:notesMasterIdLst>
    <p:notesMasterId r:id="rId24"/>
  </p:notesMasterIdLst>
  <p:handoutMasterIdLst>
    <p:handoutMasterId r:id="rId25"/>
  </p:handoutMasterIdLst>
  <p:sldIdLst>
    <p:sldId id="285" r:id="rId3"/>
    <p:sldId id="286" r:id="rId4"/>
    <p:sldId id="284" r:id="rId5"/>
    <p:sldId id="269" r:id="rId6"/>
    <p:sldId id="282" r:id="rId7"/>
    <p:sldId id="278" r:id="rId8"/>
    <p:sldId id="279" r:id="rId9"/>
    <p:sldId id="271" r:id="rId10"/>
    <p:sldId id="274" r:id="rId11"/>
    <p:sldId id="277" r:id="rId12"/>
    <p:sldId id="293" r:id="rId13"/>
    <p:sldId id="292" r:id="rId14"/>
    <p:sldId id="294" r:id="rId15"/>
    <p:sldId id="281" r:id="rId16"/>
    <p:sldId id="283" r:id="rId17"/>
    <p:sldId id="287" r:id="rId18"/>
    <p:sldId id="288" r:id="rId19"/>
    <p:sldId id="289" r:id="rId20"/>
    <p:sldId id="290" r:id="rId21"/>
    <p:sldId id="291" r:id="rId22"/>
    <p:sldId id="270" r:id="rId23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647"/>
    <a:srgbClr val="3333CC"/>
    <a:srgbClr val="00CC99"/>
    <a:srgbClr val="040000"/>
    <a:srgbClr val="FF0000"/>
    <a:srgbClr val="4F551F"/>
    <a:srgbClr val="70BC1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93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charset="0"/>
              </a:defRPr>
            </a:lvl1pPr>
          </a:lstStyle>
          <a:p>
            <a:fld id="{31752942-C1D3-A04A-A476-910ACDAD614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334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6463"/>
            <a:ext cx="49815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defTabSz="1042988" eaLnBrk="0" hangingPunct="0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02" tIns="52100" rIns="104202" bIns="52100" numCol="1" anchor="b" anchorCtr="0" compatLnSpc="1">
            <a:prstTxWarp prst="textNoShape">
              <a:avLst/>
            </a:prstTxWarp>
          </a:bodyPr>
          <a:lstStyle>
            <a:lvl1pPr algn="r" defTabSz="1042988" eaLnBrk="0" hangingPunct="0">
              <a:defRPr sz="1300">
                <a:latin typeface="Times New Roman" charset="0"/>
              </a:defRPr>
            </a:lvl1pPr>
          </a:lstStyle>
          <a:p>
            <a:fld id="{40E85C79-C120-A946-9152-302A76A3442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7066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91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79500" y="762000"/>
            <a:ext cx="7521575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55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99250" y="152400"/>
            <a:ext cx="1901825" cy="60198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556250" cy="6019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93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4529A-D737-0A4F-A223-15EA5B7747CA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343945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0CBEC-F312-6747-A1D4-EC6B376DA82C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54907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DFD0B-CB24-3F46-BDD7-1099F31C8EF7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276966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9500" y="762000"/>
            <a:ext cx="368458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16488" y="762000"/>
            <a:ext cx="368458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E4813-4FD2-8342-B7F3-21C05728D701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308838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BF43B-F069-344C-B760-24F4B6F2F8E7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195436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1E62-96BC-EC47-9CBB-C7BAD7B16FEA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2465071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1D7F5-7445-5F47-AF2F-875978CF69CB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300110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82F21-72BE-2D4D-A814-D09D6FC44FC8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367476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0" y="762000"/>
            <a:ext cx="7521575" cy="5410200"/>
          </a:xfrm>
          <a:prstGeom prst="rect">
            <a:avLst/>
          </a:prstGeom>
        </p:spPr>
        <p:txBody>
          <a:bodyPr/>
          <a:lstStyle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303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80A4-3023-2143-BD05-7292CFD97DF2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553113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D5576-EE91-E245-AC95-D17D83172F04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9187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99250" y="152400"/>
            <a:ext cx="1901825" cy="60198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556250" cy="6019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090C0-436D-DC40-A7F5-DE6E6EF6E41A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373000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190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9500" y="762000"/>
            <a:ext cx="3684588" cy="5410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16488" y="762000"/>
            <a:ext cx="3684587" cy="5410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51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62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558088" cy="3603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49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72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8019" y="620688"/>
            <a:ext cx="3008313" cy="109004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5054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713720"/>
            <a:ext cx="3008313" cy="44124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9029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305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2.png"/><Relationship Id="rId15" Type="http://schemas.openxmlformats.org/officeDocument/2006/relationships/oleObject" Target="file:///\\localhost\Users\bousquet\Documents\Labo\Pr&#233;sentations\!OLE_LINK3" TargetMode="External"/><Relationship Id="rId16" Type="http://schemas.openxmlformats.org/officeDocument/2006/relationships/image" Target="../media/image1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"/>
          <p:cNvGraphicFramePr>
            <a:graphicFrameLocks noChangeAspect="1"/>
          </p:cNvGraphicFramePr>
          <p:nvPr userDrawn="1"/>
        </p:nvGraphicFramePr>
        <p:xfrm>
          <a:off x="1028700" y="6324600"/>
          <a:ext cx="529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" r:id="rId15" imgW="5295900" imgH="228600" progId="Word.Document.12">
                  <p:link updateAutomatic="1"/>
                </p:oleObj>
              </mc:Choice>
              <mc:Fallback>
                <p:oleObj name="Document" r:id="rId15" imgW="5295900" imgH="228600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6324600"/>
                        <a:ext cx="5295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7" descr="cea quadri"/>
          <p:cNvPicPr preferRelativeResize="0">
            <a:picLocks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640397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0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2"/>
          <a:stretch>
            <a:fillRect/>
          </a:stretch>
        </p:blipFill>
        <p:spPr bwMode="auto">
          <a:xfrm>
            <a:off x="7296150" y="6400800"/>
            <a:ext cx="4000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066800" y="6248400"/>
            <a:ext cx="8077200" cy="1588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966788" y="6553200"/>
            <a:ext cx="32289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595959"/>
                </a:solidFill>
                <a:latin typeface="Palatino" charset="0"/>
              </a:rPr>
              <a:t>ESF workshop on methane, April 10-12, 2012</a:t>
            </a:r>
          </a:p>
        </p:txBody>
      </p:sp>
      <p:pic>
        <p:nvPicPr>
          <p:cNvPr id="1032" name="Picture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6375400"/>
            <a:ext cx="784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4"/>
          <p:cNvSpPr>
            <a:spLocks noChangeShapeType="1"/>
          </p:cNvSpPr>
          <p:nvPr userDrawn="1"/>
        </p:nvSpPr>
        <p:spPr bwMode="auto">
          <a:xfrm>
            <a:off x="1082675" y="685800"/>
            <a:ext cx="72231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pic>
        <p:nvPicPr>
          <p:cNvPr id="1034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9800"/>
            <a:ext cx="7683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age 14" descr="logo_uvsq_small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67463"/>
            <a:ext cx="3810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" descr="4COLOR"/>
          <p:cNvPicPr>
            <a:picLocks noChangeAspect="1" noChangeArrowheads="1"/>
          </p:cNvPicPr>
          <p:nvPr userDrawn="1"/>
        </p:nvPicPr>
        <p:blipFill>
          <a:blip r:embed="rId2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90488"/>
            <a:ext cx="7620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5580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762000"/>
            <a:ext cx="7521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1082675" y="533400"/>
            <a:ext cx="8061325" cy="0"/>
          </a:xfrm>
          <a:prstGeom prst="line">
            <a:avLst/>
          </a:prstGeom>
          <a:noFill/>
          <a:ln w="28575">
            <a:solidFill>
              <a:srgbClr val="FFB31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pic>
        <p:nvPicPr>
          <p:cNvPr id="13317" name="Picture 5" descr="cea quadri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58888"/>
            <a:ext cx="719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Line 6"/>
          <p:cNvSpPr>
            <a:spLocks noChangeShapeType="1"/>
          </p:cNvSpPr>
          <p:nvPr/>
        </p:nvSpPr>
        <p:spPr bwMode="auto">
          <a:xfrm>
            <a:off x="1082675" y="6324600"/>
            <a:ext cx="8061325" cy="0"/>
          </a:xfrm>
          <a:prstGeom prst="line">
            <a:avLst/>
          </a:prstGeom>
          <a:noFill/>
          <a:ln w="28575">
            <a:solidFill>
              <a:srgbClr val="70BC1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24625"/>
            <a:ext cx="836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2833AC1-96FE-1742-876F-7E75F2C1837B}" type="slidenum">
              <a:rPr lang="fr-FR"/>
              <a:pPr>
                <a:defRPr/>
              </a:pPr>
              <a:t>‹#›</a:t>
            </a:fld>
            <a:r>
              <a:rPr lang="fr-FR"/>
              <a:t>/X</a:t>
            </a:r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1079500" y="719138"/>
            <a:ext cx="752157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fr-FR" sz="280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144395" name="Rectangle 11"/>
          <p:cNvSpPr>
            <a:spLocks noChangeArrowheads="1"/>
          </p:cNvSpPr>
          <p:nvPr/>
        </p:nvSpPr>
        <p:spPr bwMode="auto">
          <a:xfrm>
            <a:off x="684213" y="6286500"/>
            <a:ext cx="81978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/>
            <a:r>
              <a:rPr lang="fr-FR"/>
              <a:t> </a:t>
            </a:r>
            <a:endParaRPr lang="fr-FR" sz="1000" i="1">
              <a:solidFill>
                <a:srgbClr val="5E5E5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png"/><Relationship Id="rId14" Type="http://schemas.openxmlformats.org/officeDocument/2006/relationships/image" Target="../media/image22.jpeg"/><Relationship Id="rId15" Type="http://schemas.openxmlformats.org/officeDocument/2006/relationships/image" Target="../media/image23.png"/><Relationship Id="rId16" Type="http://schemas.openxmlformats.org/officeDocument/2006/relationships/oleObject" Target="file:///\\localhost\Users\bousquet\Documents\Labo\Pr&#233;sentations\Macintosh%20HD:Users:bousquet:Library:Containers:com.apple.mail:Data:Library:Mail%20Downloads:Sino-French%20Workshop%20Agenda.doc!OLE_LINK1" TargetMode="External"/><Relationship Id="rId1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6" descr="logo_cnrs_tran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488" y="147638"/>
            <a:ext cx="60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7" descr="Logo_cea"/>
          <p:cNvPicPr>
            <a:picLocks noChangeAspect="1" noChangeArrowheads="1"/>
          </p:cNvPicPr>
          <p:nvPr/>
        </p:nvPicPr>
        <p:blipFill>
          <a:blip r:embed="rId4"/>
          <a:srcRect l="10680" t="17154" r="9224" b="18416"/>
          <a:stretch>
            <a:fillRect/>
          </a:stretch>
        </p:blipFill>
        <p:spPr bwMode="auto">
          <a:xfrm>
            <a:off x="6019800" y="152400"/>
            <a:ext cx="7620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47638"/>
            <a:ext cx="1374774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ricefiel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2263" y="5854700"/>
            <a:ext cx="14430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8" descr="PIPEL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46713" y="5792788"/>
            <a:ext cx="12207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9" descr="SO00059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0350" y="5792788"/>
            <a:ext cx="10731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0" descr="COW2A"/>
          <p:cNvPicPr>
            <a:picLocks noChangeAspect="1" noChangeArrowheads="1"/>
          </p:cNvPicPr>
          <p:nvPr/>
        </p:nvPicPr>
        <p:blipFill>
          <a:blip r:embed="rId9"/>
          <a:srcRect l="19148" r="6383" b="6412"/>
          <a:stretch>
            <a:fillRect/>
          </a:stretch>
        </p:blipFill>
        <p:spPr bwMode="auto">
          <a:xfrm>
            <a:off x="4302125" y="5829300"/>
            <a:ext cx="11461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1" descr="Megtec Voc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67500" y="5792788"/>
            <a:ext cx="121761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2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" y="5865813"/>
            <a:ext cx="1333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80350" y="4951413"/>
            <a:ext cx="107315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3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74788" y="5856288"/>
            <a:ext cx="1393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6"/>
          <p:cNvPicPr>
            <a:picLocks noChangeAspect="1" noChangeArrowheads="1"/>
          </p:cNvPicPr>
          <p:nvPr/>
        </p:nvPicPr>
        <p:blipFill>
          <a:blip r:embed="rId14"/>
          <a:srcRect r="28931"/>
          <a:stretch>
            <a:fillRect/>
          </a:stretch>
        </p:blipFill>
        <p:spPr bwMode="auto">
          <a:xfrm>
            <a:off x="141288" y="4951413"/>
            <a:ext cx="13335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ZoneTexte 8"/>
          <p:cNvSpPr txBox="1">
            <a:spLocks noChangeArrowheads="1"/>
          </p:cNvSpPr>
          <p:nvPr/>
        </p:nvSpPr>
        <p:spPr bwMode="auto">
          <a:xfrm>
            <a:off x="304800" y="1484784"/>
            <a:ext cx="85280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 smtClean="0"/>
              <a:t>30 years of </a:t>
            </a:r>
            <a:r>
              <a:rPr lang="en-GB" sz="3200" b="1" dirty="0" smtClean="0"/>
              <a:t>methane : from global to regional</a:t>
            </a:r>
            <a:endParaRPr lang="en-GB" sz="3200" b="1" dirty="0" smtClean="0"/>
          </a:p>
          <a:p>
            <a:pPr algn="ctr"/>
            <a:endParaRPr lang="en-GB" sz="1800" b="1" dirty="0" smtClean="0"/>
          </a:p>
          <a:p>
            <a:pPr algn="ctr"/>
            <a:r>
              <a:rPr lang="en-GB" sz="1800" dirty="0"/>
              <a:t>P. </a:t>
            </a:r>
            <a:r>
              <a:rPr lang="en-GB" sz="1800" dirty="0" smtClean="0"/>
              <a:t>Bousquet, S. </a:t>
            </a:r>
            <a:r>
              <a:rPr lang="en-GB" sz="1800" dirty="0" err="1" smtClean="0"/>
              <a:t>Kirschke</a:t>
            </a:r>
            <a:r>
              <a:rPr lang="en-GB" sz="1800" dirty="0" smtClean="0"/>
              <a:t>, M. </a:t>
            </a:r>
            <a:r>
              <a:rPr lang="en-GB" sz="1800" dirty="0" err="1" smtClean="0"/>
              <a:t>Saunois</a:t>
            </a:r>
            <a:r>
              <a:rPr lang="en-GB" sz="1800" dirty="0" smtClean="0"/>
              <a:t>, P. </a:t>
            </a:r>
            <a:r>
              <a:rPr lang="en-GB" sz="1800" dirty="0" err="1" smtClean="0"/>
              <a:t>Ciais</a:t>
            </a:r>
            <a:r>
              <a:rPr lang="en-GB" sz="1800" dirty="0" smtClean="0"/>
              <a:t>, P. </a:t>
            </a:r>
            <a:r>
              <a:rPr lang="en-GB" sz="1800" dirty="0" err="1" smtClean="0"/>
              <a:t>Peylin</a:t>
            </a:r>
            <a:r>
              <a:rPr lang="en-GB" sz="1800" dirty="0" smtClean="0"/>
              <a:t>, </a:t>
            </a:r>
          </a:p>
          <a:p>
            <a:pPr algn="ctr"/>
            <a:r>
              <a:rPr lang="en-GB" sz="1800" dirty="0" smtClean="0"/>
              <a:t>R. </a:t>
            </a:r>
            <a:r>
              <a:rPr lang="en-GB" sz="1800" dirty="0" err="1" smtClean="0"/>
              <a:t>Locatelli</a:t>
            </a:r>
            <a:r>
              <a:rPr lang="en-GB" sz="1800" dirty="0" smtClean="0"/>
              <a:t>, I. </a:t>
            </a:r>
            <a:r>
              <a:rPr lang="en-GB" sz="1800" dirty="0" err="1" smtClean="0"/>
              <a:t>Pison</a:t>
            </a:r>
            <a:r>
              <a:rPr lang="en-GB" sz="1800" dirty="0" smtClean="0"/>
              <a:t>, B. </a:t>
            </a:r>
            <a:r>
              <a:rPr lang="en-GB" sz="1800" dirty="0" err="1" smtClean="0"/>
              <a:t>Ringeval</a:t>
            </a:r>
            <a:r>
              <a:rPr lang="en-GB" sz="1800" dirty="0" smtClean="0"/>
              <a:t>, </a:t>
            </a:r>
            <a:r>
              <a:rPr lang="en-GB" sz="1800" dirty="0" smtClean="0"/>
              <a:t>C. </a:t>
            </a:r>
            <a:r>
              <a:rPr lang="en-GB" sz="1800" dirty="0" err="1" smtClean="0"/>
              <a:t>Prigent</a:t>
            </a:r>
            <a:r>
              <a:rPr lang="en-GB" sz="1800" dirty="0" smtClean="0"/>
              <a:t>, F</a:t>
            </a:r>
            <a:r>
              <a:rPr lang="en-GB" sz="1800" dirty="0" smtClean="0"/>
              <a:t>. </a:t>
            </a:r>
            <a:r>
              <a:rPr lang="en-GB" sz="1800" dirty="0" err="1" smtClean="0"/>
              <a:t>Chevallier</a:t>
            </a:r>
            <a:r>
              <a:rPr lang="en-GB" sz="1800" dirty="0" smtClean="0"/>
              <a:t>, et al.</a:t>
            </a:r>
          </a:p>
          <a:p>
            <a:pPr algn="ctr"/>
            <a:endParaRPr lang="en-GB" sz="1400" dirty="0" smtClean="0"/>
          </a:p>
          <a:p>
            <a:pPr algn="ctr"/>
            <a:r>
              <a:rPr lang="fr-FR" sz="1800" dirty="0" smtClean="0"/>
              <a:t>SOFIE workshop, </a:t>
            </a:r>
            <a:r>
              <a:rPr lang="fr-FR" sz="1800" dirty="0" err="1" smtClean="0"/>
              <a:t>Oct</a:t>
            </a:r>
            <a:r>
              <a:rPr lang="fr-FR" sz="1800" dirty="0" smtClean="0"/>
              <a:t> 2</a:t>
            </a:r>
            <a:r>
              <a:rPr lang="fr-FR" sz="1800" baseline="30000" dirty="0" smtClean="0"/>
              <a:t>nd</a:t>
            </a:r>
            <a:r>
              <a:rPr lang="fr-FR" sz="1800" dirty="0" smtClean="0"/>
              <a:t>, 2012</a:t>
            </a:r>
            <a:r>
              <a:rPr lang="fr-FR" sz="1800" dirty="0" smtClean="0"/>
              <a:t>.</a:t>
            </a:r>
            <a:endParaRPr lang="en-GB" sz="2200" dirty="0"/>
          </a:p>
          <a:p>
            <a:pPr algn="ctr"/>
            <a:endParaRPr lang="fr-FR" sz="1800" dirty="0"/>
          </a:p>
        </p:txBody>
      </p:sp>
      <p:pic>
        <p:nvPicPr>
          <p:cNvPr id="26" name="Image 25" descr="logo_uvsq_trans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528" y="162025"/>
            <a:ext cx="1857528" cy="674687"/>
          </a:xfrm>
          <a:prstGeom prst="rect">
            <a:avLst/>
          </a:prstGeom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769398"/>
              </p:ext>
            </p:extLst>
          </p:nvPr>
        </p:nvGraphicFramePr>
        <p:xfrm>
          <a:off x="2843808" y="4659734"/>
          <a:ext cx="7025546" cy="100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" r:id="rId16" imgW="5969000" imgH="850900" progId="Word.Document.12">
                  <p:link updateAutomatic="1"/>
                </p:oleObj>
              </mc:Choice>
              <mc:Fallback>
                <p:oleObj name="Document" r:id="rId16" imgW="5969000" imgH="8509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43808" y="4659734"/>
                        <a:ext cx="7025546" cy="100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82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Interannual Variability of the CH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emissions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Picture 2" descr="ts_smoothed_allcat_20120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11349" r="6953" b="11563"/>
          <a:stretch>
            <a:fillRect/>
          </a:stretch>
        </p:blipFill>
        <p:spPr bwMode="auto">
          <a:xfrm>
            <a:off x="762000" y="836613"/>
            <a:ext cx="74104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ZoneTexte 3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  <p:cxnSp>
        <p:nvCxnSpPr>
          <p:cNvPr id="3" name="Connecteur droit avec flèche 2"/>
          <p:cNvCxnSpPr/>
          <p:nvPr/>
        </p:nvCxnSpPr>
        <p:spPr bwMode="auto">
          <a:xfrm flipV="1">
            <a:off x="3275856" y="1268760"/>
            <a:ext cx="936104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Connecteur droit avec flèche 7"/>
          <p:cNvCxnSpPr/>
          <p:nvPr/>
        </p:nvCxnSpPr>
        <p:spPr bwMode="auto">
          <a:xfrm>
            <a:off x="3275856" y="2564904"/>
            <a:ext cx="936104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Processes</a:t>
            </a:r>
            <a:r>
              <a:rPr lang="fr-FR" dirty="0" smtClean="0"/>
              <a:t> </a:t>
            </a:r>
            <a:r>
              <a:rPr lang="fr-FR" dirty="0" err="1" smtClean="0"/>
              <a:t>explaining</a:t>
            </a:r>
            <a:r>
              <a:rPr lang="fr-FR" dirty="0" smtClean="0"/>
              <a:t> flux anomalies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948264" y="5805264"/>
            <a:ext cx="221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Pison et al.,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  <p:pic>
        <p:nvPicPr>
          <p:cNvPr id="3" name="Image 2" descr="Capture d’écran 2012-10-01 à 20.17.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3039" r="41846" b="61678"/>
          <a:stretch/>
        </p:blipFill>
        <p:spPr>
          <a:xfrm>
            <a:off x="467543" y="783757"/>
            <a:ext cx="7632849" cy="161402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3568" y="5530006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Monthly anomalies of CH4 wetland emissions, precipitations and temperature in Tropical South America </a:t>
            </a:r>
            <a:endParaRPr lang="en-US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08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Regions</a:t>
            </a:r>
            <a:r>
              <a:rPr lang="fr-FR" dirty="0" smtClean="0"/>
              <a:t>  </a:t>
            </a:r>
            <a:r>
              <a:rPr lang="fr-FR" dirty="0" err="1" smtClean="0"/>
              <a:t>explaining</a:t>
            </a:r>
            <a:r>
              <a:rPr lang="fr-FR" dirty="0" smtClean="0"/>
              <a:t> flux anomalies</a:t>
            </a:r>
            <a:endParaRPr lang="fr-FR" dirty="0"/>
          </a:p>
        </p:txBody>
      </p:sp>
      <p:pic>
        <p:nvPicPr>
          <p:cNvPr id="6" name="Image 5" descr="Capture d’écran 2012-10-01 à 20.10.3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5362" r="42271" b="15120"/>
          <a:stretch/>
        </p:blipFill>
        <p:spPr>
          <a:xfrm>
            <a:off x="827584" y="908720"/>
            <a:ext cx="7272808" cy="505648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84168" y="5301208"/>
            <a:ext cx="221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Pison et al.,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547664" y="836712"/>
            <a:ext cx="14544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INVERSION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605362" y="3356992"/>
            <a:ext cx="14030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ORCHIDEE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860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Processes</a:t>
            </a:r>
            <a:r>
              <a:rPr lang="fr-FR" dirty="0" smtClean="0"/>
              <a:t> </a:t>
            </a:r>
            <a:r>
              <a:rPr lang="fr-FR" dirty="0" err="1" smtClean="0"/>
              <a:t>explaining</a:t>
            </a:r>
            <a:r>
              <a:rPr lang="fr-FR" dirty="0" smtClean="0"/>
              <a:t> flux anomalies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93075" y="5805264"/>
            <a:ext cx="221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Pison et al.,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  <p:pic>
        <p:nvPicPr>
          <p:cNvPr id="3" name="Image 2" descr="Capture d’écran 2012-10-01 à 20.17.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3039" r="41846" b="29412"/>
          <a:stretch/>
        </p:blipFill>
        <p:spPr>
          <a:xfrm>
            <a:off x="467543" y="783757"/>
            <a:ext cx="7632849" cy="50215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5530006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Monthly anomalies of CH4 wetland emissions, precipitations and temperature in Tropical South America </a:t>
            </a:r>
            <a:endParaRPr lang="en-US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310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76200" y="96838"/>
            <a:ext cx="83200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IAV of the CH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chemical loss per latitude band (1°)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11" descr="IAV_all_detrend_s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ZoneTexte 3"/>
          <p:cNvSpPr txBox="1">
            <a:spLocks noChangeArrowheads="1"/>
          </p:cNvSpPr>
          <p:nvPr/>
        </p:nvSpPr>
        <p:spPr bwMode="auto">
          <a:xfrm>
            <a:off x="7010400" y="1752600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/>
              <a:t>1990s</a:t>
            </a:r>
          </a:p>
        </p:txBody>
      </p:sp>
      <p:sp>
        <p:nvSpPr>
          <p:cNvPr id="38917" name="ZoneTexte 4"/>
          <p:cNvSpPr txBox="1">
            <a:spLocks noChangeArrowheads="1"/>
          </p:cNvSpPr>
          <p:nvPr/>
        </p:nvSpPr>
        <p:spPr bwMode="auto">
          <a:xfrm>
            <a:off x="7010400" y="4267200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/>
              <a:t>2000s</a:t>
            </a:r>
          </a:p>
        </p:txBody>
      </p:sp>
      <p:sp>
        <p:nvSpPr>
          <p:cNvPr id="38918" name="ZoneTexte 5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>
          <a:xfrm>
            <a:off x="990600" y="96838"/>
            <a:ext cx="73294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Take-home messages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ZoneTexte 5"/>
          <p:cNvSpPr txBox="1">
            <a:spLocks noChangeArrowheads="1"/>
          </p:cNvSpPr>
          <p:nvPr/>
        </p:nvSpPr>
        <p:spPr bwMode="auto">
          <a:xfrm>
            <a:off x="762000" y="106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/>
          </a:p>
        </p:txBody>
      </p:sp>
      <p:sp>
        <p:nvSpPr>
          <p:cNvPr id="39940" name="Content Placeholder 2"/>
          <p:cNvSpPr>
            <a:spLocks noGrp="1"/>
          </p:cNvSpPr>
          <p:nvPr>
            <p:ph idx="1"/>
          </p:nvPr>
        </p:nvSpPr>
        <p:spPr bwMode="auto">
          <a:xfrm>
            <a:off x="0" y="755104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buFont typeface="Wingdings" charset="0"/>
              <a:buChar char="æ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A first assessment of the decadal methane budget for the 80s, 90s and 00s</a:t>
            </a:r>
          </a:p>
          <a:p>
            <a:pPr eaLnBrk="1" hangingPunct="1">
              <a:buFont typeface="Wingdings" charset="0"/>
              <a:buChar char="æ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More consistent anthropogenic decadal emissions than natural ones</a:t>
            </a:r>
          </a:p>
          <a:p>
            <a:pPr eaLnBrk="1" hangingPunct="1">
              <a:buFont typeface="Wingdings" charset="0"/>
              <a:buChar char="æ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The uncertainties in natural wetland mean emissions limit our ability to fully close the CH</a:t>
            </a:r>
            <a:r>
              <a:rPr lang="en-GB" baseline="-25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budget</a:t>
            </a:r>
          </a:p>
          <a:p>
            <a:pPr eaLnBrk="1" hangingPunct="1">
              <a:buFont typeface="Wingdings" charset="0"/>
              <a:buChar char="æ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Probably too large global emissions inferred by bottom-up approaches (no atmospheric constraint)</a:t>
            </a:r>
          </a:p>
          <a:p>
            <a:pPr eaLnBrk="1" hangingPunct="1">
              <a:buFont typeface="Wingdings" charset="0"/>
              <a:buChar char="æ"/>
            </a:pP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Little ability of the T-D inversions to partition emissions among source types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Still large uncertainties on decadal means but reduced compared to AR4 spread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IAV dominated by natural wetlands (year-to-year), with short-term impacts of biomass burning. More robust than decadal means.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Contradictory trends in fossil fuel, agriculture, and waste and natural wetlands for the 2000s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Improved agreement for a small OH IAV in the 2000s between T-D and B-U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South America is a key region to study</a:t>
            </a:r>
          </a:p>
          <a:p>
            <a:pPr eaLnBrk="1" hangingPunct="1">
              <a:buFont typeface="Wingdings" charset="0"/>
              <a:buChar char="æ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Recent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changes still debated !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directions (1) : Isotopes</a:t>
            </a:r>
            <a:endParaRPr lang="fr-FR" dirty="0"/>
          </a:p>
        </p:txBody>
      </p:sp>
      <p:pic>
        <p:nvPicPr>
          <p:cNvPr id="4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0" y="1340768"/>
            <a:ext cx="7010400" cy="4114800"/>
          </a:xfrm>
          <a:prstGeom prst="rect">
            <a:avLst/>
          </a:prstGeom>
        </p:spPr>
      </p:pic>
      <p:sp>
        <p:nvSpPr>
          <p:cNvPr id="5" name="ZoneTexte 14"/>
          <p:cNvSpPr txBox="1">
            <a:spLocks noChangeArrowheads="1"/>
          </p:cNvSpPr>
          <p:nvPr/>
        </p:nvSpPr>
        <p:spPr bwMode="auto">
          <a:xfrm>
            <a:off x="1080086" y="764704"/>
            <a:ext cx="7092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the </a:t>
            </a:r>
            <a:r>
              <a:rPr lang="fr-FR" sz="2800" dirty="0" err="1" smtClean="0"/>
              <a:t>interest</a:t>
            </a:r>
            <a:r>
              <a:rPr lang="fr-FR" sz="2800" dirty="0" smtClean="0"/>
              <a:t> of </a:t>
            </a:r>
            <a:r>
              <a:rPr lang="fr-FR" sz="2800" dirty="0" err="1" smtClean="0">
                <a:latin typeface="Symbol" charset="2"/>
                <a:cs typeface="Symbol" charset="2"/>
              </a:rPr>
              <a:t>d</a:t>
            </a:r>
            <a:r>
              <a:rPr lang="fr-FR" sz="2800" dirty="0" err="1" smtClean="0"/>
              <a:t>D</a:t>
            </a:r>
            <a:r>
              <a:rPr lang="fr-FR" sz="2800" dirty="0" smtClean="0"/>
              <a:t> and </a:t>
            </a:r>
            <a:r>
              <a:rPr lang="fr-FR" sz="2800" dirty="0" smtClean="0">
                <a:latin typeface="Symbol" charset="2"/>
                <a:cs typeface="Symbol" charset="2"/>
              </a:rPr>
              <a:t>d</a:t>
            </a:r>
            <a:r>
              <a:rPr lang="fr-FR" sz="2800" baseline="30000" dirty="0" smtClean="0"/>
              <a:t>13</a:t>
            </a:r>
            <a:r>
              <a:rPr lang="fr-FR" sz="2800" dirty="0" smtClean="0"/>
              <a:t>C in CH</a:t>
            </a:r>
            <a:r>
              <a:rPr lang="fr-FR" sz="2800" baseline="-25000" dirty="0" smtClean="0"/>
              <a:t>4 </a:t>
            </a:r>
            <a:r>
              <a:rPr lang="fr-FR" sz="2800" dirty="0" smtClean="0"/>
              <a:t>?</a:t>
            </a:r>
            <a:endParaRPr lang="fr-FR" sz="2800" baseline="-25000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5495037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/>
              <a:t>Double isotopic signature of various sources of methane determined by experimental </a:t>
            </a:r>
            <a:r>
              <a:rPr lang="en-GB" sz="1800" b="1" i="1" dirty="0" smtClean="0"/>
              <a:t>studies. Adapted </a:t>
            </a:r>
            <a:r>
              <a:rPr lang="en-GB" sz="1800" b="1" i="1" dirty="0"/>
              <a:t>from </a:t>
            </a:r>
            <a:r>
              <a:rPr lang="en-GB" sz="1800" b="1" i="1" dirty="0" err="1"/>
              <a:t>Marik</a:t>
            </a:r>
            <a:r>
              <a:rPr lang="en-GB" sz="1800" b="1" i="1" dirty="0"/>
              <a:t> 1998</a:t>
            </a:r>
            <a:r>
              <a:rPr lang="en-GB" sz="1800" b="1" i="1" dirty="0" smtClean="0"/>
              <a:t>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17463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directions (1) : Isotopes</a:t>
            </a:r>
            <a:endParaRPr lang="fr-FR" dirty="0"/>
          </a:p>
        </p:txBody>
      </p:sp>
      <p:sp>
        <p:nvSpPr>
          <p:cNvPr id="7" name="ZoneTexte 5"/>
          <p:cNvSpPr txBox="1">
            <a:spLocks noChangeArrowheads="1"/>
          </p:cNvSpPr>
          <p:nvPr/>
        </p:nvSpPr>
        <p:spPr bwMode="auto">
          <a:xfrm>
            <a:off x="838200" y="764704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/>
              <a:t>Inter-</a:t>
            </a:r>
            <a:r>
              <a:rPr lang="fr-FR" sz="2400" dirty="0" err="1"/>
              <a:t>hemispheric</a:t>
            </a:r>
            <a:r>
              <a:rPr lang="fr-FR" sz="2400" dirty="0"/>
              <a:t> </a:t>
            </a:r>
            <a:r>
              <a:rPr lang="fr-FR" sz="2400" dirty="0" err="1"/>
              <a:t>difference</a:t>
            </a:r>
            <a:r>
              <a:rPr lang="fr-FR" sz="2400" dirty="0"/>
              <a:t> </a:t>
            </a:r>
            <a:r>
              <a:rPr lang="fr-FR" sz="2400" dirty="0" smtClean="0"/>
              <a:t>of </a:t>
            </a:r>
            <a:r>
              <a:rPr lang="fr-FR" sz="2400" baseline="30000" dirty="0" smtClean="0"/>
              <a:t>13</a:t>
            </a:r>
            <a:r>
              <a:rPr lang="fr-FR" sz="2400" dirty="0" smtClean="0"/>
              <a:t>CH</a:t>
            </a:r>
            <a:r>
              <a:rPr lang="fr-FR" sz="2400" baseline="-25000" dirty="0" smtClean="0"/>
              <a:t>4</a:t>
            </a:r>
            <a:r>
              <a:rPr lang="fr-FR" sz="2400" dirty="0" smtClean="0"/>
              <a:t> observations </a:t>
            </a:r>
            <a:endParaRPr lang="fr-FR" sz="2400" dirty="0"/>
          </a:p>
        </p:txBody>
      </p:sp>
      <p:pic>
        <p:nvPicPr>
          <p:cNvPr id="8" name="Image 10"/>
          <p:cNvPicPr>
            <a:picLocks noChangeAspect="1"/>
          </p:cNvPicPr>
          <p:nvPr/>
        </p:nvPicPr>
        <p:blipFill>
          <a:blip r:embed="rId2"/>
          <a:srcRect t="2940" r="10150"/>
          <a:stretch>
            <a:fillRect/>
          </a:stretch>
        </p:blipFill>
        <p:spPr bwMode="auto">
          <a:xfrm>
            <a:off x="152400" y="1283732"/>
            <a:ext cx="3581400" cy="453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1594248" y="5826750"/>
            <a:ext cx="153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i="1" dirty="0"/>
              <a:t>Kai et al.,2011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99878" y="5826750"/>
            <a:ext cx="1796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Levin et al., 2012</a:t>
            </a:r>
            <a:endParaRPr lang="fr-FR" sz="1600" i="1" dirty="0"/>
          </a:p>
        </p:txBody>
      </p:sp>
      <p:pic>
        <p:nvPicPr>
          <p:cNvPr id="11" name="Image 10" descr="Capture d’écran 2012-10-01 à 19.58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2631" r="43860" b="7603"/>
          <a:stretch/>
        </p:blipFill>
        <p:spPr>
          <a:xfrm>
            <a:off x="4716016" y="1444724"/>
            <a:ext cx="3550042" cy="42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directions (2) : Transport model </a:t>
            </a:r>
            <a:r>
              <a:rPr lang="fr-FR" dirty="0" err="1" smtClean="0"/>
              <a:t>errors</a:t>
            </a:r>
            <a:endParaRPr lang="fr-FR" dirty="0"/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395536" y="908720"/>
            <a:ext cx="84969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fr-FR" sz="2000" dirty="0">
                <a:latin typeface="Times New Roman" charset="0"/>
                <a:cs typeface="Times New Roman" charset="0"/>
              </a:rPr>
              <a:t> Transcom-CH</a:t>
            </a:r>
            <a:r>
              <a:rPr lang="fr-FR" sz="2000" baseline="-25000" dirty="0">
                <a:latin typeface="Times New Roman" charset="0"/>
                <a:cs typeface="Times New Roman" charset="0"/>
              </a:rPr>
              <a:t>4</a:t>
            </a:r>
            <a:r>
              <a:rPr lang="fr-FR" sz="2000" dirty="0">
                <a:latin typeface="Times New Roman" charset="0"/>
                <a:cs typeface="Times New Roman" charset="0"/>
              </a:rPr>
              <a:t> </a:t>
            </a:r>
            <a:r>
              <a:rPr lang="fr-FR" sz="2000" dirty="0" err="1">
                <a:latin typeface="Times New Roman" charset="0"/>
                <a:cs typeface="Times New Roman" charset="0"/>
              </a:rPr>
              <a:t>models</a:t>
            </a:r>
            <a:r>
              <a:rPr lang="ja-JP" altLang="fr-FR" sz="2000" dirty="0">
                <a:latin typeface="Times New Roman" charset="0"/>
                <a:cs typeface="Times New Roman" charset="0"/>
              </a:rPr>
              <a:t>’</a:t>
            </a:r>
            <a:r>
              <a:rPr lang="fr-FR" sz="2000" dirty="0">
                <a:latin typeface="Times New Roman" charset="0"/>
                <a:cs typeface="Times New Roman" charset="0"/>
              </a:rPr>
              <a:t> outputs are </a:t>
            </a:r>
            <a:r>
              <a:rPr lang="fr-FR" sz="2000" dirty="0" err="1">
                <a:latin typeface="Times New Roman" charset="0"/>
                <a:cs typeface="Times New Roman" charset="0"/>
              </a:rPr>
              <a:t>used</a:t>
            </a:r>
            <a:r>
              <a:rPr lang="fr-FR" sz="2000" dirty="0">
                <a:latin typeface="Times New Roman" charset="0"/>
                <a:cs typeface="Times New Roman" charset="0"/>
              </a:rPr>
              <a:t> as </a:t>
            </a:r>
            <a:r>
              <a:rPr lang="fr-FR" sz="2000" b="1" dirty="0">
                <a:latin typeface="Times New Roman" charset="0"/>
                <a:cs typeface="Times New Roman" charset="0"/>
              </a:rPr>
              <a:t>pseudo observations </a:t>
            </a:r>
            <a:r>
              <a:rPr lang="fr-FR" sz="2000" dirty="0" err="1">
                <a:latin typeface="Times New Roman" charset="0"/>
                <a:cs typeface="Times New Roman" charset="0"/>
              </a:rPr>
              <a:t>at</a:t>
            </a:r>
            <a:r>
              <a:rPr lang="fr-FR" sz="2000" dirty="0">
                <a:latin typeface="Times New Roman" charset="0"/>
                <a:cs typeface="Times New Roman" charset="0"/>
              </a:rPr>
              <a:t> </a:t>
            </a:r>
            <a:r>
              <a:rPr lang="fr-FR" sz="2000" b="1" dirty="0">
                <a:latin typeface="Times New Roman" charset="0"/>
                <a:cs typeface="Times New Roman" charset="0"/>
              </a:rPr>
              <a:t>160 surface stations</a:t>
            </a:r>
          </a:p>
          <a:p>
            <a:pPr eaLnBrk="1" hangingPunct="1">
              <a:buFont typeface="Wingdings" charset="0"/>
              <a:buChar char="Ø"/>
            </a:pPr>
            <a:endParaRPr lang="fr-FR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fr-FR" sz="2000" dirty="0">
                <a:latin typeface="Times New Roman" charset="0"/>
                <a:cs typeface="Times New Roman" charset="0"/>
              </a:rPr>
              <a:t> The </a:t>
            </a:r>
            <a:r>
              <a:rPr lang="fr-FR" sz="2000" dirty="0" err="1">
                <a:latin typeface="Times New Roman" charset="0"/>
                <a:cs typeface="Times New Roman" charset="0"/>
              </a:rPr>
              <a:t>variational</a:t>
            </a:r>
            <a:r>
              <a:rPr lang="fr-FR" sz="2000" dirty="0">
                <a:latin typeface="Times New Roman" charset="0"/>
                <a:cs typeface="Times New Roman" charset="0"/>
              </a:rPr>
              <a:t> inversion system (</a:t>
            </a:r>
            <a:r>
              <a:rPr lang="fr-FR" sz="2000" b="1" dirty="0">
                <a:latin typeface="Times New Roman" charset="0"/>
                <a:cs typeface="Times New Roman" charset="0"/>
              </a:rPr>
              <a:t>PYVAR-LMDZ</a:t>
            </a:r>
            <a:r>
              <a:rPr lang="fr-FR" sz="2000" dirty="0">
                <a:latin typeface="Times New Roman" charset="0"/>
                <a:cs typeface="Times New Roman" charset="0"/>
              </a:rPr>
              <a:t>) </a:t>
            </a:r>
            <a:r>
              <a:rPr lang="fr-FR" sz="2000" dirty="0" err="1">
                <a:latin typeface="Times New Roman" charset="0"/>
                <a:cs typeface="Times New Roman" charset="0"/>
              </a:rPr>
              <a:t>is</a:t>
            </a:r>
            <a:r>
              <a:rPr lang="fr-FR" sz="2000" dirty="0">
                <a:latin typeface="Times New Roman" charset="0"/>
                <a:cs typeface="Times New Roman" charset="0"/>
              </a:rPr>
              <a:t> </a:t>
            </a:r>
            <a:r>
              <a:rPr lang="fr-FR" sz="2000" dirty="0" err="1">
                <a:latin typeface="Times New Roman" charset="0"/>
                <a:cs typeface="Times New Roman" charset="0"/>
              </a:rPr>
              <a:t>used</a:t>
            </a:r>
            <a:r>
              <a:rPr lang="fr-FR" sz="2000" dirty="0">
                <a:latin typeface="Times New Roman" charset="0"/>
                <a:cs typeface="Times New Roman" charset="0"/>
              </a:rPr>
              <a:t> to </a:t>
            </a:r>
            <a:r>
              <a:rPr lang="fr-FR" sz="2000" dirty="0" err="1">
                <a:latin typeface="Times New Roman" charset="0"/>
                <a:cs typeface="Times New Roman" charset="0"/>
              </a:rPr>
              <a:t>compute</a:t>
            </a:r>
            <a:r>
              <a:rPr lang="fr-FR" sz="2000" dirty="0">
                <a:latin typeface="Times New Roman" charset="0"/>
                <a:cs typeface="Times New Roman" charset="0"/>
              </a:rPr>
              <a:t> the inversions (Chevallier </a:t>
            </a:r>
            <a:r>
              <a:rPr lang="fr-FR" sz="2000" dirty="0" err="1">
                <a:latin typeface="Times New Roman" charset="0"/>
                <a:cs typeface="Times New Roman" charset="0"/>
              </a:rPr>
              <a:t>at</a:t>
            </a:r>
            <a:r>
              <a:rPr lang="fr-FR" sz="2000" dirty="0">
                <a:latin typeface="Times New Roman" charset="0"/>
                <a:cs typeface="Times New Roman" charset="0"/>
              </a:rPr>
              <a:t> al., 2007)</a:t>
            </a:r>
          </a:p>
          <a:p>
            <a:pPr eaLnBrk="1" hangingPunct="1">
              <a:buFont typeface="Wingdings" charset="0"/>
              <a:buChar char="Ø"/>
            </a:pPr>
            <a:endParaRPr lang="fr-FR" sz="2000" dirty="0">
              <a:latin typeface="Times New Roman" charset="0"/>
              <a:cs typeface="Times New Roman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fr-FR" sz="2000" dirty="0">
                <a:latin typeface="Times New Roman" charset="0"/>
                <a:cs typeface="Times New Roman" charset="0"/>
              </a:rPr>
              <a:t> The </a:t>
            </a:r>
            <a:r>
              <a:rPr lang="fr-FR" sz="2000" b="1" dirty="0">
                <a:latin typeface="Times New Roman" charset="0"/>
                <a:cs typeface="Times New Roman" charset="0"/>
              </a:rPr>
              <a:t>INV </a:t>
            </a:r>
            <a:r>
              <a:rPr lang="fr-FR" sz="2000" b="1" dirty="0" err="1">
                <a:latin typeface="Times New Roman" charset="0"/>
                <a:cs typeface="Times New Roman" charset="0"/>
              </a:rPr>
              <a:t>emission</a:t>
            </a:r>
            <a:r>
              <a:rPr lang="fr-FR" sz="2000" b="1" dirty="0">
                <a:latin typeface="Times New Roman" charset="0"/>
                <a:cs typeface="Times New Roman" charset="0"/>
              </a:rPr>
              <a:t> scenario </a:t>
            </a:r>
            <a:r>
              <a:rPr lang="fr-FR" sz="2000" dirty="0" err="1">
                <a:latin typeface="Times New Roman" charset="0"/>
                <a:cs typeface="Times New Roman" charset="0"/>
              </a:rPr>
              <a:t>from</a:t>
            </a:r>
            <a:r>
              <a:rPr lang="fr-FR" sz="2000" dirty="0">
                <a:latin typeface="Times New Roman" charset="0"/>
                <a:cs typeface="Times New Roman" charset="0"/>
              </a:rPr>
              <a:t> </a:t>
            </a:r>
            <a:r>
              <a:rPr lang="fr-FR" sz="2000" dirty="0" err="1">
                <a:latin typeface="Times New Roman" charset="0"/>
                <a:cs typeface="Times New Roman" charset="0"/>
              </a:rPr>
              <a:t>Patra</a:t>
            </a:r>
            <a:r>
              <a:rPr lang="fr-FR" sz="2000" dirty="0">
                <a:latin typeface="Times New Roman" charset="0"/>
                <a:cs typeface="Times New Roman" charset="0"/>
              </a:rPr>
              <a:t> et al. (2011) </a:t>
            </a:r>
            <a:r>
              <a:rPr lang="fr-FR" sz="2000" dirty="0" err="1">
                <a:latin typeface="Times New Roman" charset="0"/>
                <a:cs typeface="Times New Roman" charset="0"/>
              </a:rPr>
              <a:t>is</a:t>
            </a:r>
            <a:r>
              <a:rPr lang="fr-FR" sz="2000" dirty="0">
                <a:latin typeface="Times New Roman" charset="0"/>
                <a:cs typeface="Times New Roman" charset="0"/>
              </a:rPr>
              <a:t> </a:t>
            </a:r>
            <a:r>
              <a:rPr lang="fr-FR" sz="2000" dirty="0" err="1">
                <a:latin typeface="Times New Roman" charset="0"/>
                <a:cs typeface="Times New Roman" charset="0"/>
              </a:rPr>
              <a:t>used</a:t>
            </a:r>
            <a:r>
              <a:rPr lang="fr-FR" sz="2000" dirty="0">
                <a:latin typeface="Times New Roman" charset="0"/>
                <a:cs typeface="Times New Roman" charset="0"/>
              </a:rPr>
              <a:t> as a priori scenario  </a:t>
            </a:r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358775" y="3717826"/>
            <a:ext cx="2376488" cy="647278"/>
          </a:xfrm>
          <a:prstGeom prst="roundRect">
            <a:avLst>
              <a:gd name="adj" fmla="val 16667"/>
            </a:avLst>
          </a:prstGeom>
          <a:solidFill>
            <a:srgbClr val="E0FF85"/>
          </a:solidFill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2200" dirty="0">
                <a:latin typeface="Times New Roman" pitchFamily="18" charset="0"/>
                <a:ea typeface="+mn-ea"/>
                <a:cs typeface="Times New Roman" pitchFamily="18" charset="0"/>
              </a:rPr>
              <a:t>Pseudo Observations</a:t>
            </a:r>
          </a:p>
        </p:txBody>
      </p:sp>
      <p:sp>
        <p:nvSpPr>
          <p:cNvPr id="14" name="Rectangle à coins arrondis 13"/>
          <p:cNvSpPr>
            <a:spLocks noChangeArrowheads="1"/>
          </p:cNvSpPr>
          <p:nvPr/>
        </p:nvSpPr>
        <p:spPr bwMode="auto">
          <a:xfrm>
            <a:off x="358775" y="5373216"/>
            <a:ext cx="2376488" cy="648072"/>
          </a:xfrm>
          <a:prstGeom prst="roundRect">
            <a:avLst>
              <a:gd name="adj" fmla="val 16667"/>
            </a:avLst>
          </a:prstGeom>
          <a:solidFill>
            <a:srgbClr val="E0FF85"/>
          </a:solidFill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2200" dirty="0">
                <a:latin typeface="Times New Roman" pitchFamily="18" charset="0"/>
                <a:ea typeface="+mn-ea"/>
                <a:cs typeface="Times New Roman" pitchFamily="18" charset="0"/>
              </a:rPr>
              <a:t>INV </a:t>
            </a:r>
            <a:r>
              <a:rPr lang="fr-FR" sz="2200" dirty="0" err="1">
                <a:latin typeface="Times New Roman" pitchFamily="18" charset="0"/>
                <a:ea typeface="+mn-ea"/>
                <a:cs typeface="Times New Roman" pitchFamily="18" charset="0"/>
              </a:rPr>
              <a:t>emission</a:t>
            </a:r>
            <a:r>
              <a:rPr lang="fr-FR" sz="2200" dirty="0">
                <a:latin typeface="Times New Roman" pitchFamily="18" charset="0"/>
                <a:ea typeface="+mn-ea"/>
                <a:cs typeface="Times New Roman" pitchFamily="18" charset="0"/>
              </a:rPr>
              <a:t> scenario</a:t>
            </a:r>
          </a:p>
        </p:txBody>
      </p:sp>
      <p:sp>
        <p:nvSpPr>
          <p:cNvPr id="15" name="Rectangle à coins arrondis 14"/>
          <p:cNvSpPr>
            <a:spLocks noChangeArrowheads="1"/>
          </p:cNvSpPr>
          <p:nvPr/>
        </p:nvSpPr>
        <p:spPr bwMode="auto">
          <a:xfrm>
            <a:off x="3671888" y="4509988"/>
            <a:ext cx="2879725" cy="647204"/>
          </a:xfrm>
          <a:prstGeom prst="roundRect">
            <a:avLst>
              <a:gd name="adj" fmla="val 16667"/>
            </a:avLst>
          </a:prstGeom>
          <a:solidFill>
            <a:srgbClr val="E0FF85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2000" dirty="0">
                <a:latin typeface="Times New Roman" pitchFamily="18" charset="0"/>
                <a:ea typeface="+mn-ea"/>
                <a:cs typeface="Times New Roman" pitchFamily="18" charset="0"/>
              </a:rPr>
              <a:t>INVERSION SYSTEM:</a:t>
            </a:r>
          </a:p>
          <a:p>
            <a:pPr algn="ctr">
              <a:defRPr/>
            </a:pPr>
            <a:r>
              <a:rPr lang="fr-FR" sz="2000" dirty="0">
                <a:latin typeface="Times New Roman" pitchFamily="18" charset="0"/>
                <a:ea typeface="+mn-ea"/>
                <a:cs typeface="Times New Roman" pitchFamily="18" charset="0"/>
              </a:rPr>
              <a:t>PYVAR</a:t>
            </a:r>
          </a:p>
        </p:txBody>
      </p:sp>
      <p:sp>
        <p:nvSpPr>
          <p:cNvPr id="16" name="Rectangle à coins arrondis 15"/>
          <p:cNvSpPr>
            <a:spLocks noChangeArrowheads="1"/>
          </p:cNvSpPr>
          <p:nvPr/>
        </p:nvSpPr>
        <p:spPr bwMode="auto">
          <a:xfrm>
            <a:off x="7415213" y="4365526"/>
            <a:ext cx="1549400" cy="792162"/>
          </a:xfrm>
          <a:prstGeom prst="roundRect">
            <a:avLst>
              <a:gd name="adj" fmla="val 16667"/>
            </a:avLst>
          </a:prstGeom>
          <a:solidFill>
            <a:srgbClr val="FAB5B0"/>
          </a:solidFill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200">
                <a:latin typeface="Times New Roman" charset="0"/>
                <a:cs typeface="Times New Roman" charset="0"/>
              </a:rPr>
              <a:t>Estimated CH</a:t>
            </a:r>
            <a:r>
              <a:rPr lang="fr-FR" sz="2200" baseline="-25000">
                <a:latin typeface="Times New Roman" charset="0"/>
                <a:cs typeface="Times New Roman" charset="0"/>
              </a:rPr>
              <a:t>4</a:t>
            </a:r>
            <a:r>
              <a:rPr lang="fr-FR" sz="2200">
                <a:latin typeface="Times New Roman" charset="0"/>
                <a:cs typeface="Times New Roman" charset="0"/>
              </a:rPr>
              <a:t> fluxes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771775" y="4005163"/>
            <a:ext cx="792163" cy="720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2771775" y="4941788"/>
            <a:ext cx="792163" cy="7921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>
            <a:off x="6588125" y="4725888"/>
            <a:ext cx="720725" cy="1238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24128" y="5661248"/>
            <a:ext cx="25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Locatelli, et al.,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  <p:sp>
        <p:nvSpPr>
          <p:cNvPr id="20" name="Rectangle à coins arrondis 19"/>
          <p:cNvSpPr>
            <a:spLocks noChangeArrowheads="1"/>
          </p:cNvSpPr>
          <p:nvPr/>
        </p:nvSpPr>
        <p:spPr bwMode="auto">
          <a:xfrm>
            <a:off x="4139952" y="3285033"/>
            <a:ext cx="2376487" cy="1008063"/>
          </a:xfrm>
          <a:prstGeom prst="roundRect">
            <a:avLst>
              <a:gd name="adj" fmla="val 16667"/>
            </a:avLst>
          </a:prstGeom>
          <a:solidFill>
            <a:srgbClr val="ADA4BA"/>
          </a:solidFill>
          <a:ln w="25400">
            <a:solidFill>
              <a:srgbClr val="8D27D9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TransCom</a:t>
            </a:r>
            <a:r>
              <a:rPr lang="fr-FR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-CH4 </a:t>
            </a:r>
            <a:r>
              <a:rPr lang="fr-FR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models</a:t>
            </a:r>
            <a:r>
              <a:rPr lang="fr-FR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outputs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771800" y="3717032"/>
            <a:ext cx="1368152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65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directions (2) : Transport model </a:t>
            </a:r>
            <a:r>
              <a:rPr lang="fr-FR" dirty="0" err="1" smtClean="0"/>
              <a:t>errors</a:t>
            </a:r>
            <a:endParaRPr lang="fr-FR" dirty="0"/>
          </a:p>
        </p:txBody>
      </p:sp>
      <p:pic>
        <p:nvPicPr>
          <p:cNvPr id="3" name="Picture 2" descr="C:\Users\Ro\Desktop\TRANSCOM\CCAM_r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836141"/>
            <a:ext cx="4322530" cy="261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Ro\Desktop\TRANSCOM\PCTM_r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4392389" cy="255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7"/>
          <p:cNvSpPr txBox="1">
            <a:spLocks noChangeArrowheads="1"/>
          </p:cNvSpPr>
          <p:nvPr/>
        </p:nvSpPr>
        <p:spPr bwMode="auto">
          <a:xfrm>
            <a:off x="7380288" y="1557338"/>
            <a:ext cx="1152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>
                <a:latin typeface="Times New Roman" charset="0"/>
                <a:cs typeface="Times New Roman" charset="0"/>
              </a:rPr>
              <a:t>CCAM</a:t>
            </a:r>
          </a:p>
        </p:txBody>
      </p: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7524750" y="4437063"/>
            <a:ext cx="11509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>
                <a:latin typeface="Times New Roman" charset="0"/>
                <a:cs typeface="Times New Roman" charset="0"/>
              </a:rPr>
              <a:t>PCTM</a:t>
            </a:r>
          </a:p>
        </p:txBody>
      </p:sp>
      <p:pic>
        <p:nvPicPr>
          <p:cNvPr id="7" name="Picture 4" descr="C:\Users\Ro\Desktop\TRANSCOM\legende_r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0547" y="3032956"/>
            <a:ext cx="51845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164288" y="5445224"/>
            <a:ext cx="1778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Locatelli, et al.,</a:t>
            </a:r>
          </a:p>
          <a:p>
            <a:r>
              <a:rPr lang="fr-FR" i="1" dirty="0" smtClean="0"/>
              <a:t>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187624" y="3212976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ppb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496" y="1052736"/>
            <a:ext cx="1907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Atmospheric</a:t>
            </a:r>
            <a:endParaRPr lang="fr-FR" sz="2400" dirty="0" smtClean="0"/>
          </a:p>
          <a:p>
            <a:r>
              <a:rPr lang="fr-FR" sz="2400" dirty="0" smtClean="0"/>
              <a:t> </a:t>
            </a:r>
            <a:r>
              <a:rPr lang="fr-FR" sz="2400" dirty="0" err="1" smtClean="0"/>
              <a:t>differences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1739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941513"/>
            <a:ext cx="4487863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ZoneTexte 6"/>
          <p:cNvSpPr txBox="1">
            <a:spLocks noChangeArrowheads="1"/>
          </p:cNvSpPr>
          <p:nvPr/>
        </p:nvSpPr>
        <p:spPr bwMode="auto">
          <a:xfrm>
            <a:off x="1212850" y="147638"/>
            <a:ext cx="658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>
                <a:latin typeface="Calibri" charset="0"/>
              </a:rPr>
              <a:t>Evolution of atmospheric methane (surface)</a:t>
            </a:r>
          </a:p>
        </p:txBody>
      </p:sp>
      <p:sp>
        <p:nvSpPr>
          <p:cNvPr id="20484" name="ZoneTexte 8"/>
          <p:cNvSpPr txBox="1">
            <a:spLocks noChangeArrowheads="1"/>
          </p:cNvSpPr>
          <p:nvPr/>
        </p:nvSpPr>
        <p:spPr bwMode="auto">
          <a:xfrm>
            <a:off x="4038600" y="6473825"/>
            <a:ext cx="1093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i="1">
                <a:latin typeface="Calibri" charset="0"/>
              </a:rPr>
              <a:t>NOAA, ESRL</a:t>
            </a:r>
          </a:p>
        </p:txBody>
      </p:sp>
      <p:sp>
        <p:nvSpPr>
          <p:cNvPr id="20485" name="ZoneTexte 9"/>
          <p:cNvSpPr txBox="1">
            <a:spLocks noChangeArrowheads="1"/>
          </p:cNvSpPr>
          <p:nvPr/>
        </p:nvSpPr>
        <p:spPr bwMode="auto">
          <a:xfrm>
            <a:off x="287338" y="5676900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High growth rate period</a:t>
            </a:r>
          </a:p>
          <a:p>
            <a:r>
              <a:rPr lang="fr-FR" sz="1800"/>
              <a:t>&lt; 1991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870200" y="1638300"/>
            <a:ext cx="1558925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ZoneTexte 12"/>
          <p:cNvSpPr txBox="1">
            <a:spLocks noChangeArrowheads="1"/>
          </p:cNvSpPr>
          <p:nvPr/>
        </p:nvSpPr>
        <p:spPr bwMode="auto">
          <a:xfrm>
            <a:off x="344488" y="1219200"/>
            <a:ext cx="2738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Lower growth rate period</a:t>
            </a:r>
          </a:p>
          <a:p>
            <a:r>
              <a:rPr lang="fr-FR" sz="1800"/>
              <a:t>1991-1996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rot="10800000" flipV="1">
            <a:off x="5572125" y="1638300"/>
            <a:ext cx="1131888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9" name="ZoneTexte 18"/>
          <p:cNvSpPr txBox="1">
            <a:spLocks noChangeArrowheads="1"/>
          </p:cNvSpPr>
          <p:nvPr/>
        </p:nvSpPr>
        <p:spPr bwMode="auto">
          <a:xfrm>
            <a:off x="6704013" y="1219200"/>
            <a:ext cx="2135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Stabilisation period</a:t>
            </a:r>
          </a:p>
          <a:p>
            <a:r>
              <a:rPr lang="fr-FR" sz="1800"/>
              <a:t>1999-2006</a:t>
            </a:r>
          </a:p>
        </p:txBody>
      </p:sp>
      <p:cxnSp>
        <p:nvCxnSpPr>
          <p:cNvPr id="37" name="Connecteur droit 36"/>
          <p:cNvCxnSpPr/>
          <p:nvPr/>
        </p:nvCxnSpPr>
        <p:spPr>
          <a:xfrm rot="5400000" flipH="1" flipV="1">
            <a:off x="504032" y="4571206"/>
            <a:ext cx="22098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1609725" y="3238500"/>
            <a:ext cx="1828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2" name="ZoneTexte 40"/>
          <p:cNvSpPr txBox="1">
            <a:spLocks noChangeArrowheads="1"/>
          </p:cNvSpPr>
          <p:nvPr/>
        </p:nvSpPr>
        <p:spPr bwMode="auto">
          <a:xfrm>
            <a:off x="4206875" y="1219200"/>
            <a:ext cx="1289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El Niño</a:t>
            </a:r>
          </a:p>
          <a:p>
            <a:r>
              <a:rPr lang="fr-FR" sz="1800"/>
              <a:t>1997-1998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 rot="16200000" flipH="1">
            <a:off x="4575969" y="2061369"/>
            <a:ext cx="458787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4" name="ZoneTexte 50"/>
          <p:cNvSpPr txBox="1">
            <a:spLocks noChangeArrowheads="1"/>
          </p:cNvSpPr>
          <p:nvPr/>
        </p:nvSpPr>
        <p:spPr bwMode="auto">
          <a:xfrm>
            <a:off x="344488" y="2314575"/>
            <a:ext cx="1736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Pinatubo, </a:t>
            </a:r>
          </a:p>
          <a:p>
            <a:r>
              <a:rPr lang="fr-FR" sz="1800"/>
              <a:t>USSR collapse</a:t>
            </a:r>
          </a:p>
          <a:p>
            <a:r>
              <a:rPr lang="fr-FR" sz="1800"/>
              <a:t>1991-</a:t>
            </a:r>
          </a:p>
        </p:txBody>
      </p:sp>
      <p:sp>
        <p:nvSpPr>
          <p:cNvPr id="20495" name="ZoneTexte 58"/>
          <p:cNvSpPr txBox="1">
            <a:spLocks noChangeArrowheads="1"/>
          </p:cNvSpPr>
          <p:nvPr/>
        </p:nvSpPr>
        <p:spPr bwMode="auto">
          <a:xfrm>
            <a:off x="6875463" y="2622550"/>
            <a:ext cx="1852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Recent increase</a:t>
            </a:r>
          </a:p>
          <a:p>
            <a:r>
              <a:rPr lang="fr-FR" sz="1800"/>
              <a:t>2007-?</a:t>
            </a:r>
          </a:p>
        </p:txBody>
      </p:sp>
      <p:cxnSp>
        <p:nvCxnSpPr>
          <p:cNvPr id="60" name="Connecteur droit avec flèche 59"/>
          <p:cNvCxnSpPr/>
          <p:nvPr/>
        </p:nvCxnSpPr>
        <p:spPr>
          <a:xfrm rot="10800000">
            <a:off x="6223000" y="2393950"/>
            <a:ext cx="652463" cy="425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2097088" y="2781300"/>
            <a:ext cx="19510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8" name="ZoneTexte 18"/>
          <p:cNvSpPr txBox="1">
            <a:spLocks noChangeArrowheads="1"/>
          </p:cNvSpPr>
          <p:nvPr/>
        </p:nvSpPr>
        <p:spPr bwMode="auto">
          <a:xfrm>
            <a:off x="6821488" y="4111625"/>
            <a:ext cx="2017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Relative minimum </a:t>
            </a:r>
          </a:p>
          <a:p>
            <a:r>
              <a:rPr lang="fr-FR" sz="1800"/>
              <a:t>in 2005-06</a:t>
            </a:r>
          </a:p>
        </p:txBody>
      </p:sp>
      <p:cxnSp>
        <p:nvCxnSpPr>
          <p:cNvPr id="20" name="Connecteur droit avec flèche 19"/>
          <p:cNvCxnSpPr>
            <a:stCxn id="20498" idx="1"/>
          </p:cNvCxnSpPr>
          <p:nvPr/>
        </p:nvCxnSpPr>
        <p:spPr>
          <a:xfrm rot="10800000">
            <a:off x="6096000" y="2552700"/>
            <a:ext cx="725488" cy="1882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 flipH="1" flipV="1">
            <a:off x="2073276" y="3995737"/>
            <a:ext cx="3886200" cy="95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 flipH="1" flipV="1">
            <a:off x="2951163" y="3995737"/>
            <a:ext cx="3886200" cy="95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70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directions (2) : Transport model </a:t>
            </a:r>
            <a:r>
              <a:rPr lang="fr-FR" dirty="0" err="1" smtClean="0"/>
              <a:t>errors</a:t>
            </a:r>
            <a:endParaRPr lang="fr-FR" dirty="0"/>
          </a:p>
        </p:txBody>
      </p:sp>
      <p:pic>
        <p:nvPicPr>
          <p:cNvPr id="3" name="Picture 3" descr="C:\Users\Ro\Desktop\TRANSCOM\barplot_U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240484" cy="25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Ro\Desktop\TRANSCOM\barplot_euro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133373" cy="239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Ro\Desktop\TRANSCOM\barplot_As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3240360" cy="232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Ro\Desktop\TRANSCOM\barplot_Afr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312368" cy="24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5"/>
          <p:cNvSpPr txBox="1">
            <a:spLocks noChangeArrowheads="1"/>
          </p:cNvSpPr>
          <p:nvPr/>
        </p:nvSpPr>
        <p:spPr bwMode="auto">
          <a:xfrm>
            <a:off x="1475656" y="1268760"/>
            <a:ext cx="10080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>
                <a:latin typeface="Times New Roman" charset="0"/>
                <a:cs typeface="Times New Roman" charset="0"/>
              </a:rPr>
              <a:t>USA</a:t>
            </a: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6372200" y="1124744"/>
            <a:ext cx="1223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>
                <a:latin typeface="Times New Roman" charset="0"/>
                <a:cs typeface="Times New Roman" charset="0"/>
              </a:rPr>
              <a:t>Europe</a:t>
            </a:r>
          </a:p>
        </p:txBody>
      </p:sp>
      <p:sp>
        <p:nvSpPr>
          <p:cNvPr id="9" name="ZoneTexte 17"/>
          <p:cNvSpPr txBox="1">
            <a:spLocks noChangeArrowheads="1"/>
          </p:cNvSpPr>
          <p:nvPr/>
        </p:nvSpPr>
        <p:spPr bwMode="auto">
          <a:xfrm>
            <a:off x="1907704" y="3717032"/>
            <a:ext cx="1223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 err="1">
                <a:latin typeface="Times New Roman" charset="0"/>
                <a:cs typeface="Times New Roman" charset="0"/>
              </a:rPr>
              <a:t>Africa</a:t>
            </a:r>
            <a:endParaRPr lang="fr-FR" sz="22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10" name="ZoneTexte 18"/>
          <p:cNvSpPr txBox="1">
            <a:spLocks noChangeArrowheads="1"/>
          </p:cNvSpPr>
          <p:nvPr/>
        </p:nvSpPr>
        <p:spPr bwMode="auto">
          <a:xfrm>
            <a:off x="5652120" y="3645024"/>
            <a:ext cx="17287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200" b="1" dirty="0">
                <a:latin typeface="Times New Roman" charset="0"/>
                <a:cs typeface="Times New Roman" charset="0"/>
              </a:rPr>
              <a:t>South </a:t>
            </a:r>
            <a:r>
              <a:rPr lang="fr-FR" sz="2200" b="1" dirty="0" err="1">
                <a:latin typeface="Times New Roman" charset="0"/>
                <a:cs typeface="Times New Roman" charset="0"/>
              </a:rPr>
              <a:t>Asia</a:t>
            </a:r>
            <a:endParaRPr lang="fr-FR" sz="22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43808" y="663079"/>
            <a:ext cx="381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Continental </a:t>
            </a:r>
            <a:r>
              <a:rPr lang="fr-FR" sz="2400" dirty="0" err="1" smtClean="0"/>
              <a:t>inverted</a:t>
            </a:r>
            <a:r>
              <a:rPr lang="fr-FR" sz="2400" dirty="0" smtClean="0"/>
              <a:t> fluxes</a:t>
            </a:r>
            <a:endParaRPr lang="fr-FR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535420" y="5805264"/>
            <a:ext cx="254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Locatelli, et al., in </a:t>
            </a:r>
            <a:r>
              <a:rPr lang="fr-FR" i="1" dirty="0" err="1" smtClean="0"/>
              <a:t>prep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60289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CH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Atmospheric Growth Rate, 1983-2009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IMGP0699.JPG"/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092280" y="1412776"/>
            <a:ext cx="18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323850" y="1052513"/>
            <a:ext cx="6192838" cy="4752975"/>
            <a:chOff x="323528" y="1052736"/>
            <a:chExt cx="5753100" cy="4534991"/>
          </a:xfrm>
        </p:grpSpPr>
        <p:pic>
          <p:nvPicPr>
            <p:cNvPr id="32775" name="Picture 5" descr="growth_rates_plus_ba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52736"/>
              <a:ext cx="5753100" cy="378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1" descr="legend_fig1.tiff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4" t="11993" r="5334" b="69617"/>
            <a:stretch>
              <a:fillRect/>
            </a:stretch>
          </p:blipFill>
          <p:spPr bwMode="auto">
            <a:xfrm>
              <a:off x="323528" y="4797152"/>
              <a:ext cx="5752800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Image 6" descr="growth_rates_plus_ba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6172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ZoneTexte 7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Methane table in the IPCC 2007</a:t>
            </a:r>
          </a:p>
        </p:txBody>
      </p:sp>
      <p:pic>
        <p:nvPicPr>
          <p:cNvPr id="2969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9"/>
          <a:stretch>
            <a:fillRect/>
          </a:stretch>
        </p:blipFill>
        <p:spPr bwMode="auto">
          <a:xfrm>
            <a:off x="152400" y="838200"/>
            <a:ext cx="89916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ZoneTexte 4"/>
          <p:cNvSpPr txBox="1">
            <a:spLocks noChangeArrowheads="1"/>
          </p:cNvSpPr>
          <p:nvPr/>
        </p:nvSpPr>
        <p:spPr bwMode="auto">
          <a:xfrm>
            <a:off x="6926263" y="5943600"/>
            <a:ext cx="160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Denman et al.,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GCP Global Methane Synthesis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buFont typeface="Wingdings" charset="0"/>
              <a:buChar char="æ"/>
            </a:pP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scientific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goal of the global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carbon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project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develop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complete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picture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of the global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carbon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cycle</a:t>
            </a:r>
            <a:endParaRPr lang="fr-FR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æ"/>
            </a:pPr>
            <a:r>
              <a:rPr lang="fr-FR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Starting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 point : no </a:t>
            </a:r>
            <a:r>
              <a:rPr lang="fr-FR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regular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 and consistent budget for </a:t>
            </a:r>
            <a:r>
              <a:rPr lang="fr-FR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methane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 as for CO2. </a:t>
            </a:r>
          </a:p>
          <a:p>
            <a:pPr eaLnBrk="1" hangingPunct="1">
              <a:buFont typeface="Wingdings" charset="0"/>
              <a:buChar char="æ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Regular update of the CH</a:t>
            </a:r>
            <a:r>
              <a:rPr lang="en-US" sz="2000" baseline="-25000" dirty="0" smtClean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global budget, annually or bi-annually – similar to global CO</a:t>
            </a:r>
            <a:r>
              <a:rPr lang="en-US" sz="2000" baseline="-25000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budget</a:t>
            </a:r>
          </a:p>
          <a:p>
            <a:pPr eaLnBrk="1" hangingPunct="1">
              <a:buFont typeface="Wingdings" charset="0"/>
              <a:buChar char="æ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Synthesis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bottom-up and top-down studies</a:t>
            </a: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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Contributions from :</a:t>
            </a:r>
          </a:p>
          <a:p>
            <a:pPr lvl="1" eaLnBrk="1" hangingPunct="1"/>
            <a:r>
              <a:rPr lang="en-US" sz="2000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Observational networks (NOAA, CSIRO, LSCE, AGAGE)</a:t>
            </a:r>
          </a:p>
          <a:p>
            <a:pPr lvl="1" eaLnBrk="1" hangingPunct="1"/>
            <a:r>
              <a:rPr lang="en-US" sz="2000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Inventories (EDGAR, GFED, GICC, FINN, IIASA, EPA)</a:t>
            </a:r>
          </a:p>
          <a:p>
            <a:pPr lvl="1" eaLnBrk="1" hangingPunct="1"/>
            <a:r>
              <a:rPr lang="en-US" sz="2000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Inverse modeling groups, chemical-transport models and chemistry-climate models (OH)</a:t>
            </a:r>
          </a:p>
          <a:p>
            <a:pPr lvl="1" eaLnBrk="1" hangingPunct="1"/>
            <a:r>
              <a:rPr lang="en-US" sz="2000" dirty="0">
                <a:solidFill>
                  <a:schemeClr val="bg2"/>
                </a:solidFill>
                <a:latin typeface="Arial" charset="0"/>
                <a:ea typeface="ＭＳ Ｐゴシック" charset="0"/>
              </a:rPr>
              <a:t>Process-based models for wetland and biomass burning</a:t>
            </a: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  Regular b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udget release in collective papers</a:t>
            </a:r>
          </a:p>
          <a:p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General approach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079500" y="914400"/>
            <a:ext cx="7521575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Bring together Top-Downs inversions (8) and Bottom-Up models (5) and inventories (4)</a:t>
            </a:r>
          </a:p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Address decadal means (80s, 90s, 00s), inter-annual variability, trends, and uncertainties</a:t>
            </a:r>
          </a:p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Global to (broad) regional scales</a:t>
            </a:r>
          </a:p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Include all studies with more than 5 years at global scale to represent one decade</a:t>
            </a:r>
          </a:p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Published work, updates, and new studies</a:t>
            </a:r>
          </a:p>
          <a:p>
            <a:pPr>
              <a:spcAft>
                <a:spcPts val="1800"/>
              </a:spcAft>
              <a:buFont typeface="Wingdings" charset="0"/>
              <a:buChar char="æ"/>
            </a:pPr>
            <a:r>
              <a:rPr lang="en-GB" sz="2200">
                <a:latin typeface="Arial" charset="0"/>
                <a:ea typeface="ＭＳ Ｐゴシック" charset="0"/>
                <a:cs typeface="ＭＳ Ｐゴシック" charset="0"/>
              </a:rPr>
              <a:t> Consistent analyses of the submitted data for emissions and sinks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Decadal Budget Table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5" name="Image 6" descr="Table_AR5_CH4_budget_20120411_p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084" r="5833" b="27594"/>
          <a:stretch>
            <a:fillRect/>
          </a:stretch>
        </p:blipFill>
        <p:spPr bwMode="auto">
          <a:xfrm>
            <a:off x="0" y="838200"/>
            <a:ext cx="90947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ZoneTexte 7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  <p:sp>
        <p:nvSpPr>
          <p:cNvPr id="33797" name="Ellipse 8"/>
          <p:cNvSpPr>
            <a:spLocks noChangeArrowheads="1"/>
          </p:cNvSpPr>
          <p:nvPr/>
        </p:nvSpPr>
        <p:spPr bwMode="auto">
          <a:xfrm>
            <a:off x="7797800" y="18669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798" name="Ellipse 9"/>
          <p:cNvSpPr>
            <a:spLocks noChangeArrowheads="1"/>
          </p:cNvSpPr>
          <p:nvPr/>
        </p:nvSpPr>
        <p:spPr bwMode="auto">
          <a:xfrm>
            <a:off x="7797800" y="16891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799" name="Ellipse 10"/>
          <p:cNvSpPr>
            <a:spLocks noChangeArrowheads="1"/>
          </p:cNvSpPr>
          <p:nvPr/>
        </p:nvSpPr>
        <p:spPr bwMode="auto">
          <a:xfrm>
            <a:off x="7797800" y="257175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800" name="Ellipse 11"/>
          <p:cNvSpPr>
            <a:spLocks noChangeArrowheads="1"/>
          </p:cNvSpPr>
          <p:nvPr/>
        </p:nvSpPr>
        <p:spPr bwMode="auto">
          <a:xfrm>
            <a:off x="7791450" y="40005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801" name="Ellipse 12"/>
          <p:cNvSpPr>
            <a:spLocks noChangeArrowheads="1"/>
          </p:cNvSpPr>
          <p:nvPr/>
        </p:nvSpPr>
        <p:spPr bwMode="auto">
          <a:xfrm>
            <a:off x="6407150" y="40005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802" name="Ellipse 13"/>
          <p:cNvSpPr>
            <a:spLocks noChangeArrowheads="1"/>
          </p:cNvSpPr>
          <p:nvPr/>
        </p:nvSpPr>
        <p:spPr bwMode="auto">
          <a:xfrm>
            <a:off x="7791450" y="13462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3803" name="Ellipse 14"/>
          <p:cNvSpPr>
            <a:spLocks noChangeArrowheads="1"/>
          </p:cNvSpPr>
          <p:nvPr/>
        </p:nvSpPr>
        <p:spPr bwMode="auto">
          <a:xfrm>
            <a:off x="6407150" y="1346200"/>
            <a:ext cx="292100" cy="1524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Agreement 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Decadal CH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emissions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ZoneTexte 3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  <p:sp>
        <p:nvSpPr>
          <p:cNvPr id="34821" name="ZoneTexte 4"/>
          <p:cNvSpPr txBox="1">
            <a:spLocks noChangeArrowheads="1"/>
          </p:cNvSpPr>
          <p:nvPr/>
        </p:nvSpPr>
        <p:spPr bwMode="auto">
          <a:xfrm>
            <a:off x="1066800" y="838200"/>
            <a:ext cx="225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The Dalmatian plot : </a:t>
            </a:r>
          </a:p>
        </p:txBody>
      </p:sp>
      <p:pic>
        <p:nvPicPr>
          <p:cNvPr id="6" name="Image 5" descr="Figur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388424" cy="466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Regional Methane Budgets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TextBox 80"/>
          <p:cNvSpPr txBox="1">
            <a:spLocks noChangeArrowheads="1"/>
          </p:cNvSpPr>
          <p:nvPr/>
        </p:nvSpPr>
        <p:spPr bwMode="auto">
          <a:xfrm>
            <a:off x="6804025" y="1179513"/>
            <a:ext cx="24479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latin typeface="Segoe UI" charset="0"/>
                <a:cs typeface="Segoe UI" charset="0"/>
              </a:rPr>
              <a:t>Contributors:</a:t>
            </a:r>
          </a:p>
          <a:p>
            <a:pPr eaLnBrk="1" hangingPunct="1"/>
            <a:endParaRPr lang="en-US" sz="1200" b="1" dirty="0">
              <a:latin typeface="Segoe UI" charset="0"/>
              <a:cs typeface="Segoe UI" charset="0"/>
            </a:endParaRP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ORCHIDEE (</a:t>
            </a:r>
            <a:r>
              <a:rPr lang="en-US" sz="1200" dirty="0" err="1">
                <a:latin typeface="Segoe UI" charset="0"/>
                <a:cs typeface="Segoe UI" charset="0"/>
              </a:rPr>
              <a:t>Ringeval</a:t>
            </a:r>
            <a:r>
              <a:rPr lang="en-US" sz="1200" dirty="0">
                <a:latin typeface="Segoe UI" charset="0"/>
                <a:cs typeface="Segoe UI" charset="0"/>
              </a:rPr>
              <a:t> et. al., 2010)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LPJ-</a:t>
            </a:r>
            <a:r>
              <a:rPr lang="en-US" sz="1200" dirty="0" err="1">
                <a:latin typeface="Segoe UI" charset="0"/>
                <a:cs typeface="Segoe UI" charset="0"/>
              </a:rPr>
              <a:t>WHy</a:t>
            </a:r>
            <a:r>
              <a:rPr lang="en-US" sz="1200" dirty="0">
                <a:latin typeface="Segoe UI" charset="0"/>
                <a:cs typeface="Segoe UI" charset="0"/>
              </a:rPr>
              <a:t>-Me (</a:t>
            </a:r>
            <a:r>
              <a:rPr lang="en-US" sz="1200" dirty="0" err="1">
                <a:latin typeface="Segoe UI" charset="0"/>
                <a:cs typeface="Segoe UI" charset="0"/>
              </a:rPr>
              <a:t>Spahni</a:t>
            </a:r>
            <a:r>
              <a:rPr lang="en-US" sz="1200" dirty="0">
                <a:latin typeface="Segoe UI" charset="0"/>
                <a:cs typeface="Segoe UI" charset="0"/>
              </a:rPr>
              <a:t> et al., 2011)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LPJ-WSL (</a:t>
            </a:r>
            <a:r>
              <a:rPr lang="en-US" sz="1200" dirty="0" err="1">
                <a:latin typeface="Segoe UI" charset="0"/>
                <a:cs typeface="Segoe UI" charset="0"/>
              </a:rPr>
              <a:t>Hodson</a:t>
            </a:r>
            <a:r>
              <a:rPr lang="en-US" sz="1200" dirty="0">
                <a:latin typeface="Segoe UI" charset="0"/>
                <a:cs typeface="Segoe UI" charset="0"/>
              </a:rPr>
              <a:t> et al., 2011)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GFEDv2 (van der </a:t>
            </a:r>
            <a:r>
              <a:rPr lang="en-US" sz="1200" dirty="0" err="1">
                <a:latin typeface="Segoe UI" charset="0"/>
                <a:cs typeface="Segoe UI" charset="0"/>
              </a:rPr>
              <a:t>Werf</a:t>
            </a:r>
            <a:r>
              <a:rPr lang="en-US" sz="1200" dirty="0">
                <a:latin typeface="Segoe UI" charset="0"/>
                <a:cs typeface="Segoe UI" charset="0"/>
              </a:rPr>
              <a:t> et al. 2006)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GFEDv3 (van der </a:t>
            </a:r>
            <a:r>
              <a:rPr lang="en-US" sz="1200" dirty="0" err="1">
                <a:latin typeface="Segoe UI" charset="0"/>
                <a:cs typeface="Segoe UI" charset="0"/>
              </a:rPr>
              <a:t>Werf</a:t>
            </a:r>
            <a:r>
              <a:rPr lang="en-US" sz="1200" dirty="0">
                <a:latin typeface="Segoe UI" charset="0"/>
                <a:cs typeface="Segoe UI" charset="0"/>
              </a:rPr>
              <a:t> et al. 2010)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RETRO (Schulz et al. 2007)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GICC (</a:t>
            </a:r>
            <a:r>
              <a:rPr lang="en-US" sz="1200" dirty="0" err="1">
                <a:latin typeface="Segoe UI" charset="0"/>
                <a:cs typeface="Segoe UI" charset="0"/>
              </a:rPr>
              <a:t>Mieville</a:t>
            </a:r>
            <a:r>
              <a:rPr lang="en-US" sz="1200" dirty="0">
                <a:latin typeface="Segoe UI" charset="0"/>
                <a:cs typeface="Segoe UI" charset="0"/>
              </a:rPr>
              <a:t> et al. 2010)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FINN (</a:t>
            </a:r>
            <a:r>
              <a:rPr lang="en-US" sz="1200" dirty="0" err="1">
                <a:latin typeface="Segoe UI" charset="0"/>
                <a:cs typeface="Segoe UI" charset="0"/>
              </a:rPr>
              <a:t>Wiedinmeyer</a:t>
            </a:r>
            <a:r>
              <a:rPr lang="en-US" sz="1200" dirty="0">
                <a:latin typeface="Segoe UI" charset="0"/>
                <a:cs typeface="Segoe UI" charset="0"/>
              </a:rPr>
              <a:t> et al. 2011)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EDGAR (European </a:t>
            </a:r>
            <a:r>
              <a:rPr lang="en-US" sz="1200" dirty="0" err="1">
                <a:latin typeface="Segoe UI" charset="0"/>
                <a:cs typeface="Segoe UI" charset="0"/>
              </a:rPr>
              <a:t>Comission</a:t>
            </a:r>
            <a:r>
              <a:rPr lang="en-US" sz="1200" dirty="0">
                <a:latin typeface="Segoe UI" charset="0"/>
                <a:cs typeface="Segoe UI" charset="0"/>
              </a:rPr>
              <a:t>, 2010)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IIASA (</a:t>
            </a:r>
            <a:r>
              <a:rPr lang="en-US" sz="1200" dirty="0" err="1">
                <a:latin typeface="Segoe UI" charset="0"/>
                <a:cs typeface="Segoe UI" charset="0"/>
              </a:rPr>
              <a:t>Dentener</a:t>
            </a:r>
            <a:r>
              <a:rPr lang="en-US" sz="1200" dirty="0">
                <a:latin typeface="Segoe UI" charset="0"/>
                <a:cs typeface="Segoe UI" charset="0"/>
              </a:rPr>
              <a:t>, 2005)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EPA (EPA, 2011)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Bousquet et al., 2011</a:t>
            </a:r>
          </a:p>
          <a:p>
            <a:pPr eaLnBrk="1" hangingPunct="1"/>
            <a:r>
              <a:rPr lang="en-US" sz="1200" dirty="0" err="1">
                <a:latin typeface="Segoe UI" charset="0"/>
                <a:cs typeface="Segoe UI" charset="0"/>
              </a:rPr>
              <a:t>Bruhwiler</a:t>
            </a:r>
            <a:r>
              <a:rPr lang="en-US" sz="1200" dirty="0">
                <a:latin typeface="Segoe UI" charset="0"/>
                <a:cs typeface="Segoe UI" charset="0"/>
              </a:rPr>
              <a:t> et al. (in prep.)</a:t>
            </a:r>
          </a:p>
          <a:p>
            <a:pPr eaLnBrk="1" hangingPunct="1"/>
            <a:r>
              <a:rPr lang="en-US" sz="1200" dirty="0" err="1">
                <a:latin typeface="Segoe UI" charset="0"/>
                <a:cs typeface="Segoe UI" charset="0"/>
              </a:rPr>
              <a:t>Houweling</a:t>
            </a:r>
            <a:r>
              <a:rPr lang="en-US" sz="1200" dirty="0">
                <a:latin typeface="Segoe UI" charset="0"/>
                <a:cs typeface="Segoe UI" charset="0"/>
              </a:rPr>
              <a:t> et al. (in prep.)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Fraser et al. 2011</a:t>
            </a:r>
          </a:p>
          <a:p>
            <a:pPr eaLnBrk="1" hangingPunct="1"/>
            <a:r>
              <a:rPr lang="en-US" sz="1200" dirty="0" err="1">
                <a:latin typeface="Segoe UI" charset="0"/>
                <a:cs typeface="Segoe UI" charset="0"/>
              </a:rPr>
              <a:t>Bergamaschi</a:t>
            </a:r>
            <a:r>
              <a:rPr lang="en-US" sz="1200" dirty="0">
                <a:latin typeface="Segoe UI" charset="0"/>
                <a:cs typeface="Segoe UI" charset="0"/>
              </a:rPr>
              <a:t> et al. (2009, 2010)</a:t>
            </a:r>
          </a:p>
          <a:p>
            <a:pPr eaLnBrk="1" hangingPunct="1"/>
            <a:r>
              <a:rPr lang="en-US" sz="1200" dirty="0">
                <a:latin typeface="Segoe UI" charset="0"/>
                <a:cs typeface="Segoe UI" charset="0"/>
              </a:rPr>
              <a:t>ACCMIP (in prep.)</a:t>
            </a:r>
          </a:p>
          <a:p>
            <a:pPr eaLnBrk="1" hangingPunct="1"/>
            <a:endParaRPr lang="en-US" sz="1200" dirty="0">
              <a:latin typeface="Segoe UI" charset="0"/>
              <a:cs typeface="Segoe UI" charset="0"/>
            </a:endParaRPr>
          </a:p>
          <a:p>
            <a:pPr eaLnBrk="1" hangingPunct="1"/>
            <a:endParaRPr lang="en-US" sz="1200" dirty="0">
              <a:latin typeface="Segoe UI" charset="0"/>
              <a:cs typeface="Segoe UI" charset="0"/>
            </a:endParaRPr>
          </a:p>
        </p:txBody>
      </p:sp>
      <p:sp>
        <p:nvSpPr>
          <p:cNvPr id="35845" name="ZoneTexte 4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  <p:pic>
        <p:nvPicPr>
          <p:cNvPr id="3" name="Image 2" descr="Figure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2" y="836712"/>
            <a:ext cx="6876256" cy="5163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xfrm>
            <a:off x="251520" y="152400"/>
            <a:ext cx="8297168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Surface Fluxes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(as computed by land surface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models and inventories)</a:t>
            </a:r>
            <a:endParaRPr lang="fr-FR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ZoneTexte 3"/>
          <p:cNvSpPr txBox="1">
            <a:spLocks noChangeArrowheads="1"/>
          </p:cNvSpPr>
          <p:nvPr/>
        </p:nvSpPr>
        <p:spPr bwMode="auto">
          <a:xfrm>
            <a:off x="6926263" y="5943600"/>
            <a:ext cx="1616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/>
              <a:t>Kirschke et al., 2012</a:t>
            </a:r>
          </a:p>
        </p:txBody>
      </p:sp>
      <p:pic>
        <p:nvPicPr>
          <p:cNvPr id="4" name="Image 3" descr="fluxes-maps_4categori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128792" cy="507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C 2010 - Modèle">
  <a:themeElements>
    <a:clrScheme name="DP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P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P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PG">
  <a:themeElements>
    <a:clrScheme name="1_DP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P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P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P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P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P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P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P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VC 2010 - Modèle</Template>
  <TotalTime>5950</TotalTime>
  <Words>1007</Words>
  <Application>Microsoft Macintosh PowerPoint</Application>
  <PresentationFormat>Présentation à l'écran (4:3)</PresentationFormat>
  <Paragraphs>138</Paragraphs>
  <Slides>21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Liaisons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VC 2010 - Modèle</vt:lpstr>
      <vt:lpstr>1_DPG</vt:lpstr>
      <vt:lpstr>\\localhost\Users\bousquet\Documents\Labo\Présentations\!OLE_LINK3</vt:lpstr>
      <vt:lpstr>\\localhost\Users\bousquet\Documents\Labo\Présentations\Macintosh HD:Users:bousquet:Library:Containers:com.apple.mail:Data:Library:Mail Downloads:Sino-French Workshop Agenda.doc!OLE_LINK1</vt:lpstr>
      <vt:lpstr>Présentation PowerPoint</vt:lpstr>
      <vt:lpstr>Présentation PowerPoint</vt:lpstr>
      <vt:lpstr>Methane table in the IPCC 2007</vt:lpstr>
      <vt:lpstr>GCP Global Methane Synthesis</vt:lpstr>
      <vt:lpstr>General approach</vt:lpstr>
      <vt:lpstr>Decadal Budget Table</vt:lpstr>
      <vt:lpstr>Agreement on Decadal CH4 emissions</vt:lpstr>
      <vt:lpstr>Regional Methane Budgets</vt:lpstr>
      <vt:lpstr>Surface Fluxes (as computed by land surface models and inventories)</vt:lpstr>
      <vt:lpstr>Interannual Variability of the CH4 emissions</vt:lpstr>
      <vt:lpstr>Processes explaining flux anomalies</vt:lpstr>
      <vt:lpstr>Regions  explaining flux anomalies</vt:lpstr>
      <vt:lpstr>Processes explaining flux anomalies</vt:lpstr>
      <vt:lpstr>IAV of the CH4 chemical loss per latitude band (1°)</vt:lpstr>
      <vt:lpstr>Take-home messages</vt:lpstr>
      <vt:lpstr>Future directions (1) : Isotopes</vt:lpstr>
      <vt:lpstr>Future directions (1) : Isotopes</vt:lpstr>
      <vt:lpstr>Future directions (2) : Transport model errors</vt:lpstr>
      <vt:lpstr>Future directions (2) : Transport model errors</vt:lpstr>
      <vt:lpstr>Future directions (2) : Transport model errors</vt:lpstr>
      <vt:lpstr>CH4 Atmospheric Growth Rate, 1983-2009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VA202103</dc:creator>
  <cp:lastModifiedBy>philippe bousquet</cp:lastModifiedBy>
  <cp:revision>141</cp:revision>
  <cp:lastPrinted>2002-05-28T12:54:19Z</cp:lastPrinted>
  <dcterms:created xsi:type="dcterms:W3CDTF">2012-04-10T18:43:31Z</dcterms:created>
  <dcterms:modified xsi:type="dcterms:W3CDTF">2012-10-02T07:45:13Z</dcterms:modified>
</cp:coreProperties>
</file>